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8.xml" ContentType="application/vnd.openxmlformats-officedocument.presentationml.comments+xml"/>
  <Override PartName="/ppt/notesSlides/notesSlide17.xml" ContentType="application/vnd.openxmlformats-officedocument.presentationml.notesSlide+xml"/>
  <Override PartName="/ppt/comments/comment9.xml" ContentType="application/vnd.openxmlformats-officedocument.presentationml.comments+xml"/>
  <Override PartName="/ppt/notesSlides/notesSlide18.xml" ContentType="application/vnd.openxmlformats-officedocument.presentationml.notesSlide+xml"/>
  <Override PartName="/ppt/comments/comment10.xml" ContentType="application/vnd.openxmlformats-officedocument.presentationml.comments+xml"/>
  <Override PartName="/ppt/notesSlides/notesSlide19.xml" ContentType="application/vnd.openxmlformats-officedocument.presentationml.notesSlide+xml"/>
  <Override PartName="/ppt/comments/comment1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7" r:id="rId2"/>
    <p:sldId id="264" r:id="rId3"/>
    <p:sldId id="266" r:id="rId4"/>
    <p:sldId id="267" r:id="rId5"/>
    <p:sldId id="268" r:id="rId6"/>
    <p:sldId id="270" r:id="rId7"/>
    <p:sldId id="271" r:id="rId8"/>
    <p:sldId id="276" r:id="rId9"/>
    <p:sldId id="272" r:id="rId10"/>
    <p:sldId id="273" r:id="rId11"/>
    <p:sldId id="274" r:id="rId12"/>
    <p:sldId id="277" r:id="rId13"/>
    <p:sldId id="275" r:id="rId14"/>
    <p:sldId id="289" r:id="rId15"/>
    <p:sldId id="288" r:id="rId16"/>
    <p:sldId id="279" r:id="rId17"/>
    <p:sldId id="280" r:id="rId18"/>
    <p:sldId id="278" r:id="rId19"/>
    <p:sldId id="287" r:id="rId20"/>
    <p:sldId id="285" r:id="rId21"/>
    <p:sldId id="286" r:id="rId22"/>
    <p:sldId id="281" r:id="rId23"/>
    <p:sldId id="282" r:id="rId24"/>
    <p:sldId id="283" r:id="rId25"/>
    <p:sldId id="284" r:id="rId26"/>
    <p:sldId id="295" r:id="rId27"/>
    <p:sldId id="296" r:id="rId28"/>
    <p:sldId id="291" r:id="rId29"/>
    <p:sldId id="292" r:id="rId30"/>
    <p:sldId id="293" r:id="rId31"/>
    <p:sldId id="260" r:id="rId3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Z" initials="R" lastIdx="31" clrIdx="0">
    <p:extLst>
      <p:ext uri="{19B8F6BF-5375-455C-9EA6-DF929625EA0E}">
        <p15:presenceInfo xmlns:p15="http://schemas.microsoft.com/office/powerpoint/2012/main" userId="R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22" autoAdjust="0"/>
  </p:normalViewPr>
  <p:slideViewPr>
    <p:cSldViewPr snapToGrid="0" snapToObjects="1">
      <p:cViewPr varScale="1">
        <p:scale>
          <a:sx n="101" d="100"/>
          <a:sy n="101" d="100"/>
        </p:scale>
        <p:origin x="126" y="28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1T15:05:09.316" idx="2">
    <p:pos x="5451" y="538"/>
    <p:text>Skerryvore lighthouse (by RLS's uncle); ring of lighthouses along the Scottish coast</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11-22T10:33:44.678" idx="25">
    <p:pos x="3341" y="3364"/>
    <p:text>Greg Kelley
Jim never heard of him, but Flint's name is "well enough known" among locals and it "carried a great weight of terror";
Ben Gunn: "he was the man to have a headpiece, was Flint! Barring rum, his match were never seen. He were afraid of none, not he."
Unnamed pirate: "Dead - ay, sure enough he's dead and gone below... but if ever sperrit walked, it would be Flint's."
LJS: "By thunder, if it don't make me cold inside to think of Flint..."
A pirate so evil that his actions overshadow everything (and the pirates Jim has to deal with)</p:text>
    <p:extLst>
      <p:ext uri="{C676402C-5697-4E1C-873F-D02D1690AC5C}">
        <p15:threadingInfo xmlns:p15="http://schemas.microsoft.com/office/powerpoint/2012/main" timeZoneBias="-60"/>
      </p:ext>
    </p:extLst>
  </p:cm>
  <p:cm authorId="1" dt="2016-11-22T10:40:40.527" idx="26">
    <p:pos x="4400" y="1198"/>
    <p:text>Common frame of reference
Backstory that motivates the plot</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11-14T14:21:55.415" idx="8">
    <p:pos x="3888" y="908"/>
    <p:text>Homodiegetic/autodiegetic, internal focal.</p:text>
    <p:extLst>
      <p:ext uri="{C676402C-5697-4E1C-873F-D02D1690AC5C}">
        <p15:threadingInfo xmlns:p15="http://schemas.microsoft.com/office/powerpoint/2012/main" timeZoneBias="-60"/>
      </p:ext>
    </p:extLst>
  </p:cm>
  <p:cm authorId="1" dt="2016-11-14T14:22:27.083" idx="9">
    <p:pos x="3244" y="885"/>
    <p:text>writing down --&gt; epistolary novel!
completeness: linearity, causality etc.
--&gt; REALISM!</p:text>
    <p:extLst>
      <p:ext uri="{C676402C-5697-4E1C-873F-D02D1690AC5C}">
        <p15:threadingInfo xmlns:p15="http://schemas.microsoft.com/office/powerpoint/2012/main" timeZoneBias="-60"/>
      </p:ext>
    </p:extLst>
  </p:cm>
  <p:cm authorId="1" dt="2016-11-22T11:27:15" idx="27">
    <p:pos x="3382" y="2759"/>
    <p:text>Three chapters (xxvi-xxviii) narrated by Dr Livesey (from the point of Jim leaving the ship together with the pirates until their reunion at the stockade) --&gt; adds a respectable second voice that is conducive to overall authority/reliability: even the events where Jim is not present are covered by someone whom the reader is inclined to trust</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11-14T14:51:12.196" idx="15">
    <p:pos x="2611" y="1329"/>
    <p:text>REFERENCE NEEDED!</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11-14T14:51:12.196" idx="15">
    <p:pos x="2611" y="1329"/>
    <p:text>REFERENCE NEEDED!</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11-24T13:12:07.743" idx="29">
    <p:pos x="2076" y="1519"/>
    <p:text>1915 edition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1-11T15:06:10.772" idx="3">
    <p:pos x="3151" y="571"/>
    <p:text>Entire list: the power of canon formation:
Strange Case, Treasure Island, Kidnapped the only really prominent texts by RLS, but he wrote so much more</p:text>
    <p:extLst>
      <p:ext uri="{C676402C-5697-4E1C-873F-D02D1690AC5C}">
        <p15:threadingInfo xmlns:p15="http://schemas.microsoft.com/office/powerpoint/2012/main" timeZoneBias="-60"/>
      </p:ext>
    </p:extLst>
  </p:cm>
  <p:cm authorId="1" dt="2016-11-21T14:43:47.923" idx="19">
    <p:pos x="4203" y="532"/>
    <p:text>Publication years here: when they were published in volume form, but most of them were initially published serially in magazines (Treasure Island 1881-1882); see later</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1-11T15:04:46.471" idx="1">
    <p:pos x="1710" y="957"/>
    <p:text>RLS 1: details on the periods</p:text>
    <p:extLst>
      <p:ext uri="{C676402C-5697-4E1C-873F-D02D1690AC5C}">
        <p15:threadingInfo xmlns:p15="http://schemas.microsoft.com/office/powerpoint/2012/main" timeZoneBias="-60"/>
      </p:ext>
    </p:extLst>
  </p:cm>
  <p:cm authorId="1" dt="2016-11-11T15:07:33.868" idx="4">
    <p:pos x="2542" y="2596"/>
    <p:text>crises and revolutions (Middeke 56f.)</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1-21T14:23:39.219" idx="17">
    <p:pos x="1359" y="2388"/>
    <p:text>But also the youngsters of former days who are now grown up and can afford to buy this themselves! (Cf. H. Rider Haggard: "to all the big and little boys who read it."</p:text>
    <p:extLst>
      <p:ext uri="{C676402C-5697-4E1C-873F-D02D1690AC5C}">
        <p15:threadingInfo xmlns:p15="http://schemas.microsoft.com/office/powerpoint/2012/main" timeZoneBias="-60"/>
      </p:ext>
    </p:extLst>
  </p:cm>
  <p:cm authorId="1" dt="2016-11-21T14:45:28.255" idx="20">
    <p:pos x="3090" y="448"/>
    <p:text>Mass market: target audience has numerous other stories to choose from --&gt; flattery, advertisement!</p:text>
    <p:extLst>
      <p:ext uri="{C676402C-5697-4E1C-873F-D02D1690AC5C}">
        <p15:threadingInfo xmlns:p15="http://schemas.microsoft.com/office/powerpoint/2012/main" timeZoneBias="-60"/>
      </p:ext>
    </p:extLst>
  </p:cm>
  <p:cm authorId="1" dt="2016-11-25T12:21:53.080" idx="30">
    <p:pos x="3802" y="2796"/>
    <p:text>William Henry Gines Kingston, "Peter the Whaler" (1851) and others
Robert Michael Ballantyne, "The Coral Island" (1857)
James Fenimore Cooper (American), Leatherstocking Tales (wood); wave: "The Pilot" (1824), "The Red Rover" (1827), "The Sea Lions" (1849)</p:text>
    <p:extLst>
      <p:ext uri="{C676402C-5697-4E1C-873F-D02D1690AC5C}">
        <p15:threadingInfo xmlns:p15="http://schemas.microsoft.com/office/powerpoint/2012/main" timeZoneBias="-60"/>
      </p:ext>
    </p:extLst>
  </p:cm>
  <p:cm authorId="1" dt="2016-11-25T12:27:20.515" idx="31">
    <p:pos x="3474" y="1193"/>
    <p:text>Stanza one: youngsters of to-day (sensation)
Stanza two: big boys (just as RLS) who remember the good old days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11-11T15:13:36.625" idx="5">
    <p:pos x="3686" y="1183"/>
    <p:text>Middeke 66f.</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11-11T15:25:29.854" idx="6">
    <p:pos x="5268" y="737"/>
    <p:text>RLS 4, Middeke 67f.</p:text>
    <p:extLst mod="1">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11-11T15:25:29.854" idx="6">
    <p:pos x="4846" y="952"/>
    <p:text>RLS 4, Middeke 67f.</p:text>
    <p:extLst mod="1">
      <p:ext uri="{C676402C-5697-4E1C-873F-D02D1690AC5C}">
        <p15:threadingInfo xmlns:p15="http://schemas.microsoft.com/office/powerpoint/2012/main" timeZoneBias="-60"/>
      </p:ext>
    </p:extLst>
  </p:cm>
  <p:cm authorId="1" dt="2016-11-14T14:01:59.980" idx="7">
    <p:pos x="3412" y="1584"/>
    <p:text>Link to the "Hesitating Purchaser"!
Romance!
W.H.G. Kingston, "Peter the Whaler" and other seafaring stories for boys
R.M. Ballantyne's "The Coral Island" (boys stranded on an island --&gt; Lord of the Flies)
James Fenimore Cooper, the "American Scott"; Leatherstocking --&gt; "the wood"; but even more about "the wave": The Pilot, The Red Rover, The Sea Lions
All these going back to Scott (here: "The Pirate", 1822)</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11-14T14:29:48.940" idx="10">
    <p:pos x="2850" y="1797"/>
    <p:text>Here: sea journey as a metaphor for life as a journey; also distance: you go away from your known environment, make new experiences, and return as a grown/better person</p:text>
    <p:extLst>
      <p:ext uri="{C676402C-5697-4E1C-873F-D02D1690AC5C}">
        <p15:threadingInfo xmlns:p15="http://schemas.microsoft.com/office/powerpoint/2012/main" timeZoneBias="-60"/>
      </p:ext>
    </p:extLst>
  </p:cm>
  <p:cm authorId="1" dt="2016-11-14T14:31:07.621" idx="11">
    <p:pos x="3295" y="2234"/>
    <p:text>Here: small, shy boy, limited to the confines of inn, mother, sick father to sb. who knows about faraway places, sea travel, danger, death - and how to succeed;
Moral: he hates Treasure Island and everything associated with it?
Jim as a dynamic character?</p:text>
    <p:extLst mod="1">
      <p:ext uri="{C676402C-5697-4E1C-873F-D02D1690AC5C}">
        <p15:threadingInfo xmlns:p15="http://schemas.microsoft.com/office/powerpoint/2012/main" timeZoneBias="-60"/>
      </p:ext>
    </p:extLst>
  </p:cm>
  <p:cm authorId="1" dt="2016-11-14T14:32:45.078" idx="12">
    <p:pos x="4541" y="2660"/>
    <p:text>financial success (treasure lifted, new important relations (captain, squire, doctor who ask HIM to write it all down) as means to (potentially) abandon his life as a tavern boy</p:text>
    <p:extLst>
      <p:ext uri="{C676402C-5697-4E1C-873F-D02D1690AC5C}">
        <p15:threadingInfo xmlns:p15="http://schemas.microsoft.com/office/powerpoint/2012/main" timeZoneBias="-60"/>
      </p:ext>
    </p:extLst>
  </p:cm>
  <p:cm authorId="1" dt="2016-11-14T14:36:33.827" idx="13">
    <p:pos x="4669" y="2941"/>
    <p:text>Also here: some realist strategies of narration --&gt; Bildungsroman</p:text>
    <p:extLst mod="1">
      <p:ext uri="{C676402C-5697-4E1C-873F-D02D1690AC5C}">
        <p15:threadingInfo xmlns:p15="http://schemas.microsoft.com/office/powerpoint/2012/main" timeZoneBias="-60"/>
      </p:ext>
    </p:extLst>
  </p:cm>
  <p:cm authorId="1" dt="2016-11-22T10:07:57.349" idx="23">
    <p:pos x="4669" y="3077"/>
    <p:text>Admiral Benbow Inn: Mutiny of naval officers (1702)</p:text>
    <p:extLst>
      <p:ext uri="{C676402C-5697-4E1C-873F-D02D1690AC5C}">
        <p15:threadingInfo xmlns:p15="http://schemas.microsoft.com/office/powerpoint/2012/main" timeZoneBias="-60">
          <p15:parentCm authorId="1" idx="13"/>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11-14T14:40:09.202" idx="14">
    <p:pos x="3724" y="2220"/>
    <p:text>Seelye 1999: xiv
Jim superior to other (adult!) chars which are only summoned to the foreground as needed.
Jim as a fairy-tale main protagonist: brave, bold, involved in an impossible adventure way too large for him, but he succeeds and is fabulously rewarded
--&gt; daydreams of real boys, not only exciting places etc., but IN CHARGE
pirates often not that fearsome (clumsy, naive, superstitious - quarreling children)</p:text>
    <p:extLst>
      <p:ext uri="{C676402C-5697-4E1C-873F-D02D1690AC5C}">
        <p15:threadingInfo xmlns:p15="http://schemas.microsoft.com/office/powerpoint/2012/main" timeZoneBias="-60"/>
      </p:ext>
    </p:extLst>
  </p:cm>
  <p:cm authorId="1" dt="2016-11-14T15:00:52.309" idx="16">
    <p:pos x="2115" y="2997"/>
    <p:text>Questions comes up as soon as there is a map (effect of realisation); we immediately think of the Caribbean, but there are Redwood trees and rattlesnakes --&gt; California!
Link: map and how it relates to the text</p:text>
    <p:extLst mod="1">
      <p:ext uri="{C676402C-5697-4E1C-873F-D02D1690AC5C}">
        <p15:threadingInfo xmlns:p15="http://schemas.microsoft.com/office/powerpoint/2012/main" timeZoneBias="-60"/>
      </p:ext>
    </p:extLst>
  </p:cm>
  <p:cm authorId="1" dt="2016-11-21T14:40:56.096" idx="18">
    <p:pos x="2375" y="2698"/>
    <p:text>Mother the only one: escape from domesticity/marriage/Victorian burgeois realism</p:text>
    <p:extLst>
      <p:ext uri="{C676402C-5697-4E1C-873F-D02D1690AC5C}">
        <p15:threadingInfo xmlns:p15="http://schemas.microsoft.com/office/powerpoint/2012/main" timeZoneBias="-60"/>
      </p:ext>
    </p:extLst>
  </p:cm>
  <p:cm authorId="1" dt="2016-11-21T14:48:53.752" idx="21">
    <p:pos x="1943" y="3156"/>
    <p:text>Buckton 2007, 123f.: accursed island and "pieces of eight"</p:text>
    <p:extLst>
      <p:ext uri="{C676402C-5697-4E1C-873F-D02D1690AC5C}">
        <p15:threadingInfo xmlns:p15="http://schemas.microsoft.com/office/powerpoint/2012/main" timeZoneBias="-60"/>
      </p:ext>
    </p:extLst>
  </p:cm>
  <p:cm authorId="1" dt="2016-11-21T14:53:58.493" idx="22">
    <p:pos x="2665" y="1866"/>
    <p:text>A search for treasure (not identity)</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E66E50-F9ED-4188-80E0-947BA225ACEC}" type="slidenum">
              <a:rPr lang="de-DE" altLang="de-DE"/>
              <a:pPr/>
              <a:t>‹Nr.›</a:t>
            </a:fld>
            <a:endParaRPr lang="de-DE" altLang="de-DE"/>
          </a:p>
        </p:txBody>
      </p:sp>
    </p:spTree>
    <p:extLst>
      <p:ext uri="{BB962C8B-B14F-4D97-AF65-F5344CB8AC3E}">
        <p14:creationId xmlns:p14="http://schemas.microsoft.com/office/powerpoint/2010/main" val="167845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7BD0F3-294D-461F-8498-F4A076DC407D}" type="slidenum">
              <a:rPr lang="de-DE" altLang="de-DE"/>
              <a:pPr/>
              <a:t>‹Nr.›</a:t>
            </a:fld>
            <a:endParaRPr lang="de-DE" altLang="de-DE"/>
          </a:p>
        </p:txBody>
      </p:sp>
    </p:spTree>
    <p:extLst>
      <p:ext uri="{BB962C8B-B14F-4D97-AF65-F5344CB8AC3E}">
        <p14:creationId xmlns:p14="http://schemas.microsoft.com/office/powerpoint/2010/main" val="3637299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2E146-1A9E-4348-AF9D-5A98383A26A7}" type="slidenum">
              <a:rPr lang="de-DE" altLang="de-DE"/>
              <a:pPr/>
              <a:t>1</a:t>
            </a:fld>
            <a:endParaRPr lang="de-DE" altLang="de-DE"/>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30948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10</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17617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11</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90650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12</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36203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13</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34390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14</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31069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15</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66298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16</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420627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17</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58341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18</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515368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19</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55654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72806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20</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49370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21</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00106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22</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389001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23</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73087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24</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676330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25</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55850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26</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590352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27</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00047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28</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56268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29</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84443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3</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27518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30</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432987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CB6D9-CE19-4E05-B69D-4012ECA0825B}" type="slidenum">
              <a:rPr lang="de-DE" altLang="de-DE"/>
              <a:pPr/>
              <a:t>31</a:t>
            </a:fld>
            <a:endParaRPr lang="de-DE" altLang="de-DE"/>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43563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4</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0983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5</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405548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6</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21850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7</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82659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8</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90216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183F1-D6EF-40B3-A28A-3A68090751BA}" type="slidenum">
              <a:rPr lang="de-DE" altLang="de-DE"/>
              <a:pPr/>
              <a:t>9</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4042262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105" name="Rectangle 9"/>
          <p:cNvSpPr>
            <a:spLocks noGrp="1" noChangeArrowheads="1"/>
          </p:cNvSpPr>
          <p:nvPr>
            <p:ph type="dt" sz="half" idx="2"/>
          </p:nvPr>
        </p:nvSpPr>
        <p:spPr bwMode="auto">
          <a:xfrm>
            <a:off x="719138" y="6172200"/>
            <a:ext cx="7700962" cy="25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600" b="1"/>
            </a:lvl1pPr>
          </a:lstStyle>
          <a:p>
            <a:fld id="{8D9482F6-E77C-4BAE-A569-B2FF232A3339}" type="datetime1">
              <a:rPr lang="de-DE" altLang="de-DE"/>
              <a:pPr/>
              <a:t>27.02.2017</a:t>
            </a:fld>
            <a:r>
              <a:rPr lang="de-DE" altLang="de-DE"/>
              <a:t>, Author [optional] / 16 pt / single spacing</a:t>
            </a:r>
          </a:p>
        </p:txBody>
      </p:sp>
      <p:pic>
        <p:nvPicPr>
          <p:cNvPr id="4108" name="Picture 12" descr="xEKUT_WortBildMarke_W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58775"/>
            <a:ext cx="2806700" cy="727075"/>
          </a:xfrm>
          <a:prstGeom prst="rect">
            <a:avLst/>
          </a:prstGeom>
          <a:noFill/>
          <a:extLst>
            <a:ext uri="{909E8E84-426E-40DD-AFC4-6F175D3DCCD1}">
              <a14:hiddenFill xmlns:a14="http://schemas.microsoft.com/office/drawing/2010/main">
                <a:solidFill>
                  <a:srgbClr val="FFFFFF"/>
                </a:solidFill>
              </a14:hiddenFill>
            </a:ext>
          </a:extLst>
        </p:spPr>
      </p:pic>
      <p:sp>
        <p:nvSpPr>
          <p:cNvPr id="4109" name="Line 13"/>
          <p:cNvSpPr>
            <a:spLocks noChangeShapeType="1"/>
          </p:cNvSpPr>
          <p:nvPr/>
        </p:nvSpPr>
        <p:spPr bwMode="auto">
          <a:xfrm>
            <a:off x="719138" y="1258888"/>
            <a:ext cx="77057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3" name="Rectangle 17"/>
          <p:cNvSpPr>
            <a:spLocks noGrp="1" noChangeArrowheads="1"/>
          </p:cNvSpPr>
          <p:nvPr>
            <p:ph type="subTitle" sz="quarter" idx="1"/>
          </p:nvPr>
        </p:nvSpPr>
        <p:spPr>
          <a:xfrm>
            <a:off x="719138" y="5194300"/>
            <a:ext cx="7700962" cy="803275"/>
          </a:xfrm>
        </p:spPr>
        <p:txBody>
          <a:bodyPr>
            <a:spAutoFit/>
          </a:bodyPr>
          <a:lstStyle>
            <a:lvl1pPr marL="0" indent="0">
              <a:buFontTx/>
              <a:buNone/>
              <a:defRPr sz="2400"/>
            </a:lvl1pPr>
          </a:lstStyle>
          <a:p>
            <a:pPr lvl="0"/>
            <a:r>
              <a:rPr lang="de-DE" altLang="de-DE" noProof="0"/>
              <a:t>Formatvorlage des Untertitelmasters durch Klicken bearbeiten</a:t>
            </a:r>
          </a:p>
        </p:txBody>
      </p:sp>
      <p:sp>
        <p:nvSpPr>
          <p:cNvPr id="4116" name="Rectangle 20"/>
          <p:cNvSpPr>
            <a:spLocks noGrp="1" noChangeArrowheads="1"/>
          </p:cNvSpPr>
          <p:nvPr>
            <p:ph type="ctrTitle" sz="quarter"/>
          </p:nvPr>
        </p:nvSpPr>
        <p:spPr>
          <a:xfrm>
            <a:off x="719138" y="4672013"/>
            <a:ext cx="7700962" cy="427037"/>
          </a:xfrm>
        </p:spPr>
        <p:txBody>
          <a:bodyPr/>
          <a:lstStyle>
            <a:lvl1pPr>
              <a:defRPr sz="2800">
                <a:solidFill>
                  <a:schemeClr val="tx2"/>
                </a:solidFill>
              </a:defRPr>
            </a:lvl1pPr>
          </a:lstStyle>
          <a:p>
            <a:pPr lvl="0"/>
            <a:r>
              <a:rPr lang="de-DE" altLang="de-DE" noProof="0"/>
              <a:t>Titelmasterformat durch Klicken bearbeiten</a:t>
            </a:r>
          </a:p>
        </p:txBody>
      </p:sp>
      <p:sp>
        <p:nvSpPr>
          <p:cNvPr id="4141" name="Rectangle 45"/>
          <p:cNvSpPr>
            <a:spLocks noGrp="1" noChangeArrowheads="1"/>
          </p:cNvSpPr>
          <p:nvPr>
            <p:ph type="ftr" sz="quarter" idx="3"/>
          </p:nvPr>
        </p:nvSpPr>
        <p:spPr bwMode="auto">
          <a:xfrm>
            <a:off x="3914775" y="927100"/>
            <a:ext cx="3143250" cy="1825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200" b="1">
                <a:solidFill>
                  <a:schemeClr val="tx2"/>
                </a:solidFill>
              </a:defRPr>
            </a:lvl1pPr>
          </a:lstStyle>
          <a:p>
            <a:r>
              <a:rPr lang="de-DE" altLang="de-DE"/>
              <a:t>Institute of &lt;division&gt;</a:t>
            </a:r>
          </a:p>
        </p:txBody>
      </p:sp>
      <p:pic>
        <p:nvPicPr>
          <p:cNvPr id="4147" name="Picture 51" descr="UT_WBMW_5huma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48088" y="307975"/>
            <a:ext cx="3746500" cy="56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oliennummernplatzhalter 3"/>
          <p:cNvSpPr>
            <a:spLocks noGrp="1"/>
          </p:cNvSpPr>
          <p:nvPr>
            <p:ph type="sldNum" sz="quarter" idx="10"/>
          </p:nvPr>
        </p:nvSpPr>
        <p:spPr/>
        <p:txBody>
          <a:bodyPr/>
          <a:lstStyle>
            <a:lvl1pPr>
              <a:defRPr/>
            </a:lvl1pPr>
          </a:lstStyle>
          <a:p>
            <a:fld id="{FD35245D-518C-466C-B4CA-F730E6439D3E}"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13834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9225" y="1292225"/>
            <a:ext cx="1925638" cy="48339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719138" y="1292225"/>
            <a:ext cx="5627687" cy="48339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oliennummernplatzhalter 3"/>
          <p:cNvSpPr>
            <a:spLocks noGrp="1"/>
          </p:cNvSpPr>
          <p:nvPr>
            <p:ph type="sldNum" sz="quarter" idx="10"/>
          </p:nvPr>
        </p:nvSpPr>
        <p:spPr/>
        <p:txBody>
          <a:bodyPr/>
          <a:lstStyle>
            <a:lvl1pPr>
              <a:defRPr/>
            </a:lvl1pPr>
          </a:lstStyle>
          <a:p>
            <a:fld id="{35B0565C-9C22-4419-AF4D-B67AB0DBC402}"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247372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oliennummernplatzhalter 3"/>
          <p:cNvSpPr>
            <a:spLocks noGrp="1"/>
          </p:cNvSpPr>
          <p:nvPr>
            <p:ph type="sldNum" sz="quarter" idx="10"/>
          </p:nvPr>
        </p:nvSpPr>
        <p:spPr/>
        <p:txBody>
          <a:bodyPr/>
          <a:lstStyle>
            <a:lvl1pPr>
              <a:defRPr/>
            </a:lvl1pPr>
          </a:lstStyle>
          <a:p>
            <a:fld id="{3B192D56-62D2-447A-BF45-088E5C3112C8}"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347700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endParaRPr lang="en-GB"/>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oliennummernplatzhalter 3"/>
          <p:cNvSpPr>
            <a:spLocks noGrp="1"/>
          </p:cNvSpPr>
          <p:nvPr>
            <p:ph type="sldNum" sz="quarter" idx="10"/>
          </p:nvPr>
        </p:nvSpPr>
        <p:spPr/>
        <p:txBody>
          <a:bodyPr/>
          <a:lstStyle>
            <a:lvl1pPr>
              <a:defRPr/>
            </a:lvl1pPr>
          </a:lstStyle>
          <a:p>
            <a:fld id="{B2C026DE-4A13-4EA9-814B-5CDBD0CDAF62}"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291110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719138" y="1773238"/>
            <a:ext cx="3776662" cy="43529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773238"/>
            <a:ext cx="3776663" cy="43529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oliennummernplatzhalter 4"/>
          <p:cNvSpPr>
            <a:spLocks noGrp="1"/>
          </p:cNvSpPr>
          <p:nvPr>
            <p:ph type="sldNum" sz="quarter" idx="10"/>
          </p:nvPr>
        </p:nvSpPr>
        <p:spPr/>
        <p:txBody>
          <a:bodyPr/>
          <a:lstStyle>
            <a:lvl1pPr>
              <a:defRPr/>
            </a:lvl1pPr>
          </a:lstStyle>
          <a:p>
            <a:fld id="{78CEAE3B-8E37-488E-AFCF-B064D4A953A0}"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93039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oliennummernplatzhalter 6"/>
          <p:cNvSpPr>
            <a:spLocks noGrp="1"/>
          </p:cNvSpPr>
          <p:nvPr>
            <p:ph type="sldNum" sz="quarter" idx="10"/>
          </p:nvPr>
        </p:nvSpPr>
        <p:spPr/>
        <p:txBody>
          <a:bodyPr/>
          <a:lstStyle>
            <a:lvl1pPr>
              <a:defRPr/>
            </a:lvl1pPr>
          </a:lstStyle>
          <a:p>
            <a:fld id="{90EB0FAB-04F5-4259-9813-E43CA4E307E0}"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20800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oliennummernplatzhalter 2"/>
          <p:cNvSpPr>
            <a:spLocks noGrp="1"/>
          </p:cNvSpPr>
          <p:nvPr>
            <p:ph type="sldNum" sz="quarter" idx="10"/>
          </p:nvPr>
        </p:nvSpPr>
        <p:spPr/>
        <p:txBody>
          <a:bodyPr/>
          <a:lstStyle>
            <a:lvl1pPr>
              <a:defRPr/>
            </a:lvl1pPr>
          </a:lstStyle>
          <a:p>
            <a:fld id="{A3154C11-93AD-4FEB-B416-27B329FDCB4B}"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283228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1FBD41E8-C55F-4060-9330-9758935E52B6}"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123286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endParaRPr lang="en-GB"/>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fld id="{A312E339-4319-46D4-8F56-B867A12D6D5F}"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112546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fld id="{93B3B214-AF6D-4626-86B8-7B5154B690D0}" type="slidenum">
              <a:rPr lang="de-DE" altLang="de-DE"/>
              <a:pPr/>
              <a:t>‹Nr.›</a:t>
            </a:fld>
            <a:r>
              <a:rPr lang="de-DE" altLang="de-DE"/>
              <a:t> | Author/Topic/Category/Title etc.	© 2010 University of Tuebingen</a:t>
            </a:r>
          </a:p>
        </p:txBody>
      </p:sp>
    </p:spTree>
    <p:extLst>
      <p:ext uri="{BB962C8B-B14F-4D97-AF65-F5344CB8AC3E}">
        <p14:creationId xmlns:p14="http://schemas.microsoft.com/office/powerpoint/2010/main" val="276098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Line 8"/>
          <p:cNvSpPr>
            <a:spLocks noChangeShapeType="1"/>
          </p:cNvSpPr>
          <p:nvPr/>
        </p:nvSpPr>
        <p:spPr bwMode="auto">
          <a:xfrm>
            <a:off x="719138" y="809625"/>
            <a:ext cx="77057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Rectangle 14"/>
          <p:cNvSpPr>
            <a:spLocks noGrp="1" noChangeArrowheads="1"/>
          </p:cNvSpPr>
          <p:nvPr>
            <p:ph type="title"/>
          </p:nvPr>
        </p:nvSpPr>
        <p:spPr bwMode="auto">
          <a:xfrm>
            <a:off x="719138" y="1292225"/>
            <a:ext cx="77009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Titelmasterformat durch Klicken bearbeiten</a:t>
            </a:r>
          </a:p>
        </p:txBody>
      </p:sp>
      <p:sp>
        <p:nvSpPr>
          <p:cNvPr id="3089" name="Line 17"/>
          <p:cNvSpPr>
            <a:spLocks noChangeShapeType="1"/>
          </p:cNvSpPr>
          <p:nvPr/>
        </p:nvSpPr>
        <p:spPr bwMode="auto">
          <a:xfrm>
            <a:off x="719138" y="6315075"/>
            <a:ext cx="770572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0" name="Rectangle 18"/>
          <p:cNvSpPr>
            <a:spLocks noGrp="1" noChangeArrowheads="1"/>
          </p:cNvSpPr>
          <p:nvPr>
            <p:ph type="sldNum" sz="quarter" idx="4"/>
          </p:nvPr>
        </p:nvSpPr>
        <p:spPr bwMode="auto">
          <a:xfrm>
            <a:off x="719138" y="6519863"/>
            <a:ext cx="77057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tabLst>
                <a:tab pos="7702550" algn="r"/>
              </a:tabLst>
              <a:defRPr sz="1000"/>
            </a:lvl1pPr>
          </a:lstStyle>
          <a:p>
            <a:fld id="{2050A476-1E91-4FF0-B5E5-34DB8C6018D9}" type="slidenum">
              <a:rPr lang="de-DE" altLang="de-DE"/>
              <a:pPr/>
              <a:t>‹Nr.›</a:t>
            </a:fld>
            <a:r>
              <a:rPr lang="de-DE" altLang="de-DE"/>
              <a:t> | Author/Topic/Category/Title etc.	© 2010 University of Tuebingen</a:t>
            </a:r>
          </a:p>
        </p:txBody>
      </p:sp>
      <p:pic>
        <p:nvPicPr>
          <p:cNvPr id="3094" name="Picture 22" descr="xEKUT_WortBildMarke_W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38" y="179388"/>
            <a:ext cx="1763712" cy="457200"/>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23"/>
          <p:cNvSpPr>
            <a:spLocks noGrp="1" noChangeArrowheads="1"/>
          </p:cNvSpPr>
          <p:nvPr>
            <p:ph type="body" idx="1"/>
          </p:nvPr>
        </p:nvSpPr>
        <p:spPr bwMode="auto">
          <a:xfrm>
            <a:off x="719138" y="1773238"/>
            <a:ext cx="77057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2400" b="1" kern="1200">
          <a:solidFill>
            <a:schemeClr val="bg2"/>
          </a:solidFill>
          <a:latin typeface="+mj-lt"/>
          <a:ea typeface="+mj-ea"/>
          <a:cs typeface="+mj-cs"/>
        </a:defRPr>
      </a:lvl1pPr>
      <a:lvl2pPr algn="l" rtl="0" eaLnBrk="1" fontAlgn="base" hangingPunct="1">
        <a:spcBef>
          <a:spcPct val="0"/>
        </a:spcBef>
        <a:spcAft>
          <a:spcPct val="0"/>
        </a:spcAft>
        <a:defRPr sz="2400" b="1">
          <a:solidFill>
            <a:schemeClr val="bg2"/>
          </a:solidFill>
          <a:latin typeface="Arial" panose="020B0604020202020204" pitchFamily="34" charset="0"/>
        </a:defRPr>
      </a:lvl2pPr>
      <a:lvl3pPr algn="l" rtl="0" eaLnBrk="1" fontAlgn="base" hangingPunct="1">
        <a:spcBef>
          <a:spcPct val="0"/>
        </a:spcBef>
        <a:spcAft>
          <a:spcPct val="0"/>
        </a:spcAft>
        <a:defRPr sz="2400" b="1">
          <a:solidFill>
            <a:schemeClr val="bg2"/>
          </a:solidFill>
          <a:latin typeface="Arial" panose="020B0604020202020204" pitchFamily="34" charset="0"/>
        </a:defRPr>
      </a:lvl3pPr>
      <a:lvl4pPr algn="l" rtl="0" eaLnBrk="1" fontAlgn="base" hangingPunct="1">
        <a:spcBef>
          <a:spcPct val="0"/>
        </a:spcBef>
        <a:spcAft>
          <a:spcPct val="0"/>
        </a:spcAft>
        <a:defRPr sz="2400" b="1">
          <a:solidFill>
            <a:schemeClr val="bg2"/>
          </a:solidFill>
          <a:latin typeface="Arial" panose="020B0604020202020204" pitchFamily="34" charset="0"/>
        </a:defRPr>
      </a:lvl4pPr>
      <a:lvl5pPr algn="l" rtl="0" eaLnBrk="1" fontAlgn="base" hangingPunct="1">
        <a:spcBef>
          <a:spcPct val="0"/>
        </a:spcBef>
        <a:spcAft>
          <a:spcPct val="0"/>
        </a:spcAft>
        <a:defRPr sz="2400" b="1">
          <a:solidFill>
            <a:schemeClr val="bg2"/>
          </a:solidFill>
          <a:latin typeface="Arial" panose="020B0604020202020204" pitchFamily="34" charset="0"/>
        </a:defRPr>
      </a:lvl5pPr>
      <a:lvl6pPr marL="457200" algn="l" rtl="0" eaLnBrk="1" fontAlgn="base" hangingPunct="1">
        <a:spcBef>
          <a:spcPct val="0"/>
        </a:spcBef>
        <a:spcAft>
          <a:spcPct val="0"/>
        </a:spcAft>
        <a:defRPr sz="2400" b="1">
          <a:solidFill>
            <a:schemeClr val="bg2"/>
          </a:solidFill>
          <a:latin typeface="Arial" panose="020B0604020202020204" pitchFamily="34" charset="0"/>
        </a:defRPr>
      </a:lvl6pPr>
      <a:lvl7pPr marL="914400" algn="l" rtl="0" eaLnBrk="1" fontAlgn="base" hangingPunct="1">
        <a:spcBef>
          <a:spcPct val="0"/>
        </a:spcBef>
        <a:spcAft>
          <a:spcPct val="0"/>
        </a:spcAft>
        <a:defRPr sz="2400" b="1">
          <a:solidFill>
            <a:schemeClr val="bg2"/>
          </a:solidFill>
          <a:latin typeface="Arial" panose="020B0604020202020204" pitchFamily="34" charset="0"/>
        </a:defRPr>
      </a:lvl7pPr>
      <a:lvl8pPr marL="1371600" algn="l" rtl="0" eaLnBrk="1" fontAlgn="base" hangingPunct="1">
        <a:spcBef>
          <a:spcPct val="0"/>
        </a:spcBef>
        <a:spcAft>
          <a:spcPct val="0"/>
        </a:spcAft>
        <a:defRPr sz="2400" b="1">
          <a:solidFill>
            <a:schemeClr val="bg2"/>
          </a:solidFill>
          <a:latin typeface="Arial" panose="020B0604020202020204" pitchFamily="34" charset="0"/>
        </a:defRPr>
      </a:lvl8pPr>
      <a:lvl9pPr marL="1828800" algn="l" rtl="0" eaLnBrk="1" fontAlgn="base" hangingPunct="1">
        <a:spcBef>
          <a:spcPct val="0"/>
        </a:spcBef>
        <a:spcAft>
          <a:spcPct val="0"/>
        </a:spcAft>
        <a:defRPr sz="2400" b="1">
          <a:solidFill>
            <a:schemeClr val="bg2"/>
          </a:solidFill>
          <a:latin typeface="Arial" panose="020B0604020202020204" pitchFamily="34" charset="0"/>
        </a:defRPr>
      </a:lvl9pPr>
    </p:titleStyle>
    <p:body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comments" Target="../comments/comment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Grp="1" noChangeArrowheads="1"/>
          </p:cNvSpPr>
          <p:nvPr>
            <p:ph type="dt" sz="half" idx="2"/>
          </p:nvPr>
        </p:nvSpPr>
        <p:spPr/>
        <p:txBody>
          <a:bodyPr/>
          <a:lstStyle/>
          <a:p>
            <a:r>
              <a:rPr lang="de-DE" altLang="de-DE" dirty="0" smtClean="0"/>
              <a:t>26.01.2017, </a:t>
            </a:r>
            <a:r>
              <a:rPr lang="de-DE" altLang="de-DE" dirty="0"/>
              <a:t>Raphael Zähringer</a:t>
            </a:r>
          </a:p>
        </p:txBody>
      </p:sp>
      <p:sp>
        <p:nvSpPr>
          <p:cNvPr id="9" name="Rectangle 45"/>
          <p:cNvSpPr>
            <a:spLocks noGrp="1" noChangeArrowheads="1"/>
          </p:cNvSpPr>
          <p:nvPr>
            <p:ph type="ftr" sz="quarter" idx="3"/>
          </p:nvPr>
        </p:nvSpPr>
        <p:spPr>
          <a:xfrm>
            <a:off x="3914775" y="927100"/>
            <a:ext cx="3143250" cy="184666"/>
          </a:xfrm>
        </p:spPr>
        <p:txBody>
          <a:bodyPr/>
          <a:lstStyle/>
          <a:p>
            <a:r>
              <a:rPr lang="de-DE" altLang="de-DE" dirty="0"/>
              <a:t>English Department</a:t>
            </a:r>
          </a:p>
        </p:txBody>
      </p:sp>
      <p:sp>
        <p:nvSpPr>
          <p:cNvPr id="5130" name="Rectangle 10"/>
          <p:cNvSpPr>
            <a:spLocks noGrp="1" noChangeArrowheads="1"/>
          </p:cNvSpPr>
          <p:nvPr>
            <p:ph type="ctrTitle"/>
          </p:nvPr>
        </p:nvSpPr>
        <p:spPr>
          <a:xfrm>
            <a:off x="719138" y="4244975"/>
            <a:ext cx="7700962" cy="854075"/>
          </a:xfrm>
        </p:spPr>
        <p:txBody>
          <a:bodyPr/>
          <a:lstStyle/>
          <a:p>
            <a:r>
              <a:rPr lang="de-DE" altLang="de-DE" dirty="0" err="1"/>
              <a:t>Victorian</a:t>
            </a:r>
            <a:r>
              <a:rPr lang="de-DE" altLang="de-DE" dirty="0"/>
              <a:t> Fiction: Robert Louis </a:t>
            </a:r>
            <a:r>
              <a:rPr lang="de-DE" altLang="de-DE" dirty="0" err="1"/>
              <a:t>Stevenson‘s</a:t>
            </a:r>
            <a:r>
              <a:rPr lang="de-DE" altLang="de-DE" dirty="0"/>
              <a:t/>
            </a:r>
            <a:br>
              <a:rPr lang="de-DE" altLang="de-DE" dirty="0"/>
            </a:br>
            <a:r>
              <a:rPr lang="de-DE" altLang="de-DE" i="1" dirty="0" err="1"/>
              <a:t>Treasure</a:t>
            </a:r>
            <a:r>
              <a:rPr lang="de-DE" altLang="de-DE" i="1" dirty="0"/>
              <a:t> Island </a:t>
            </a:r>
            <a:r>
              <a:rPr lang="de-DE" altLang="de-DE" dirty="0"/>
              <a:t>(1883)</a:t>
            </a:r>
          </a:p>
        </p:txBody>
      </p:sp>
      <p:sp>
        <p:nvSpPr>
          <p:cNvPr id="5131" name="Rectangle 11"/>
          <p:cNvSpPr>
            <a:spLocks noGrp="1" noChangeArrowheads="1"/>
          </p:cNvSpPr>
          <p:nvPr>
            <p:ph type="subTitle" idx="1"/>
          </p:nvPr>
        </p:nvSpPr>
        <p:spPr>
          <a:xfrm>
            <a:off x="719138" y="5194300"/>
            <a:ext cx="7700962" cy="374718"/>
          </a:xfrm>
        </p:spPr>
        <p:txBody>
          <a:bodyPr/>
          <a:lstStyle/>
          <a:p>
            <a:r>
              <a:rPr lang="de-DE" altLang="de-DE" dirty="0"/>
              <a:t>VL: </a:t>
            </a:r>
            <a:r>
              <a:rPr lang="de-DE" altLang="de-DE" dirty="0" err="1"/>
              <a:t>Introduction</a:t>
            </a:r>
            <a:r>
              <a:rPr lang="de-DE" altLang="de-DE" dirty="0"/>
              <a:t> </a:t>
            </a:r>
            <a:r>
              <a:rPr lang="de-DE" altLang="de-DE" dirty="0" err="1"/>
              <a:t>to</a:t>
            </a:r>
            <a:r>
              <a:rPr lang="de-DE" altLang="de-DE" dirty="0"/>
              <a:t> </a:t>
            </a:r>
            <a:r>
              <a:rPr lang="de-DE" altLang="de-DE" dirty="0" err="1"/>
              <a:t>Literary</a:t>
            </a:r>
            <a:r>
              <a:rPr lang="de-DE" altLang="de-DE" dirty="0"/>
              <a:t> Studies (</a:t>
            </a:r>
            <a:r>
              <a:rPr lang="de-DE" altLang="de-DE" dirty="0" err="1"/>
              <a:t>WiSe</a:t>
            </a:r>
            <a:r>
              <a:rPr lang="de-DE" altLang="de-DE" dirty="0"/>
              <a:t> 16/17)</a:t>
            </a:r>
          </a:p>
        </p:txBody>
      </p:sp>
      <p:sp>
        <p:nvSpPr>
          <p:cNvPr id="5132" name="Rectangle 12"/>
          <p:cNvSpPr>
            <a:spLocks noChangeArrowheads="1"/>
          </p:cNvSpPr>
          <p:nvPr/>
        </p:nvSpPr>
        <p:spPr bwMode="auto">
          <a:xfrm>
            <a:off x="719138" y="3681413"/>
            <a:ext cx="7700962" cy="17938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931" y="1264694"/>
            <a:ext cx="1740169" cy="2596106"/>
          </a:xfrm>
          <a:prstGeom prst="rect">
            <a:avLst/>
          </a:prstGeom>
        </p:spPr>
      </p:pic>
      <p:pic>
        <p:nvPicPr>
          <p:cNvPr id="5140" name="Picture 20" descr="https://s14-eu5.ixquick.com/cgi-bin/serveimage?url=https%3A%2F%2Fmedia1.britannica.com%2Feb-media%2F55%2F9255-004-6417BB40.jpg&amp;sp=ddb90711ed34765dbceb151d7c20b4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264695"/>
            <a:ext cx="2414379" cy="2596106"/>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s14-eu5.ixquick.com/cgi-bin/serveimage?url=http%3A%2F%2Fwww.iwasangelized1st.com%2Fwp-content%2Fuploads%2F2015%2F03%2Ftreasure-island1.gif&amp;sp=485dedf87a54e83c32957fd551b071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9730" y="1264694"/>
            <a:ext cx="1630201" cy="2596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c2.staticflickr.com/6/5227/5870979616_43d765bb03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3517" y="1264695"/>
            <a:ext cx="1916213" cy="2596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10</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a:t>Context</a:t>
            </a:r>
            <a:r>
              <a:rPr lang="de-DE" altLang="de-DE" dirty="0"/>
              <a:t>: </a:t>
            </a:r>
            <a:r>
              <a:rPr lang="de-DE" altLang="de-DE" dirty="0" smtClean="0"/>
              <a:t>Movement – </a:t>
            </a:r>
            <a:r>
              <a:rPr lang="de-DE" altLang="de-DE" dirty="0" err="1" smtClean="0"/>
              <a:t>Means</a:t>
            </a:r>
            <a:r>
              <a:rPr lang="de-DE" altLang="de-DE" dirty="0" smtClean="0"/>
              <a:t> </a:t>
            </a:r>
            <a:r>
              <a:rPr lang="de-DE" altLang="de-DE" dirty="0" err="1" smtClean="0"/>
              <a:t>of</a:t>
            </a:r>
            <a:r>
              <a:rPr lang="de-DE" altLang="de-DE" dirty="0" smtClean="0"/>
              <a:t> </a:t>
            </a:r>
            <a:r>
              <a:rPr lang="de-DE" altLang="de-DE" dirty="0" err="1" smtClean="0"/>
              <a:t>Publication</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r>
              <a:rPr lang="de-DE" altLang="de-DE" dirty="0" err="1" smtClean="0"/>
              <a:t>Increasing</a:t>
            </a:r>
            <a:r>
              <a:rPr lang="de-DE" altLang="de-DE" dirty="0" smtClean="0"/>
              <a:t> </a:t>
            </a:r>
            <a:r>
              <a:rPr lang="de-DE" altLang="de-DE" dirty="0" err="1" smtClean="0"/>
              <a:t>literary</a:t>
            </a:r>
            <a:r>
              <a:rPr lang="de-DE" altLang="de-DE" dirty="0" smtClean="0"/>
              <a:t> </a:t>
            </a:r>
            <a:r>
              <a:rPr lang="de-DE" altLang="de-DE" dirty="0" err="1" smtClean="0"/>
              <a:t>market</a:t>
            </a:r>
            <a:endParaRPr lang="de-DE" altLang="de-DE" dirty="0" smtClean="0"/>
          </a:p>
          <a:p>
            <a:r>
              <a:rPr lang="de-DE" altLang="de-DE" dirty="0" smtClean="0"/>
              <a:t>1848: </a:t>
            </a:r>
            <a:r>
              <a:rPr lang="de-DE" altLang="de-DE" dirty="0" err="1" smtClean="0"/>
              <a:t>first</a:t>
            </a:r>
            <a:r>
              <a:rPr lang="de-DE" altLang="de-DE" dirty="0" smtClean="0"/>
              <a:t> </a:t>
            </a:r>
            <a:r>
              <a:rPr lang="de-DE" altLang="de-DE" dirty="0" err="1" smtClean="0"/>
              <a:t>railway</a:t>
            </a:r>
            <a:r>
              <a:rPr lang="de-DE" altLang="de-DE" dirty="0" smtClean="0"/>
              <a:t> </a:t>
            </a:r>
            <a:r>
              <a:rPr lang="de-DE" altLang="de-DE" dirty="0" err="1" smtClean="0"/>
              <a:t>station</a:t>
            </a:r>
            <a:r>
              <a:rPr lang="de-DE" altLang="de-DE" dirty="0" smtClean="0"/>
              <a:t> </a:t>
            </a:r>
            <a:r>
              <a:rPr lang="de-DE" altLang="de-DE" dirty="0" err="1" smtClean="0"/>
              <a:t>bookshop</a:t>
            </a:r>
            <a:r>
              <a:rPr lang="de-DE" altLang="de-DE" dirty="0" smtClean="0"/>
              <a:t> (W.H. Smith)</a:t>
            </a:r>
          </a:p>
          <a:p>
            <a:r>
              <a:rPr lang="de-DE" altLang="de-DE" dirty="0" err="1"/>
              <a:t>Circulating</a:t>
            </a:r>
            <a:r>
              <a:rPr lang="de-DE" altLang="de-DE" dirty="0"/>
              <a:t> </a:t>
            </a:r>
            <a:r>
              <a:rPr lang="de-DE" altLang="de-DE" dirty="0" err="1" smtClean="0"/>
              <a:t>libraries</a:t>
            </a:r>
            <a:endParaRPr lang="de-DE" altLang="de-DE" dirty="0" smtClean="0"/>
          </a:p>
          <a:p>
            <a:r>
              <a:rPr lang="de-DE" altLang="de-DE" dirty="0" err="1" smtClean="0"/>
              <a:t>Magazines</a:t>
            </a:r>
            <a:r>
              <a:rPr lang="de-DE" altLang="de-DE" dirty="0"/>
              <a:t> </a:t>
            </a:r>
            <a:r>
              <a:rPr lang="de-DE" altLang="de-DE" dirty="0" err="1" smtClean="0"/>
              <a:t>and</a:t>
            </a:r>
            <a:r>
              <a:rPr lang="de-DE" altLang="de-DE" dirty="0" smtClean="0"/>
              <a:t> </a:t>
            </a:r>
            <a:r>
              <a:rPr lang="de-DE" altLang="de-DE" dirty="0" err="1" smtClean="0"/>
              <a:t>journals</a:t>
            </a:r>
            <a:endParaRPr lang="de-DE" altLang="de-DE" dirty="0" smtClean="0"/>
          </a:p>
          <a:p>
            <a:r>
              <a:rPr lang="de-DE" altLang="de-DE" dirty="0" smtClean="0"/>
              <a:t>Triumph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novel</a:t>
            </a:r>
            <a:endParaRPr lang="de-DE" altLang="de-DE" dirty="0" smtClean="0"/>
          </a:p>
          <a:p>
            <a:endParaRPr lang="de-DE" altLang="de-DE" dirty="0" smtClean="0"/>
          </a:p>
          <a:p>
            <a:pPr marL="0" indent="0">
              <a:buNone/>
            </a:pPr>
            <a:endParaRPr lang="de-DE" altLang="de-DE" dirty="0"/>
          </a:p>
          <a:p>
            <a:pPr marL="0" indent="0">
              <a:buNone/>
            </a:pPr>
            <a:endParaRPr lang="de-DE" altLang="de-DE" dirty="0"/>
          </a:p>
          <a:p>
            <a:pPr marL="0" indent="0">
              <a:buNone/>
            </a:pPr>
            <a:r>
              <a:rPr lang="de-DE" altLang="de-DE" dirty="0" smtClean="0">
                <a:sym typeface="Wingdings" panose="05000000000000000000" pitchFamily="2" charset="2"/>
              </a:rPr>
              <a:t> Split in </a:t>
            </a:r>
            <a:r>
              <a:rPr lang="de-DE" altLang="de-DE" dirty="0" err="1" smtClean="0">
                <a:sym typeface="Wingdings" panose="05000000000000000000" pitchFamily="2" charset="2"/>
              </a:rPr>
              <a:t>the</a:t>
            </a:r>
            <a:r>
              <a:rPr lang="de-DE" altLang="de-DE" dirty="0" smtClean="0">
                <a:sym typeface="Wingdings" panose="05000000000000000000" pitchFamily="2" charset="2"/>
              </a:rPr>
              <a:t> </a:t>
            </a:r>
            <a:r>
              <a:rPr lang="de-DE" altLang="de-DE" dirty="0" err="1" smtClean="0">
                <a:sym typeface="Wingdings" panose="05000000000000000000" pitchFamily="2" charset="2"/>
              </a:rPr>
              <a:t>readership</a:t>
            </a: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Movement</a:t>
            </a:r>
            <a:endParaRPr lang="de-DE" altLang="de-DE" sz="1000" b="1" dirty="0"/>
          </a:p>
        </p:txBody>
      </p:sp>
      <p:pic>
        <p:nvPicPr>
          <p:cNvPr id="3078" name="Picture 6" descr="https://s14-eu5.ixquick.com/cgi-bin/serveimage?url=https:%2F%2Fjaneausteninvermont.files.wordpress.com%2F2014%2F04%2Fmp-1sted-leather-sothebys-mp-12-5-13.jpg&amp;sp=69c1274aab3de60b1ad804d5f5dfc3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326" y="2922746"/>
            <a:ext cx="2618537" cy="32875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862 CorhillMagazine January 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448" y="2922747"/>
            <a:ext cx="2101878" cy="328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5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11</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a:t>Context</a:t>
            </a:r>
            <a:r>
              <a:rPr lang="de-DE" altLang="de-DE" dirty="0"/>
              <a:t>: </a:t>
            </a:r>
            <a:r>
              <a:rPr lang="de-DE" altLang="de-DE" dirty="0" smtClean="0"/>
              <a:t>Movement – </a:t>
            </a:r>
            <a:r>
              <a:rPr lang="de-DE" altLang="de-DE" dirty="0" err="1" smtClean="0"/>
              <a:t>Realism</a:t>
            </a:r>
            <a:r>
              <a:rPr lang="de-DE" altLang="de-DE" dirty="0" smtClean="0"/>
              <a:t> </a:t>
            </a:r>
            <a:r>
              <a:rPr lang="de-DE" altLang="de-DE" dirty="0" err="1" smtClean="0"/>
              <a:t>and</a:t>
            </a:r>
            <a:r>
              <a:rPr lang="de-DE" altLang="de-DE" dirty="0" smtClean="0"/>
              <a:t> </a:t>
            </a:r>
            <a:r>
              <a:rPr lang="de-DE" altLang="de-DE" dirty="0" err="1" smtClean="0"/>
              <a:t>Romance</a:t>
            </a:r>
            <a:endParaRPr lang="de-DE" altLang="de-DE" dirty="0"/>
          </a:p>
        </p:txBody>
      </p:sp>
      <p:sp>
        <p:nvSpPr>
          <p:cNvPr id="46089" name="Rectangle 9"/>
          <p:cNvSpPr>
            <a:spLocks noGrp="1" noChangeArrowheads="1"/>
          </p:cNvSpPr>
          <p:nvPr>
            <p:ph type="body" idx="1"/>
          </p:nvPr>
        </p:nvSpPr>
        <p:spPr>
          <a:xfrm>
            <a:off x="719138" y="1377204"/>
            <a:ext cx="7705725" cy="4926059"/>
          </a:xfrm>
        </p:spPr>
        <p:txBody>
          <a:bodyPr/>
          <a:lstStyle/>
          <a:p>
            <a:pPr marL="0" indent="0">
              <a:buNone/>
            </a:pPr>
            <a:r>
              <a:rPr lang="de-DE" altLang="de-DE" b="1" dirty="0" err="1" smtClean="0"/>
              <a:t>Realism</a:t>
            </a:r>
            <a:r>
              <a:rPr lang="de-DE" altLang="de-DE" b="1" dirty="0" smtClean="0"/>
              <a:t> (</a:t>
            </a:r>
            <a:r>
              <a:rPr lang="de-DE" altLang="de-DE" b="1" dirty="0" err="1" smtClean="0"/>
              <a:t>see</a:t>
            </a:r>
            <a:r>
              <a:rPr lang="de-DE" altLang="de-DE" b="1" dirty="0" smtClean="0"/>
              <a:t> </a:t>
            </a:r>
            <a:r>
              <a:rPr lang="de-DE" altLang="de-DE" b="1" dirty="0" err="1" smtClean="0"/>
              <a:t>Middeke</a:t>
            </a:r>
            <a:r>
              <a:rPr lang="de-DE" altLang="de-DE" b="1" dirty="0" smtClean="0"/>
              <a:t> 2012)</a:t>
            </a:r>
            <a:endParaRPr lang="de-DE" altLang="de-DE" b="1" dirty="0" smtClean="0"/>
          </a:p>
          <a:p>
            <a:pPr marL="285750" indent="-285750">
              <a:buFont typeface="Arial" panose="020B0604020202020204" pitchFamily="34" charset="0"/>
              <a:buChar char="•"/>
            </a:pPr>
            <a:r>
              <a:rPr lang="en-GB" dirty="0"/>
              <a:t>Verisimilitude: the likeliness of representation, and probability of an action (description should be as if it could have happened in this way); focus on social realities</a:t>
            </a:r>
          </a:p>
          <a:p>
            <a:pPr marL="285750" indent="-285750">
              <a:buFont typeface="Arial" panose="020B0604020202020204" pitchFamily="34" charset="0"/>
              <a:buChar char="•"/>
            </a:pPr>
            <a:r>
              <a:rPr lang="en-GB" dirty="0"/>
              <a:t>Multitude of details that readers can recognise creates the </a:t>
            </a:r>
            <a:r>
              <a:rPr lang="en-GB" b="1" dirty="0"/>
              <a:t>illusion</a:t>
            </a:r>
            <a:r>
              <a:rPr lang="en-GB" dirty="0"/>
              <a:t> of </a:t>
            </a:r>
            <a:r>
              <a:rPr lang="en-GB" dirty="0" smtClean="0"/>
              <a:t>‘things </a:t>
            </a:r>
            <a:r>
              <a:rPr lang="en-GB" dirty="0"/>
              <a:t>as they </a:t>
            </a:r>
            <a:r>
              <a:rPr lang="en-GB" dirty="0" smtClean="0"/>
              <a:t>are’</a:t>
            </a:r>
            <a:endParaRPr lang="en-GB" dirty="0"/>
          </a:p>
          <a:p>
            <a:pPr marL="285750" indent="-285750">
              <a:buFont typeface="Arial" panose="020B0604020202020204" pitchFamily="34" charset="0"/>
              <a:buChar char="•"/>
            </a:pPr>
            <a:r>
              <a:rPr lang="en-GB" dirty="0"/>
              <a:t>Elements in the text need to be recognisable and identifiable by readers </a:t>
            </a:r>
            <a:r>
              <a:rPr lang="en-GB" dirty="0">
                <a:sym typeface="Wingdings" panose="05000000000000000000" pitchFamily="2" charset="2"/>
              </a:rPr>
              <a:t> </a:t>
            </a:r>
            <a:r>
              <a:rPr lang="en-GB" dirty="0" smtClean="0">
                <a:sym typeface="Wingdings" panose="05000000000000000000" pitchFamily="2" charset="2"/>
              </a:rPr>
              <a:t>consensus and epistemological reassurance</a:t>
            </a:r>
            <a:endParaRPr lang="en-GB" dirty="0"/>
          </a:p>
          <a:p>
            <a:pPr marL="285750" indent="-285750">
              <a:buFont typeface="Arial" panose="020B0604020202020204" pitchFamily="34" charset="0"/>
              <a:buChar char="•"/>
            </a:pPr>
            <a:r>
              <a:rPr lang="en-GB" dirty="0"/>
              <a:t>Linear chronology, continuity, causal chain of events</a:t>
            </a:r>
          </a:p>
          <a:p>
            <a:pPr marL="285750" indent="-285750">
              <a:buFont typeface="Arial" panose="020B0604020202020204" pitchFamily="34" charset="0"/>
              <a:buChar char="•"/>
            </a:pPr>
            <a:r>
              <a:rPr lang="en-GB" dirty="0"/>
              <a:t>Usually </a:t>
            </a:r>
            <a:r>
              <a:rPr lang="en-GB" dirty="0" err="1"/>
              <a:t>heterodiegetic</a:t>
            </a:r>
            <a:r>
              <a:rPr lang="en-GB" dirty="0"/>
              <a:t> narration with flexible focalisation in past tense</a:t>
            </a:r>
          </a:p>
          <a:p>
            <a:pPr marL="285750" indent="-285750">
              <a:buFont typeface="Wingdings" panose="05000000000000000000" pitchFamily="2" charset="2"/>
              <a:buChar char="à"/>
            </a:pPr>
            <a:r>
              <a:rPr lang="en-GB" b="1" dirty="0" smtClean="0">
                <a:sym typeface="Wingdings" panose="05000000000000000000" pitchFamily="2" charset="2"/>
              </a:rPr>
              <a:t>Generalisation/common horizon</a:t>
            </a:r>
            <a:endParaRPr lang="en-GB" b="1" dirty="0">
              <a:sym typeface="Wingdings" panose="05000000000000000000" pitchFamily="2" charset="2"/>
            </a:endParaRPr>
          </a:p>
          <a:p>
            <a:pPr marL="285750" indent="-285750">
              <a:buFont typeface="Wingdings" panose="05000000000000000000" pitchFamily="2" charset="2"/>
              <a:buChar char="à"/>
            </a:pPr>
            <a:r>
              <a:rPr lang="en-GB" b="1" dirty="0">
                <a:sym typeface="Wingdings" panose="05000000000000000000" pitchFamily="2" charset="2"/>
              </a:rPr>
              <a:t>Modern individuals’ craving for meaning in times of epistemological multiplicities and social </a:t>
            </a:r>
            <a:r>
              <a:rPr lang="en-GB" b="1" dirty="0" smtClean="0">
                <a:sym typeface="Wingdings" panose="05000000000000000000" pitchFamily="2" charset="2"/>
              </a:rPr>
              <a:t>problems</a:t>
            </a:r>
            <a:endParaRPr lang="en-GB" dirty="0"/>
          </a:p>
          <a:p>
            <a:pPr marL="0" indent="0">
              <a:buNone/>
            </a:pP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Movement</a:t>
            </a:r>
            <a:endParaRPr lang="de-DE" altLang="de-DE" sz="1000" b="1" dirty="0"/>
          </a:p>
        </p:txBody>
      </p:sp>
    </p:spTree>
    <p:extLst>
      <p:ext uri="{BB962C8B-B14F-4D97-AF65-F5344CB8AC3E}">
        <p14:creationId xmlns:p14="http://schemas.microsoft.com/office/powerpoint/2010/main" val="34412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12</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a:t>Context</a:t>
            </a:r>
            <a:r>
              <a:rPr lang="de-DE" altLang="de-DE" dirty="0"/>
              <a:t>: </a:t>
            </a:r>
            <a:r>
              <a:rPr lang="de-DE" altLang="de-DE" dirty="0" smtClean="0"/>
              <a:t>Movement – </a:t>
            </a:r>
            <a:r>
              <a:rPr lang="de-DE" altLang="de-DE" dirty="0" err="1" smtClean="0"/>
              <a:t>Realism</a:t>
            </a:r>
            <a:r>
              <a:rPr lang="de-DE" altLang="de-DE" dirty="0" smtClean="0"/>
              <a:t> </a:t>
            </a:r>
            <a:r>
              <a:rPr lang="de-DE" altLang="de-DE" dirty="0" err="1" smtClean="0"/>
              <a:t>and</a:t>
            </a:r>
            <a:r>
              <a:rPr lang="de-DE" altLang="de-DE" dirty="0" smtClean="0"/>
              <a:t> </a:t>
            </a:r>
            <a:r>
              <a:rPr lang="de-DE" altLang="de-DE" dirty="0" err="1" smtClean="0"/>
              <a:t>Romance</a:t>
            </a:r>
            <a:endParaRPr lang="de-DE" altLang="de-DE" dirty="0"/>
          </a:p>
        </p:txBody>
      </p:sp>
      <p:sp>
        <p:nvSpPr>
          <p:cNvPr id="46089" name="Rectangle 9"/>
          <p:cNvSpPr>
            <a:spLocks noGrp="1" noChangeArrowheads="1"/>
          </p:cNvSpPr>
          <p:nvPr>
            <p:ph type="body" idx="1"/>
          </p:nvPr>
        </p:nvSpPr>
        <p:spPr>
          <a:xfrm>
            <a:off x="719138" y="1377204"/>
            <a:ext cx="7705725" cy="4926059"/>
          </a:xfrm>
        </p:spPr>
        <p:txBody>
          <a:bodyPr/>
          <a:lstStyle/>
          <a:p>
            <a:pPr marL="0" indent="0">
              <a:buNone/>
            </a:pPr>
            <a:r>
              <a:rPr lang="en-GB" b="1" dirty="0" smtClean="0"/>
              <a:t>Romance (see </a:t>
            </a:r>
            <a:r>
              <a:rPr lang="en-GB" b="1" dirty="0" err="1" smtClean="0"/>
              <a:t>Middeke</a:t>
            </a:r>
            <a:r>
              <a:rPr lang="en-GB" b="1" dirty="0" smtClean="0"/>
              <a:t> 2012)</a:t>
            </a:r>
            <a:endParaRPr lang="en-GB" b="1" dirty="0" smtClean="0"/>
          </a:p>
          <a:p>
            <a:pPr marL="285750" indent="-285750">
              <a:buFont typeface="Arial" panose="020B0604020202020204" pitchFamily="34" charset="0"/>
              <a:buChar char="•"/>
            </a:pPr>
            <a:r>
              <a:rPr lang="en-GB" dirty="0" smtClean="0"/>
              <a:t>Origin</a:t>
            </a:r>
            <a:r>
              <a:rPr lang="en-GB" dirty="0"/>
              <a:t>: medieval heroic narratives (poetry and prose), e.g. Arthurian romance</a:t>
            </a:r>
          </a:p>
          <a:p>
            <a:pPr marL="285750" indent="-285750">
              <a:buFont typeface="Arial" panose="020B0604020202020204" pitchFamily="34" charset="0"/>
              <a:buChar char="•"/>
            </a:pPr>
            <a:r>
              <a:rPr lang="en-GB" dirty="0"/>
              <a:t>Adventures, quests, love…</a:t>
            </a:r>
          </a:p>
          <a:p>
            <a:pPr marL="285750" indent="-285750">
              <a:buFont typeface="Arial" panose="020B0604020202020204" pitchFamily="34" charset="0"/>
              <a:buChar char="•"/>
            </a:pPr>
            <a:r>
              <a:rPr lang="en-GB" dirty="0"/>
              <a:t>Supernatural elements</a:t>
            </a:r>
          </a:p>
          <a:p>
            <a:pPr marL="285750" indent="-285750">
              <a:buFont typeface="Arial" panose="020B0604020202020204" pitchFamily="34" charset="0"/>
              <a:buChar char="•"/>
            </a:pPr>
            <a:r>
              <a:rPr lang="en-US" dirty="0"/>
              <a:t>“A fictitious narrative in prose or verse; the interest of which turns upon </a:t>
            </a:r>
            <a:r>
              <a:rPr lang="en-US" dirty="0" err="1"/>
              <a:t>marvellous</a:t>
            </a:r>
            <a:r>
              <a:rPr lang="en-US" dirty="0"/>
              <a:t> and uncommon incidents“ (Sir Walter Scott)</a:t>
            </a:r>
            <a:endParaRPr lang="en-GB" dirty="0"/>
          </a:p>
          <a:p>
            <a:pPr marL="285750" indent="-285750">
              <a:buFont typeface="Arial" panose="020B0604020202020204" pitchFamily="34" charset="0"/>
              <a:buChar char="•"/>
            </a:pPr>
            <a:r>
              <a:rPr lang="en-GB" dirty="0"/>
              <a:t>E.g. </a:t>
            </a:r>
            <a:r>
              <a:rPr lang="en-GB" dirty="0" smtClean="0"/>
              <a:t>Gothic </a:t>
            </a:r>
            <a:r>
              <a:rPr lang="en-GB" dirty="0"/>
              <a:t>romance, historical romance, scientific romance…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0" indent="0">
              <a:buNone/>
            </a:pPr>
            <a:r>
              <a:rPr lang="en-GB" dirty="0" smtClean="0">
                <a:sym typeface="Wingdings" panose="05000000000000000000" pitchFamily="2" charset="2"/>
              </a:rPr>
              <a:t> Two different, but complementary ways of looking at the world/writing literature</a:t>
            </a:r>
          </a:p>
          <a:p>
            <a:pPr marL="0" indent="0">
              <a:buNone/>
            </a:pPr>
            <a:r>
              <a:rPr lang="en-GB" dirty="0" smtClean="0">
                <a:sym typeface="Wingdings" panose="05000000000000000000" pitchFamily="2" charset="2"/>
              </a:rPr>
              <a:t> Co-existence with Realism fostered </a:t>
            </a:r>
            <a:r>
              <a:rPr lang="en-GB" dirty="0">
                <a:sym typeface="Wingdings" panose="05000000000000000000" pitchFamily="2" charset="2"/>
              </a:rPr>
              <a:t>many hybrid forms</a:t>
            </a:r>
            <a:endParaRPr lang="en-GB" dirty="0"/>
          </a:p>
          <a:p>
            <a:pPr marL="0" indent="0">
              <a:buNone/>
            </a:pP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Movement</a:t>
            </a:r>
            <a:endParaRPr lang="de-DE" altLang="de-DE" sz="1000" b="1" dirty="0"/>
          </a:p>
        </p:txBody>
      </p:sp>
    </p:spTree>
    <p:extLst>
      <p:ext uri="{BB962C8B-B14F-4D97-AF65-F5344CB8AC3E}">
        <p14:creationId xmlns:p14="http://schemas.microsoft.com/office/powerpoint/2010/main" val="63259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13</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2</a:t>
            </a:r>
            <a:r>
              <a:rPr lang="de-DE" altLang="de-DE" dirty="0" smtClean="0"/>
              <a:t>. Basic </a:t>
            </a:r>
            <a:r>
              <a:rPr lang="de-DE" altLang="de-DE" dirty="0" err="1" smtClean="0"/>
              <a:t>Coordinates</a:t>
            </a:r>
            <a:r>
              <a:rPr lang="de-DE" altLang="de-DE" dirty="0" smtClean="0"/>
              <a:t>: Central Topic </a:t>
            </a:r>
            <a:r>
              <a:rPr lang="de-DE" altLang="de-DE" dirty="0" err="1" smtClean="0"/>
              <a:t>and</a:t>
            </a:r>
            <a:r>
              <a:rPr lang="de-DE" altLang="de-DE" dirty="0" smtClean="0"/>
              <a:t> </a:t>
            </a:r>
            <a:r>
              <a:rPr lang="de-DE" altLang="de-DE" dirty="0" err="1" smtClean="0"/>
              <a:t>Concerns</a:t>
            </a:r>
            <a:endParaRPr lang="de-DE" altLang="de-DE" dirty="0"/>
          </a:p>
        </p:txBody>
      </p:sp>
      <p:sp>
        <p:nvSpPr>
          <p:cNvPr id="46089" name="Rectangle 9"/>
          <p:cNvSpPr>
            <a:spLocks noGrp="1" noChangeArrowheads="1"/>
          </p:cNvSpPr>
          <p:nvPr>
            <p:ph type="body" idx="1"/>
          </p:nvPr>
        </p:nvSpPr>
        <p:spPr>
          <a:xfrm>
            <a:off x="719138" y="1657350"/>
            <a:ext cx="7705725" cy="4536186"/>
          </a:xfrm>
        </p:spPr>
        <p:txBody>
          <a:bodyPr/>
          <a:lstStyle/>
          <a:p>
            <a:r>
              <a:rPr lang="de-DE" altLang="de-DE" dirty="0" err="1" smtClean="0"/>
              <a:t>Serialised</a:t>
            </a:r>
            <a:r>
              <a:rPr lang="de-DE" altLang="de-DE" dirty="0" smtClean="0"/>
              <a:t> </a:t>
            </a:r>
            <a:r>
              <a:rPr lang="de-DE" altLang="de-DE" dirty="0" err="1" smtClean="0"/>
              <a:t>publication</a:t>
            </a:r>
            <a:r>
              <a:rPr lang="de-DE" altLang="de-DE" dirty="0" smtClean="0"/>
              <a:t> 1881-1882 in </a:t>
            </a:r>
            <a:r>
              <a:rPr lang="de-DE" altLang="de-DE" i="1" dirty="0" smtClean="0"/>
              <a:t>Young Folks </a:t>
            </a:r>
            <a:r>
              <a:rPr lang="de-DE" altLang="de-DE" dirty="0" smtClean="0"/>
              <a:t>Magazine</a:t>
            </a:r>
          </a:p>
          <a:p>
            <a:r>
              <a:rPr lang="de-DE" altLang="de-DE" dirty="0" smtClean="0"/>
              <a:t>First </a:t>
            </a:r>
            <a:r>
              <a:rPr lang="de-DE" altLang="de-DE" dirty="0" err="1" smtClean="0"/>
              <a:t>edition</a:t>
            </a:r>
            <a:r>
              <a:rPr lang="de-DE" altLang="de-DE" dirty="0" smtClean="0"/>
              <a:t> </a:t>
            </a:r>
            <a:r>
              <a:rPr lang="de-DE" altLang="de-DE" dirty="0" err="1" smtClean="0"/>
              <a:t>as</a:t>
            </a:r>
            <a:r>
              <a:rPr lang="de-DE" altLang="de-DE" dirty="0" smtClean="0"/>
              <a:t> a </a:t>
            </a:r>
            <a:r>
              <a:rPr lang="de-DE" altLang="de-DE" dirty="0" err="1" smtClean="0"/>
              <a:t>full</a:t>
            </a:r>
            <a:r>
              <a:rPr lang="de-DE" altLang="de-DE" dirty="0" smtClean="0"/>
              <a:t> </a:t>
            </a:r>
            <a:r>
              <a:rPr lang="de-DE" altLang="de-DE" dirty="0" err="1" smtClean="0"/>
              <a:t>volume</a:t>
            </a:r>
            <a:r>
              <a:rPr lang="de-DE" altLang="de-DE" dirty="0" smtClean="0"/>
              <a:t> in 1883</a:t>
            </a: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2</a:t>
            </a:r>
            <a:r>
              <a:rPr lang="de-DE" altLang="de-DE" sz="1000" b="1" dirty="0" smtClean="0"/>
              <a:t>. Basic </a:t>
            </a:r>
            <a:r>
              <a:rPr lang="de-DE" altLang="de-DE" sz="1000" b="1" dirty="0" err="1" smtClean="0"/>
              <a:t>Coordinates</a:t>
            </a:r>
            <a:endParaRPr lang="de-DE" altLang="de-DE" sz="1000" b="1" dirty="0"/>
          </a:p>
        </p:txBody>
      </p:sp>
      <p:pic>
        <p:nvPicPr>
          <p:cNvPr id="1028" name="Picture 4" descr="Treasure Island, first ed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936" y="2386060"/>
            <a:ext cx="2528164" cy="380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9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14</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2</a:t>
            </a:r>
            <a:r>
              <a:rPr lang="de-DE" altLang="de-DE" dirty="0" smtClean="0"/>
              <a:t>. Basic </a:t>
            </a:r>
            <a:r>
              <a:rPr lang="de-DE" altLang="de-DE" dirty="0" err="1" smtClean="0"/>
              <a:t>Coordinates</a:t>
            </a:r>
            <a:r>
              <a:rPr lang="de-DE" altLang="de-DE" dirty="0" smtClean="0"/>
              <a:t>: Central Topic </a:t>
            </a:r>
            <a:r>
              <a:rPr lang="de-DE" altLang="de-DE" dirty="0" err="1" smtClean="0"/>
              <a:t>and</a:t>
            </a:r>
            <a:r>
              <a:rPr lang="de-DE" altLang="de-DE" dirty="0" smtClean="0"/>
              <a:t> </a:t>
            </a:r>
            <a:r>
              <a:rPr lang="de-DE" altLang="de-DE" dirty="0" err="1" smtClean="0"/>
              <a:t>Concerns</a:t>
            </a:r>
            <a:endParaRPr lang="de-DE" altLang="de-DE" dirty="0"/>
          </a:p>
        </p:txBody>
      </p:sp>
      <p:sp>
        <p:nvSpPr>
          <p:cNvPr id="46089" name="Rectangle 9"/>
          <p:cNvSpPr>
            <a:spLocks noGrp="1" noChangeArrowheads="1"/>
          </p:cNvSpPr>
          <p:nvPr>
            <p:ph type="body" idx="1"/>
          </p:nvPr>
        </p:nvSpPr>
        <p:spPr>
          <a:xfrm>
            <a:off x="719138" y="1657350"/>
            <a:ext cx="7705725" cy="4536186"/>
          </a:xfrm>
        </p:spPr>
        <p:txBody>
          <a:bodyPr/>
          <a:lstStyle/>
          <a:p>
            <a:pPr marL="0" indent="0">
              <a:buNone/>
            </a:pPr>
            <a:r>
              <a:rPr lang="en-US" altLang="de-DE" b="1" dirty="0" smtClean="0"/>
              <a:t>The Six Parts</a:t>
            </a:r>
          </a:p>
          <a:p>
            <a:endParaRPr lang="en-US" altLang="de-DE" dirty="0" smtClean="0"/>
          </a:p>
          <a:p>
            <a:r>
              <a:rPr lang="en-US" altLang="de-DE" dirty="0" smtClean="0"/>
              <a:t>Part I: “The Old Buccaneer”</a:t>
            </a:r>
            <a:endParaRPr lang="en-US" altLang="de-DE" dirty="0">
              <a:sym typeface="Wingdings" panose="05000000000000000000" pitchFamily="2" charset="2"/>
            </a:endParaRPr>
          </a:p>
          <a:p>
            <a:r>
              <a:rPr lang="en-US" altLang="de-DE" dirty="0" smtClean="0">
                <a:sym typeface="Wingdings" panose="05000000000000000000" pitchFamily="2" charset="2"/>
              </a:rPr>
              <a:t>Part II: “The Sea Cook”</a:t>
            </a:r>
            <a:endParaRPr lang="en-US" altLang="de-DE" dirty="0">
              <a:sym typeface="Wingdings" panose="05000000000000000000" pitchFamily="2" charset="2"/>
            </a:endParaRPr>
          </a:p>
          <a:p>
            <a:r>
              <a:rPr lang="en-US" altLang="de-DE" dirty="0" smtClean="0">
                <a:sym typeface="Wingdings" panose="05000000000000000000" pitchFamily="2" charset="2"/>
              </a:rPr>
              <a:t>Part III: “My Shore Adventure”</a:t>
            </a:r>
          </a:p>
          <a:p>
            <a:r>
              <a:rPr lang="en-US" altLang="de-DE" dirty="0"/>
              <a:t>Part IV: “The Stockade</a:t>
            </a:r>
            <a:r>
              <a:rPr lang="en-US" altLang="de-DE" dirty="0" smtClean="0"/>
              <a:t>”</a:t>
            </a:r>
            <a:endParaRPr lang="en-US" altLang="de-DE" dirty="0">
              <a:sym typeface="Wingdings" panose="05000000000000000000" pitchFamily="2" charset="2"/>
            </a:endParaRPr>
          </a:p>
          <a:p>
            <a:r>
              <a:rPr lang="en-US" altLang="de-DE" dirty="0">
                <a:sym typeface="Wingdings" panose="05000000000000000000" pitchFamily="2" charset="2"/>
              </a:rPr>
              <a:t>Part V: “My Sea Adventure</a:t>
            </a:r>
            <a:r>
              <a:rPr lang="en-US" altLang="de-DE" dirty="0" smtClean="0">
                <a:sym typeface="Wingdings" panose="05000000000000000000" pitchFamily="2" charset="2"/>
              </a:rPr>
              <a:t>”</a:t>
            </a:r>
            <a:endParaRPr lang="en-US" altLang="de-DE" dirty="0">
              <a:sym typeface="Wingdings" panose="05000000000000000000" pitchFamily="2" charset="2"/>
            </a:endParaRPr>
          </a:p>
          <a:p>
            <a:r>
              <a:rPr lang="en-US" altLang="de-DE" dirty="0">
                <a:sym typeface="Wingdings" panose="05000000000000000000" pitchFamily="2" charset="2"/>
              </a:rPr>
              <a:t>Part VI: “Captain Silver</a:t>
            </a:r>
            <a:r>
              <a:rPr lang="en-US" altLang="de-DE" dirty="0" smtClean="0">
                <a:sym typeface="Wingdings" panose="05000000000000000000" pitchFamily="2" charset="2"/>
              </a:rPr>
              <a:t>”</a:t>
            </a:r>
            <a:endParaRPr lang="en-US" altLang="de-DE" dirty="0">
              <a:sym typeface="Wingdings" panose="05000000000000000000" pitchFamily="2" charset="2"/>
            </a:endParaRPr>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2</a:t>
            </a:r>
            <a:r>
              <a:rPr lang="de-DE" altLang="de-DE" sz="1000" b="1" dirty="0" smtClean="0"/>
              <a:t>. Basic </a:t>
            </a:r>
            <a:r>
              <a:rPr lang="de-DE" altLang="de-DE" sz="1000" b="1" dirty="0" err="1" smtClean="0"/>
              <a:t>Coordinates</a:t>
            </a:r>
            <a:endParaRPr lang="de-DE" altLang="de-DE" sz="1000" b="1" dirty="0"/>
          </a:p>
        </p:txBody>
      </p:sp>
    </p:spTree>
    <p:extLst>
      <p:ext uri="{BB962C8B-B14F-4D97-AF65-F5344CB8AC3E}">
        <p14:creationId xmlns:p14="http://schemas.microsoft.com/office/powerpoint/2010/main" val="109912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15</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2</a:t>
            </a:r>
            <a:r>
              <a:rPr lang="de-DE" altLang="de-DE" dirty="0" smtClean="0"/>
              <a:t>. Basic </a:t>
            </a:r>
            <a:r>
              <a:rPr lang="de-DE" altLang="de-DE" dirty="0" err="1" smtClean="0"/>
              <a:t>Coordinates</a:t>
            </a:r>
            <a:r>
              <a:rPr lang="de-DE" altLang="de-DE" dirty="0" smtClean="0"/>
              <a:t>: Central Topic </a:t>
            </a:r>
            <a:r>
              <a:rPr lang="de-DE" altLang="de-DE" dirty="0" err="1" smtClean="0"/>
              <a:t>and</a:t>
            </a:r>
            <a:r>
              <a:rPr lang="de-DE" altLang="de-DE" dirty="0" smtClean="0"/>
              <a:t> </a:t>
            </a:r>
            <a:r>
              <a:rPr lang="de-DE" altLang="de-DE" dirty="0" err="1" smtClean="0"/>
              <a:t>Concerns</a:t>
            </a: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2</a:t>
            </a:r>
            <a:r>
              <a:rPr lang="de-DE" altLang="de-DE" sz="1000" b="1" dirty="0" smtClean="0"/>
              <a:t>. Basic </a:t>
            </a:r>
            <a:r>
              <a:rPr lang="de-DE" altLang="de-DE" sz="1000" b="1" dirty="0" err="1" smtClean="0"/>
              <a:t>Coordinates</a:t>
            </a:r>
            <a:endParaRPr lang="de-DE" altLang="de-DE" sz="1000" b="1" dirty="0"/>
          </a:p>
        </p:txBody>
      </p:sp>
      <p:graphicFrame>
        <p:nvGraphicFramePr>
          <p:cNvPr id="3" name="Tabelle 2"/>
          <p:cNvGraphicFramePr>
            <a:graphicFrameLocks noGrp="1"/>
          </p:cNvGraphicFramePr>
          <p:nvPr>
            <p:extLst>
              <p:ext uri="{D42A27DB-BD31-4B8C-83A1-F6EECF244321}">
                <p14:modId xmlns:p14="http://schemas.microsoft.com/office/powerpoint/2010/main" val="3448436670"/>
              </p:ext>
            </p:extLst>
          </p:nvPr>
        </p:nvGraphicFramePr>
        <p:xfrm>
          <a:off x="719137" y="1767840"/>
          <a:ext cx="7705725" cy="1280160"/>
        </p:xfrm>
        <a:graphic>
          <a:graphicData uri="http://schemas.openxmlformats.org/drawingml/2006/table">
            <a:tbl>
              <a:tblPr firstRow="1" bandRow="1">
                <a:tableStyleId>{5C22544A-7EE6-4342-B048-85BDC9FD1C3A}</a:tableStyleId>
              </a:tblPr>
              <a:tblGrid>
                <a:gridCol w="1541145"/>
                <a:gridCol w="1541145"/>
                <a:gridCol w="1541145"/>
                <a:gridCol w="1541145"/>
                <a:gridCol w="1541145"/>
              </a:tblGrid>
              <a:tr h="370840">
                <a:tc>
                  <a:txBody>
                    <a:bodyPr/>
                    <a:lstStyle/>
                    <a:p>
                      <a:r>
                        <a:rPr lang="en-GB" dirty="0" smtClean="0"/>
                        <a:t>Flint’s treasure</a:t>
                      </a:r>
                      <a:endParaRPr lang="en-GB" dirty="0"/>
                    </a:p>
                  </a:txBody>
                  <a:tcPr/>
                </a:tc>
                <a:tc>
                  <a:txBody>
                    <a:bodyPr/>
                    <a:lstStyle/>
                    <a:p>
                      <a:r>
                        <a:rPr lang="en-GB" dirty="0" smtClean="0"/>
                        <a:t>Marooning of Ben Gun</a:t>
                      </a:r>
                      <a:endParaRPr lang="en-GB" dirty="0"/>
                    </a:p>
                  </a:txBody>
                  <a:tcPr/>
                </a:tc>
                <a:tc>
                  <a:txBody>
                    <a:bodyPr/>
                    <a:lstStyle/>
                    <a:p>
                      <a:r>
                        <a:rPr lang="en-GB" dirty="0" smtClean="0"/>
                        <a:t>Admiral </a:t>
                      </a:r>
                      <a:r>
                        <a:rPr lang="en-GB" dirty="0" err="1" smtClean="0"/>
                        <a:t>Benbow</a:t>
                      </a:r>
                      <a:r>
                        <a:rPr lang="en-GB" dirty="0" smtClean="0"/>
                        <a:t> Inn</a:t>
                      </a:r>
                      <a:endParaRPr lang="en-GB" dirty="0"/>
                    </a:p>
                  </a:txBody>
                  <a:tcPr/>
                </a:tc>
                <a:tc>
                  <a:txBody>
                    <a:bodyPr/>
                    <a:lstStyle/>
                    <a:p>
                      <a:r>
                        <a:rPr lang="en-GB" dirty="0" smtClean="0"/>
                        <a:t>Bristol</a:t>
                      </a:r>
                      <a:endParaRPr lang="en-GB" dirty="0"/>
                    </a:p>
                  </a:txBody>
                  <a:tcPr/>
                </a:tc>
                <a:tc>
                  <a:txBody>
                    <a:bodyPr/>
                    <a:lstStyle/>
                    <a:p>
                      <a:r>
                        <a:rPr lang="en-GB" dirty="0" smtClean="0"/>
                        <a:t>Sea Journey</a:t>
                      </a:r>
                      <a:endParaRPr lang="en-GB" dirty="0"/>
                    </a:p>
                  </a:txBody>
                  <a:tcPr/>
                </a:tc>
              </a:tr>
              <a:tr h="370840">
                <a:tc>
                  <a:txBody>
                    <a:bodyPr/>
                    <a:lstStyle/>
                    <a:p>
                      <a:r>
                        <a:rPr lang="en-GB" dirty="0" smtClean="0"/>
                        <a:t>[backstory]</a:t>
                      </a:r>
                    </a:p>
                    <a:p>
                      <a:r>
                        <a:rPr lang="en-GB" dirty="0" smtClean="0"/>
                        <a:t>1750</a:t>
                      </a:r>
                      <a:endParaRPr lang="en-GB" dirty="0"/>
                    </a:p>
                  </a:txBody>
                  <a:tcPr/>
                </a:tc>
                <a:tc>
                  <a:txBody>
                    <a:bodyPr/>
                    <a:lstStyle/>
                    <a:p>
                      <a:r>
                        <a:rPr lang="en-GB" dirty="0" smtClean="0"/>
                        <a:t>[backstory]</a:t>
                      </a:r>
                      <a:endParaRPr lang="en-GB" dirty="0"/>
                    </a:p>
                  </a:txBody>
                  <a:tcPr/>
                </a:tc>
                <a:tc>
                  <a:txBody>
                    <a:bodyPr/>
                    <a:lstStyle/>
                    <a:p>
                      <a:r>
                        <a:rPr lang="en-GB" dirty="0" smtClean="0"/>
                        <a:t>Part I</a:t>
                      </a:r>
                    </a:p>
                    <a:p>
                      <a:r>
                        <a:rPr lang="en-GB" dirty="0" smtClean="0"/>
                        <a:t>(</a:t>
                      </a:r>
                      <a:r>
                        <a:rPr lang="en-GB" dirty="0" err="1" smtClean="0"/>
                        <a:t>ch.</a:t>
                      </a:r>
                      <a:r>
                        <a:rPr lang="en-GB" dirty="0" smtClean="0"/>
                        <a:t> I-VI)</a:t>
                      </a:r>
                      <a:endParaRPr lang="en-GB" dirty="0"/>
                    </a:p>
                  </a:txBody>
                  <a:tcPr/>
                </a:tc>
                <a:tc>
                  <a:txBody>
                    <a:bodyPr/>
                    <a:lstStyle/>
                    <a:p>
                      <a:r>
                        <a:rPr lang="en-GB" dirty="0" smtClean="0"/>
                        <a:t>Part II</a:t>
                      </a:r>
                    </a:p>
                    <a:p>
                      <a:r>
                        <a:rPr lang="en-GB" dirty="0" smtClean="0"/>
                        <a:t>(</a:t>
                      </a:r>
                      <a:r>
                        <a:rPr lang="en-GB" dirty="0" err="1" smtClean="0"/>
                        <a:t>ch.</a:t>
                      </a:r>
                      <a:r>
                        <a:rPr lang="en-GB" baseline="0" dirty="0" smtClean="0"/>
                        <a:t> VII-IX)</a:t>
                      </a:r>
                      <a:endParaRPr lang="en-GB" dirty="0" smtClean="0"/>
                    </a:p>
                  </a:txBody>
                  <a:tcPr/>
                </a:tc>
                <a:tc>
                  <a:txBody>
                    <a:bodyPr/>
                    <a:lstStyle/>
                    <a:p>
                      <a:r>
                        <a:rPr lang="en-GB" dirty="0" smtClean="0"/>
                        <a:t>Part II</a:t>
                      </a:r>
                    </a:p>
                    <a:p>
                      <a:r>
                        <a:rPr lang="en-GB" dirty="0" smtClean="0"/>
                        <a:t>(</a:t>
                      </a:r>
                      <a:r>
                        <a:rPr lang="en-GB" dirty="0" err="1" smtClean="0"/>
                        <a:t>ch.</a:t>
                      </a:r>
                      <a:r>
                        <a:rPr lang="en-GB" dirty="0" smtClean="0"/>
                        <a:t> X-XII)</a:t>
                      </a:r>
                      <a:endParaRPr lang="en-GB" dirty="0"/>
                    </a:p>
                  </a:txBody>
                  <a:tcP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645137139"/>
              </p:ext>
            </p:extLst>
          </p:nvPr>
        </p:nvGraphicFramePr>
        <p:xfrm>
          <a:off x="1881425" y="3538252"/>
          <a:ext cx="5376387" cy="1280160"/>
        </p:xfrm>
        <a:graphic>
          <a:graphicData uri="http://schemas.openxmlformats.org/drawingml/2006/table">
            <a:tbl>
              <a:tblPr firstRow="1" bandRow="1">
                <a:tableStyleId>{5C22544A-7EE6-4342-B048-85BDC9FD1C3A}</a:tableStyleId>
              </a:tblPr>
              <a:tblGrid>
                <a:gridCol w="1792129"/>
                <a:gridCol w="1792129"/>
                <a:gridCol w="1792129"/>
              </a:tblGrid>
              <a:tr h="370840">
                <a:tc>
                  <a:txBody>
                    <a:bodyPr/>
                    <a:lstStyle/>
                    <a:p>
                      <a:r>
                        <a:rPr lang="en-GB" dirty="0" smtClean="0"/>
                        <a:t>Treasure Island</a:t>
                      </a:r>
                      <a:endParaRPr lang="en-GB" dirty="0"/>
                    </a:p>
                  </a:txBody>
                  <a:tcPr/>
                </a:tc>
                <a:tc>
                  <a:txBody>
                    <a:bodyPr/>
                    <a:lstStyle/>
                    <a:p>
                      <a:r>
                        <a:rPr lang="en-GB" dirty="0" smtClean="0"/>
                        <a:t>Return to Bristol</a:t>
                      </a:r>
                      <a:endParaRPr lang="en-GB" dirty="0"/>
                    </a:p>
                  </a:txBody>
                  <a:tcPr/>
                </a:tc>
                <a:tc>
                  <a:txBody>
                    <a:bodyPr/>
                    <a:lstStyle/>
                    <a:p>
                      <a:r>
                        <a:rPr lang="en-GB" dirty="0" smtClean="0"/>
                        <a:t>Jim’s Report</a:t>
                      </a:r>
                      <a:endParaRPr lang="en-GB" dirty="0"/>
                    </a:p>
                  </a:txBody>
                  <a:tcPr/>
                </a:tc>
              </a:tr>
              <a:tr h="370840">
                <a:tc>
                  <a:txBody>
                    <a:bodyPr/>
                    <a:lstStyle/>
                    <a:p>
                      <a:r>
                        <a:rPr lang="en-GB" dirty="0" smtClean="0"/>
                        <a:t>Part</a:t>
                      </a:r>
                      <a:r>
                        <a:rPr lang="en-GB" baseline="0" dirty="0" smtClean="0"/>
                        <a:t>s III-VI</a:t>
                      </a:r>
                    </a:p>
                    <a:p>
                      <a:r>
                        <a:rPr lang="en-GB" baseline="0" dirty="0" smtClean="0"/>
                        <a:t>(</a:t>
                      </a:r>
                      <a:r>
                        <a:rPr lang="en-GB" baseline="0" dirty="0" err="1" smtClean="0"/>
                        <a:t>ch.</a:t>
                      </a:r>
                      <a:r>
                        <a:rPr lang="en-GB" baseline="0" dirty="0" smtClean="0"/>
                        <a:t> XIII-XXXIII)</a:t>
                      </a:r>
                      <a:endParaRPr lang="en-GB" dirty="0"/>
                    </a:p>
                  </a:txBody>
                  <a:tcPr/>
                </a:tc>
                <a:tc>
                  <a:txBody>
                    <a:bodyPr/>
                    <a:lstStyle/>
                    <a:p>
                      <a:r>
                        <a:rPr lang="en-GB" dirty="0" smtClean="0"/>
                        <a:t>Part</a:t>
                      </a:r>
                      <a:r>
                        <a:rPr lang="en-GB" baseline="0" dirty="0" smtClean="0"/>
                        <a:t> VI</a:t>
                      </a:r>
                    </a:p>
                    <a:p>
                      <a:r>
                        <a:rPr lang="en-GB" baseline="0" dirty="0" smtClean="0"/>
                        <a:t>(</a:t>
                      </a:r>
                      <a:r>
                        <a:rPr lang="en-GB" baseline="0" dirty="0" err="1" smtClean="0"/>
                        <a:t>ch.</a:t>
                      </a:r>
                      <a:r>
                        <a:rPr lang="en-GB" baseline="0" dirty="0" smtClean="0"/>
                        <a:t> XXXIV)</a:t>
                      </a:r>
                      <a:endParaRPr lang="en-GB" dirty="0"/>
                    </a:p>
                  </a:txBody>
                  <a:tcPr/>
                </a:tc>
                <a:tc>
                  <a:txBody>
                    <a:bodyPr/>
                    <a:lstStyle/>
                    <a:p>
                      <a:endParaRPr lang="en-GB" dirty="0" smtClean="0"/>
                    </a:p>
                    <a:p>
                      <a:r>
                        <a:rPr lang="en-GB" dirty="0" smtClean="0"/>
                        <a:t>17--</a:t>
                      </a:r>
                      <a:endParaRPr lang="en-GB" dirty="0"/>
                    </a:p>
                  </a:txBody>
                  <a:tcPr/>
                </a:tc>
              </a:tr>
            </a:tbl>
          </a:graphicData>
        </a:graphic>
      </p:graphicFrame>
    </p:spTree>
    <p:extLst>
      <p:ext uri="{BB962C8B-B14F-4D97-AF65-F5344CB8AC3E}">
        <p14:creationId xmlns:p14="http://schemas.microsoft.com/office/powerpoint/2010/main" val="89587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16</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2. Basic </a:t>
            </a:r>
            <a:r>
              <a:rPr lang="de-DE" altLang="de-DE" dirty="0" err="1"/>
              <a:t>Coordinates</a:t>
            </a:r>
            <a:r>
              <a:rPr lang="de-DE" altLang="de-DE" dirty="0"/>
              <a:t>: Central Topic </a:t>
            </a:r>
            <a:r>
              <a:rPr lang="de-DE" altLang="de-DE" dirty="0" err="1"/>
              <a:t>and</a:t>
            </a:r>
            <a:r>
              <a:rPr lang="de-DE" altLang="de-DE" dirty="0"/>
              <a:t> </a:t>
            </a:r>
            <a:r>
              <a:rPr lang="de-DE" altLang="de-DE" dirty="0" err="1"/>
              <a:t>Concerns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buNone/>
            </a:pPr>
            <a:r>
              <a:rPr lang="de-DE" altLang="de-DE" b="1" i="1" dirty="0" smtClean="0"/>
              <a:t>Bildungsroman </a:t>
            </a:r>
            <a:r>
              <a:rPr lang="de-DE" altLang="de-DE" b="1" dirty="0" err="1" smtClean="0"/>
              <a:t>and</a:t>
            </a:r>
            <a:r>
              <a:rPr lang="de-DE" altLang="de-DE" b="1" dirty="0" smtClean="0"/>
              <a:t>/</a:t>
            </a:r>
            <a:r>
              <a:rPr lang="de-DE" altLang="de-DE" b="1" dirty="0" err="1" smtClean="0"/>
              <a:t>or</a:t>
            </a:r>
            <a:r>
              <a:rPr lang="de-DE" altLang="de-DE" b="1" dirty="0" smtClean="0"/>
              <a:t> Adventure Story?</a:t>
            </a:r>
            <a:endParaRPr lang="de-DE" altLang="de-DE" dirty="0" smtClean="0"/>
          </a:p>
          <a:p>
            <a:pPr marL="0" indent="0">
              <a:buNone/>
            </a:pPr>
            <a:endParaRPr lang="de-DE" altLang="de-DE" b="1" i="1" dirty="0"/>
          </a:p>
          <a:p>
            <a:pPr marL="0" indent="0">
              <a:buNone/>
            </a:pPr>
            <a:r>
              <a:rPr lang="de-DE" altLang="de-DE" b="1" i="1" dirty="0" smtClean="0"/>
              <a:t>Bildungsroman </a:t>
            </a:r>
            <a:r>
              <a:rPr lang="de-DE" altLang="de-DE" b="1" dirty="0" smtClean="0"/>
              <a:t>(</a:t>
            </a:r>
            <a:r>
              <a:rPr lang="de-DE" altLang="de-DE" b="1" dirty="0" err="1" smtClean="0"/>
              <a:t>Novel</a:t>
            </a:r>
            <a:r>
              <a:rPr lang="de-DE" altLang="de-DE" b="1" dirty="0" smtClean="0"/>
              <a:t> </a:t>
            </a:r>
            <a:r>
              <a:rPr lang="de-DE" altLang="de-DE" b="1" dirty="0" err="1" smtClean="0"/>
              <a:t>of</a:t>
            </a:r>
            <a:r>
              <a:rPr lang="de-DE" altLang="de-DE" b="1" dirty="0" smtClean="0"/>
              <a:t> Education/Development)</a:t>
            </a:r>
          </a:p>
          <a:p>
            <a:pPr algn="just"/>
            <a:r>
              <a:rPr lang="en-GB" dirty="0" smtClean="0"/>
              <a:t>Protagonist’s </a:t>
            </a:r>
            <a:r>
              <a:rPr lang="en-GB" dirty="0"/>
              <a:t>way from childhood/adolescence into adulthood on a quest for identity</a:t>
            </a:r>
          </a:p>
          <a:p>
            <a:pPr algn="just"/>
            <a:r>
              <a:rPr lang="en-GB" dirty="0"/>
              <a:t>From ignorance to understanding (often by moral/spiritual awakening)</a:t>
            </a:r>
          </a:p>
          <a:p>
            <a:pPr algn="just"/>
            <a:r>
              <a:rPr lang="en-GB" dirty="0"/>
              <a:t>Finding one’s soulmate, financial success, work ethic, fulfilment, meaningful/respectful relation to </a:t>
            </a:r>
            <a:r>
              <a:rPr lang="en-GB" dirty="0" smtClean="0"/>
              <a:t>roots/family/community</a:t>
            </a:r>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2</a:t>
            </a:r>
            <a:r>
              <a:rPr lang="de-DE" altLang="de-DE" sz="1000" b="1" dirty="0" smtClean="0"/>
              <a:t>. Basic </a:t>
            </a:r>
            <a:r>
              <a:rPr lang="de-DE" altLang="de-DE" sz="1000" b="1" dirty="0" err="1" smtClean="0"/>
              <a:t>Coordinates</a:t>
            </a:r>
            <a:endParaRPr lang="de-DE" altLang="de-DE" sz="1000" b="1" dirty="0"/>
          </a:p>
        </p:txBody>
      </p:sp>
    </p:spTree>
    <p:extLst>
      <p:ext uri="{BB962C8B-B14F-4D97-AF65-F5344CB8AC3E}">
        <p14:creationId xmlns:p14="http://schemas.microsoft.com/office/powerpoint/2010/main" val="210140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17</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2. Basic </a:t>
            </a:r>
            <a:r>
              <a:rPr lang="de-DE" altLang="de-DE" dirty="0" err="1"/>
              <a:t>Coordinates</a:t>
            </a:r>
            <a:r>
              <a:rPr lang="de-DE" altLang="de-DE" dirty="0"/>
              <a:t>: Central Topic </a:t>
            </a:r>
            <a:r>
              <a:rPr lang="de-DE" altLang="de-DE" dirty="0" err="1"/>
              <a:t>and</a:t>
            </a:r>
            <a:r>
              <a:rPr lang="de-DE" altLang="de-DE" dirty="0"/>
              <a:t> </a:t>
            </a:r>
            <a:r>
              <a:rPr lang="de-DE" altLang="de-DE" dirty="0" err="1"/>
              <a:t>Concerns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buNone/>
            </a:pPr>
            <a:r>
              <a:rPr lang="en-US" altLang="de-DE" b="1" i="1" dirty="0" smtClean="0"/>
              <a:t>Bildungsroman </a:t>
            </a:r>
            <a:r>
              <a:rPr lang="en-US" altLang="de-DE" b="1" dirty="0" smtClean="0"/>
              <a:t>and/or Adventure Story?</a:t>
            </a:r>
            <a:endParaRPr lang="en-US" altLang="de-DE" dirty="0" smtClean="0"/>
          </a:p>
          <a:p>
            <a:pPr marL="0" indent="0">
              <a:buNone/>
            </a:pPr>
            <a:endParaRPr lang="en-US" altLang="de-DE" b="1" i="1" dirty="0" smtClean="0"/>
          </a:p>
          <a:p>
            <a:pPr marL="0" indent="0">
              <a:buNone/>
            </a:pPr>
            <a:r>
              <a:rPr lang="en-US" altLang="de-DE" b="1" dirty="0" smtClean="0"/>
              <a:t>Adventure Story</a:t>
            </a:r>
          </a:p>
          <a:p>
            <a:r>
              <a:rPr lang="en-US" altLang="de-DE" dirty="0" smtClean="0"/>
              <a:t>“To the Hesitating Purchaser”</a:t>
            </a:r>
          </a:p>
          <a:p>
            <a:r>
              <a:rPr lang="en-US" altLang="de-DE" dirty="0" smtClean="0"/>
              <a:t>Pirates, battles, (remaining!) treasure, sea adventure…</a:t>
            </a:r>
          </a:p>
          <a:p>
            <a:r>
              <a:rPr lang="en-US" altLang="de-DE" dirty="0" smtClean="0"/>
              <a:t>(Apparent) supernatural elements (the curse of the island, the black spot, superstition, the legend of Captain Flint…)</a:t>
            </a:r>
          </a:p>
          <a:p>
            <a:r>
              <a:rPr lang="en-US" altLang="de-DE" dirty="0" smtClean="0"/>
              <a:t>Jim’s positioning among the other characters</a:t>
            </a:r>
          </a:p>
          <a:p>
            <a:r>
              <a:rPr lang="en-US" altLang="de-DE" dirty="0" smtClean="0"/>
              <a:t>Lack of female characters</a:t>
            </a:r>
          </a:p>
          <a:p>
            <a:r>
              <a:rPr lang="en-US" altLang="de-DE" dirty="0" smtClean="0"/>
              <a:t>Where IS Treasure Island?</a:t>
            </a:r>
          </a:p>
          <a:p>
            <a:r>
              <a:rPr lang="en-US" altLang="de-DE" dirty="0" smtClean="0"/>
              <a:t>Nightmarish ending</a:t>
            </a:r>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2</a:t>
            </a:r>
            <a:r>
              <a:rPr lang="de-DE" altLang="de-DE" sz="1000" b="1" dirty="0" smtClean="0"/>
              <a:t>. Basic </a:t>
            </a:r>
            <a:r>
              <a:rPr lang="de-DE" altLang="de-DE" sz="1000" b="1" dirty="0" err="1" smtClean="0"/>
              <a:t>Coordinates</a:t>
            </a:r>
            <a:endParaRPr lang="de-DE" altLang="de-DE" sz="1000" b="1" dirty="0"/>
          </a:p>
        </p:txBody>
      </p:sp>
    </p:spTree>
    <p:extLst>
      <p:ext uri="{BB962C8B-B14F-4D97-AF65-F5344CB8AC3E}">
        <p14:creationId xmlns:p14="http://schemas.microsoft.com/office/powerpoint/2010/main" val="445631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18</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smtClean="0"/>
              <a:t>3. </a:t>
            </a:r>
            <a:r>
              <a:rPr lang="de-DE" altLang="de-DE" dirty="0" err="1" smtClean="0"/>
              <a:t>Aesthetics</a:t>
            </a:r>
            <a:r>
              <a:rPr lang="de-DE" altLang="de-DE" dirty="0" smtClean="0"/>
              <a:t>: Narrative </a:t>
            </a:r>
            <a:r>
              <a:rPr lang="de-DE" altLang="de-DE" dirty="0" err="1" smtClean="0"/>
              <a:t>and</a:t>
            </a:r>
            <a:r>
              <a:rPr lang="de-DE" altLang="de-DE" dirty="0" smtClean="0"/>
              <a:t> </a:t>
            </a:r>
            <a:r>
              <a:rPr lang="de-DE" altLang="de-DE" dirty="0" err="1" smtClean="0"/>
              <a:t>Literary</a:t>
            </a:r>
            <a:r>
              <a:rPr lang="de-DE" altLang="de-DE" dirty="0" smtClean="0"/>
              <a:t> </a:t>
            </a:r>
            <a:r>
              <a:rPr lang="de-DE" altLang="de-DE" dirty="0" err="1" smtClean="0"/>
              <a:t>Strategies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lgn="just">
              <a:buNone/>
            </a:pPr>
            <a:r>
              <a:rPr lang="en-US" altLang="de-DE" b="1" dirty="0" smtClean="0"/>
              <a:t>The Legend of Captain Flint</a:t>
            </a:r>
          </a:p>
          <a:p>
            <a:pPr algn="just"/>
            <a:r>
              <a:rPr lang="en-US" altLang="de-DE" dirty="0" smtClean="0"/>
              <a:t>Accumulation of vast fortune (</a:t>
            </a:r>
            <a:r>
              <a:rPr lang="de-DE" dirty="0"/>
              <a:t>£</a:t>
            </a:r>
            <a:r>
              <a:rPr lang="en-US" altLang="de-DE" dirty="0" smtClean="0"/>
              <a:t>700,000) </a:t>
            </a:r>
            <a:r>
              <a:rPr lang="en-US" altLang="de-DE" dirty="0" smtClean="0">
                <a:sym typeface="Wingdings" panose="05000000000000000000" pitchFamily="2" charset="2"/>
              </a:rPr>
              <a:t> mysterious burying of the treasure (1750)  six murders, no eyewitnesses  Flint’s rum poisoning in Savannah  map handed over to Billy Bones in 1754 ( legend of Flint’s ghost guarding the treasure)</a:t>
            </a:r>
          </a:p>
          <a:p>
            <a:pPr algn="just"/>
            <a:r>
              <a:rPr lang="en-US" dirty="0" smtClean="0"/>
              <a:t>“‘Heard </a:t>
            </a:r>
            <a:r>
              <a:rPr lang="en-US" dirty="0"/>
              <a:t>of him</a:t>
            </a:r>
            <a:r>
              <a:rPr lang="en-US" dirty="0" smtClean="0"/>
              <a:t>!’ </a:t>
            </a:r>
            <a:r>
              <a:rPr lang="en-US" dirty="0"/>
              <a:t>cried the squire. </a:t>
            </a:r>
            <a:r>
              <a:rPr lang="en-US" dirty="0" smtClean="0"/>
              <a:t>‘Heard </a:t>
            </a:r>
            <a:r>
              <a:rPr lang="en-US" dirty="0"/>
              <a:t>of him, you say! He was the </a:t>
            </a:r>
            <a:r>
              <a:rPr lang="en-US" dirty="0" err="1"/>
              <a:t>bloodthirstiest</a:t>
            </a:r>
            <a:r>
              <a:rPr lang="en-US" dirty="0"/>
              <a:t> buccaneer that sailed. Blackbeard was a child to Flint. The Spaniards were so prodigiously afraid of him that, I tell you, sir, I was sometimes proud he was an Englishman. I've seen his top-sails with these eyes, off Trinidad, and the cowardly son of a rum-puncheon that I sailed with put back—put back, sir, into Port of Spain</a:t>
            </a:r>
            <a:r>
              <a:rPr lang="en-US" dirty="0" smtClean="0"/>
              <a:t>.’” (Stevenson 1999 [1883]: 31)</a:t>
            </a:r>
            <a:endParaRPr lang="en-US" altLang="de-DE" dirty="0" smtClean="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smtClean="0"/>
              <a:t>3. </a:t>
            </a:r>
            <a:r>
              <a:rPr lang="de-DE" altLang="de-DE" sz="1000" b="1" dirty="0" err="1" smtClean="0"/>
              <a:t>Aesthetics</a:t>
            </a:r>
            <a:endParaRPr lang="de-DE" altLang="de-DE" sz="1000" b="1" dirty="0"/>
          </a:p>
        </p:txBody>
      </p:sp>
    </p:spTree>
    <p:extLst>
      <p:ext uri="{BB962C8B-B14F-4D97-AF65-F5344CB8AC3E}">
        <p14:creationId xmlns:p14="http://schemas.microsoft.com/office/powerpoint/2010/main" val="280833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19</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smtClean="0"/>
              <a:t>3. </a:t>
            </a:r>
            <a:r>
              <a:rPr lang="de-DE" altLang="de-DE" dirty="0" err="1" smtClean="0"/>
              <a:t>Aesthetics</a:t>
            </a:r>
            <a:r>
              <a:rPr lang="de-DE" altLang="de-DE" dirty="0" smtClean="0"/>
              <a:t>: Narrative </a:t>
            </a:r>
            <a:r>
              <a:rPr lang="de-DE" altLang="de-DE" dirty="0" err="1" smtClean="0"/>
              <a:t>and</a:t>
            </a:r>
            <a:r>
              <a:rPr lang="de-DE" altLang="de-DE" dirty="0" smtClean="0"/>
              <a:t> </a:t>
            </a:r>
            <a:r>
              <a:rPr lang="de-DE" altLang="de-DE" dirty="0" err="1" smtClean="0"/>
              <a:t>Literary</a:t>
            </a:r>
            <a:r>
              <a:rPr lang="de-DE" altLang="de-DE" dirty="0" smtClean="0"/>
              <a:t> </a:t>
            </a:r>
            <a:r>
              <a:rPr lang="de-DE" altLang="de-DE" dirty="0" err="1" smtClean="0"/>
              <a:t>Strategies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lgn="just">
              <a:buNone/>
            </a:pPr>
            <a:r>
              <a:rPr lang="en-US" altLang="de-DE" b="1" dirty="0" smtClean="0"/>
              <a:t>Jim Hawkins as the Main Protagonist</a:t>
            </a:r>
          </a:p>
          <a:p>
            <a:pPr marL="0" indent="0" algn="just">
              <a:buNone/>
            </a:pPr>
            <a:r>
              <a:rPr lang="en-US" altLang="de-DE" dirty="0" smtClean="0"/>
              <a:t>“Squire Trelawney, Dr. </a:t>
            </a:r>
            <a:r>
              <a:rPr lang="en-US" altLang="de-DE" dirty="0" err="1" smtClean="0"/>
              <a:t>Livesey</a:t>
            </a:r>
            <a:r>
              <a:rPr lang="en-US" altLang="de-DE" dirty="0" smtClean="0"/>
              <a:t>, and the rest of these gentlemen having asked me to write down the whole particulars about Treasure Island, from the beginning to the end, keeping nothing back but the bearings of the island, and that only because there is still treasure not yet lifted, I take up my pen in the year of grace 17--, and go back to the time when my father kept the “Admiral </a:t>
            </a:r>
            <a:r>
              <a:rPr lang="en-US" altLang="de-DE" dirty="0" err="1" smtClean="0"/>
              <a:t>Benbow</a:t>
            </a:r>
            <a:r>
              <a:rPr lang="en-US" altLang="de-DE" dirty="0" smtClean="0"/>
              <a:t>” inn, and the brown old seaman, with the sabre cut, first took up lodging under our roof.” (Stevenson 1999 [1883]: 3)</a:t>
            </a:r>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smtClean="0"/>
              <a:t>3. </a:t>
            </a:r>
            <a:r>
              <a:rPr lang="de-DE" altLang="de-DE" sz="1000" b="1" dirty="0" err="1" smtClean="0"/>
              <a:t>Aesthetics</a:t>
            </a:r>
            <a:endParaRPr lang="de-DE" altLang="de-DE" sz="1000" b="1" dirty="0"/>
          </a:p>
        </p:txBody>
      </p:sp>
    </p:spTree>
    <p:extLst>
      <p:ext uri="{BB962C8B-B14F-4D97-AF65-F5344CB8AC3E}">
        <p14:creationId xmlns:p14="http://schemas.microsoft.com/office/powerpoint/2010/main" val="822982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smtClean="0"/>
              <a:pPr/>
              <a:t>2</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738664"/>
          </a:xfrm>
        </p:spPr>
        <p:txBody>
          <a:bodyPr/>
          <a:lstStyle/>
          <a:p>
            <a:r>
              <a:rPr lang="de-DE" altLang="de-DE" dirty="0"/>
              <a:t>Outline </a:t>
            </a:r>
            <a:br>
              <a:rPr lang="de-DE" altLang="de-DE" dirty="0"/>
            </a:br>
            <a:endParaRPr lang="de-DE" altLang="de-DE" dirty="0"/>
          </a:p>
        </p:txBody>
      </p:sp>
      <p:sp>
        <p:nvSpPr>
          <p:cNvPr id="46089" name="Rectangle 9"/>
          <p:cNvSpPr>
            <a:spLocks noGrp="1" noChangeArrowheads="1"/>
          </p:cNvSpPr>
          <p:nvPr>
            <p:ph type="body" idx="1"/>
          </p:nvPr>
        </p:nvSpPr>
        <p:spPr/>
        <p:txBody>
          <a:bodyPr/>
          <a:lstStyle/>
          <a:p>
            <a:pPr>
              <a:buFontTx/>
              <a:buNone/>
            </a:pPr>
            <a:r>
              <a:rPr lang="de-DE" altLang="de-DE" b="1" dirty="0"/>
              <a:t>1. </a:t>
            </a:r>
            <a:r>
              <a:rPr lang="de-DE" altLang="de-DE" b="1" dirty="0" err="1"/>
              <a:t>Context</a:t>
            </a:r>
            <a:endParaRPr lang="de-DE" altLang="de-DE" b="1" dirty="0"/>
          </a:p>
          <a:p>
            <a:r>
              <a:rPr lang="de-DE" altLang="de-DE" dirty="0" err="1"/>
              <a:t>Author</a:t>
            </a:r>
            <a:endParaRPr lang="de-DE" altLang="de-DE" dirty="0"/>
          </a:p>
          <a:p>
            <a:r>
              <a:rPr lang="de-DE" altLang="de-DE" dirty="0"/>
              <a:t>Oeuvre</a:t>
            </a:r>
          </a:p>
          <a:p>
            <a:r>
              <a:rPr lang="de-DE" altLang="de-DE" dirty="0"/>
              <a:t>Movement</a:t>
            </a:r>
          </a:p>
          <a:p>
            <a:pPr marL="0" indent="0">
              <a:buNone/>
            </a:pPr>
            <a:endParaRPr lang="de-DE" altLang="de-DE" dirty="0"/>
          </a:p>
          <a:p>
            <a:pPr>
              <a:buFontTx/>
              <a:buNone/>
            </a:pPr>
            <a:r>
              <a:rPr lang="de-DE" altLang="de-DE" b="1" dirty="0"/>
              <a:t>2. Basic </a:t>
            </a:r>
            <a:r>
              <a:rPr lang="de-DE" altLang="de-DE" b="1" dirty="0" err="1"/>
              <a:t>Coordinates</a:t>
            </a:r>
            <a:r>
              <a:rPr lang="de-DE" altLang="de-DE" b="1" dirty="0"/>
              <a:t>: Central Topics </a:t>
            </a:r>
            <a:r>
              <a:rPr lang="de-DE" altLang="de-DE" b="1" dirty="0" err="1"/>
              <a:t>and</a:t>
            </a:r>
            <a:r>
              <a:rPr lang="de-DE" altLang="de-DE" b="1" dirty="0"/>
              <a:t> </a:t>
            </a:r>
            <a:r>
              <a:rPr lang="de-DE" altLang="de-DE" b="1" dirty="0" err="1"/>
              <a:t>Concerns</a:t>
            </a:r>
            <a:endParaRPr lang="de-DE" altLang="de-DE" b="1" dirty="0"/>
          </a:p>
          <a:p>
            <a:r>
              <a:rPr lang="de-DE" altLang="de-DE" dirty="0" smtClean="0"/>
              <a:t>Story Outline</a:t>
            </a:r>
          </a:p>
          <a:p>
            <a:r>
              <a:rPr lang="de-DE" altLang="de-DE" i="1" dirty="0" smtClean="0"/>
              <a:t>Bildungsroman </a:t>
            </a:r>
            <a:r>
              <a:rPr lang="de-DE" altLang="de-DE" dirty="0" err="1" smtClean="0"/>
              <a:t>or</a:t>
            </a:r>
            <a:r>
              <a:rPr lang="de-DE" altLang="de-DE" dirty="0" smtClean="0"/>
              <a:t> Adventure Story?</a:t>
            </a:r>
            <a:endParaRPr lang="de-DE" altLang="de-DE" i="1" dirty="0"/>
          </a:p>
          <a:p>
            <a:pPr>
              <a:buFontTx/>
              <a:buNone/>
            </a:pP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20</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smtClean="0"/>
              <a:t>3. </a:t>
            </a:r>
            <a:r>
              <a:rPr lang="de-DE" altLang="de-DE" dirty="0" err="1" smtClean="0"/>
              <a:t>Aesthetics</a:t>
            </a:r>
            <a:r>
              <a:rPr lang="de-DE" altLang="de-DE" dirty="0" smtClean="0"/>
              <a:t>: Narrative </a:t>
            </a:r>
            <a:r>
              <a:rPr lang="de-DE" altLang="de-DE" dirty="0" err="1" smtClean="0"/>
              <a:t>and</a:t>
            </a:r>
            <a:r>
              <a:rPr lang="de-DE" altLang="de-DE" dirty="0" smtClean="0"/>
              <a:t> </a:t>
            </a:r>
            <a:r>
              <a:rPr lang="de-DE" altLang="de-DE" dirty="0" err="1" smtClean="0"/>
              <a:t>Literary</a:t>
            </a:r>
            <a:r>
              <a:rPr lang="de-DE" altLang="de-DE" dirty="0" smtClean="0"/>
              <a:t> </a:t>
            </a:r>
            <a:r>
              <a:rPr lang="de-DE" altLang="de-DE" dirty="0" err="1" smtClean="0"/>
              <a:t>Strategies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lgn="just">
              <a:buNone/>
            </a:pPr>
            <a:r>
              <a:rPr lang="en-US" altLang="de-DE" b="1" dirty="0" smtClean="0"/>
              <a:t>Assertions of Truth, Verisimilitude, and Fixation</a:t>
            </a:r>
          </a:p>
          <a:p>
            <a:pPr algn="just"/>
            <a:r>
              <a:rPr lang="en-US" altLang="de-DE" dirty="0" smtClean="0"/>
              <a:t>Inspired by </a:t>
            </a:r>
            <a:r>
              <a:rPr lang="en-US" altLang="de-DE" i="1" dirty="0" smtClean="0"/>
              <a:t>A General History of the </a:t>
            </a:r>
            <a:r>
              <a:rPr lang="en-US" altLang="de-DE" i="1" dirty="0" err="1" smtClean="0"/>
              <a:t>Pyrates</a:t>
            </a:r>
            <a:r>
              <a:rPr lang="en-US" altLang="de-DE" i="1" dirty="0" smtClean="0"/>
              <a:t> </a:t>
            </a:r>
            <a:r>
              <a:rPr lang="en-US" altLang="de-DE" dirty="0" smtClean="0"/>
              <a:t>(Captain Charles Johnson, 1724)</a:t>
            </a:r>
          </a:p>
          <a:p>
            <a:pPr algn="just"/>
            <a:r>
              <a:rPr lang="en-US" altLang="de-DE" dirty="0" smtClean="0"/>
              <a:t>The map as concrete evidence, signed by Captain Flint </a:t>
            </a:r>
            <a:r>
              <a:rPr lang="en-US" altLang="de-DE" dirty="0" smtClean="0">
                <a:sym typeface="Wingdings" panose="05000000000000000000" pitchFamily="2" charset="2"/>
              </a:rPr>
              <a:t> tangible link between Flint’s backstory and Jim’s journey</a:t>
            </a:r>
            <a:endParaRPr lang="en-US" altLang="de-DE" dirty="0" smtClean="0"/>
          </a:p>
          <a:p>
            <a:pPr algn="just"/>
            <a:r>
              <a:rPr lang="en-US" altLang="de-DE" dirty="0" smtClean="0"/>
              <a:t>Evidentiary support 1: “Just at the door, the captain aimed at the fugitive one last tremendous cut, which would certainly have split him to the chine had it not been intercepted by our big signboard of Admiral </a:t>
            </a:r>
            <a:r>
              <a:rPr lang="en-US" altLang="de-DE" dirty="0" err="1" smtClean="0"/>
              <a:t>Benbow</a:t>
            </a:r>
            <a:r>
              <a:rPr lang="en-US" altLang="de-DE" dirty="0" smtClean="0"/>
              <a:t>. You may see the notch on the lower side of the frame to this day.” (Stevenson 1999 [1883]: 12)</a:t>
            </a:r>
          </a:p>
          <a:p>
            <a:pPr algn="just"/>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3</a:t>
            </a:r>
            <a:r>
              <a:rPr lang="de-DE" altLang="de-DE" sz="1000" b="1" dirty="0" smtClean="0"/>
              <a:t>. </a:t>
            </a:r>
            <a:r>
              <a:rPr lang="de-DE" altLang="de-DE" sz="1000" b="1" dirty="0" err="1" smtClean="0"/>
              <a:t>Aesthetics</a:t>
            </a:r>
            <a:endParaRPr lang="de-DE" altLang="de-DE" sz="1000" b="1" dirty="0"/>
          </a:p>
        </p:txBody>
      </p:sp>
    </p:spTree>
    <p:extLst>
      <p:ext uri="{BB962C8B-B14F-4D97-AF65-F5344CB8AC3E}">
        <p14:creationId xmlns:p14="http://schemas.microsoft.com/office/powerpoint/2010/main" val="2432304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21</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smtClean="0"/>
              <a:t>3. </a:t>
            </a:r>
            <a:r>
              <a:rPr lang="de-DE" altLang="de-DE" dirty="0" err="1" smtClean="0"/>
              <a:t>Aesthetics</a:t>
            </a:r>
            <a:r>
              <a:rPr lang="de-DE" altLang="de-DE" dirty="0" smtClean="0"/>
              <a:t>: Narrative </a:t>
            </a:r>
            <a:r>
              <a:rPr lang="de-DE" altLang="de-DE" dirty="0" err="1" smtClean="0"/>
              <a:t>and</a:t>
            </a:r>
            <a:r>
              <a:rPr lang="de-DE" altLang="de-DE" dirty="0" smtClean="0"/>
              <a:t> </a:t>
            </a:r>
            <a:r>
              <a:rPr lang="de-DE" altLang="de-DE" dirty="0" err="1" smtClean="0"/>
              <a:t>Literary</a:t>
            </a:r>
            <a:r>
              <a:rPr lang="de-DE" altLang="de-DE" dirty="0" smtClean="0"/>
              <a:t> </a:t>
            </a:r>
            <a:r>
              <a:rPr lang="de-DE" altLang="de-DE" dirty="0" err="1" smtClean="0"/>
              <a:t>Strategies</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lgn="just">
              <a:buNone/>
            </a:pPr>
            <a:r>
              <a:rPr lang="en-US" altLang="de-DE" b="1" dirty="0" smtClean="0"/>
              <a:t>Assertions of Truth, Verisimilitude, and Fixation</a:t>
            </a:r>
          </a:p>
          <a:p>
            <a:pPr algn="just"/>
            <a:r>
              <a:rPr lang="en-US" altLang="de-DE" dirty="0" smtClean="0"/>
              <a:t>Evidentiary support 2: “‘</a:t>
            </a:r>
            <a:r>
              <a:rPr lang="en-US" dirty="0" smtClean="0"/>
              <a:t>Here</a:t>
            </a:r>
            <a:r>
              <a:rPr lang="en-US" dirty="0"/>
              <a:t>, Jim—here's a </a:t>
            </a:r>
            <a:r>
              <a:rPr lang="en-US" dirty="0" err="1"/>
              <a:t>cur'osity</a:t>
            </a:r>
            <a:r>
              <a:rPr lang="en-US" dirty="0"/>
              <a:t> for you</a:t>
            </a:r>
            <a:r>
              <a:rPr lang="en-US" dirty="0" smtClean="0"/>
              <a:t>,’ </a:t>
            </a:r>
            <a:r>
              <a:rPr lang="en-US" dirty="0"/>
              <a:t>said Silver, and he tossed me the </a:t>
            </a:r>
            <a:r>
              <a:rPr lang="en-US" dirty="0" smtClean="0"/>
              <a:t>paper. It </a:t>
            </a:r>
            <a:r>
              <a:rPr lang="en-US" dirty="0"/>
              <a:t>was around about the size of a crown piece. One side was blank, for it had been the last leaf; the other contained a verse or two of Revelation—these words among the rest, which struck sharply home upon my mind: </a:t>
            </a:r>
            <a:r>
              <a:rPr lang="en-US" dirty="0" smtClean="0"/>
              <a:t>‘Without </a:t>
            </a:r>
            <a:r>
              <a:rPr lang="en-US" dirty="0"/>
              <a:t>are dogs and murderers</a:t>
            </a:r>
            <a:r>
              <a:rPr lang="en-US" dirty="0" smtClean="0"/>
              <a:t>.’ </a:t>
            </a:r>
            <a:r>
              <a:rPr lang="en-US" dirty="0"/>
              <a:t>The printed side had been blackened with wood ash, which already began to come off and soil my fingers; on the blank side had been written with the same material the one word </a:t>
            </a:r>
            <a:r>
              <a:rPr lang="en-US" dirty="0" smtClean="0"/>
              <a:t>‘</a:t>
            </a:r>
            <a:r>
              <a:rPr lang="en-US" dirty="0" err="1" smtClean="0"/>
              <a:t>Depposed</a:t>
            </a:r>
            <a:r>
              <a:rPr lang="en-US" dirty="0" smtClean="0"/>
              <a:t>.’ </a:t>
            </a:r>
            <a:r>
              <a:rPr lang="en-US" dirty="0"/>
              <a:t>I have that curiosity beside me at this </a:t>
            </a:r>
            <a:r>
              <a:rPr lang="en-US" dirty="0" smtClean="0"/>
              <a:t>moment […].” (Stevenson 1999 [1883</a:t>
            </a:r>
            <a:r>
              <a:rPr lang="en-US" smtClean="0"/>
              <a:t>]: 162)</a:t>
            </a:r>
            <a:endParaRPr lang="en-US" dirty="0"/>
          </a:p>
          <a:p>
            <a:pPr algn="just"/>
            <a:endParaRPr lang="en-US" altLang="de-DE" dirty="0" smtClean="0"/>
          </a:p>
          <a:p>
            <a:pPr algn="just"/>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3</a:t>
            </a:r>
            <a:r>
              <a:rPr lang="de-DE" altLang="de-DE" sz="1000" b="1" dirty="0" smtClean="0"/>
              <a:t>. </a:t>
            </a:r>
            <a:r>
              <a:rPr lang="de-DE" altLang="de-DE" sz="1000" b="1" dirty="0" err="1" smtClean="0"/>
              <a:t>Aesthetics</a:t>
            </a:r>
            <a:endParaRPr lang="de-DE" altLang="de-DE" sz="1000" b="1" dirty="0"/>
          </a:p>
        </p:txBody>
      </p:sp>
    </p:spTree>
    <p:extLst>
      <p:ext uri="{BB962C8B-B14F-4D97-AF65-F5344CB8AC3E}">
        <p14:creationId xmlns:p14="http://schemas.microsoft.com/office/powerpoint/2010/main" val="1822192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22</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6" y="1409723"/>
            <a:ext cx="5036725" cy="317754"/>
          </a:xfrm>
        </p:spPr>
        <p:txBody>
          <a:bodyPr/>
          <a:lstStyle/>
          <a:p>
            <a:pPr marL="0" indent="0">
              <a:buNone/>
            </a:pPr>
            <a:r>
              <a:rPr lang="en-US" altLang="de-DE" b="1" dirty="0" smtClean="0"/>
              <a:t>Literature and Maps, Maps and Literature</a:t>
            </a:r>
            <a:r>
              <a:rPr lang="en-GB" dirty="0" smtClean="0"/>
              <a:t> </a:t>
            </a:r>
          </a:p>
          <a:p>
            <a:pPr marL="0" indent="0">
              <a:buNone/>
            </a:pPr>
            <a:endParaRPr lang="en-US" altLang="de-DE" dirty="0" smtClean="0"/>
          </a:p>
          <a:p>
            <a:pPr marL="0" indent="0">
              <a:buNone/>
            </a:pPr>
            <a:endParaRPr lang="en-US" altLang="de-DE" dirty="0" smtClean="0"/>
          </a:p>
          <a:p>
            <a:pPr marL="0" indent="0">
              <a:buNone/>
            </a:pPr>
            <a:endParaRPr lang="en-US" altLang="de-DE" b="1" i="1" dirty="0" smtClean="0"/>
          </a:p>
          <a:p>
            <a:pPr marL="0" indent="0">
              <a:buNone/>
            </a:pPr>
            <a:endParaRPr lang="en-US" altLang="de-DE" dirty="0"/>
          </a:p>
        </p:txBody>
      </p:sp>
      <p:sp>
        <p:nvSpPr>
          <p:cNvPr id="46091" name="Rectangle 11"/>
          <p:cNvSpPr>
            <a:spLocks noChangeArrowheads="1"/>
          </p:cNvSpPr>
          <p:nvPr/>
        </p:nvSpPr>
        <p:spPr bwMode="auto">
          <a:xfrm>
            <a:off x="6118225" y="319088"/>
            <a:ext cx="2301875"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smtClean="0"/>
              <a:t>4. </a:t>
            </a:r>
            <a:r>
              <a:rPr lang="de-DE" altLang="de-DE" sz="1000" b="1" dirty="0" err="1" smtClean="0"/>
              <a:t>Theoretical</a:t>
            </a:r>
            <a:r>
              <a:rPr lang="de-DE" altLang="de-DE" sz="1000" b="1" dirty="0" smtClean="0"/>
              <a:t> </a:t>
            </a:r>
            <a:r>
              <a:rPr lang="de-DE" altLang="de-DE" sz="1000" b="1" dirty="0" err="1" smtClean="0"/>
              <a:t>Perspectives</a:t>
            </a:r>
            <a:endParaRPr lang="de-DE" altLang="de-DE" sz="1000" b="1"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79" y="1729985"/>
            <a:ext cx="2706196" cy="4418754"/>
          </a:xfrm>
          <a:prstGeom prst="rect">
            <a:avLst/>
          </a:prstGeom>
        </p:spPr>
      </p:pic>
      <p:sp>
        <p:nvSpPr>
          <p:cNvPr id="2" name="Textfeld 1"/>
          <p:cNvSpPr txBox="1"/>
          <p:nvPr/>
        </p:nvSpPr>
        <p:spPr>
          <a:xfrm>
            <a:off x="719137" y="1981200"/>
            <a:ext cx="4405313" cy="427809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a:t>
            </a:r>
            <a:r>
              <a:rPr lang="en-GB" dirty="0" err="1" smtClean="0"/>
              <a:t>Intratextual</a:t>
            </a:r>
            <a:r>
              <a:rPr lang="en-GB" dirty="0" smtClean="0"/>
              <a:t> Map</a:t>
            </a:r>
          </a:p>
          <a:p>
            <a:pPr marL="285750" indent="-285750">
              <a:buFont typeface="Arial" panose="020B0604020202020204" pitchFamily="34" charset="0"/>
              <a:buChar char="•"/>
            </a:pPr>
            <a:r>
              <a:rPr lang="en-GB" dirty="0" smtClean="0"/>
              <a:t>The </a:t>
            </a:r>
            <a:r>
              <a:rPr lang="en-GB" dirty="0" err="1" smtClean="0"/>
              <a:t>Paratextual</a:t>
            </a:r>
            <a:r>
              <a:rPr lang="en-GB" dirty="0" smtClean="0"/>
              <a:t> Map</a:t>
            </a:r>
          </a:p>
          <a:p>
            <a:endParaRPr lang="en-GB" dirty="0" smtClean="0"/>
          </a:p>
          <a:p>
            <a:pPr algn="just"/>
            <a:r>
              <a:rPr lang="en-GB" sz="2000" dirty="0"/>
              <a:t>“[…] I made the map of an island; it was elaborately and (I thought) beautifully coloured; the shape of it took my fancy beyond expression; it contained harbours that pleased me like sonnets; and with the unconsciousness of the predestined, I ticketed my performance ‘Treasure Island.’” (Stevenson 1999 [1894]: 193)</a:t>
            </a:r>
            <a:endParaRPr lang="en-US" altLang="de-DE" sz="2000" dirty="0"/>
          </a:p>
          <a:p>
            <a:endParaRPr lang="en-GB" dirty="0"/>
          </a:p>
        </p:txBody>
      </p:sp>
    </p:spTree>
    <p:extLst>
      <p:ext uri="{BB962C8B-B14F-4D97-AF65-F5344CB8AC3E}">
        <p14:creationId xmlns:p14="http://schemas.microsoft.com/office/powerpoint/2010/main" val="3418072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23</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8" y="1682496"/>
            <a:ext cx="7705725" cy="2036064"/>
          </a:xfrm>
        </p:spPr>
        <p:txBody>
          <a:bodyPr/>
          <a:lstStyle/>
          <a:p>
            <a:pPr marL="0" indent="0" algn="just">
              <a:buNone/>
            </a:pPr>
            <a:r>
              <a:rPr lang="en-GB" dirty="0"/>
              <a:t>“I am told there are people who do not care for maps, and find it hard to believe. The names, the shapes of the woodlands […]; there is an inexhaustible fund of interest for any man with eyes to see, or </a:t>
            </a:r>
            <a:r>
              <a:rPr lang="en-GB" dirty="0" err="1"/>
              <a:t>twopence</a:t>
            </a:r>
            <a:r>
              <a:rPr lang="en-GB" dirty="0"/>
              <a:t> worth of imagination to understand with. No child but must remember laying his head in the grass, staring into the infinitesimal forest, and seeing it grow populous with fairy armies.” (Stevenson 1999 [1894]: </a:t>
            </a:r>
            <a:r>
              <a:rPr lang="en-US" dirty="0" smtClean="0"/>
              <a:t>193)</a:t>
            </a:r>
            <a:endParaRPr lang="en-GB" dirty="0"/>
          </a:p>
          <a:p>
            <a:pPr marL="0" indent="0">
              <a:buNone/>
            </a:pPr>
            <a:endParaRPr lang="en-US" altLang="de-DE" dirty="0" smtClean="0"/>
          </a:p>
          <a:p>
            <a:pPr marL="0" indent="0">
              <a:buNone/>
            </a:pPr>
            <a:endParaRPr lang="en-US" altLang="de-DE" dirty="0" smtClean="0"/>
          </a:p>
          <a:p>
            <a:pPr marL="0" indent="0">
              <a:buNone/>
            </a:pPr>
            <a:endParaRPr lang="en-US" altLang="de-DE" b="1" i="1" dirty="0" smtClean="0"/>
          </a:p>
          <a:p>
            <a:pPr marL="0" indent="0">
              <a:buNone/>
            </a:pPr>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4. </a:t>
            </a:r>
            <a:r>
              <a:rPr lang="de-DE" altLang="de-DE" sz="1000" b="1" dirty="0" err="1"/>
              <a:t>Theoretical</a:t>
            </a:r>
            <a:r>
              <a:rPr lang="de-DE" altLang="de-DE" sz="1000" b="1" dirty="0"/>
              <a:t> </a:t>
            </a:r>
            <a:r>
              <a:rPr lang="de-DE" altLang="de-DE" sz="1000" b="1" dirty="0" err="1"/>
              <a:t>Perspectives</a:t>
            </a:r>
            <a:endParaRPr lang="de-DE" altLang="de-DE" sz="1000" b="1" dirty="0"/>
          </a:p>
        </p:txBody>
      </p:sp>
      <p:sp>
        <p:nvSpPr>
          <p:cNvPr id="7" name="Rectangle 9"/>
          <p:cNvSpPr txBox="1">
            <a:spLocks noChangeArrowheads="1"/>
          </p:cNvSpPr>
          <p:nvPr/>
        </p:nvSpPr>
        <p:spPr bwMode="auto">
          <a:xfrm>
            <a:off x="719138" y="4212336"/>
            <a:ext cx="7705725" cy="20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a:t>“[A]s I pored upon my map of ‘Treasure Island’, the future characters of the book began to appear there visibly among imaginary woods […], as they passed to and fro, fighting, and hunting treasure, on these few square inches of a flat projection. The next thing I knew, I had some paper before me and was writing out a list of chapters</a:t>
            </a:r>
            <a:r>
              <a:rPr lang="en-GB" dirty="0" smtClean="0"/>
              <a:t>.” (Stevenson 1999 [1894]: 193)</a:t>
            </a:r>
            <a:endParaRPr lang="en-US" altLang="de-DE" dirty="0" smtClean="0"/>
          </a:p>
          <a:p>
            <a:pPr marL="0" indent="0">
              <a:buFontTx/>
              <a:buNone/>
            </a:pPr>
            <a:endParaRPr lang="en-US" altLang="de-DE" dirty="0" smtClean="0"/>
          </a:p>
          <a:p>
            <a:pPr marL="0" indent="0">
              <a:buFontTx/>
              <a:buNone/>
            </a:pPr>
            <a:endParaRPr lang="en-US" altLang="de-DE" b="1" i="1" dirty="0" smtClean="0"/>
          </a:p>
          <a:p>
            <a:pPr marL="0" indent="0">
              <a:buFontTx/>
              <a:buNone/>
            </a:pPr>
            <a:endParaRPr lang="en-US" altLang="de-DE" dirty="0"/>
          </a:p>
        </p:txBody>
      </p:sp>
    </p:spTree>
    <p:extLst>
      <p:ext uri="{BB962C8B-B14F-4D97-AF65-F5344CB8AC3E}">
        <p14:creationId xmlns:p14="http://schemas.microsoft.com/office/powerpoint/2010/main" val="3981531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24</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8" y="1682496"/>
            <a:ext cx="7705725" cy="1694688"/>
          </a:xfrm>
        </p:spPr>
        <p:txBody>
          <a:bodyPr/>
          <a:lstStyle/>
          <a:p>
            <a:pPr marL="0" indent="0" algn="just">
              <a:buNone/>
            </a:pPr>
            <a:r>
              <a:rPr lang="en-GB" dirty="0"/>
              <a:t>“I had written it up to the map. The map was the chief part of my plot. […] [I]t was because I had made two harbours that the </a:t>
            </a:r>
            <a:r>
              <a:rPr lang="en-GB" i="1" dirty="0"/>
              <a:t>Hispaniola </a:t>
            </a:r>
            <a:r>
              <a:rPr lang="en-GB" dirty="0"/>
              <a:t>was sent on her wanderings with Israel Hands. […] I have said it was the most of the plot. I might almost say it was the whole</a:t>
            </a:r>
            <a:r>
              <a:rPr lang="en-GB" dirty="0" smtClean="0"/>
              <a:t>.” (Stevenson 1999 [1894]: 197)</a:t>
            </a:r>
            <a:endParaRPr lang="en-US" altLang="de-DE" dirty="0" smtClean="0"/>
          </a:p>
          <a:p>
            <a:pPr marL="0" indent="0">
              <a:buNone/>
            </a:pPr>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4. </a:t>
            </a:r>
            <a:r>
              <a:rPr lang="de-DE" altLang="de-DE" sz="1000" b="1" dirty="0" err="1"/>
              <a:t>Theoretical</a:t>
            </a:r>
            <a:r>
              <a:rPr lang="de-DE" altLang="de-DE" sz="1000" b="1" dirty="0"/>
              <a:t> </a:t>
            </a:r>
            <a:r>
              <a:rPr lang="de-DE" altLang="de-DE" sz="1000" b="1" dirty="0" err="1"/>
              <a:t>Perspectives</a:t>
            </a:r>
            <a:endParaRPr lang="de-DE" altLang="de-DE" sz="1000" b="1" dirty="0"/>
          </a:p>
        </p:txBody>
      </p:sp>
      <p:sp>
        <p:nvSpPr>
          <p:cNvPr id="7" name="Rectangle 9"/>
          <p:cNvSpPr txBox="1">
            <a:spLocks noChangeArrowheads="1"/>
          </p:cNvSpPr>
          <p:nvPr/>
        </p:nvSpPr>
        <p:spPr bwMode="auto">
          <a:xfrm>
            <a:off x="719138" y="3771662"/>
            <a:ext cx="7705725" cy="256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a:t>“It is perhaps not often that a map figures so largely in a tale; yet it is always important. The author must know his countryside, whether real or imaginary, like his hand […]. With an almanac, and the map of the country and the plan of every house, either actually plotted on paper or clearly and immediately apprehended in the mind, a man may hope to avoid some of the greatest possible blunders</a:t>
            </a:r>
            <a:r>
              <a:rPr lang="en-GB" dirty="0" smtClean="0"/>
              <a:t>.” (Stevenson 1999 [1894]: 197f.)</a:t>
            </a:r>
            <a:endParaRPr lang="en-GB" dirty="0"/>
          </a:p>
          <a:p>
            <a:pPr marL="0" indent="0">
              <a:buFontTx/>
              <a:buNone/>
            </a:pPr>
            <a:endParaRPr lang="en-US" altLang="de-DE" dirty="0" smtClean="0"/>
          </a:p>
          <a:p>
            <a:pPr marL="0" indent="0">
              <a:buFontTx/>
              <a:buNone/>
            </a:pPr>
            <a:endParaRPr lang="en-US" altLang="de-DE" b="1" i="1" dirty="0" smtClean="0"/>
          </a:p>
          <a:p>
            <a:pPr marL="0" indent="0">
              <a:buFontTx/>
              <a:buNone/>
            </a:pPr>
            <a:endParaRPr lang="en-US" altLang="de-DE" dirty="0"/>
          </a:p>
        </p:txBody>
      </p:sp>
    </p:spTree>
    <p:extLst>
      <p:ext uri="{BB962C8B-B14F-4D97-AF65-F5344CB8AC3E}">
        <p14:creationId xmlns:p14="http://schemas.microsoft.com/office/powerpoint/2010/main" val="3172232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25</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8" y="1346121"/>
            <a:ext cx="7705725" cy="1694688"/>
          </a:xfrm>
        </p:spPr>
        <p:txBody>
          <a:bodyPr/>
          <a:lstStyle/>
          <a:p>
            <a:pPr marL="0" indent="0" algn="just">
              <a:buNone/>
            </a:pPr>
            <a:r>
              <a:rPr lang="en-GB" dirty="0"/>
              <a:t>“[H]e who is faithful to his map, and consults it, and draws from it his inspiration, daily and hourly, gains positive support […]. The tale has a root there; it grows in that soil; it has a spine of its own behind the words. […] [E]</a:t>
            </a:r>
            <a:r>
              <a:rPr lang="en-GB" dirty="0" err="1"/>
              <a:t>ven</a:t>
            </a:r>
            <a:r>
              <a:rPr lang="en-GB" dirty="0"/>
              <a:t> with imaginary places, he will do well in the beginning to provide a map. As he studies it, relations will appear that he had not thought upon. He will discover obvious though unsuspected short cuts and footpaths and […] it will be found to be a mine of suggestion</a:t>
            </a:r>
            <a:r>
              <a:rPr lang="en-GB" dirty="0" smtClean="0"/>
              <a:t>.” (Stevenson 1999 [1894]: 198)</a:t>
            </a:r>
            <a:endParaRPr lang="en-GB" dirty="0"/>
          </a:p>
          <a:p>
            <a:pPr marL="0" indent="0">
              <a:buNone/>
            </a:pPr>
            <a:endParaRPr lang="en-US"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4. </a:t>
            </a:r>
            <a:r>
              <a:rPr lang="de-DE" altLang="de-DE" sz="1000" b="1" dirty="0" err="1"/>
              <a:t>Theoretical</a:t>
            </a:r>
            <a:r>
              <a:rPr lang="de-DE" altLang="de-DE" sz="1000" b="1" dirty="0"/>
              <a:t> </a:t>
            </a:r>
            <a:r>
              <a:rPr lang="de-DE" altLang="de-DE" sz="1000" b="1" dirty="0" err="1"/>
              <a:t>Perspectives</a:t>
            </a:r>
            <a:endParaRPr lang="de-DE" altLang="de-DE" sz="1000" b="1" dirty="0"/>
          </a:p>
        </p:txBody>
      </p:sp>
      <p:sp>
        <p:nvSpPr>
          <p:cNvPr id="7" name="Rectangle 9"/>
          <p:cNvSpPr txBox="1">
            <a:spLocks noChangeArrowheads="1"/>
          </p:cNvSpPr>
          <p:nvPr/>
        </p:nvSpPr>
        <p:spPr bwMode="auto">
          <a:xfrm>
            <a:off x="719138" y="4147646"/>
            <a:ext cx="7710488" cy="20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T</a:t>
            </a:r>
            <a:r>
              <a:rPr lang="en-GB" sz="1600" b="1" dirty="0" smtClean="0"/>
              <a:t>he </a:t>
            </a:r>
            <a:r>
              <a:rPr lang="en-GB" sz="1600" b="1" smtClean="0"/>
              <a:t>paratextual</a:t>
            </a:r>
            <a:r>
              <a:rPr lang="en-GB" sz="1600" b="1" dirty="0" smtClean="0"/>
              <a:t> map </a:t>
            </a:r>
            <a:r>
              <a:rPr lang="en-GB" sz="1600" b="1" dirty="0"/>
              <a:t>as…</a:t>
            </a:r>
          </a:p>
          <a:p>
            <a:pPr marL="285750" indent="-285750">
              <a:buFont typeface="Arial" panose="020B0604020202020204" pitchFamily="34" charset="0"/>
              <a:buChar char="•"/>
            </a:pPr>
            <a:r>
              <a:rPr lang="en-GB" sz="1600" dirty="0"/>
              <a:t>An aesthetic object (“beautifully coloured”; “harbours that pleased me like</a:t>
            </a:r>
            <a:r>
              <a:rPr lang="en-GB" sz="1600" dirty="0">
                <a:sym typeface="Wingdings" panose="05000000000000000000" pitchFamily="2" charset="2"/>
              </a:rPr>
              <a:t> sonnets</a:t>
            </a:r>
            <a:r>
              <a:rPr lang="en-GB" sz="1600" dirty="0" smtClean="0">
                <a:sym typeface="Wingdings" panose="05000000000000000000" pitchFamily="2" charset="2"/>
              </a:rPr>
              <a:t>”)</a:t>
            </a:r>
            <a:endParaRPr lang="en-GB" sz="1600" dirty="0">
              <a:sym typeface="Wingdings" panose="05000000000000000000" pitchFamily="2" charset="2"/>
            </a:endParaRPr>
          </a:p>
          <a:p>
            <a:pPr marL="285750" indent="-285750">
              <a:buFont typeface="Arial" panose="020B0604020202020204" pitchFamily="34" charset="0"/>
              <a:buChar char="•"/>
            </a:pPr>
            <a:r>
              <a:rPr lang="en-GB" sz="1600" dirty="0">
                <a:sym typeface="Wingdings" panose="05000000000000000000" pitchFamily="2" charset="2"/>
              </a:rPr>
              <a:t>A trigger for imagination</a:t>
            </a:r>
          </a:p>
          <a:p>
            <a:pPr marL="285750" indent="-285750">
              <a:buFont typeface="Arial" panose="020B0604020202020204" pitchFamily="34" charset="0"/>
              <a:buChar char="•"/>
            </a:pPr>
            <a:r>
              <a:rPr lang="en-GB" sz="1600" dirty="0">
                <a:sym typeface="Wingdings" panose="05000000000000000000" pitchFamily="2" charset="2"/>
              </a:rPr>
              <a:t>A tool for writing literature (inspiration, plotting device, characters’ movements)</a:t>
            </a:r>
          </a:p>
          <a:p>
            <a:pPr marL="285750" indent="-285750">
              <a:buFont typeface="Arial" panose="020B0604020202020204" pitchFamily="34" charset="0"/>
              <a:buChar char="•"/>
            </a:pPr>
            <a:r>
              <a:rPr lang="en-GB" sz="1600" dirty="0">
                <a:sym typeface="Wingdings" panose="05000000000000000000" pitchFamily="2" charset="2"/>
              </a:rPr>
              <a:t>A tool for reading literature (tracking characters’ movements)</a:t>
            </a:r>
          </a:p>
          <a:p>
            <a:pPr marL="285750" indent="-285750">
              <a:buFont typeface="Arial" panose="020B0604020202020204" pitchFamily="34" charset="0"/>
              <a:buChar char="•"/>
            </a:pPr>
            <a:r>
              <a:rPr lang="en-GB" sz="1600" dirty="0">
                <a:sym typeface="Wingdings" panose="05000000000000000000" pitchFamily="2" charset="2"/>
              </a:rPr>
              <a:t>Literary realism and </a:t>
            </a:r>
            <a:r>
              <a:rPr lang="en-GB" sz="1600" dirty="0" err="1" smtClean="0">
                <a:sym typeface="Wingdings" panose="05000000000000000000" pitchFamily="2" charset="2"/>
              </a:rPr>
              <a:t>authentification</a:t>
            </a:r>
            <a:endParaRPr lang="en-US" altLang="de-DE" dirty="0" smtClean="0"/>
          </a:p>
          <a:p>
            <a:pPr marL="0" indent="0">
              <a:buFontTx/>
              <a:buNone/>
            </a:pPr>
            <a:endParaRPr lang="en-US" altLang="de-DE" b="1" i="1" dirty="0" smtClean="0"/>
          </a:p>
          <a:p>
            <a:pPr marL="0" indent="0">
              <a:buFontTx/>
              <a:buNone/>
            </a:pPr>
            <a:endParaRPr lang="en-US" altLang="de-DE" dirty="0"/>
          </a:p>
        </p:txBody>
      </p:sp>
    </p:spTree>
    <p:extLst>
      <p:ext uri="{BB962C8B-B14F-4D97-AF65-F5344CB8AC3E}">
        <p14:creationId xmlns:p14="http://schemas.microsoft.com/office/powerpoint/2010/main" val="3740296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26</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6" y="1409723"/>
            <a:ext cx="5036725" cy="317754"/>
          </a:xfrm>
        </p:spPr>
        <p:txBody>
          <a:bodyPr/>
          <a:lstStyle/>
          <a:p>
            <a:pPr marL="0" indent="0">
              <a:buNone/>
            </a:pPr>
            <a:r>
              <a:rPr lang="en-US" altLang="de-DE" b="1" dirty="0" smtClean="0"/>
              <a:t>Literature and Maps, Maps and Literature</a:t>
            </a:r>
            <a:r>
              <a:rPr lang="en-GB" dirty="0" smtClean="0"/>
              <a:t> </a:t>
            </a:r>
          </a:p>
          <a:p>
            <a:pPr marL="0" indent="0">
              <a:buNone/>
            </a:pPr>
            <a:endParaRPr lang="en-US" altLang="de-DE" dirty="0" smtClean="0"/>
          </a:p>
          <a:p>
            <a:pPr marL="0" indent="0">
              <a:buNone/>
            </a:pPr>
            <a:endParaRPr lang="en-US" altLang="de-DE" dirty="0" smtClean="0"/>
          </a:p>
          <a:p>
            <a:pPr marL="0" indent="0">
              <a:buNone/>
            </a:pPr>
            <a:endParaRPr lang="en-US" altLang="de-DE" b="1" i="1" dirty="0" smtClean="0"/>
          </a:p>
          <a:p>
            <a:pPr marL="0" indent="0">
              <a:buNone/>
            </a:pPr>
            <a:endParaRPr lang="en-US" altLang="de-DE" dirty="0"/>
          </a:p>
        </p:txBody>
      </p:sp>
      <p:sp>
        <p:nvSpPr>
          <p:cNvPr id="46091" name="Rectangle 11"/>
          <p:cNvSpPr>
            <a:spLocks noChangeArrowheads="1"/>
          </p:cNvSpPr>
          <p:nvPr/>
        </p:nvSpPr>
        <p:spPr bwMode="auto">
          <a:xfrm>
            <a:off x="6118225" y="319088"/>
            <a:ext cx="2301875"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smtClean="0"/>
              <a:t>4. </a:t>
            </a:r>
            <a:r>
              <a:rPr lang="de-DE" altLang="de-DE" sz="1000" b="1" dirty="0" err="1" smtClean="0"/>
              <a:t>Theoretical</a:t>
            </a:r>
            <a:r>
              <a:rPr lang="de-DE" altLang="de-DE" sz="1000" b="1" dirty="0" smtClean="0"/>
              <a:t> </a:t>
            </a:r>
            <a:r>
              <a:rPr lang="de-DE" altLang="de-DE" sz="1000" b="1" dirty="0" err="1" smtClean="0"/>
              <a:t>Perspectives</a:t>
            </a:r>
            <a:endParaRPr lang="de-DE" altLang="de-DE" sz="1000" b="1"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869" y="1849182"/>
            <a:ext cx="5905500" cy="3810000"/>
          </a:xfrm>
          <a:prstGeom prst="rect">
            <a:avLst/>
          </a:prstGeom>
        </p:spPr>
      </p:pic>
    </p:spTree>
    <p:extLst>
      <p:ext uri="{BB962C8B-B14F-4D97-AF65-F5344CB8AC3E}">
        <p14:creationId xmlns:p14="http://schemas.microsoft.com/office/powerpoint/2010/main" val="2538091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27</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6" y="1409722"/>
            <a:ext cx="7705727" cy="4829153"/>
          </a:xfrm>
        </p:spPr>
        <p:txBody>
          <a:bodyPr/>
          <a:lstStyle/>
          <a:p>
            <a:pPr marL="0" indent="0">
              <a:buNone/>
            </a:pPr>
            <a:r>
              <a:rPr lang="en-US" altLang="de-DE" dirty="0" smtClean="0"/>
              <a:t>Lust and Power (based on </a:t>
            </a:r>
            <a:r>
              <a:rPr lang="en-US" altLang="de-DE" dirty="0" err="1" smtClean="0"/>
              <a:t>Stockhammer</a:t>
            </a:r>
            <a:r>
              <a:rPr lang="en-US" altLang="de-DE" dirty="0" smtClean="0"/>
              <a:t> 2007)</a:t>
            </a:r>
          </a:p>
          <a:p>
            <a:r>
              <a:rPr lang="en-US" altLang="de-DE" dirty="0" smtClean="0"/>
              <a:t>Maps as aesthetic objects</a:t>
            </a:r>
          </a:p>
          <a:p>
            <a:r>
              <a:rPr lang="en-GB" altLang="de-DE" dirty="0" smtClean="0"/>
              <a:t>Maps as triggers for imagination</a:t>
            </a:r>
          </a:p>
          <a:p>
            <a:r>
              <a:rPr lang="en-US" altLang="de-DE" dirty="0"/>
              <a:t>Maps as tools of power, verification, and control</a:t>
            </a:r>
          </a:p>
          <a:p>
            <a:endParaRPr lang="en-GB" altLang="de-DE" dirty="0" smtClean="0"/>
          </a:p>
          <a:p>
            <a:pPr marL="0" indent="0">
              <a:buNone/>
            </a:pPr>
            <a:r>
              <a:rPr lang="en-GB" altLang="de-DE" dirty="0" smtClean="0"/>
              <a:t>Historicity and </a:t>
            </a:r>
            <a:r>
              <a:rPr lang="en-GB" altLang="de-DE" dirty="0" err="1" smtClean="0"/>
              <a:t>Referentiality</a:t>
            </a:r>
            <a:endParaRPr lang="en-GB" altLang="de-DE" dirty="0" smtClean="0"/>
          </a:p>
          <a:p>
            <a:r>
              <a:rPr lang="en-GB" altLang="de-DE" dirty="0" smtClean="0"/>
              <a:t>The joint history of maps and literature</a:t>
            </a:r>
          </a:p>
          <a:p>
            <a:r>
              <a:rPr lang="en-US" altLang="de-DE" dirty="0"/>
              <a:t>How ‘real’ are fictional maps? How fictional are maps of ‘real’ places?</a:t>
            </a:r>
          </a:p>
          <a:p>
            <a:endParaRPr lang="en-GB" altLang="de-DE" dirty="0" smtClean="0"/>
          </a:p>
          <a:p>
            <a:pPr marL="0" indent="0">
              <a:buNone/>
            </a:pPr>
            <a:r>
              <a:rPr lang="en-GB" altLang="de-DE" dirty="0" smtClean="0"/>
              <a:t>Walking and Observing (based on De </a:t>
            </a:r>
            <a:r>
              <a:rPr lang="en-GB" altLang="de-DE" dirty="0" err="1" smtClean="0"/>
              <a:t>Certeau</a:t>
            </a:r>
            <a:r>
              <a:rPr lang="en-GB" altLang="de-DE" dirty="0" smtClean="0"/>
              <a:t> 1984)</a:t>
            </a:r>
          </a:p>
          <a:p>
            <a:r>
              <a:rPr lang="de-DE" altLang="de-DE" dirty="0" err="1"/>
              <a:t>Immediacy</a:t>
            </a:r>
            <a:r>
              <a:rPr lang="de-DE" altLang="de-DE" dirty="0"/>
              <a:t> </a:t>
            </a:r>
            <a:r>
              <a:rPr lang="de-DE" altLang="de-DE" dirty="0" err="1"/>
              <a:t>and</a:t>
            </a:r>
            <a:r>
              <a:rPr lang="de-DE" altLang="de-DE" dirty="0"/>
              <a:t> </a:t>
            </a:r>
            <a:r>
              <a:rPr lang="de-DE" altLang="de-DE" dirty="0" err="1"/>
              <a:t>panoptic</a:t>
            </a:r>
            <a:r>
              <a:rPr lang="de-DE" altLang="de-DE" dirty="0"/>
              <a:t> </a:t>
            </a:r>
            <a:r>
              <a:rPr lang="de-DE" altLang="de-DE" dirty="0" err="1"/>
              <a:t>vision</a:t>
            </a:r>
            <a:endParaRPr lang="de-DE" altLang="de-DE" dirty="0"/>
          </a:p>
          <a:p>
            <a:r>
              <a:rPr lang="de-DE" dirty="0" err="1"/>
              <a:t>Treasure</a:t>
            </a:r>
            <a:r>
              <a:rPr lang="de-DE" dirty="0"/>
              <a:t> </a:t>
            </a:r>
            <a:r>
              <a:rPr lang="en-US" dirty="0"/>
              <a:t>hunts and “The map is not the territory” (Alfred Korzybski)</a:t>
            </a:r>
          </a:p>
          <a:p>
            <a:pPr marL="0" indent="0">
              <a:buNone/>
            </a:pPr>
            <a:endParaRPr lang="en-GB" altLang="de-DE" dirty="0" smtClean="0"/>
          </a:p>
          <a:p>
            <a:endParaRPr lang="en-US" altLang="de-DE" dirty="0"/>
          </a:p>
        </p:txBody>
      </p:sp>
      <p:sp>
        <p:nvSpPr>
          <p:cNvPr id="46091" name="Rectangle 11"/>
          <p:cNvSpPr>
            <a:spLocks noChangeArrowheads="1"/>
          </p:cNvSpPr>
          <p:nvPr/>
        </p:nvSpPr>
        <p:spPr bwMode="auto">
          <a:xfrm>
            <a:off x="6118225" y="319088"/>
            <a:ext cx="2301875"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smtClean="0"/>
              <a:t>4. </a:t>
            </a:r>
            <a:r>
              <a:rPr lang="de-DE" altLang="de-DE" sz="1000" b="1" dirty="0" err="1" smtClean="0"/>
              <a:t>Theoretical</a:t>
            </a:r>
            <a:r>
              <a:rPr lang="de-DE" altLang="de-DE" sz="1000" b="1" dirty="0" smtClean="0"/>
              <a:t> </a:t>
            </a:r>
            <a:r>
              <a:rPr lang="de-DE" altLang="de-DE" sz="1000" b="1" dirty="0" err="1" smtClean="0"/>
              <a:t>Perspectives</a:t>
            </a:r>
            <a:endParaRPr lang="de-DE" altLang="de-DE" sz="1000" b="1" dirty="0"/>
          </a:p>
        </p:txBody>
      </p:sp>
    </p:spTree>
    <p:extLst>
      <p:ext uri="{BB962C8B-B14F-4D97-AF65-F5344CB8AC3E}">
        <p14:creationId xmlns:p14="http://schemas.microsoft.com/office/powerpoint/2010/main" val="3321830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28</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8" y="1346121"/>
            <a:ext cx="7705725" cy="441499"/>
          </a:xfrm>
        </p:spPr>
        <p:txBody>
          <a:bodyPr/>
          <a:lstStyle/>
          <a:p>
            <a:pPr marL="0" indent="0">
              <a:buNone/>
            </a:pPr>
            <a:r>
              <a:rPr lang="en-US" altLang="de-DE" b="1" dirty="0" smtClean="0"/>
              <a:t>Treasure Maps in the </a:t>
            </a:r>
            <a:r>
              <a:rPr lang="en-US" altLang="de-DE" b="1" i="1" dirty="0" smtClean="0"/>
              <a:t>Monkey Island </a:t>
            </a:r>
            <a:r>
              <a:rPr lang="en-US" altLang="de-DE" b="1" dirty="0" smtClean="0"/>
              <a:t>Video Game Series </a:t>
            </a:r>
            <a:endParaRPr lang="en-US" altLang="de-DE" b="1"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4. </a:t>
            </a:r>
            <a:r>
              <a:rPr lang="de-DE" altLang="de-DE" sz="1000" b="1" dirty="0" err="1" smtClean="0"/>
              <a:t>Reception</a:t>
            </a:r>
            <a:endParaRPr lang="de-DE" altLang="de-DE" sz="1000" b="1" dirty="0"/>
          </a:p>
        </p:txBody>
      </p:sp>
      <p:pic>
        <p:nvPicPr>
          <p:cNvPr id="1028" name="Picture 4" descr="https://s14-eu5.ixquick.com/cgi-bin/serveimage?url=http%3A%2F%2F3.bp.blogspot.com%2F-VwdO-A_eyl4%2FULKWbpt3IfI%2FAAAAAAAAZiA%2FTVY6en19I4k%2Fs1600%2FThe_Curse_of_Monkey_Island_%28PC%29_35.png&amp;sp=2d1873a72e7bbd7df21a82cba4faf9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60" y="3455686"/>
            <a:ext cx="3837559" cy="28781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507" y="1820140"/>
            <a:ext cx="4611230" cy="3271091"/>
          </a:xfrm>
          <a:prstGeom prst="rect">
            <a:avLst/>
          </a:prstGeom>
        </p:spPr>
      </p:pic>
    </p:spTree>
    <p:extLst>
      <p:ext uri="{BB962C8B-B14F-4D97-AF65-F5344CB8AC3E}">
        <p14:creationId xmlns:p14="http://schemas.microsoft.com/office/powerpoint/2010/main" val="1370898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29</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4</a:t>
            </a:r>
            <a:r>
              <a:rPr lang="de-DE" altLang="de-DE" dirty="0" smtClean="0"/>
              <a:t>. </a:t>
            </a:r>
            <a:r>
              <a:rPr lang="de-DE" altLang="de-DE" dirty="0" err="1" smtClean="0"/>
              <a:t>Reception</a:t>
            </a:r>
            <a:r>
              <a:rPr lang="de-DE" altLang="de-DE" dirty="0" smtClean="0"/>
              <a:t> </a:t>
            </a:r>
            <a:r>
              <a:rPr lang="de-DE" altLang="de-DE" dirty="0" err="1" smtClean="0"/>
              <a:t>and</a:t>
            </a:r>
            <a:r>
              <a:rPr lang="de-DE" altLang="de-DE" dirty="0" smtClean="0"/>
              <a:t> </a:t>
            </a:r>
            <a:r>
              <a:rPr lang="de-DE" altLang="de-DE" dirty="0" err="1" smtClean="0"/>
              <a:t>Theoretical</a:t>
            </a:r>
            <a:r>
              <a:rPr lang="de-DE" altLang="de-DE" dirty="0" smtClean="0"/>
              <a:t> </a:t>
            </a:r>
            <a:r>
              <a:rPr lang="de-DE" altLang="de-DE" dirty="0" err="1" smtClean="0"/>
              <a:t>Perspectives</a:t>
            </a:r>
            <a:endParaRPr lang="de-DE" altLang="de-DE" dirty="0"/>
          </a:p>
        </p:txBody>
      </p:sp>
      <p:sp>
        <p:nvSpPr>
          <p:cNvPr id="46089" name="Rectangle 9"/>
          <p:cNvSpPr>
            <a:spLocks noGrp="1" noChangeArrowheads="1"/>
          </p:cNvSpPr>
          <p:nvPr>
            <p:ph type="body" idx="1"/>
          </p:nvPr>
        </p:nvSpPr>
        <p:spPr>
          <a:xfrm>
            <a:off x="719138" y="1346121"/>
            <a:ext cx="7705725" cy="394387"/>
          </a:xfrm>
        </p:spPr>
        <p:txBody>
          <a:bodyPr/>
          <a:lstStyle/>
          <a:p>
            <a:pPr marL="0" indent="0">
              <a:buNone/>
            </a:pPr>
            <a:r>
              <a:rPr lang="en-US" altLang="de-DE" b="1" dirty="0" smtClean="0"/>
              <a:t>Iconic Pirates and Parrots</a:t>
            </a:r>
            <a:endParaRPr lang="en-US" altLang="de-DE" b="1"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4. </a:t>
            </a:r>
            <a:r>
              <a:rPr lang="de-DE" altLang="de-DE" sz="1000" b="1" dirty="0" err="1" smtClean="0"/>
              <a:t>Reception</a:t>
            </a:r>
            <a:endParaRPr lang="de-DE" altLang="de-DE" sz="1000" b="1" dirty="0"/>
          </a:p>
        </p:txBody>
      </p:sp>
      <p:pic>
        <p:nvPicPr>
          <p:cNvPr id="8" name="Picture 6" descr="https://s14-eu5.ixquick.com/cgi-bin/serveimage?ref=http%3A%2F%2Fwww.oldbookillustrations.com%2Fwp-content%2Fuploads%2F2016%2F08%2Ftreasure-island-frontispiece.jpg&amp;ua=TW96aWxsYS81LjAgKFdpbmRvd3M7IFU7IFdpbmRvd3MgTlQgNS4yOyBlbi1VUykgQXBwbGVXZWJLaXQvNTMyLjkgKEtIVE1MLCBsaWtlIEdlY2tvKSBDaHJvbWUvNTQuMFNhZmFyaS81MzIuOQ&amp;uadata=1200cffa8fae81f1f53d5ec888468ee1&amp;url=http%3A%2F%2Fwww.oldbookillustrations.com%2Fwp-content%2Fuploads%2F2016%2F08%2Ftreasure-island-frontispiece.jpg&amp;sp=76a9eaa4f2b62a08f8dbd6e4b4a862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434828"/>
            <a:ext cx="2820353" cy="3807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4-eu5.ixquick.com/cgi-bin/serveimage?url=http%3A%2F%2Flparchive.org%2FMonkey-Island-2%2FUpdate%252034%2F26-mi_34_25.gif&amp;sp=c4894300bde0259d868e6bb6414082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948" y="3551255"/>
            <a:ext cx="4375276" cy="27345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14-eu5.ixquick.com/cgi-bin/serveimage?url=http%3A%2F%2Fimg.lum.dolimg.com%2Fv1%2Fimages%2Fparrot_102aa5f2.jpeg%3Fregion%3D0%252C0%252C1580%252C880&amp;sp=4552ee7fb3bba9df4fb32a765615d2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028" y="1346121"/>
            <a:ext cx="3853697" cy="21463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14-eu5.ixquick.com/cgi-bin/serveimage?url=http%3A%2F%2Fmain-im-char-1.gamewise.co%2F177782-large.jpeg&amp;sp=024da7f95b96c9c7efd2ddf422ce17f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491" y="1605954"/>
            <a:ext cx="1254537" cy="18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1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3</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738664"/>
          </a:xfrm>
        </p:spPr>
        <p:txBody>
          <a:bodyPr/>
          <a:lstStyle/>
          <a:p>
            <a:r>
              <a:rPr lang="de-DE" altLang="de-DE" dirty="0"/>
              <a:t>Outline </a:t>
            </a:r>
            <a:br>
              <a:rPr lang="de-DE" altLang="de-DE" dirty="0"/>
            </a:br>
            <a:endParaRPr lang="de-DE" altLang="de-DE" dirty="0"/>
          </a:p>
        </p:txBody>
      </p:sp>
      <p:sp>
        <p:nvSpPr>
          <p:cNvPr id="46089" name="Rectangle 9"/>
          <p:cNvSpPr>
            <a:spLocks noGrp="1" noChangeArrowheads="1"/>
          </p:cNvSpPr>
          <p:nvPr>
            <p:ph type="body" idx="1"/>
          </p:nvPr>
        </p:nvSpPr>
        <p:spPr/>
        <p:txBody>
          <a:bodyPr/>
          <a:lstStyle/>
          <a:p>
            <a:pPr>
              <a:buFontTx/>
              <a:buNone/>
            </a:pPr>
            <a:r>
              <a:rPr lang="de-DE" altLang="de-DE" b="1" dirty="0"/>
              <a:t>3. </a:t>
            </a:r>
            <a:r>
              <a:rPr lang="de-DE" altLang="de-DE" b="1" dirty="0" err="1"/>
              <a:t>Aesthetics</a:t>
            </a:r>
            <a:r>
              <a:rPr lang="de-DE" altLang="de-DE" b="1" dirty="0"/>
              <a:t>: Narrative </a:t>
            </a:r>
            <a:r>
              <a:rPr lang="de-DE" altLang="de-DE" b="1" dirty="0" err="1"/>
              <a:t>and</a:t>
            </a:r>
            <a:r>
              <a:rPr lang="de-DE" altLang="de-DE" b="1" dirty="0"/>
              <a:t> </a:t>
            </a:r>
            <a:r>
              <a:rPr lang="de-DE" altLang="de-DE" b="1" dirty="0" err="1"/>
              <a:t>Literary</a:t>
            </a:r>
            <a:r>
              <a:rPr lang="de-DE" altLang="de-DE" b="1" dirty="0"/>
              <a:t> </a:t>
            </a:r>
            <a:r>
              <a:rPr lang="de-DE" altLang="de-DE" b="1" dirty="0" err="1"/>
              <a:t>Strategies</a:t>
            </a:r>
            <a:endParaRPr lang="de-DE" altLang="de-DE" b="1" dirty="0"/>
          </a:p>
          <a:p>
            <a:r>
              <a:rPr lang="de-DE" altLang="de-DE" dirty="0" smtClean="0"/>
              <a:t>The legend </a:t>
            </a:r>
            <a:r>
              <a:rPr lang="de-DE" altLang="de-DE" dirty="0" err="1" smtClean="0"/>
              <a:t>of</a:t>
            </a:r>
            <a:r>
              <a:rPr lang="de-DE" altLang="de-DE" dirty="0" smtClean="0"/>
              <a:t> Captain Flint</a:t>
            </a:r>
            <a:endParaRPr lang="de-DE" altLang="de-DE" dirty="0"/>
          </a:p>
          <a:p>
            <a:r>
              <a:rPr lang="de-DE" altLang="de-DE" dirty="0" smtClean="0"/>
              <a:t>Jim Hawkins </a:t>
            </a:r>
            <a:r>
              <a:rPr lang="de-DE" altLang="de-DE" dirty="0" err="1" smtClean="0"/>
              <a:t>as</a:t>
            </a:r>
            <a:r>
              <a:rPr lang="de-DE" altLang="de-DE" dirty="0" smtClean="0"/>
              <a:t> </a:t>
            </a:r>
            <a:r>
              <a:rPr lang="de-DE" altLang="de-DE" dirty="0" err="1" smtClean="0"/>
              <a:t>the</a:t>
            </a:r>
            <a:r>
              <a:rPr lang="de-DE" altLang="de-DE" dirty="0" smtClean="0"/>
              <a:t> </a:t>
            </a:r>
            <a:r>
              <a:rPr lang="de-DE" altLang="de-DE" dirty="0" err="1" smtClean="0"/>
              <a:t>main</a:t>
            </a:r>
            <a:r>
              <a:rPr lang="de-DE" altLang="de-DE" dirty="0" smtClean="0"/>
              <a:t> </a:t>
            </a:r>
            <a:r>
              <a:rPr lang="de-DE" altLang="de-DE" dirty="0" err="1" smtClean="0"/>
              <a:t>protagonist</a:t>
            </a:r>
            <a:endParaRPr lang="de-DE" altLang="de-DE" dirty="0" smtClean="0"/>
          </a:p>
          <a:p>
            <a:r>
              <a:rPr lang="de-DE" altLang="de-DE" dirty="0" err="1" smtClean="0"/>
              <a:t>Assertions</a:t>
            </a:r>
            <a:r>
              <a:rPr lang="de-DE" altLang="de-DE" dirty="0" smtClean="0"/>
              <a:t> </a:t>
            </a:r>
            <a:r>
              <a:rPr lang="de-DE" altLang="de-DE" dirty="0" err="1" smtClean="0"/>
              <a:t>of</a:t>
            </a:r>
            <a:r>
              <a:rPr lang="de-DE" altLang="de-DE" dirty="0" smtClean="0"/>
              <a:t> </a:t>
            </a:r>
            <a:r>
              <a:rPr lang="de-DE" altLang="de-DE" dirty="0" err="1" smtClean="0"/>
              <a:t>truth</a:t>
            </a:r>
            <a:r>
              <a:rPr lang="de-DE" altLang="de-DE" dirty="0" smtClean="0"/>
              <a:t>, </a:t>
            </a:r>
            <a:r>
              <a:rPr lang="de-DE" altLang="de-DE" dirty="0" err="1" smtClean="0"/>
              <a:t>verisimilitude</a:t>
            </a:r>
            <a:r>
              <a:rPr lang="de-DE" altLang="de-DE" dirty="0" smtClean="0"/>
              <a:t>, </a:t>
            </a:r>
            <a:r>
              <a:rPr lang="de-DE" altLang="de-DE" dirty="0" err="1" smtClean="0"/>
              <a:t>and</a:t>
            </a:r>
            <a:r>
              <a:rPr lang="de-DE" altLang="de-DE" dirty="0" smtClean="0"/>
              <a:t> </a:t>
            </a:r>
            <a:r>
              <a:rPr lang="de-DE" altLang="de-DE" dirty="0" err="1" smtClean="0"/>
              <a:t>fixation</a:t>
            </a:r>
            <a:endParaRPr lang="de-DE" altLang="de-DE" dirty="0" smtClean="0"/>
          </a:p>
          <a:p>
            <a:pPr marL="0" indent="0">
              <a:buNone/>
            </a:pPr>
            <a:endParaRPr lang="de-DE" altLang="de-DE" dirty="0"/>
          </a:p>
          <a:p>
            <a:pPr marL="0" indent="0">
              <a:buNone/>
            </a:pPr>
            <a:endParaRPr lang="de-DE" altLang="de-DE" dirty="0"/>
          </a:p>
          <a:p>
            <a:pPr>
              <a:buFontTx/>
              <a:buNone/>
            </a:pPr>
            <a:r>
              <a:rPr lang="de-DE" altLang="de-DE" b="1" dirty="0"/>
              <a:t>4. </a:t>
            </a:r>
            <a:r>
              <a:rPr lang="de-DE" altLang="de-DE" b="1" dirty="0" err="1"/>
              <a:t>Reception</a:t>
            </a:r>
            <a:r>
              <a:rPr lang="de-DE" altLang="de-DE" b="1" dirty="0"/>
              <a:t> </a:t>
            </a:r>
            <a:r>
              <a:rPr lang="de-DE" altLang="de-DE" b="1" dirty="0" err="1"/>
              <a:t>and</a:t>
            </a:r>
            <a:r>
              <a:rPr lang="de-DE" altLang="de-DE" b="1" dirty="0"/>
              <a:t> </a:t>
            </a:r>
            <a:r>
              <a:rPr lang="de-DE" altLang="de-DE" b="1" dirty="0" err="1"/>
              <a:t>Theoretical</a:t>
            </a:r>
            <a:r>
              <a:rPr lang="de-DE" altLang="de-DE" b="1" dirty="0"/>
              <a:t> </a:t>
            </a:r>
            <a:r>
              <a:rPr lang="de-DE" altLang="de-DE" b="1" dirty="0" err="1"/>
              <a:t>Perspectives</a:t>
            </a:r>
            <a:endParaRPr lang="de-DE" altLang="de-DE" b="1" dirty="0"/>
          </a:p>
          <a:p>
            <a:r>
              <a:rPr lang="de-DE" altLang="de-DE" dirty="0" err="1" smtClean="0"/>
              <a:t>Literature</a:t>
            </a:r>
            <a:r>
              <a:rPr lang="de-DE" altLang="de-DE" dirty="0" smtClean="0"/>
              <a:t> </a:t>
            </a:r>
            <a:r>
              <a:rPr lang="de-DE" altLang="de-DE" dirty="0" err="1"/>
              <a:t>and</a:t>
            </a:r>
            <a:r>
              <a:rPr lang="de-DE" altLang="de-DE" dirty="0"/>
              <a:t> </a:t>
            </a:r>
            <a:r>
              <a:rPr lang="de-DE" altLang="de-DE" dirty="0" err="1"/>
              <a:t>maps</a:t>
            </a:r>
            <a:r>
              <a:rPr lang="de-DE" altLang="de-DE" dirty="0"/>
              <a:t>, </a:t>
            </a:r>
            <a:r>
              <a:rPr lang="de-DE" altLang="de-DE" dirty="0" err="1"/>
              <a:t>maps</a:t>
            </a:r>
            <a:r>
              <a:rPr lang="de-DE" altLang="de-DE" dirty="0"/>
              <a:t> </a:t>
            </a:r>
            <a:r>
              <a:rPr lang="de-DE" altLang="de-DE" dirty="0" err="1"/>
              <a:t>and</a:t>
            </a:r>
            <a:r>
              <a:rPr lang="de-DE" altLang="de-DE" dirty="0"/>
              <a:t> </a:t>
            </a:r>
            <a:r>
              <a:rPr lang="de-DE" altLang="de-DE" dirty="0" err="1" smtClean="0"/>
              <a:t>literature</a:t>
            </a:r>
            <a:endParaRPr lang="de-DE" altLang="de-DE" dirty="0" smtClean="0"/>
          </a:p>
          <a:p>
            <a:r>
              <a:rPr lang="de-DE" altLang="de-DE" dirty="0" smtClean="0"/>
              <a:t>A </a:t>
            </a:r>
            <a:r>
              <a:rPr lang="de-DE" altLang="de-DE" dirty="0" err="1" smtClean="0"/>
              <a:t>benchmark</a:t>
            </a:r>
            <a:r>
              <a:rPr lang="de-DE" altLang="de-DE" dirty="0" smtClean="0"/>
              <a:t> </a:t>
            </a:r>
            <a:r>
              <a:rPr lang="de-DE" altLang="de-DE" dirty="0" err="1" smtClean="0"/>
              <a:t>text</a:t>
            </a:r>
            <a:r>
              <a:rPr lang="de-DE" altLang="de-DE" dirty="0" smtClean="0"/>
              <a:t> </a:t>
            </a:r>
            <a:r>
              <a:rPr lang="de-DE" altLang="de-DE" dirty="0" err="1" smtClean="0"/>
              <a:t>for</a:t>
            </a:r>
            <a:r>
              <a:rPr lang="de-DE" altLang="de-DE" dirty="0" smtClean="0"/>
              <a:t> </a:t>
            </a:r>
            <a:r>
              <a:rPr lang="de-DE" altLang="de-DE" dirty="0" err="1" smtClean="0"/>
              <a:t>pirate</a:t>
            </a:r>
            <a:r>
              <a:rPr lang="de-DE" altLang="de-DE" dirty="0" smtClean="0"/>
              <a:t> </a:t>
            </a:r>
            <a:r>
              <a:rPr lang="de-DE" altLang="de-DE" dirty="0" err="1" smtClean="0"/>
              <a:t>stories</a:t>
            </a:r>
            <a:endParaRPr lang="de-DE" altLang="de-DE" dirty="0"/>
          </a:p>
          <a:p>
            <a:pPr>
              <a:buFontTx/>
              <a:buNone/>
            </a:pP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Outline</a:t>
            </a:r>
          </a:p>
        </p:txBody>
      </p:sp>
    </p:spTree>
    <p:extLst>
      <p:ext uri="{BB962C8B-B14F-4D97-AF65-F5344CB8AC3E}">
        <p14:creationId xmlns:p14="http://schemas.microsoft.com/office/powerpoint/2010/main" val="3483376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30</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err="1" smtClean="0"/>
              <a:t>Bibliography</a:t>
            </a: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err="1" smtClean="0"/>
              <a:t>Bibliography</a:t>
            </a:r>
            <a:endParaRPr lang="de-DE" altLang="de-DE" sz="1000" b="1" dirty="0"/>
          </a:p>
        </p:txBody>
      </p:sp>
      <p:sp>
        <p:nvSpPr>
          <p:cNvPr id="2" name="Inhaltsplatzhalter 1"/>
          <p:cNvSpPr>
            <a:spLocks noGrp="1"/>
          </p:cNvSpPr>
          <p:nvPr>
            <p:ph idx="1"/>
          </p:nvPr>
        </p:nvSpPr>
        <p:spPr>
          <a:xfrm>
            <a:off x="714375" y="1329992"/>
            <a:ext cx="7705725" cy="4352925"/>
          </a:xfrm>
        </p:spPr>
        <p:txBody>
          <a:bodyPr/>
          <a:lstStyle/>
          <a:p>
            <a:r>
              <a:rPr lang="en-GB" sz="1400" dirty="0" err="1"/>
              <a:t>Buckton</a:t>
            </a:r>
            <a:r>
              <a:rPr lang="en-GB" sz="1400" dirty="0"/>
              <a:t>, Oliver S. (2007). </a:t>
            </a:r>
            <a:r>
              <a:rPr lang="en-GB" sz="1400" i="1" dirty="0"/>
              <a:t>Cruising with Robert Louis Stevenson: Travel, Narrative, and the Colonial Body. </a:t>
            </a:r>
            <a:r>
              <a:rPr lang="en-GB" sz="1400" dirty="0"/>
              <a:t>Athens, OH: Ohio University Press</a:t>
            </a:r>
            <a:r>
              <a:rPr lang="en-GB" sz="1400" dirty="0" smtClean="0"/>
              <a:t>.</a:t>
            </a:r>
          </a:p>
          <a:p>
            <a:r>
              <a:rPr lang="en-GB" sz="1400" dirty="0" err="1" smtClean="0"/>
              <a:t>Certeau</a:t>
            </a:r>
            <a:r>
              <a:rPr lang="en-GB" sz="1400" dirty="0" smtClean="0"/>
              <a:t>, Michel De (1984 [1980]). </a:t>
            </a:r>
            <a:r>
              <a:rPr lang="en-GB" sz="1400" i="1" dirty="0" smtClean="0"/>
              <a:t>The Practice of Everyday Life</a:t>
            </a:r>
            <a:r>
              <a:rPr lang="en-GB" sz="1400" dirty="0" smtClean="0"/>
              <a:t>. University of California Press.</a:t>
            </a:r>
            <a:endParaRPr lang="de-DE" sz="1400" dirty="0"/>
          </a:p>
          <a:p>
            <a:r>
              <a:rPr lang="en-GB" sz="1400" dirty="0" smtClean="0"/>
              <a:t>Kelley, Greg. (2011). “Navigating the Legends of </a:t>
            </a:r>
            <a:r>
              <a:rPr lang="en-GB" sz="1400" i="1" dirty="0" smtClean="0"/>
              <a:t>Treasure Island</a:t>
            </a:r>
            <a:r>
              <a:rPr lang="en-GB" sz="1400" dirty="0" smtClean="0"/>
              <a:t>: Narrative, Maps, and the Material.” Ray </a:t>
            </a:r>
            <a:r>
              <a:rPr lang="en-US" sz="1400" dirty="0" smtClean="0"/>
              <a:t>Cashman, Tom </a:t>
            </a:r>
            <a:r>
              <a:rPr lang="en-US" sz="1400" dirty="0" err="1" smtClean="0"/>
              <a:t>Mould</a:t>
            </a:r>
            <a:r>
              <a:rPr lang="en-US" sz="1400" dirty="0" smtClean="0"/>
              <a:t>, and </a:t>
            </a:r>
            <a:r>
              <a:rPr lang="en-US" sz="1400" dirty="0" err="1" smtClean="0"/>
              <a:t>Pravina</a:t>
            </a:r>
            <a:r>
              <a:rPr lang="en-US" sz="1400" dirty="0" smtClean="0"/>
              <a:t> Shukla</a:t>
            </a:r>
            <a:r>
              <a:rPr lang="en-US" sz="1400" dirty="0"/>
              <a:t>, </a:t>
            </a:r>
            <a:r>
              <a:rPr lang="en-US" sz="1400" dirty="0" smtClean="0"/>
              <a:t>eds.: </a:t>
            </a:r>
            <a:r>
              <a:rPr lang="en-US" sz="1400" i="1" dirty="0"/>
              <a:t>The Individual and Tradition: Folkloristic Perspectives. </a:t>
            </a:r>
            <a:r>
              <a:rPr lang="en-US" sz="1400" dirty="0"/>
              <a:t>Bloomington: Indiana </a:t>
            </a:r>
            <a:r>
              <a:rPr lang="en-US" sz="1400" dirty="0" smtClean="0"/>
              <a:t>UP, </a:t>
            </a:r>
            <a:r>
              <a:rPr lang="en-US" sz="1400" dirty="0"/>
              <a:t>235-249.</a:t>
            </a:r>
            <a:endParaRPr lang="en-GB" sz="1400" dirty="0" smtClean="0"/>
          </a:p>
          <a:p>
            <a:r>
              <a:rPr lang="en-GB" sz="1400" dirty="0" smtClean="0"/>
              <a:t>Maxwell</a:t>
            </a:r>
            <a:r>
              <a:rPr lang="en-GB" sz="1400" dirty="0"/>
              <a:t>, Richard and </a:t>
            </a:r>
            <a:r>
              <a:rPr lang="en-GB" sz="1400" dirty="0" smtClean="0"/>
              <a:t>Katie </a:t>
            </a:r>
            <a:r>
              <a:rPr lang="en-GB" sz="1400" dirty="0" err="1" smtClean="0"/>
              <a:t>Trumpener</a:t>
            </a:r>
            <a:r>
              <a:rPr lang="en-GB" sz="1400" dirty="0" smtClean="0"/>
              <a:t> </a:t>
            </a:r>
            <a:r>
              <a:rPr lang="en-GB" sz="1400" dirty="0"/>
              <a:t>(2011). </a:t>
            </a:r>
            <a:r>
              <a:rPr lang="en-GB" sz="1400" dirty="0" smtClean="0"/>
              <a:t>“The </a:t>
            </a:r>
            <a:r>
              <a:rPr lang="en-GB" sz="1400" dirty="0"/>
              <a:t>Romance of the Outlands: The </a:t>
            </a:r>
            <a:r>
              <a:rPr lang="en-GB" sz="1400" i="1" dirty="0"/>
              <a:t>Fin-de-</a:t>
            </a:r>
            <a:r>
              <a:rPr lang="en-GB" sz="1400" i="1" dirty="0" err="1"/>
              <a:t>sciécle</a:t>
            </a:r>
            <a:r>
              <a:rPr lang="en-GB" sz="1400" dirty="0"/>
              <a:t> Adventure Story between History and Geography</a:t>
            </a:r>
            <a:r>
              <a:rPr lang="en-GB" sz="1400" dirty="0" smtClean="0"/>
              <a:t>.” </a:t>
            </a:r>
            <a:r>
              <a:rPr lang="en-GB" sz="1400" i="1" dirty="0"/>
              <a:t>The Yearbook of English Studies, 41</a:t>
            </a:r>
            <a:r>
              <a:rPr lang="en-GB" sz="1400" dirty="0"/>
              <a:t>(2), 106-124</a:t>
            </a:r>
            <a:r>
              <a:rPr lang="en-GB" sz="1400" dirty="0" smtClean="0"/>
              <a:t>.</a:t>
            </a:r>
          </a:p>
          <a:p>
            <a:r>
              <a:rPr lang="en-GB" sz="1400" dirty="0" err="1"/>
              <a:t>Middeke</a:t>
            </a:r>
            <a:r>
              <a:rPr lang="en-GB" sz="1400" dirty="0"/>
              <a:t>, </a:t>
            </a:r>
            <a:r>
              <a:rPr lang="en-GB" sz="1400" dirty="0" smtClean="0"/>
              <a:t>Martin (2012). </a:t>
            </a:r>
            <a:r>
              <a:rPr lang="en-GB" sz="1400" dirty="0"/>
              <a:t>“The Victorian Age”. </a:t>
            </a:r>
            <a:r>
              <a:rPr lang="en-GB" sz="1400" dirty="0" smtClean="0"/>
              <a:t>Martin </a:t>
            </a:r>
            <a:r>
              <a:rPr lang="en-GB" sz="1400" dirty="0" err="1" smtClean="0"/>
              <a:t>Middeke</a:t>
            </a:r>
            <a:r>
              <a:rPr lang="en-GB" sz="1400" dirty="0" smtClean="0"/>
              <a:t>, </a:t>
            </a:r>
            <a:r>
              <a:rPr lang="en-GB" sz="1400" dirty="0" err="1" smtClean="0"/>
              <a:t>Timo</a:t>
            </a:r>
            <a:r>
              <a:rPr lang="en-GB" sz="1400" dirty="0" smtClean="0"/>
              <a:t> </a:t>
            </a:r>
            <a:r>
              <a:rPr lang="en-GB" sz="1400" dirty="0"/>
              <a:t>Müller, </a:t>
            </a:r>
            <a:r>
              <a:rPr lang="en-GB" sz="1400" dirty="0" smtClean="0"/>
              <a:t>Christina Wald</a:t>
            </a:r>
            <a:r>
              <a:rPr lang="en-GB" sz="1400" dirty="0"/>
              <a:t>, </a:t>
            </a:r>
            <a:r>
              <a:rPr lang="en-GB" sz="1400" dirty="0" smtClean="0"/>
              <a:t>and Hubert Zapf, eds.: </a:t>
            </a:r>
            <a:r>
              <a:rPr lang="en-GB" sz="1400" i="1" dirty="0"/>
              <a:t>English and American Studies. Theory and Practice. </a:t>
            </a:r>
            <a:r>
              <a:rPr lang="en-GB" sz="1400" dirty="0"/>
              <a:t>Stuttgart: Metzler</a:t>
            </a:r>
            <a:r>
              <a:rPr lang="en-GB" sz="1400" dirty="0" smtClean="0"/>
              <a:t>, </a:t>
            </a:r>
            <a:r>
              <a:rPr lang="en-GB" sz="1400" dirty="0"/>
              <a:t>56-77. </a:t>
            </a:r>
            <a:endParaRPr lang="de-DE" sz="1400" dirty="0"/>
          </a:p>
          <a:p>
            <a:r>
              <a:rPr lang="en-GB" sz="1400" dirty="0"/>
              <a:t>Stevenson, Robert </a:t>
            </a:r>
            <a:r>
              <a:rPr lang="en-GB" sz="1400" dirty="0" smtClean="0"/>
              <a:t>Louis </a:t>
            </a:r>
            <a:r>
              <a:rPr lang="en-GB" sz="1400" dirty="0" smtClean="0"/>
              <a:t>(</a:t>
            </a:r>
            <a:r>
              <a:rPr lang="en-GB" sz="1400" dirty="0" smtClean="0"/>
              <a:t>1999 [1883</a:t>
            </a:r>
            <a:r>
              <a:rPr lang="en-GB" sz="1400" dirty="0" smtClean="0"/>
              <a:t>]). </a:t>
            </a:r>
            <a:r>
              <a:rPr lang="en-GB" sz="1400" i="1" dirty="0"/>
              <a:t>Treasure Island</a:t>
            </a:r>
            <a:r>
              <a:rPr lang="en-GB" sz="1400" dirty="0"/>
              <a:t>. </a:t>
            </a:r>
            <a:r>
              <a:rPr lang="en-GB" sz="1400" dirty="0" smtClean="0"/>
              <a:t>Ed. and Intr. John </a:t>
            </a:r>
            <a:r>
              <a:rPr lang="en-GB" sz="1400" dirty="0" err="1" smtClean="0"/>
              <a:t>Seelye</a:t>
            </a:r>
            <a:r>
              <a:rPr lang="en-GB" sz="1400" dirty="0" smtClean="0"/>
              <a:t>. London: </a:t>
            </a:r>
            <a:r>
              <a:rPr lang="en-GB" sz="1400" dirty="0"/>
              <a:t>Penguin</a:t>
            </a:r>
            <a:r>
              <a:rPr lang="en-GB" sz="1400" dirty="0" smtClean="0"/>
              <a:t>.</a:t>
            </a:r>
          </a:p>
          <a:p>
            <a:r>
              <a:rPr lang="en-GB" sz="1400" dirty="0" err="1" smtClean="0"/>
              <a:t>Stockhammer</a:t>
            </a:r>
            <a:r>
              <a:rPr lang="en-GB" sz="1400" dirty="0" smtClean="0"/>
              <a:t>, Robert (2007). </a:t>
            </a:r>
            <a:r>
              <a:rPr lang="en-GB" sz="1400" i="1" dirty="0" err="1" smtClean="0"/>
              <a:t>Kartierung</a:t>
            </a:r>
            <a:r>
              <a:rPr lang="en-GB" sz="1400" i="1" dirty="0" smtClean="0"/>
              <a:t> der </a:t>
            </a:r>
            <a:r>
              <a:rPr lang="en-GB" sz="1400" i="1" dirty="0" err="1" smtClean="0"/>
              <a:t>Erde</a:t>
            </a:r>
            <a:r>
              <a:rPr lang="en-GB" sz="1400" i="1" dirty="0" smtClean="0"/>
              <a:t>. </a:t>
            </a:r>
            <a:r>
              <a:rPr lang="en-GB" sz="1400" i="1" dirty="0" err="1" smtClean="0"/>
              <a:t>Macht</a:t>
            </a:r>
            <a:r>
              <a:rPr lang="en-GB" sz="1400" i="1" dirty="0" smtClean="0"/>
              <a:t> und Lust in </a:t>
            </a:r>
            <a:r>
              <a:rPr lang="en-GB" sz="1400" i="1" dirty="0" err="1" smtClean="0"/>
              <a:t>Karten</a:t>
            </a:r>
            <a:r>
              <a:rPr lang="en-GB" sz="1400" i="1" dirty="0" smtClean="0"/>
              <a:t> und </a:t>
            </a:r>
            <a:r>
              <a:rPr lang="en-GB" sz="1400" i="1" dirty="0" err="1" smtClean="0"/>
              <a:t>Literatur</a:t>
            </a:r>
            <a:r>
              <a:rPr lang="en-GB" sz="1400" i="1" dirty="0" smtClean="0"/>
              <a:t>. </a:t>
            </a:r>
            <a:r>
              <a:rPr lang="en-GB" sz="1400" dirty="0" err="1" smtClean="0"/>
              <a:t>München</a:t>
            </a:r>
            <a:r>
              <a:rPr lang="en-GB" sz="1400" dirty="0" smtClean="0"/>
              <a:t>: Fink.</a:t>
            </a:r>
            <a:endParaRPr lang="de-DE" sz="1400" dirty="0"/>
          </a:p>
          <a:p>
            <a:endParaRPr lang="en-GB" dirty="0"/>
          </a:p>
        </p:txBody>
      </p:sp>
    </p:spTree>
    <p:extLst>
      <p:ext uri="{BB962C8B-B14F-4D97-AF65-F5344CB8AC3E}">
        <p14:creationId xmlns:p14="http://schemas.microsoft.com/office/powerpoint/2010/main" val="3395879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7715C847-0312-45EA-B5D3-4E113223174A}" type="slidenum">
              <a:rPr lang="de-DE" altLang="de-DE"/>
              <a:pPr/>
              <a:t>31</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29700" name="Rectangle 4"/>
          <p:cNvSpPr>
            <a:spLocks noChangeArrowheads="1"/>
          </p:cNvSpPr>
          <p:nvPr/>
        </p:nvSpPr>
        <p:spPr bwMode="auto">
          <a:xfrm>
            <a:off x="719138" y="1076325"/>
            <a:ext cx="7700962" cy="50815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99" name="Rectangle 3"/>
          <p:cNvSpPr>
            <a:spLocks noGrp="1" noChangeArrowheads="1"/>
          </p:cNvSpPr>
          <p:nvPr>
            <p:ph type="body" idx="1"/>
          </p:nvPr>
        </p:nvSpPr>
        <p:spPr>
          <a:xfrm>
            <a:off x="2595563" y="2074863"/>
            <a:ext cx="5824537" cy="3049587"/>
          </a:xfrm>
        </p:spPr>
        <p:txBody>
          <a:bodyPr/>
          <a:lstStyle/>
          <a:p>
            <a:pPr marL="0" indent="0">
              <a:buFontTx/>
              <a:buNone/>
            </a:pPr>
            <a:r>
              <a:rPr lang="de-DE" altLang="de-DE" sz="4800" dirty="0" err="1">
                <a:solidFill>
                  <a:schemeClr val="bg1"/>
                </a:solidFill>
              </a:rPr>
              <a:t>Thank</a:t>
            </a:r>
            <a:r>
              <a:rPr lang="de-DE" altLang="de-DE" sz="4800" dirty="0">
                <a:solidFill>
                  <a:schemeClr val="bg1"/>
                </a:solidFill>
              </a:rPr>
              <a:t> </a:t>
            </a:r>
            <a:r>
              <a:rPr lang="de-DE" altLang="de-DE" sz="4800" dirty="0" err="1" smtClean="0">
                <a:solidFill>
                  <a:schemeClr val="bg1"/>
                </a:solidFill>
              </a:rPr>
              <a:t>you</a:t>
            </a:r>
            <a:r>
              <a:rPr lang="de-DE" altLang="de-DE" sz="4800" smtClean="0">
                <a:solidFill>
                  <a:schemeClr val="bg1"/>
                </a:solidFill>
              </a:rPr>
              <a:t>!</a:t>
            </a:r>
            <a:endParaRPr lang="de-DE" altLang="de-DE" sz="4800" dirty="0">
              <a:solidFill>
                <a:schemeClr val="bg1"/>
              </a:solidFill>
            </a:endParaRPr>
          </a:p>
          <a:p>
            <a:pPr marL="0" indent="0">
              <a:buFontTx/>
              <a:buNone/>
            </a:pPr>
            <a:endParaRPr lang="de-DE" altLang="de-DE" dirty="0">
              <a:solidFill>
                <a:schemeClr val="bg1"/>
              </a:solidFill>
            </a:endParaRPr>
          </a:p>
          <a:p>
            <a:pPr marL="0" indent="0">
              <a:buFontTx/>
              <a:buNone/>
            </a:pPr>
            <a:r>
              <a:rPr lang="de-DE" altLang="de-DE" dirty="0" err="1">
                <a:solidFill>
                  <a:schemeClr val="bg1"/>
                </a:solidFill>
              </a:rPr>
              <a:t>Contact</a:t>
            </a:r>
            <a:r>
              <a:rPr lang="de-DE" altLang="de-DE" dirty="0">
                <a:solidFill>
                  <a:schemeClr val="bg1"/>
                </a:solidFill>
              </a:rPr>
              <a:t>:</a:t>
            </a:r>
          </a:p>
          <a:p>
            <a:pPr marL="0" indent="0">
              <a:buFontTx/>
              <a:buNone/>
            </a:pPr>
            <a:r>
              <a:rPr lang="de-DE" altLang="de-DE" dirty="0">
                <a:solidFill>
                  <a:schemeClr val="bg1"/>
                </a:solidFill>
              </a:rPr>
              <a:t>Raphael </a:t>
            </a:r>
            <a:r>
              <a:rPr lang="de-DE" altLang="de-DE" dirty="0" smtClean="0">
                <a:solidFill>
                  <a:schemeClr val="bg1"/>
                </a:solidFill>
              </a:rPr>
              <a:t>Zähringer, M.A.</a:t>
            </a:r>
            <a:endParaRPr lang="de-DE" altLang="de-DE" dirty="0">
              <a:solidFill>
                <a:schemeClr val="bg1"/>
              </a:solidFill>
            </a:endParaRPr>
          </a:p>
          <a:p>
            <a:pPr marL="0" indent="0">
              <a:buFontTx/>
              <a:buNone/>
            </a:pPr>
            <a:r>
              <a:rPr lang="de-DE" altLang="de-DE" b="1" dirty="0">
                <a:solidFill>
                  <a:schemeClr val="bg1"/>
                </a:solidFill>
              </a:rPr>
              <a:t>English Department</a:t>
            </a:r>
          </a:p>
          <a:p>
            <a:pPr marL="0" indent="0">
              <a:buFontTx/>
              <a:buNone/>
            </a:pPr>
            <a:r>
              <a:rPr lang="de-DE" altLang="de-DE" dirty="0">
                <a:solidFill>
                  <a:schemeClr val="bg1"/>
                </a:solidFill>
              </a:rPr>
              <a:t>Wilhelmstraße 50</a:t>
            </a:r>
          </a:p>
          <a:p>
            <a:pPr marL="0" indent="0">
              <a:buFontTx/>
              <a:buNone/>
            </a:pPr>
            <a:r>
              <a:rPr lang="de-DE" altLang="de-DE" dirty="0">
                <a:solidFill>
                  <a:schemeClr val="bg1"/>
                </a:solidFill>
              </a:rPr>
              <a:t>72074 Tübingen </a:t>
            </a:r>
            <a:r>
              <a:rPr lang="de-DE" altLang="de-DE" dirty="0">
                <a:solidFill>
                  <a:schemeClr val="bg1"/>
                </a:solidFill>
                <a:cs typeface="Arial" panose="020B0604020202020204" pitchFamily="34" charset="0"/>
              </a:rPr>
              <a:t>· Germany</a:t>
            </a:r>
          </a:p>
          <a:p>
            <a:pPr marL="0" indent="0">
              <a:buFontTx/>
              <a:buNone/>
            </a:pPr>
            <a:r>
              <a:rPr lang="de-DE" altLang="de-DE" dirty="0">
                <a:solidFill>
                  <a:schemeClr val="bg1"/>
                </a:solidFill>
              </a:rPr>
              <a:t>Phone: +49 7071 29-78470</a:t>
            </a:r>
          </a:p>
          <a:p>
            <a:pPr marL="0" indent="0">
              <a:buFontTx/>
              <a:buNone/>
            </a:pPr>
            <a:r>
              <a:rPr lang="de-DE" altLang="de-DE" u="sng" dirty="0">
                <a:solidFill>
                  <a:schemeClr val="bg1"/>
                </a:solidFill>
              </a:rPr>
              <a:t>Raphael.zaehringer@uni-tuebingen.de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4</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738664"/>
          </a:xfrm>
        </p:spPr>
        <p:txBody>
          <a:bodyPr/>
          <a:lstStyle/>
          <a:p>
            <a:r>
              <a:rPr lang="de-DE" altLang="de-DE" dirty="0"/>
              <a:t>1. </a:t>
            </a:r>
            <a:r>
              <a:rPr lang="de-DE" altLang="de-DE" dirty="0" err="1"/>
              <a:t>Context</a:t>
            </a:r>
            <a:r>
              <a:rPr lang="de-DE" altLang="de-DE" dirty="0"/>
              <a:t>: </a:t>
            </a:r>
            <a:r>
              <a:rPr lang="de-DE" altLang="de-DE" dirty="0" err="1"/>
              <a:t>Author</a:t>
            </a:r>
            <a:r>
              <a:rPr lang="de-DE" altLang="de-DE" dirty="0"/>
              <a:t> </a:t>
            </a:r>
            <a:br>
              <a:rPr lang="de-DE" altLang="de-DE" dirty="0"/>
            </a:br>
            <a:endParaRPr lang="de-DE" altLang="de-DE" dirty="0"/>
          </a:p>
        </p:txBody>
      </p:sp>
      <p:sp>
        <p:nvSpPr>
          <p:cNvPr id="46089" name="Rectangle 9"/>
          <p:cNvSpPr>
            <a:spLocks noGrp="1" noChangeArrowheads="1"/>
          </p:cNvSpPr>
          <p:nvPr>
            <p:ph type="body" idx="1"/>
          </p:nvPr>
        </p:nvSpPr>
        <p:spPr>
          <a:xfrm>
            <a:off x="719139" y="3301206"/>
            <a:ext cx="3967162" cy="3055937"/>
          </a:xfrm>
        </p:spPr>
        <p:txBody>
          <a:bodyPr/>
          <a:lstStyle/>
          <a:p>
            <a:pPr marL="0" indent="0">
              <a:buNone/>
            </a:pPr>
            <a:endParaRPr lang="en-GB" dirty="0" smtClean="0">
              <a:sym typeface="Wingdings" panose="05000000000000000000" pitchFamily="2" charset="2"/>
            </a:endParaRPr>
          </a:p>
          <a:p>
            <a:pPr marL="0" indent="0">
              <a:buNone/>
            </a:pPr>
            <a:endParaRPr lang="en-GB" dirty="0">
              <a:sym typeface="Wingdings" panose="05000000000000000000" pitchFamily="2" charset="2"/>
            </a:endParaRPr>
          </a:p>
          <a:p>
            <a:pPr marL="0" indent="0">
              <a:buNone/>
            </a:pPr>
            <a:endParaRPr lang="en-GB" dirty="0" smtClean="0">
              <a:sym typeface="Wingdings" panose="05000000000000000000" pitchFamily="2" charset="2"/>
            </a:endParaRPr>
          </a:p>
          <a:p>
            <a:pPr marL="0" indent="0">
              <a:buNone/>
            </a:pPr>
            <a:r>
              <a:rPr lang="en-GB" dirty="0" smtClean="0">
                <a:sym typeface="Wingdings" panose="05000000000000000000" pitchFamily="2" charset="2"/>
              </a:rPr>
              <a:t>Robert Louis Stevenson (Edinburgh, 1850 – Samoa, 1894)</a:t>
            </a:r>
            <a:endParaRPr lang="en-GB" dirty="0">
              <a:sym typeface="Wingdings" panose="05000000000000000000" pitchFamily="2" charset="2"/>
            </a:endParaRPr>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err="1"/>
              <a:t>Author</a:t>
            </a:r>
            <a:endParaRPr lang="de-DE" altLang="de-DE" sz="1000" b="1" dirty="0"/>
          </a:p>
        </p:txBody>
      </p:sp>
      <p:pic>
        <p:nvPicPr>
          <p:cNvPr id="6" name="Picture 6" descr="https://c2.staticflickr.com/6/5227/5870979616_43d765bb0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419" y="853412"/>
            <a:ext cx="3669899" cy="2447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https://s14-eu5.ixquick.com/cgi-bin/serveimage?url=https%3A%2F%2Fmedia1.britannica.com%2Feb-media%2F55%2F9255-004-6417BB40.jpg&amp;sp=ddb90711ed34765dbceb151d7c20b4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9" y="1492500"/>
            <a:ext cx="2414379" cy="2596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14-eu5.ixquick.com/cgi-bin/serveimage?url=https%3A%2F%2Fahcuah.files.wordpress.com%2F2011%2F11%2Frlstevenson1.jpg&amp;sp=2b09b49e469a414b542b72dc0937a2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593" y="3579421"/>
            <a:ext cx="3641725" cy="266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13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5</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738664"/>
          </a:xfrm>
        </p:spPr>
        <p:txBody>
          <a:bodyPr/>
          <a:lstStyle/>
          <a:p>
            <a:r>
              <a:rPr lang="de-DE" altLang="de-DE" dirty="0"/>
              <a:t>1. </a:t>
            </a:r>
            <a:r>
              <a:rPr lang="de-DE" altLang="de-DE" dirty="0" err="1"/>
              <a:t>Context</a:t>
            </a:r>
            <a:r>
              <a:rPr lang="de-DE" altLang="de-DE" dirty="0"/>
              <a:t>: </a:t>
            </a:r>
            <a:r>
              <a:rPr lang="de-DE" altLang="de-DE" dirty="0" smtClean="0"/>
              <a:t>Oeuvre – </a:t>
            </a:r>
            <a:r>
              <a:rPr lang="de-DE" altLang="de-DE" dirty="0" err="1" smtClean="0"/>
              <a:t>Novels</a:t>
            </a:r>
            <a:r>
              <a:rPr lang="de-DE" altLang="de-DE" dirty="0" smtClean="0"/>
              <a:t> </a:t>
            </a:r>
            <a:r>
              <a:rPr lang="de-DE" altLang="de-DE" dirty="0"/>
              <a:t/>
            </a:r>
            <a:br>
              <a:rPr lang="de-DE" altLang="de-DE" dirty="0"/>
            </a:br>
            <a:endParaRPr lang="de-DE" altLang="de-DE" dirty="0"/>
          </a:p>
        </p:txBody>
      </p:sp>
      <p:sp>
        <p:nvSpPr>
          <p:cNvPr id="46089" name="Rectangle 9"/>
          <p:cNvSpPr>
            <a:spLocks noGrp="1" noChangeArrowheads="1"/>
          </p:cNvSpPr>
          <p:nvPr>
            <p:ph type="body" idx="1"/>
          </p:nvPr>
        </p:nvSpPr>
        <p:spPr>
          <a:xfrm>
            <a:off x="719138" y="1318181"/>
            <a:ext cx="7705725" cy="4892119"/>
          </a:xfrm>
        </p:spPr>
        <p:txBody>
          <a:bodyPr/>
          <a:lstStyle/>
          <a:p>
            <a:r>
              <a:rPr lang="de-DE" altLang="de-DE" i="1" dirty="0" smtClean="0"/>
              <a:t>The Hair Trunk </a:t>
            </a:r>
            <a:r>
              <a:rPr lang="de-DE" altLang="de-DE" i="1" dirty="0" err="1" smtClean="0"/>
              <a:t>or</a:t>
            </a:r>
            <a:r>
              <a:rPr lang="de-DE" altLang="de-DE" i="1" dirty="0" smtClean="0"/>
              <a:t> </a:t>
            </a:r>
            <a:r>
              <a:rPr lang="de-DE" altLang="de-DE" i="1" dirty="0" err="1" smtClean="0"/>
              <a:t>the</a:t>
            </a:r>
            <a:r>
              <a:rPr lang="de-DE" altLang="de-DE" i="1" dirty="0" smtClean="0"/>
              <a:t> Ideal Commonwealth </a:t>
            </a:r>
            <a:r>
              <a:rPr lang="de-DE" altLang="de-DE" dirty="0" smtClean="0"/>
              <a:t>(1877, </a:t>
            </a:r>
            <a:r>
              <a:rPr lang="de-DE" altLang="de-DE" dirty="0" err="1" smtClean="0"/>
              <a:t>unf</a:t>
            </a:r>
            <a:r>
              <a:rPr lang="de-DE" altLang="de-DE" dirty="0" smtClean="0"/>
              <a:t>./</a:t>
            </a:r>
            <a:r>
              <a:rPr lang="de-DE" altLang="de-DE" dirty="0" err="1" smtClean="0"/>
              <a:t>unpubl</a:t>
            </a:r>
            <a:r>
              <a:rPr lang="de-DE" altLang="de-DE" dirty="0" smtClean="0"/>
              <a:t>.)</a:t>
            </a:r>
          </a:p>
          <a:p>
            <a:r>
              <a:rPr lang="de-DE" altLang="de-DE" i="1" dirty="0" err="1" smtClean="0"/>
              <a:t>Treasure</a:t>
            </a:r>
            <a:r>
              <a:rPr lang="de-DE" altLang="de-DE" i="1" dirty="0" smtClean="0"/>
              <a:t> Island </a:t>
            </a:r>
            <a:r>
              <a:rPr lang="de-DE" altLang="de-DE" dirty="0" smtClean="0"/>
              <a:t>(1883)</a:t>
            </a:r>
          </a:p>
          <a:p>
            <a:r>
              <a:rPr lang="de-DE" altLang="de-DE" i="1" dirty="0" smtClean="0"/>
              <a:t>Prince Otto </a:t>
            </a:r>
            <a:r>
              <a:rPr lang="de-DE" altLang="de-DE" dirty="0" smtClean="0"/>
              <a:t>(1885)</a:t>
            </a:r>
          </a:p>
          <a:p>
            <a:r>
              <a:rPr lang="de-DE" altLang="de-DE" i="1" dirty="0" smtClean="0"/>
              <a:t>Strange Case </a:t>
            </a:r>
            <a:r>
              <a:rPr lang="de-DE" altLang="de-DE" i="1" dirty="0" err="1" smtClean="0"/>
              <a:t>of</a:t>
            </a:r>
            <a:r>
              <a:rPr lang="de-DE" altLang="de-DE" i="1" dirty="0" smtClean="0"/>
              <a:t> </a:t>
            </a:r>
            <a:r>
              <a:rPr lang="de-DE" altLang="de-DE" i="1" dirty="0" err="1" smtClean="0"/>
              <a:t>Dr</a:t>
            </a:r>
            <a:r>
              <a:rPr lang="de-DE" altLang="de-DE" i="1" dirty="0" smtClean="0"/>
              <a:t> </a:t>
            </a:r>
            <a:r>
              <a:rPr lang="de-DE" altLang="de-DE" i="1" dirty="0" err="1" smtClean="0"/>
              <a:t>Jekyll</a:t>
            </a:r>
            <a:r>
              <a:rPr lang="de-DE" altLang="de-DE" i="1" dirty="0" smtClean="0"/>
              <a:t> </a:t>
            </a:r>
            <a:r>
              <a:rPr lang="de-DE" altLang="de-DE" i="1" dirty="0" err="1" smtClean="0"/>
              <a:t>and</a:t>
            </a:r>
            <a:r>
              <a:rPr lang="de-DE" altLang="de-DE" i="1" dirty="0" smtClean="0"/>
              <a:t> </a:t>
            </a:r>
            <a:r>
              <a:rPr lang="de-DE" altLang="de-DE" i="1" dirty="0" err="1" smtClean="0"/>
              <a:t>Mr</a:t>
            </a:r>
            <a:r>
              <a:rPr lang="de-DE" altLang="de-DE" i="1" dirty="0" smtClean="0"/>
              <a:t> Hyde </a:t>
            </a:r>
            <a:r>
              <a:rPr lang="de-DE" altLang="de-DE" dirty="0" smtClean="0"/>
              <a:t>(1886)</a:t>
            </a:r>
          </a:p>
          <a:p>
            <a:r>
              <a:rPr lang="de-DE" altLang="de-DE" i="1" dirty="0" err="1" smtClean="0"/>
              <a:t>Kidnapped</a:t>
            </a:r>
            <a:r>
              <a:rPr lang="de-DE" altLang="de-DE" i="1" dirty="0" smtClean="0"/>
              <a:t> </a:t>
            </a:r>
            <a:r>
              <a:rPr lang="de-DE" altLang="de-DE" dirty="0" smtClean="0"/>
              <a:t>(1886)</a:t>
            </a:r>
          </a:p>
          <a:p>
            <a:r>
              <a:rPr lang="de-DE" altLang="de-DE" i="1" dirty="0" smtClean="0"/>
              <a:t>The Black Arrow: A Tale </a:t>
            </a:r>
            <a:r>
              <a:rPr lang="de-DE" altLang="de-DE" i="1" dirty="0" err="1" smtClean="0"/>
              <a:t>of</a:t>
            </a:r>
            <a:r>
              <a:rPr lang="de-DE" altLang="de-DE" i="1" dirty="0" smtClean="0"/>
              <a:t> </a:t>
            </a:r>
            <a:r>
              <a:rPr lang="de-DE" altLang="de-DE" i="1" dirty="0" err="1" smtClean="0"/>
              <a:t>the</a:t>
            </a:r>
            <a:r>
              <a:rPr lang="de-DE" altLang="de-DE" i="1" dirty="0" smtClean="0"/>
              <a:t> </a:t>
            </a:r>
            <a:r>
              <a:rPr lang="de-DE" altLang="de-DE" i="1" dirty="0" err="1" smtClean="0"/>
              <a:t>Two</a:t>
            </a:r>
            <a:r>
              <a:rPr lang="de-DE" altLang="de-DE" i="1" dirty="0" smtClean="0"/>
              <a:t> Roses </a:t>
            </a:r>
            <a:r>
              <a:rPr lang="de-DE" altLang="de-DE" dirty="0" smtClean="0"/>
              <a:t>(1888)</a:t>
            </a:r>
          </a:p>
          <a:p>
            <a:r>
              <a:rPr lang="de-DE" altLang="de-DE" i="1" dirty="0" smtClean="0"/>
              <a:t>The Master </a:t>
            </a:r>
            <a:r>
              <a:rPr lang="de-DE" altLang="de-DE" i="1" dirty="0" err="1" smtClean="0"/>
              <a:t>of</a:t>
            </a:r>
            <a:r>
              <a:rPr lang="de-DE" altLang="de-DE" i="1" dirty="0" smtClean="0"/>
              <a:t> </a:t>
            </a:r>
            <a:r>
              <a:rPr lang="de-DE" altLang="de-DE" i="1" dirty="0" err="1" smtClean="0"/>
              <a:t>Ballantrae</a:t>
            </a:r>
            <a:r>
              <a:rPr lang="de-DE" altLang="de-DE" i="1" dirty="0" smtClean="0"/>
              <a:t> </a:t>
            </a:r>
            <a:r>
              <a:rPr lang="de-DE" altLang="de-DE" dirty="0" smtClean="0"/>
              <a:t>(1889)</a:t>
            </a:r>
          </a:p>
          <a:p>
            <a:r>
              <a:rPr lang="de-DE" altLang="de-DE" i="1" dirty="0" smtClean="0"/>
              <a:t>The </a:t>
            </a:r>
            <a:r>
              <a:rPr lang="de-DE" altLang="de-DE" i="1" dirty="0" err="1" smtClean="0"/>
              <a:t>Wrong</a:t>
            </a:r>
            <a:r>
              <a:rPr lang="de-DE" altLang="de-DE" i="1" dirty="0" smtClean="0"/>
              <a:t> Box </a:t>
            </a:r>
            <a:r>
              <a:rPr lang="de-DE" altLang="de-DE" dirty="0" smtClean="0"/>
              <a:t>(1889, </a:t>
            </a:r>
            <a:r>
              <a:rPr lang="de-DE" altLang="de-DE" dirty="0" err="1" smtClean="0"/>
              <a:t>co-written</a:t>
            </a:r>
            <a:r>
              <a:rPr lang="de-DE" altLang="de-DE" dirty="0" smtClean="0"/>
              <a:t> </a:t>
            </a:r>
            <a:r>
              <a:rPr lang="de-DE" altLang="de-DE" dirty="0" err="1" smtClean="0"/>
              <a:t>with</a:t>
            </a:r>
            <a:r>
              <a:rPr lang="de-DE" altLang="de-DE" dirty="0" smtClean="0"/>
              <a:t> Lloyd Osborne)</a:t>
            </a:r>
          </a:p>
          <a:p>
            <a:r>
              <a:rPr lang="de-DE" altLang="de-DE" i="1" dirty="0" smtClean="0"/>
              <a:t>The </a:t>
            </a:r>
            <a:r>
              <a:rPr lang="de-DE" altLang="de-DE" i="1" dirty="0" err="1" smtClean="0"/>
              <a:t>Wrecker</a:t>
            </a:r>
            <a:r>
              <a:rPr lang="de-DE" altLang="de-DE" i="1" dirty="0" smtClean="0"/>
              <a:t> </a:t>
            </a:r>
            <a:r>
              <a:rPr lang="de-DE" altLang="de-DE" dirty="0" smtClean="0"/>
              <a:t>(1892</a:t>
            </a:r>
            <a:r>
              <a:rPr lang="de-DE" altLang="de-DE" dirty="0"/>
              <a:t>, </a:t>
            </a:r>
            <a:r>
              <a:rPr lang="de-DE" altLang="de-DE" dirty="0" err="1"/>
              <a:t>co-written</a:t>
            </a:r>
            <a:r>
              <a:rPr lang="de-DE" altLang="de-DE" dirty="0"/>
              <a:t> </a:t>
            </a:r>
            <a:r>
              <a:rPr lang="de-DE" altLang="de-DE" dirty="0" err="1"/>
              <a:t>with</a:t>
            </a:r>
            <a:r>
              <a:rPr lang="de-DE" altLang="de-DE" dirty="0"/>
              <a:t> Lloyd </a:t>
            </a:r>
            <a:r>
              <a:rPr lang="de-DE" altLang="de-DE" dirty="0" smtClean="0"/>
              <a:t>Osborne)</a:t>
            </a:r>
          </a:p>
          <a:p>
            <a:r>
              <a:rPr lang="de-DE" altLang="de-DE" i="1" dirty="0" err="1" smtClean="0"/>
              <a:t>Catriona</a:t>
            </a:r>
            <a:r>
              <a:rPr lang="de-DE" altLang="de-DE" dirty="0" smtClean="0"/>
              <a:t>/</a:t>
            </a:r>
            <a:r>
              <a:rPr lang="de-DE" altLang="de-DE" i="1" dirty="0" smtClean="0"/>
              <a:t>David Balfour</a:t>
            </a:r>
            <a:r>
              <a:rPr lang="de-DE" altLang="de-DE" dirty="0" smtClean="0"/>
              <a:t> (1893, </a:t>
            </a:r>
            <a:r>
              <a:rPr lang="de-DE" altLang="de-DE" dirty="0" err="1" smtClean="0"/>
              <a:t>sequel</a:t>
            </a:r>
            <a:r>
              <a:rPr lang="de-DE" altLang="de-DE" dirty="0" smtClean="0"/>
              <a:t> </a:t>
            </a:r>
            <a:r>
              <a:rPr lang="de-DE" altLang="de-DE" dirty="0" err="1" smtClean="0"/>
              <a:t>to</a:t>
            </a:r>
            <a:r>
              <a:rPr lang="de-DE" altLang="de-DE" dirty="0" smtClean="0"/>
              <a:t> </a:t>
            </a:r>
            <a:r>
              <a:rPr lang="de-DE" altLang="de-DE" i="1" dirty="0" err="1" smtClean="0"/>
              <a:t>Kidnapped</a:t>
            </a:r>
            <a:r>
              <a:rPr lang="de-DE" altLang="de-DE" dirty="0" smtClean="0"/>
              <a:t>)</a:t>
            </a:r>
          </a:p>
          <a:p>
            <a:r>
              <a:rPr lang="de-DE" altLang="de-DE" i="1" dirty="0" smtClean="0"/>
              <a:t>The Ebb-Tide </a:t>
            </a:r>
            <a:r>
              <a:rPr lang="de-DE" altLang="de-DE" dirty="0" smtClean="0"/>
              <a:t>(1894)</a:t>
            </a:r>
          </a:p>
          <a:p>
            <a:r>
              <a:rPr lang="de-DE" altLang="de-DE" i="1" dirty="0" smtClean="0"/>
              <a:t>Weir </a:t>
            </a:r>
            <a:r>
              <a:rPr lang="de-DE" altLang="de-DE" i="1" dirty="0" err="1" smtClean="0"/>
              <a:t>of</a:t>
            </a:r>
            <a:r>
              <a:rPr lang="de-DE" altLang="de-DE" i="1" dirty="0" smtClean="0"/>
              <a:t> </a:t>
            </a:r>
            <a:r>
              <a:rPr lang="de-DE" altLang="de-DE" i="1" dirty="0" err="1" smtClean="0"/>
              <a:t>Hermiston</a:t>
            </a:r>
            <a:r>
              <a:rPr lang="de-DE" altLang="de-DE" i="1" dirty="0" smtClean="0"/>
              <a:t> </a:t>
            </a:r>
            <a:r>
              <a:rPr lang="de-DE" altLang="de-DE" dirty="0" smtClean="0"/>
              <a:t>(1896, </a:t>
            </a:r>
            <a:r>
              <a:rPr lang="de-DE" altLang="de-DE" dirty="0" err="1" smtClean="0"/>
              <a:t>unfinished</a:t>
            </a:r>
            <a:r>
              <a:rPr lang="de-DE" altLang="de-DE" dirty="0" smtClean="0"/>
              <a:t>)</a:t>
            </a:r>
          </a:p>
          <a:p>
            <a:r>
              <a:rPr lang="de-DE" altLang="de-DE" i="1" dirty="0" smtClean="0"/>
              <a:t>St Ives: </a:t>
            </a:r>
            <a:r>
              <a:rPr lang="de-DE" altLang="de-DE" i="1" dirty="0" err="1" smtClean="0"/>
              <a:t>Being</a:t>
            </a:r>
            <a:r>
              <a:rPr lang="de-DE" altLang="de-DE" i="1" dirty="0" smtClean="0"/>
              <a:t> </a:t>
            </a:r>
            <a:r>
              <a:rPr lang="de-DE" altLang="de-DE" i="1" dirty="0" err="1" smtClean="0"/>
              <a:t>the</a:t>
            </a:r>
            <a:r>
              <a:rPr lang="de-DE" altLang="de-DE" i="1" dirty="0" smtClean="0"/>
              <a:t> Adventures </a:t>
            </a:r>
            <a:r>
              <a:rPr lang="de-DE" altLang="de-DE" i="1" dirty="0" err="1" smtClean="0"/>
              <a:t>of</a:t>
            </a:r>
            <a:r>
              <a:rPr lang="de-DE" altLang="de-DE" i="1" dirty="0" smtClean="0"/>
              <a:t> a French </a:t>
            </a:r>
            <a:r>
              <a:rPr lang="de-DE" altLang="de-DE" i="1" dirty="0" err="1" smtClean="0"/>
              <a:t>Prisoner</a:t>
            </a:r>
            <a:r>
              <a:rPr lang="de-DE" altLang="de-DE" i="1" dirty="0" smtClean="0"/>
              <a:t> in England</a:t>
            </a:r>
            <a:r>
              <a:rPr lang="de-DE" altLang="de-DE" dirty="0" smtClean="0"/>
              <a:t> (1897, </a:t>
            </a:r>
            <a:r>
              <a:rPr lang="de-DE" altLang="de-DE" dirty="0" err="1" smtClean="0"/>
              <a:t>finished</a:t>
            </a:r>
            <a:r>
              <a:rPr lang="de-DE" altLang="de-DE" dirty="0" smtClean="0"/>
              <a:t> </a:t>
            </a:r>
            <a:r>
              <a:rPr lang="de-DE" altLang="de-DE" dirty="0" err="1" smtClean="0"/>
              <a:t>posthumously</a:t>
            </a:r>
            <a:r>
              <a:rPr lang="de-DE" altLang="de-DE" dirty="0" smtClean="0"/>
              <a:t> </a:t>
            </a:r>
            <a:r>
              <a:rPr lang="de-DE" altLang="de-DE" dirty="0" err="1" smtClean="0"/>
              <a:t>by</a:t>
            </a:r>
            <a:r>
              <a:rPr lang="de-DE" altLang="de-DE" dirty="0" smtClean="0"/>
              <a:t> Arthur Quiller-Couch)</a:t>
            </a:r>
            <a:endParaRPr lang="de-DE" altLang="de-DE" i="1"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Oeuvre</a:t>
            </a:r>
            <a:endParaRPr lang="de-DE" altLang="de-DE" sz="1000" b="1" dirty="0"/>
          </a:p>
        </p:txBody>
      </p:sp>
    </p:spTree>
    <p:extLst>
      <p:ext uri="{BB962C8B-B14F-4D97-AF65-F5344CB8AC3E}">
        <p14:creationId xmlns:p14="http://schemas.microsoft.com/office/powerpoint/2010/main" val="184326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6</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738664"/>
          </a:xfrm>
        </p:spPr>
        <p:txBody>
          <a:bodyPr/>
          <a:lstStyle/>
          <a:p>
            <a:r>
              <a:rPr lang="de-DE" altLang="de-DE" dirty="0"/>
              <a:t>1. </a:t>
            </a:r>
            <a:r>
              <a:rPr lang="de-DE" altLang="de-DE" dirty="0" err="1"/>
              <a:t>Context</a:t>
            </a:r>
            <a:r>
              <a:rPr lang="de-DE" altLang="de-DE" dirty="0"/>
              <a:t>: </a:t>
            </a:r>
            <a:r>
              <a:rPr lang="de-DE" altLang="de-DE" dirty="0" smtClean="0"/>
              <a:t>Oeuvre – </a:t>
            </a:r>
            <a:r>
              <a:rPr lang="de-DE" altLang="de-DE" dirty="0" err="1" smtClean="0"/>
              <a:t>Poetry</a:t>
            </a:r>
            <a:r>
              <a:rPr lang="de-DE" altLang="de-DE" dirty="0" smtClean="0"/>
              <a:t> </a:t>
            </a:r>
            <a:r>
              <a:rPr lang="de-DE" altLang="de-DE" dirty="0" err="1" smtClean="0"/>
              <a:t>and</a:t>
            </a:r>
            <a:r>
              <a:rPr lang="de-DE" altLang="de-DE" dirty="0" smtClean="0"/>
              <a:t> Short Story Collections </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r>
              <a:rPr lang="de-DE" altLang="de-DE" i="1" dirty="0" smtClean="0"/>
              <a:t>A </a:t>
            </a:r>
            <a:r>
              <a:rPr lang="de-DE" altLang="de-DE" i="1" dirty="0" err="1" smtClean="0"/>
              <a:t>Child‘s</a:t>
            </a:r>
            <a:r>
              <a:rPr lang="de-DE" altLang="de-DE" i="1" dirty="0" smtClean="0"/>
              <a:t> Garden </a:t>
            </a:r>
            <a:r>
              <a:rPr lang="de-DE" altLang="de-DE" i="1" dirty="0" err="1" smtClean="0"/>
              <a:t>of</a:t>
            </a:r>
            <a:r>
              <a:rPr lang="de-DE" altLang="de-DE" i="1" dirty="0" smtClean="0"/>
              <a:t> Verses </a:t>
            </a:r>
            <a:r>
              <a:rPr lang="de-DE" altLang="de-DE" dirty="0" smtClean="0"/>
              <a:t>(1885)</a:t>
            </a:r>
          </a:p>
          <a:p>
            <a:r>
              <a:rPr lang="de-DE" altLang="de-DE" i="1" dirty="0" smtClean="0"/>
              <a:t>Underwoods </a:t>
            </a:r>
            <a:r>
              <a:rPr lang="de-DE" altLang="de-DE" dirty="0" smtClean="0"/>
              <a:t>(1887)</a:t>
            </a:r>
          </a:p>
          <a:p>
            <a:r>
              <a:rPr lang="de-DE" altLang="de-DE" i="1" dirty="0" err="1" smtClean="0"/>
              <a:t>Ballads</a:t>
            </a:r>
            <a:r>
              <a:rPr lang="de-DE" altLang="de-DE" i="1" dirty="0" smtClean="0"/>
              <a:t> </a:t>
            </a:r>
            <a:r>
              <a:rPr lang="de-DE" altLang="de-DE" dirty="0" smtClean="0"/>
              <a:t>(1891)</a:t>
            </a:r>
          </a:p>
          <a:p>
            <a:r>
              <a:rPr lang="de-DE" altLang="de-DE" i="1" dirty="0" smtClean="0"/>
              <a:t>Songs </a:t>
            </a:r>
            <a:r>
              <a:rPr lang="de-DE" altLang="de-DE" i="1" dirty="0" err="1" smtClean="0"/>
              <a:t>of</a:t>
            </a:r>
            <a:r>
              <a:rPr lang="de-DE" altLang="de-DE" i="1" dirty="0" smtClean="0"/>
              <a:t> Travel </a:t>
            </a:r>
            <a:r>
              <a:rPr lang="de-DE" altLang="de-DE" i="1" dirty="0" err="1" smtClean="0"/>
              <a:t>and</a:t>
            </a:r>
            <a:r>
              <a:rPr lang="de-DE" altLang="de-DE" i="1" dirty="0" smtClean="0"/>
              <a:t> Other Verses </a:t>
            </a:r>
            <a:r>
              <a:rPr lang="de-DE" altLang="de-DE" dirty="0" smtClean="0"/>
              <a:t>(1896)</a:t>
            </a:r>
          </a:p>
          <a:p>
            <a:r>
              <a:rPr lang="de-DE" altLang="de-DE" i="1" dirty="0" smtClean="0"/>
              <a:t>Poems </a:t>
            </a:r>
            <a:r>
              <a:rPr lang="de-DE" altLang="de-DE" i="1" dirty="0" err="1" smtClean="0"/>
              <a:t>Hitherto</a:t>
            </a:r>
            <a:r>
              <a:rPr lang="de-DE" altLang="de-DE" i="1" dirty="0" smtClean="0"/>
              <a:t> </a:t>
            </a:r>
            <a:r>
              <a:rPr lang="de-DE" altLang="de-DE" i="1" dirty="0" err="1" smtClean="0"/>
              <a:t>Unpublished</a:t>
            </a:r>
            <a:r>
              <a:rPr lang="de-DE" altLang="de-DE" dirty="0" smtClean="0"/>
              <a:t> (3 vol.: 1916, 1916, 1921)</a:t>
            </a:r>
          </a:p>
          <a:p>
            <a:endParaRPr lang="de-DE" altLang="de-DE" i="1" dirty="0"/>
          </a:p>
          <a:p>
            <a:r>
              <a:rPr lang="de-DE" altLang="de-DE" i="1" dirty="0" smtClean="0"/>
              <a:t>New </a:t>
            </a:r>
            <a:r>
              <a:rPr lang="de-DE" altLang="de-DE" i="1" dirty="0" err="1" smtClean="0"/>
              <a:t>Arabian</a:t>
            </a:r>
            <a:r>
              <a:rPr lang="de-DE" altLang="de-DE" i="1" dirty="0" smtClean="0"/>
              <a:t> </a:t>
            </a:r>
            <a:r>
              <a:rPr lang="de-DE" altLang="de-DE" i="1" dirty="0" err="1" smtClean="0"/>
              <a:t>Nights</a:t>
            </a:r>
            <a:r>
              <a:rPr lang="de-DE" altLang="de-DE" i="1" dirty="0" smtClean="0"/>
              <a:t> </a:t>
            </a:r>
            <a:r>
              <a:rPr lang="de-DE" altLang="de-DE" dirty="0" smtClean="0"/>
              <a:t>(1882)</a:t>
            </a:r>
          </a:p>
          <a:p>
            <a:r>
              <a:rPr lang="de-DE" altLang="de-DE" i="1" dirty="0" smtClean="0"/>
              <a:t>More New </a:t>
            </a:r>
            <a:r>
              <a:rPr lang="de-DE" altLang="de-DE" i="1" dirty="0" err="1" smtClean="0"/>
              <a:t>Arabian</a:t>
            </a:r>
            <a:r>
              <a:rPr lang="de-DE" altLang="de-DE" i="1" dirty="0" smtClean="0"/>
              <a:t> </a:t>
            </a:r>
            <a:r>
              <a:rPr lang="de-DE" altLang="de-DE" i="1" dirty="0" err="1" smtClean="0"/>
              <a:t>Nights</a:t>
            </a:r>
            <a:r>
              <a:rPr lang="de-DE" altLang="de-DE" i="1" dirty="0" smtClean="0"/>
              <a:t>: The </a:t>
            </a:r>
            <a:r>
              <a:rPr lang="de-DE" altLang="de-DE" i="1" dirty="0" err="1" smtClean="0"/>
              <a:t>Dynamiter</a:t>
            </a:r>
            <a:r>
              <a:rPr lang="de-DE" altLang="de-DE" i="1" dirty="0" smtClean="0"/>
              <a:t> </a:t>
            </a:r>
            <a:r>
              <a:rPr lang="de-DE" altLang="de-DE" dirty="0" smtClean="0"/>
              <a:t>(1885)</a:t>
            </a:r>
          </a:p>
          <a:p>
            <a:r>
              <a:rPr lang="de-DE" altLang="de-DE" i="1" dirty="0" smtClean="0"/>
              <a:t>The </a:t>
            </a:r>
            <a:r>
              <a:rPr lang="de-DE" altLang="de-DE" i="1" dirty="0" err="1" smtClean="0"/>
              <a:t>Merry</a:t>
            </a:r>
            <a:r>
              <a:rPr lang="de-DE" altLang="de-DE" i="1" dirty="0" smtClean="0"/>
              <a:t> </a:t>
            </a:r>
            <a:r>
              <a:rPr lang="de-DE" altLang="de-DE" i="1" dirty="0" err="1" smtClean="0"/>
              <a:t>Men</a:t>
            </a:r>
            <a:r>
              <a:rPr lang="de-DE" altLang="de-DE" i="1" dirty="0" smtClean="0"/>
              <a:t> </a:t>
            </a:r>
            <a:r>
              <a:rPr lang="de-DE" altLang="de-DE" i="1" dirty="0" err="1" smtClean="0"/>
              <a:t>and</a:t>
            </a:r>
            <a:r>
              <a:rPr lang="de-DE" altLang="de-DE" i="1" dirty="0" smtClean="0"/>
              <a:t> Other Tales </a:t>
            </a:r>
            <a:r>
              <a:rPr lang="de-DE" altLang="de-DE" i="1" dirty="0" err="1" smtClean="0"/>
              <a:t>and</a:t>
            </a:r>
            <a:r>
              <a:rPr lang="de-DE" altLang="de-DE" i="1" dirty="0" smtClean="0"/>
              <a:t> </a:t>
            </a:r>
            <a:r>
              <a:rPr lang="de-DE" altLang="de-DE" i="1" dirty="0" err="1" smtClean="0"/>
              <a:t>Fables</a:t>
            </a:r>
            <a:r>
              <a:rPr lang="de-DE" altLang="de-DE" i="1" dirty="0" smtClean="0"/>
              <a:t> </a:t>
            </a:r>
            <a:r>
              <a:rPr lang="de-DE" altLang="de-DE" dirty="0" smtClean="0"/>
              <a:t>(1887)</a:t>
            </a:r>
          </a:p>
          <a:p>
            <a:r>
              <a:rPr lang="de-DE" altLang="de-DE" i="1" dirty="0" smtClean="0"/>
              <a:t>Island </a:t>
            </a:r>
            <a:r>
              <a:rPr lang="de-DE" altLang="de-DE" i="1" dirty="0" err="1" smtClean="0"/>
              <a:t>Nights</a:t>
            </a:r>
            <a:r>
              <a:rPr lang="de-DE" altLang="de-DE" i="1" dirty="0" smtClean="0"/>
              <a:t>‘ Entertainments </a:t>
            </a:r>
            <a:r>
              <a:rPr lang="de-DE" altLang="de-DE" dirty="0" smtClean="0"/>
              <a:t>(1893)</a:t>
            </a:r>
          </a:p>
          <a:p>
            <a:r>
              <a:rPr lang="de-DE" altLang="de-DE" i="1" dirty="0" err="1" smtClean="0"/>
              <a:t>Fables</a:t>
            </a:r>
            <a:r>
              <a:rPr lang="de-DE" altLang="de-DE" i="1" dirty="0" smtClean="0"/>
              <a:t> </a:t>
            </a:r>
            <a:r>
              <a:rPr lang="de-DE" altLang="de-DE" dirty="0" smtClean="0"/>
              <a:t>(1896)</a:t>
            </a:r>
          </a:p>
          <a:p>
            <a:r>
              <a:rPr lang="de-DE" altLang="de-DE" i="1" dirty="0" smtClean="0"/>
              <a:t>Tales </a:t>
            </a:r>
            <a:r>
              <a:rPr lang="de-DE" altLang="de-DE" i="1" dirty="0" err="1" smtClean="0"/>
              <a:t>and</a:t>
            </a:r>
            <a:r>
              <a:rPr lang="de-DE" altLang="de-DE" i="1" dirty="0" smtClean="0"/>
              <a:t> </a:t>
            </a:r>
            <a:r>
              <a:rPr lang="de-DE" altLang="de-DE" i="1" dirty="0" err="1" smtClean="0"/>
              <a:t>Fantasies</a:t>
            </a:r>
            <a:r>
              <a:rPr lang="de-DE" altLang="de-DE" i="1" dirty="0" smtClean="0"/>
              <a:t> </a:t>
            </a:r>
            <a:r>
              <a:rPr lang="de-DE" altLang="de-DE" dirty="0" smtClean="0"/>
              <a:t>(1905)</a:t>
            </a:r>
            <a:endParaRPr lang="de-DE" altLang="de-DE" i="1"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Oeuvre</a:t>
            </a:r>
            <a:endParaRPr lang="de-DE" altLang="de-DE" sz="1000" b="1" dirty="0"/>
          </a:p>
        </p:txBody>
      </p:sp>
    </p:spTree>
    <p:extLst>
      <p:ext uri="{BB962C8B-B14F-4D97-AF65-F5344CB8AC3E}">
        <p14:creationId xmlns:p14="http://schemas.microsoft.com/office/powerpoint/2010/main" val="2081402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7</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a:t>Context</a:t>
            </a:r>
            <a:r>
              <a:rPr lang="de-DE" altLang="de-DE" dirty="0"/>
              <a:t>: </a:t>
            </a:r>
            <a:r>
              <a:rPr lang="de-DE" altLang="de-DE" dirty="0" smtClean="0"/>
              <a:t>Oeuvre – Travel Writing</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endParaRPr lang="de-DE" altLang="de-DE" i="1" dirty="0" smtClean="0"/>
          </a:p>
          <a:p>
            <a:r>
              <a:rPr lang="de-DE" altLang="de-DE" i="1" dirty="0" smtClean="0"/>
              <a:t>An Inland </a:t>
            </a:r>
            <a:r>
              <a:rPr lang="de-DE" altLang="de-DE" i="1" dirty="0" err="1" smtClean="0"/>
              <a:t>Voyage</a:t>
            </a:r>
            <a:r>
              <a:rPr lang="de-DE" altLang="de-DE" i="1" dirty="0" smtClean="0"/>
              <a:t> </a:t>
            </a:r>
            <a:r>
              <a:rPr lang="de-DE" altLang="de-DE" dirty="0" smtClean="0"/>
              <a:t>(1878)</a:t>
            </a:r>
          </a:p>
          <a:p>
            <a:r>
              <a:rPr lang="de-DE" altLang="de-DE" i="1" dirty="0" err="1" smtClean="0"/>
              <a:t>Travels</a:t>
            </a:r>
            <a:r>
              <a:rPr lang="de-DE" altLang="de-DE" i="1" dirty="0" smtClean="0"/>
              <a:t> </a:t>
            </a:r>
            <a:r>
              <a:rPr lang="de-DE" altLang="de-DE" i="1" dirty="0" err="1"/>
              <a:t>w</a:t>
            </a:r>
            <a:r>
              <a:rPr lang="de-DE" altLang="de-DE" i="1" dirty="0" err="1" smtClean="0"/>
              <a:t>ith</a:t>
            </a:r>
            <a:r>
              <a:rPr lang="de-DE" altLang="de-DE" i="1" dirty="0" smtClean="0"/>
              <a:t> a </a:t>
            </a:r>
            <a:r>
              <a:rPr lang="de-DE" altLang="de-DE" i="1" dirty="0" err="1" smtClean="0"/>
              <a:t>Donkey</a:t>
            </a:r>
            <a:r>
              <a:rPr lang="de-DE" altLang="de-DE" i="1" dirty="0" smtClean="0"/>
              <a:t> in </a:t>
            </a:r>
            <a:r>
              <a:rPr lang="de-DE" altLang="de-DE" i="1" dirty="0" err="1" smtClean="0"/>
              <a:t>the</a:t>
            </a:r>
            <a:r>
              <a:rPr lang="de-DE" altLang="de-DE" i="1" dirty="0" smtClean="0"/>
              <a:t> </a:t>
            </a:r>
            <a:r>
              <a:rPr lang="de-DE" altLang="de-DE" i="1" dirty="0" err="1" smtClean="0"/>
              <a:t>Cévennes</a:t>
            </a:r>
            <a:r>
              <a:rPr lang="de-DE" altLang="de-DE" i="1" dirty="0" smtClean="0"/>
              <a:t> </a:t>
            </a:r>
            <a:r>
              <a:rPr lang="de-DE" altLang="de-DE" dirty="0" smtClean="0"/>
              <a:t>(1879)</a:t>
            </a:r>
          </a:p>
          <a:p>
            <a:r>
              <a:rPr lang="de-DE" altLang="de-DE" i="1" dirty="0" smtClean="0"/>
              <a:t>The </a:t>
            </a:r>
            <a:r>
              <a:rPr lang="de-DE" altLang="de-DE" i="1" dirty="0" err="1" smtClean="0"/>
              <a:t>Silverado</a:t>
            </a:r>
            <a:r>
              <a:rPr lang="de-DE" altLang="de-DE" i="1" dirty="0" smtClean="0"/>
              <a:t> Squatters </a:t>
            </a:r>
            <a:r>
              <a:rPr lang="de-DE" altLang="de-DE" dirty="0" smtClean="0"/>
              <a:t>(1883)</a:t>
            </a:r>
          </a:p>
          <a:p>
            <a:r>
              <a:rPr lang="de-DE" altLang="de-DE" i="1" dirty="0" err="1" smtClean="0"/>
              <a:t>Across</a:t>
            </a:r>
            <a:r>
              <a:rPr lang="de-DE" altLang="de-DE" i="1" dirty="0" smtClean="0"/>
              <a:t> </a:t>
            </a:r>
            <a:r>
              <a:rPr lang="de-DE" altLang="de-DE" i="1" dirty="0" err="1" smtClean="0"/>
              <a:t>the</a:t>
            </a:r>
            <a:r>
              <a:rPr lang="de-DE" altLang="de-DE" i="1" dirty="0" smtClean="0"/>
              <a:t> Plains </a:t>
            </a:r>
            <a:r>
              <a:rPr lang="de-DE" altLang="de-DE" dirty="0" smtClean="0"/>
              <a:t>(1879-80, </a:t>
            </a:r>
            <a:r>
              <a:rPr lang="de-DE" altLang="de-DE" dirty="0" err="1" smtClean="0"/>
              <a:t>publ</a:t>
            </a:r>
            <a:r>
              <a:rPr lang="de-DE" altLang="de-DE" dirty="0" smtClean="0"/>
              <a:t>. 1892)</a:t>
            </a:r>
          </a:p>
          <a:p>
            <a:r>
              <a:rPr lang="de-DE" altLang="de-DE" i="1" dirty="0" smtClean="0"/>
              <a:t>The Amateur Emigrant </a:t>
            </a:r>
            <a:r>
              <a:rPr lang="de-DE" altLang="de-DE" dirty="0" smtClean="0"/>
              <a:t>(1879-80</a:t>
            </a:r>
            <a:r>
              <a:rPr lang="de-DE" altLang="de-DE" dirty="0"/>
              <a:t>, </a:t>
            </a:r>
            <a:r>
              <a:rPr lang="de-DE" altLang="de-DE" dirty="0" err="1"/>
              <a:t>publ</a:t>
            </a:r>
            <a:r>
              <a:rPr lang="de-DE" altLang="de-DE" dirty="0"/>
              <a:t>. </a:t>
            </a:r>
            <a:r>
              <a:rPr lang="de-DE" altLang="de-DE" dirty="0" smtClean="0"/>
              <a:t>1895)</a:t>
            </a:r>
          </a:p>
          <a:p>
            <a:r>
              <a:rPr lang="de-DE" altLang="de-DE" i="1" dirty="0" smtClean="0"/>
              <a:t>The Old </a:t>
            </a:r>
            <a:r>
              <a:rPr lang="de-DE" altLang="de-DE" i="1" dirty="0" err="1" smtClean="0"/>
              <a:t>and</a:t>
            </a:r>
            <a:r>
              <a:rPr lang="de-DE" altLang="de-DE" i="1" dirty="0" smtClean="0"/>
              <a:t> New Pacific </a:t>
            </a:r>
            <a:r>
              <a:rPr lang="de-DE" altLang="de-DE" i="1" dirty="0" err="1" smtClean="0"/>
              <a:t>Capitals</a:t>
            </a:r>
            <a:r>
              <a:rPr lang="de-DE" altLang="de-DE" i="1" dirty="0" smtClean="0"/>
              <a:t> </a:t>
            </a:r>
            <a:r>
              <a:rPr lang="de-DE" altLang="de-DE" dirty="0" smtClean="0"/>
              <a:t>(1882)</a:t>
            </a:r>
          </a:p>
          <a:p>
            <a:r>
              <a:rPr lang="de-DE" altLang="de-DE" i="1" dirty="0" smtClean="0"/>
              <a:t>Essays </a:t>
            </a:r>
            <a:r>
              <a:rPr lang="de-DE" altLang="de-DE" i="1" dirty="0" err="1" smtClean="0"/>
              <a:t>of</a:t>
            </a:r>
            <a:r>
              <a:rPr lang="de-DE" altLang="de-DE" i="1" dirty="0" smtClean="0"/>
              <a:t> Travel </a:t>
            </a:r>
            <a:r>
              <a:rPr lang="de-DE" altLang="de-DE" dirty="0" smtClean="0"/>
              <a:t>(1905)</a:t>
            </a:r>
            <a:endParaRPr lang="de-DE" altLang="de-DE" i="1" dirty="0"/>
          </a:p>
          <a:p>
            <a:endParaRPr lang="de-DE" altLang="de-DE" dirty="0" smtClean="0"/>
          </a:p>
          <a:p>
            <a:endParaRPr lang="de-DE" altLang="de-DE" i="1"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Oeuvre</a:t>
            </a:r>
            <a:endParaRPr lang="de-DE" altLang="de-DE" sz="1000" b="1" dirty="0"/>
          </a:p>
        </p:txBody>
      </p:sp>
    </p:spTree>
    <p:extLst>
      <p:ext uri="{BB962C8B-B14F-4D97-AF65-F5344CB8AC3E}">
        <p14:creationId xmlns:p14="http://schemas.microsoft.com/office/powerpoint/2010/main" val="1962003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8</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a:t>Context</a:t>
            </a:r>
            <a:r>
              <a:rPr lang="de-DE" altLang="de-DE" dirty="0"/>
              <a:t>: </a:t>
            </a:r>
            <a:r>
              <a:rPr lang="de-DE" altLang="de-DE" dirty="0" smtClean="0"/>
              <a:t>Movement</a:t>
            </a:r>
            <a:endParaRPr lang="de-DE" altLang="de-DE" dirty="0"/>
          </a:p>
        </p:txBody>
      </p:sp>
      <p:sp>
        <p:nvSpPr>
          <p:cNvPr id="46089" name="Rectangle 9"/>
          <p:cNvSpPr>
            <a:spLocks noGrp="1" noChangeArrowheads="1"/>
          </p:cNvSpPr>
          <p:nvPr>
            <p:ph type="body" idx="1"/>
          </p:nvPr>
        </p:nvSpPr>
        <p:spPr>
          <a:xfrm>
            <a:off x="719138" y="1657350"/>
            <a:ext cx="7705725" cy="4552950"/>
          </a:xfrm>
        </p:spPr>
        <p:txBody>
          <a:bodyPr/>
          <a:lstStyle/>
          <a:p>
            <a:pPr marL="0" indent="0">
              <a:buNone/>
            </a:pPr>
            <a:r>
              <a:rPr lang="de-DE" altLang="de-DE" b="1" dirty="0" smtClean="0"/>
              <a:t>The </a:t>
            </a:r>
            <a:r>
              <a:rPr lang="de-DE" altLang="de-DE" b="1" dirty="0" err="1" smtClean="0"/>
              <a:t>Victorian</a:t>
            </a:r>
            <a:r>
              <a:rPr lang="de-DE" altLang="de-DE" b="1" dirty="0" smtClean="0"/>
              <a:t> Age</a:t>
            </a:r>
          </a:p>
          <a:p>
            <a:r>
              <a:rPr lang="de-DE" altLang="de-DE" dirty="0" smtClean="0"/>
              <a:t>Queen </a:t>
            </a:r>
            <a:r>
              <a:rPr lang="de-DE" altLang="de-DE" dirty="0" err="1" smtClean="0"/>
              <a:t>Victoria‘s</a:t>
            </a:r>
            <a:r>
              <a:rPr lang="de-DE" altLang="de-DE" dirty="0" smtClean="0"/>
              <a:t> </a:t>
            </a:r>
            <a:r>
              <a:rPr lang="de-DE" altLang="de-DE" dirty="0" err="1" smtClean="0"/>
              <a:t>rule</a:t>
            </a:r>
            <a:r>
              <a:rPr lang="de-DE" altLang="de-DE" dirty="0" smtClean="0"/>
              <a:t> (1837-1901)</a:t>
            </a:r>
          </a:p>
          <a:p>
            <a:r>
              <a:rPr lang="de-DE" altLang="de-DE" dirty="0" smtClean="0"/>
              <a:t>Early-</a:t>
            </a:r>
            <a:r>
              <a:rPr lang="de-DE" altLang="de-DE" dirty="0" err="1" smtClean="0"/>
              <a:t>Victorian</a:t>
            </a:r>
            <a:r>
              <a:rPr lang="de-DE" altLang="de-DE" dirty="0" smtClean="0"/>
              <a:t> (1830-1848)</a:t>
            </a:r>
          </a:p>
          <a:p>
            <a:r>
              <a:rPr lang="de-DE" altLang="de-DE" dirty="0" smtClean="0"/>
              <a:t>Mid-</a:t>
            </a:r>
            <a:r>
              <a:rPr lang="de-DE" altLang="de-DE" dirty="0" err="1" smtClean="0"/>
              <a:t>Victorian</a:t>
            </a:r>
            <a:r>
              <a:rPr lang="de-DE" altLang="de-DE" dirty="0" smtClean="0"/>
              <a:t> (1848-1870)</a:t>
            </a:r>
          </a:p>
          <a:p>
            <a:r>
              <a:rPr lang="de-DE" altLang="de-DE" dirty="0" err="1" smtClean="0"/>
              <a:t>Late-Victorian</a:t>
            </a:r>
            <a:r>
              <a:rPr lang="de-DE" altLang="de-DE" dirty="0" smtClean="0"/>
              <a:t> (1870-1901)</a:t>
            </a:r>
          </a:p>
          <a:p>
            <a:endParaRPr lang="de-DE" altLang="de-DE" dirty="0" smtClean="0"/>
          </a:p>
          <a:p>
            <a:endParaRPr lang="de-DE" altLang="de-DE" dirty="0"/>
          </a:p>
          <a:p>
            <a:endParaRPr lang="de-DE" altLang="de-DE" dirty="0" smtClean="0"/>
          </a:p>
          <a:p>
            <a:endParaRPr lang="de-DE" altLang="de-DE" dirty="0"/>
          </a:p>
          <a:p>
            <a:endParaRPr lang="de-DE" altLang="de-DE" dirty="0"/>
          </a:p>
          <a:p>
            <a:pPr>
              <a:buFont typeface="Wingdings" panose="05000000000000000000" pitchFamily="2" charset="2"/>
              <a:buChar char="à"/>
            </a:pPr>
            <a:r>
              <a:rPr lang="de-DE" altLang="de-DE" dirty="0" smtClean="0">
                <a:sym typeface="Wingdings" panose="05000000000000000000" pitchFamily="2" charset="2"/>
              </a:rPr>
              <a:t>A </a:t>
            </a:r>
            <a:r>
              <a:rPr lang="de-DE" altLang="de-DE" dirty="0" err="1" smtClean="0">
                <a:sym typeface="Wingdings" panose="05000000000000000000" pitchFamily="2" charset="2"/>
              </a:rPr>
              <a:t>period</a:t>
            </a:r>
            <a:r>
              <a:rPr lang="de-DE" altLang="de-DE" dirty="0" smtClean="0">
                <a:sym typeface="Wingdings" panose="05000000000000000000" pitchFamily="2" charset="2"/>
              </a:rPr>
              <a:t> </a:t>
            </a:r>
            <a:r>
              <a:rPr lang="de-DE" altLang="de-DE" dirty="0" err="1" smtClean="0">
                <a:sym typeface="Wingdings" panose="05000000000000000000" pitchFamily="2" charset="2"/>
              </a:rPr>
              <a:t>of</a:t>
            </a:r>
            <a:r>
              <a:rPr lang="de-DE" altLang="de-DE" dirty="0" smtClean="0">
                <a:sym typeface="Wingdings" panose="05000000000000000000" pitchFamily="2" charset="2"/>
              </a:rPr>
              <a:t> massive </a:t>
            </a:r>
            <a:r>
              <a:rPr lang="de-DE" altLang="de-DE" dirty="0" err="1" smtClean="0">
                <a:sym typeface="Wingdings" panose="05000000000000000000" pitchFamily="2" charset="2"/>
              </a:rPr>
              <a:t>change</a:t>
            </a:r>
            <a:r>
              <a:rPr lang="de-DE" altLang="de-DE" dirty="0" smtClean="0">
                <a:sym typeface="Wingdings" panose="05000000000000000000" pitchFamily="2" charset="2"/>
              </a:rPr>
              <a:t> on all </a:t>
            </a:r>
            <a:r>
              <a:rPr lang="de-DE" altLang="de-DE" dirty="0" err="1" smtClean="0">
                <a:sym typeface="Wingdings" panose="05000000000000000000" pitchFamily="2" charset="2"/>
              </a:rPr>
              <a:t>levels</a:t>
            </a:r>
            <a:r>
              <a:rPr lang="de-DE" altLang="de-DE" dirty="0" smtClean="0">
                <a:sym typeface="Wingdings" panose="05000000000000000000" pitchFamily="2" charset="2"/>
              </a:rPr>
              <a:t> (</a:t>
            </a:r>
            <a:r>
              <a:rPr lang="de-DE" altLang="de-DE" dirty="0" err="1" smtClean="0">
                <a:sym typeface="Wingdings" panose="05000000000000000000" pitchFamily="2" charset="2"/>
              </a:rPr>
              <a:t>social</a:t>
            </a:r>
            <a:r>
              <a:rPr lang="de-DE" altLang="de-DE" dirty="0" smtClean="0">
                <a:sym typeface="Wingdings" panose="05000000000000000000" pitchFamily="2" charset="2"/>
              </a:rPr>
              <a:t>, </a:t>
            </a:r>
            <a:r>
              <a:rPr lang="de-DE" altLang="de-DE" dirty="0" err="1" smtClean="0">
                <a:sym typeface="Wingdings" panose="05000000000000000000" pitchFamily="2" charset="2"/>
              </a:rPr>
              <a:t>political</a:t>
            </a:r>
            <a:r>
              <a:rPr lang="de-DE" altLang="de-DE" dirty="0" smtClean="0">
                <a:sym typeface="Wingdings" panose="05000000000000000000" pitchFamily="2" charset="2"/>
              </a:rPr>
              <a:t>, </a:t>
            </a:r>
            <a:r>
              <a:rPr lang="de-DE" altLang="de-DE" dirty="0" err="1" smtClean="0">
                <a:sym typeface="Wingdings" panose="05000000000000000000" pitchFamily="2" charset="2"/>
              </a:rPr>
              <a:t>economical</a:t>
            </a:r>
            <a:r>
              <a:rPr lang="de-DE" altLang="de-DE" dirty="0" smtClean="0">
                <a:sym typeface="Wingdings" panose="05000000000000000000" pitchFamily="2" charset="2"/>
              </a:rPr>
              <a:t>, </a:t>
            </a:r>
            <a:r>
              <a:rPr lang="de-DE" altLang="de-DE" dirty="0" err="1" smtClean="0">
                <a:sym typeface="Wingdings" panose="05000000000000000000" pitchFamily="2" charset="2"/>
              </a:rPr>
              <a:t>technological</a:t>
            </a:r>
            <a:r>
              <a:rPr lang="de-DE" altLang="de-DE" dirty="0" smtClean="0">
                <a:sym typeface="Wingdings" panose="05000000000000000000" pitchFamily="2" charset="2"/>
              </a:rPr>
              <a:t>, </a:t>
            </a:r>
            <a:r>
              <a:rPr lang="de-DE" altLang="de-DE" dirty="0" err="1" smtClean="0">
                <a:sym typeface="Wingdings" panose="05000000000000000000" pitchFamily="2" charset="2"/>
              </a:rPr>
              <a:t>cultural</a:t>
            </a:r>
            <a:r>
              <a:rPr lang="de-DE" altLang="de-DE" dirty="0" smtClean="0">
                <a:sym typeface="Wingdings" panose="05000000000000000000" pitchFamily="2" charset="2"/>
              </a:rPr>
              <a:t>…)</a:t>
            </a:r>
          </a:p>
          <a:p>
            <a:pPr>
              <a:buFont typeface="Wingdings" panose="05000000000000000000" pitchFamily="2" charset="2"/>
              <a:buChar char="à"/>
            </a:pPr>
            <a:r>
              <a:rPr lang="de-DE" altLang="de-DE" dirty="0" err="1" smtClean="0">
                <a:sym typeface="Wingdings" panose="05000000000000000000" pitchFamily="2" charset="2"/>
              </a:rPr>
              <a:t>Britain‘s</a:t>
            </a:r>
            <a:r>
              <a:rPr lang="de-DE" altLang="de-DE" dirty="0" smtClean="0">
                <a:sym typeface="Wingdings" panose="05000000000000000000" pitchFamily="2" charset="2"/>
              </a:rPr>
              <a:t> </a:t>
            </a:r>
            <a:r>
              <a:rPr lang="de-DE" altLang="de-DE" dirty="0" err="1" smtClean="0">
                <a:sym typeface="Wingdings" panose="05000000000000000000" pitchFamily="2" charset="2"/>
              </a:rPr>
              <a:t>economical</a:t>
            </a:r>
            <a:r>
              <a:rPr lang="de-DE" altLang="de-DE" dirty="0" smtClean="0">
                <a:sym typeface="Wingdings" panose="05000000000000000000" pitchFamily="2" charset="2"/>
              </a:rPr>
              <a:t> </a:t>
            </a:r>
            <a:r>
              <a:rPr lang="de-DE" altLang="de-DE" dirty="0" err="1" smtClean="0">
                <a:sym typeface="Wingdings" panose="05000000000000000000" pitchFamily="2" charset="2"/>
              </a:rPr>
              <a:t>and</a:t>
            </a:r>
            <a:r>
              <a:rPr lang="de-DE" altLang="de-DE" dirty="0" smtClean="0">
                <a:sym typeface="Wingdings" panose="05000000000000000000" pitchFamily="2" charset="2"/>
              </a:rPr>
              <a:t> </a:t>
            </a:r>
            <a:r>
              <a:rPr lang="de-DE" altLang="de-DE" dirty="0" err="1" smtClean="0">
                <a:sym typeface="Wingdings" panose="05000000000000000000" pitchFamily="2" charset="2"/>
              </a:rPr>
              <a:t>military</a:t>
            </a:r>
            <a:r>
              <a:rPr lang="de-DE" altLang="de-DE" dirty="0" smtClean="0">
                <a:sym typeface="Wingdings" panose="05000000000000000000" pitchFamily="2" charset="2"/>
              </a:rPr>
              <a:t> </a:t>
            </a:r>
            <a:r>
              <a:rPr lang="de-DE" altLang="de-DE" dirty="0" err="1" smtClean="0">
                <a:sym typeface="Wingdings" panose="05000000000000000000" pitchFamily="2" charset="2"/>
              </a:rPr>
              <a:t>predominance</a:t>
            </a:r>
            <a:endParaRPr lang="de-DE" altLang="de-DE" dirty="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Movement</a:t>
            </a:r>
            <a:endParaRPr lang="de-DE" altLang="de-DE" sz="1000" b="1" dirty="0"/>
          </a:p>
        </p:txBody>
      </p:sp>
      <p:pic>
        <p:nvPicPr>
          <p:cNvPr id="2052" name="Picture 4" descr="Queen Victoria by Bass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472" y="918686"/>
            <a:ext cx="2738628" cy="386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9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D14F9C16-95FF-4DFE-9E9C-432F89BE287E}" type="slidenum">
              <a:rPr lang="de-DE" altLang="de-DE"/>
              <a:pPr/>
              <a:t>9</a:t>
            </a:fld>
            <a:r>
              <a:rPr lang="de-DE" altLang="de-DE" dirty="0"/>
              <a:t> | </a:t>
            </a:r>
            <a:r>
              <a:rPr lang="de-DE" altLang="de-DE" dirty="0" err="1"/>
              <a:t>Victorian</a:t>
            </a:r>
            <a:r>
              <a:rPr lang="de-DE" altLang="de-DE" dirty="0"/>
              <a:t> Fiction: Robert Louis </a:t>
            </a:r>
            <a:r>
              <a:rPr lang="de-DE" altLang="de-DE" dirty="0" err="1"/>
              <a:t>Stevenson‘s</a:t>
            </a:r>
            <a:r>
              <a:rPr lang="de-DE" altLang="de-DE" dirty="0"/>
              <a:t> </a:t>
            </a:r>
            <a:r>
              <a:rPr lang="de-DE" altLang="de-DE" i="1" dirty="0" err="1"/>
              <a:t>Treasure</a:t>
            </a:r>
            <a:r>
              <a:rPr lang="de-DE" altLang="de-DE" i="1" dirty="0"/>
              <a:t> Island </a:t>
            </a:r>
            <a:r>
              <a:rPr lang="de-DE" altLang="de-DE" dirty="0"/>
              <a:t>(1883).	© 2010 University </a:t>
            </a:r>
            <a:r>
              <a:rPr lang="de-DE" altLang="de-DE" dirty="0" err="1"/>
              <a:t>of</a:t>
            </a:r>
            <a:r>
              <a:rPr lang="de-DE" altLang="de-DE" dirty="0"/>
              <a:t> </a:t>
            </a:r>
            <a:r>
              <a:rPr lang="de-DE" altLang="de-DE" dirty="0" err="1"/>
              <a:t>Tuebingen</a:t>
            </a:r>
            <a:endParaRPr lang="de-DE" altLang="de-DE" dirty="0"/>
          </a:p>
        </p:txBody>
      </p:sp>
      <p:sp>
        <p:nvSpPr>
          <p:cNvPr id="46088" name="Rectangle 8"/>
          <p:cNvSpPr>
            <a:spLocks noGrp="1" noChangeArrowheads="1"/>
          </p:cNvSpPr>
          <p:nvPr>
            <p:ph type="title"/>
          </p:nvPr>
        </p:nvSpPr>
        <p:spPr>
          <a:xfrm>
            <a:off x="719138" y="918686"/>
            <a:ext cx="7700962" cy="369332"/>
          </a:xfrm>
        </p:spPr>
        <p:txBody>
          <a:bodyPr/>
          <a:lstStyle/>
          <a:p>
            <a:r>
              <a:rPr lang="de-DE" altLang="de-DE" dirty="0"/>
              <a:t>1. </a:t>
            </a:r>
            <a:r>
              <a:rPr lang="de-DE" altLang="de-DE" dirty="0" err="1" smtClean="0"/>
              <a:t>Context</a:t>
            </a:r>
            <a:r>
              <a:rPr lang="de-DE" altLang="de-DE" dirty="0" smtClean="0"/>
              <a:t>: </a:t>
            </a:r>
            <a:r>
              <a:rPr lang="en-US" altLang="de-DE" dirty="0"/>
              <a:t>“To the Hesitating Purchaser</a:t>
            </a:r>
            <a:r>
              <a:rPr lang="en-US" altLang="de-DE" dirty="0" smtClean="0"/>
              <a:t>”</a:t>
            </a:r>
            <a:endParaRPr lang="de-DE" altLang="de-DE" dirty="0"/>
          </a:p>
        </p:txBody>
      </p:sp>
      <p:sp>
        <p:nvSpPr>
          <p:cNvPr id="46089" name="Rectangle 9"/>
          <p:cNvSpPr>
            <a:spLocks noGrp="1" noChangeArrowheads="1"/>
          </p:cNvSpPr>
          <p:nvPr>
            <p:ph type="body" idx="1"/>
          </p:nvPr>
        </p:nvSpPr>
        <p:spPr>
          <a:xfrm>
            <a:off x="719139" y="1657350"/>
            <a:ext cx="3926013" cy="4552950"/>
          </a:xfrm>
        </p:spPr>
        <p:txBody>
          <a:bodyPr/>
          <a:lstStyle/>
          <a:p>
            <a:pPr marL="0" indent="0">
              <a:buNone/>
            </a:pPr>
            <a:r>
              <a:rPr lang="en-US" altLang="de-DE" sz="1800" dirty="0" smtClean="0"/>
              <a:t>If sailor tales to sailor tunes,</a:t>
            </a:r>
          </a:p>
          <a:p>
            <a:pPr marL="0" indent="0">
              <a:buNone/>
            </a:pPr>
            <a:r>
              <a:rPr lang="en-US" altLang="de-DE" sz="1800" dirty="0" smtClean="0"/>
              <a:t>Storm and adventure, heat and cold,</a:t>
            </a:r>
          </a:p>
          <a:p>
            <a:pPr marL="0" indent="0">
              <a:buNone/>
            </a:pPr>
            <a:r>
              <a:rPr lang="en-US" altLang="de-DE" sz="1800" dirty="0" smtClean="0"/>
              <a:t>If schooners, islands, and maroons</a:t>
            </a:r>
          </a:p>
          <a:p>
            <a:pPr marL="0" indent="0">
              <a:buNone/>
            </a:pPr>
            <a:r>
              <a:rPr lang="en-US" altLang="de-DE" sz="1800" dirty="0" smtClean="0"/>
              <a:t>And Buccaneers and buried Gold,</a:t>
            </a:r>
          </a:p>
          <a:p>
            <a:pPr marL="0" indent="0">
              <a:buNone/>
            </a:pPr>
            <a:r>
              <a:rPr lang="en-US" altLang="de-DE" sz="1800" dirty="0" smtClean="0"/>
              <a:t>And all the old romance, retold</a:t>
            </a:r>
          </a:p>
          <a:p>
            <a:pPr marL="0" indent="0">
              <a:buNone/>
            </a:pPr>
            <a:r>
              <a:rPr lang="en-US" altLang="de-DE" sz="1800" dirty="0" smtClean="0"/>
              <a:t>Exactly in the ancient way,</a:t>
            </a:r>
          </a:p>
          <a:p>
            <a:pPr marL="0" indent="0">
              <a:buNone/>
            </a:pPr>
            <a:r>
              <a:rPr lang="en-US" altLang="de-DE" sz="1800" dirty="0" smtClean="0"/>
              <a:t>Can please, as me they pleased of old</a:t>
            </a:r>
          </a:p>
          <a:p>
            <a:pPr marL="0" indent="0">
              <a:buNone/>
            </a:pPr>
            <a:r>
              <a:rPr lang="en-US" altLang="de-DE" sz="1800" dirty="0" smtClean="0"/>
              <a:t>The wiser youngsters of to-day:</a:t>
            </a:r>
          </a:p>
          <a:p>
            <a:pPr marL="0" indent="0">
              <a:buNone/>
            </a:pPr>
            <a:endParaRPr lang="en-US" altLang="de-DE" sz="1800" dirty="0"/>
          </a:p>
          <a:p>
            <a:pPr marL="0" indent="0">
              <a:buNone/>
            </a:pPr>
            <a:endParaRPr lang="en-US" altLang="de-DE" sz="1800" dirty="0" smtClean="0"/>
          </a:p>
          <a:p>
            <a:pPr marL="0" indent="0">
              <a:buNone/>
            </a:pPr>
            <a:endParaRPr lang="en-US" altLang="de-DE" sz="1800" dirty="0"/>
          </a:p>
          <a:p>
            <a:pPr marL="0" indent="0">
              <a:buNone/>
            </a:pPr>
            <a:endParaRPr lang="en-US" altLang="de-DE" sz="1800" dirty="0" smtClean="0"/>
          </a:p>
          <a:p>
            <a:pPr marL="0" indent="0">
              <a:buNone/>
            </a:pPr>
            <a:endParaRPr lang="en-US" altLang="de-DE" sz="1800" dirty="0"/>
          </a:p>
          <a:p>
            <a:pPr marL="0" indent="0">
              <a:buNone/>
            </a:pPr>
            <a:endParaRPr lang="en-US" altLang="de-DE" sz="1800" dirty="0" smtClean="0"/>
          </a:p>
          <a:p>
            <a:pPr marL="0" indent="0">
              <a:buNone/>
            </a:pPr>
            <a:endParaRPr lang="en-US" altLang="de-DE" sz="1800" dirty="0" smtClean="0"/>
          </a:p>
        </p:txBody>
      </p:sp>
      <p:sp>
        <p:nvSpPr>
          <p:cNvPr id="46091" name="Rectangle 11"/>
          <p:cNvSpPr>
            <a:spLocks noChangeArrowheads="1"/>
          </p:cNvSpPr>
          <p:nvPr/>
        </p:nvSpPr>
        <p:spPr bwMode="auto">
          <a:xfrm>
            <a:off x="6118225" y="319088"/>
            <a:ext cx="2301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ts val="1400"/>
              </a:lnSpc>
            </a:pPr>
            <a:endParaRPr lang="de-DE" altLang="de-DE" sz="1000" dirty="0"/>
          </a:p>
          <a:p>
            <a:pPr algn="r">
              <a:lnSpc>
                <a:spcPts val="1400"/>
              </a:lnSpc>
            </a:pPr>
            <a:r>
              <a:rPr lang="de-DE" altLang="de-DE" sz="1000" b="1" dirty="0"/>
              <a:t>1. </a:t>
            </a:r>
            <a:r>
              <a:rPr lang="de-DE" altLang="de-DE" sz="1000" b="1" dirty="0" err="1"/>
              <a:t>Context</a:t>
            </a:r>
            <a:r>
              <a:rPr lang="de-DE" altLang="de-DE" sz="1000" b="1" dirty="0"/>
              <a:t>: </a:t>
            </a:r>
            <a:r>
              <a:rPr lang="de-DE" altLang="de-DE" sz="1000" b="1" dirty="0" smtClean="0"/>
              <a:t>Movement</a:t>
            </a:r>
            <a:endParaRPr lang="de-DE" altLang="de-DE" sz="1000" b="1" dirty="0"/>
          </a:p>
        </p:txBody>
      </p:sp>
      <p:sp>
        <p:nvSpPr>
          <p:cNvPr id="9" name="Rectangle 9"/>
          <p:cNvSpPr txBox="1">
            <a:spLocks noChangeArrowheads="1"/>
          </p:cNvSpPr>
          <p:nvPr/>
        </p:nvSpPr>
        <p:spPr bwMode="auto">
          <a:xfrm>
            <a:off x="4779264" y="3230880"/>
            <a:ext cx="3926013" cy="250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altLang="de-DE" sz="1800" dirty="0" smtClean="0"/>
              <a:t>So be it, and fall on! If not,</a:t>
            </a:r>
          </a:p>
          <a:p>
            <a:pPr marL="0" indent="0">
              <a:buNone/>
            </a:pPr>
            <a:r>
              <a:rPr lang="en-US" altLang="de-DE" sz="1800" dirty="0" smtClean="0"/>
              <a:t>If studious youth no longer crave,</a:t>
            </a:r>
          </a:p>
          <a:p>
            <a:pPr marL="0" indent="0">
              <a:buNone/>
            </a:pPr>
            <a:r>
              <a:rPr lang="en-US" altLang="de-DE" sz="1800" dirty="0" smtClean="0"/>
              <a:t>His ancient appetites forgot,</a:t>
            </a:r>
          </a:p>
          <a:p>
            <a:pPr marL="0" indent="0">
              <a:buNone/>
            </a:pPr>
            <a:r>
              <a:rPr lang="en-US" altLang="de-DE" sz="1800" dirty="0" smtClean="0"/>
              <a:t>Kingston, or Ballantyne the brave,</a:t>
            </a:r>
          </a:p>
          <a:p>
            <a:pPr marL="0" indent="0">
              <a:buNone/>
            </a:pPr>
            <a:r>
              <a:rPr lang="en-US" altLang="de-DE" sz="1800" dirty="0" smtClean="0"/>
              <a:t>Or Cooper of the wood and wave:</a:t>
            </a:r>
          </a:p>
          <a:p>
            <a:pPr marL="0" indent="0">
              <a:buNone/>
            </a:pPr>
            <a:r>
              <a:rPr lang="en-US" altLang="de-DE" sz="1800" dirty="0" smtClean="0"/>
              <a:t>So be it, also? And may I</a:t>
            </a:r>
          </a:p>
          <a:p>
            <a:pPr marL="0" indent="0">
              <a:buNone/>
            </a:pPr>
            <a:r>
              <a:rPr lang="en-US" altLang="de-DE" sz="1800" dirty="0" smtClean="0"/>
              <a:t>And all my pirates share the grave</a:t>
            </a:r>
          </a:p>
          <a:p>
            <a:pPr marL="0" indent="0">
              <a:buNone/>
            </a:pPr>
            <a:r>
              <a:rPr lang="en-US" altLang="de-DE" sz="1800" dirty="0" smtClean="0"/>
              <a:t>Where these and their creations lie!</a:t>
            </a:r>
          </a:p>
          <a:p>
            <a:pPr marL="0" indent="0">
              <a:buFontTx/>
              <a:buNone/>
            </a:pPr>
            <a:endParaRPr lang="en-US" altLang="de-DE" sz="1800" dirty="0" smtClean="0"/>
          </a:p>
          <a:p>
            <a:pPr marL="0" indent="0">
              <a:buFontTx/>
              <a:buNone/>
            </a:pPr>
            <a:endParaRPr lang="en-US" altLang="de-DE" sz="1800" dirty="0" smtClean="0"/>
          </a:p>
          <a:p>
            <a:pPr marL="0" indent="0">
              <a:buFontTx/>
              <a:buNone/>
            </a:pPr>
            <a:endParaRPr lang="en-US" altLang="de-DE" sz="1800" dirty="0" smtClean="0"/>
          </a:p>
          <a:p>
            <a:pPr marL="0" indent="0">
              <a:buFontTx/>
              <a:buNone/>
            </a:pPr>
            <a:endParaRPr lang="en-US" altLang="de-DE" sz="1800" dirty="0" smtClean="0"/>
          </a:p>
          <a:p>
            <a:pPr marL="0" indent="0">
              <a:buFontTx/>
              <a:buNone/>
            </a:pPr>
            <a:endParaRPr lang="en-US" altLang="de-DE" sz="1800" dirty="0" smtClean="0"/>
          </a:p>
          <a:p>
            <a:pPr marL="0" indent="0">
              <a:buFontTx/>
              <a:buNone/>
            </a:pPr>
            <a:endParaRPr lang="en-US" altLang="de-DE" sz="1800" dirty="0" smtClean="0"/>
          </a:p>
        </p:txBody>
      </p:sp>
    </p:spTree>
    <p:extLst>
      <p:ext uri="{BB962C8B-B14F-4D97-AF65-F5344CB8AC3E}">
        <p14:creationId xmlns:p14="http://schemas.microsoft.com/office/powerpoint/2010/main" val="1180981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UT_pptmaster_gen_en">
  <a:themeElements>
    <a:clrScheme name="UT_pptmaster_gen_en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pptmaster_gen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T_pptmaster_gen_en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UT_pptmaster_human_en</Template>
  <TotalTime>0</TotalTime>
  <Words>3163</Words>
  <Application>Microsoft Office PowerPoint</Application>
  <PresentationFormat>Bildschirmpräsentation (4:3)</PresentationFormat>
  <Paragraphs>385</Paragraphs>
  <Slides>31</Slides>
  <Notes>31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31</vt:i4>
      </vt:variant>
    </vt:vector>
  </HeadingPairs>
  <TitlesOfParts>
    <vt:vector size="34" baseType="lpstr">
      <vt:lpstr>Arial</vt:lpstr>
      <vt:lpstr>Wingdings</vt:lpstr>
      <vt:lpstr>UT_pptmaster_gen_en</vt:lpstr>
      <vt:lpstr>Victorian Fiction: Robert Louis Stevenson‘s Treasure Island (1883)</vt:lpstr>
      <vt:lpstr>Outline  </vt:lpstr>
      <vt:lpstr>Outline  </vt:lpstr>
      <vt:lpstr>1. Context: Author  </vt:lpstr>
      <vt:lpstr>1. Context: Oeuvre – Novels  </vt:lpstr>
      <vt:lpstr>1. Context: Oeuvre – Poetry and Short Story Collections </vt:lpstr>
      <vt:lpstr>1. Context: Oeuvre – Travel Writing</vt:lpstr>
      <vt:lpstr>1. Context: Movement</vt:lpstr>
      <vt:lpstr>1. Context: “To the Hesitating Purchaser”</vt:lpstr>
      <vt:lpstr>1. Context: Movement – Means of Publication</vt:lpstr>
      <vt:lpstr>1. Context: Movement – Realism and Romance</vt:lpstr>
      <vt:lpstr>1. Context: Movement – Realism and Romance</vt:lpstr>
      <vt:lpstr>2. Basic Coordinates: Central Topic and Concerns</vt:lpstr>
      <vt:lpstr>2. Basic Coordinates: Central Topic and Concerns</vt:lpstr>
      <vt:lpstr>2. Basic Coordinates: Central Topic and Concerns</vt:lpstr>
      <vt:lpstr>2. Basic Coordinates: Central Topic and Concerns</vt:lpstr>
      <vt:lpstr>2. Basic Coordinates: Central Topic and Concerns</vt:lpstr>
      <vt:lpstr>3. Aesthetics: Narrative and Literary Strategies</vt:lpstr>
      <vt:lpstr>3. Aesthetics: Narrative and Literary Strategies</vt:lpstr>
      <vt:lpstr>3. Aesthetics: Narrative and Literary Strategies</vt:lpstr>
      <vt:lpstr>3. Aesthetics: Narrative and Literary Strategies</vt:lpstr>
      <vt:lpstr>4. Reception and Theoretical Perspectives</vt:lpstr>
      <vt:lpstr>4. Reception and Theoretical Perspectives</vt:lpstr>
      <vt:lpstr>4. Reception and Theoretical Perspectives</vt:lpstr>
      <vt:lpstr>4. Reception and Theoretical Perspectives</vt:lpstr>
      <vt:lpstr>4. Reception and Theoretical Perspectives</vt:lpstr>
      <vt:lpstr>4. Reception and Theoretical Perspectives</vt:lpstr>
      <vt:lpstr>4. Reception and Theoretical Perspectives</vt:lpstr>
      <vt:lpstr>4. Reception and Theoretical Perspectives</vt:lpstr>
      <vt:lpstr>Bibliography</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Fiction: Robert Louis Stevenson‘s Treasure Island (1883)</dc:title>
  <dc:creator>RZ</dc:creator>
  <cp:lastModifiedBy>RZ</cp:lastModifiedBy>
  <cp:revision>103</cp:revision>
  <dcterms:created xsi:type="dcterms:W3CDTF">2016-11-07T14:44:45Z</dcterms:created>
  <dcterms:modified xsi:type="dcterms:W3CDTF">2017-02-27T07:47:26Z</dcterms:modified>
</cp:coreProperties>
</file>