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3" r:id="rId6"/>
    <p:sldId id="268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3" r:id="rId18"/>
    <p:sldId id="274" r:id="rId19"/>
    <p:sldId id="275" r:id="rId20"/>
    <p:sldId id="276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31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3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2205718-2B38-4382-8916-43F497741E31}" type="datetimeFigureOut">
              <a:rPr lang="en-US" smtClean="0"/>
              <a:pPr/>
              <a:t>7/8/2009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5F1CB9A-7030-4B22-AC20-EC96EEF0A1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668C3F5-1BAA-430F-9B2D-AC8BDD09BF4E}" type="datetimeFigureOut">
              <a:rPr lang="en-US" smtClean="0"/>
              <a:pPr/>
              <a:t>7/8/2009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41E6F51-85CB-4F22-BA9F-8E46F7DFA8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E6F51-85CB-4F22-BA9F-8E46F7DFA8F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A53EF-54F7-48CE-9D2F-2FD73E508DAA}" type="datetimeFigureOut">
              <a:rPr lang="en-US" smtClean="0"/>
              <a:pPr/>
              <a:t>7/8/2009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86881D0-8C88-4C2C-ACB3-31F34AED6F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A53EF-54F7-48CE-9D2F-2FD73E508DAA}" type="datetimeFigureOut">
              <a:rPr lang="en-US" smtClean="0"/>
              <a:pPr/>
              <a:t>7/8/2009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81D0-8C88-4C2C-ACB3-31F34AED6F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A53EF-54F7-48CE-9D2F-2FD73E508DAA}" type="datetimeFigureOut">
              <a:rPr lang="en-US" smtClean="0"/>
              <a:pPr/>
              <a:t>7/8/2009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81D0-8C88-4C2C-ACB3-31F34AED6F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A53EF-54F7-48CE-9D2F-2FD73E508DAA}" type="datetimeFigureOut">
              <a:rPr lang="en-US" smtClean="0"/>
              <a:pPr/>
              <a:t>7/8/2009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86881D0-8C88-4C2C-ACB3-31F34AED6F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A53EF-54F7-48CE-9D2F-2FD73E508DAA}" type="datetimeFigureOut">
              <a:rPr lang="en-US" smtClean="0"/>
              <a:pPr/>
              <a:t>7/8/2009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81D0-8C88-4C2C-ACB3-31F34AED6F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A53EF-54F7-48CE-9D2F-2FD73E508DAA}" type="datetimeFigureOut">
              <a:rPr lang="en-US" smtClean="0"/>
              <a:pPr/>
              <a:t>7/8/2009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81D0-8C88-4C2C-ACB3-31F34AED6F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A53EF-54F7-48CE-9D2F-2FD73E508DAA}" type="datetimeFigureOut">
              <a:rPr lang="en-US" smtClean="0"/>
              <a:pPr/>
              <a:t>7/8/2009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86881D0-8C88-4C2C-ACB3-31F34AED6F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A53EF-54F7-48CE-9D2F-2FD73E508DAA}" type="datetimeFigureOut">
              <a:rPr lang="en-US" smtClean="0"/>
              <a:pPr/>
              <a:t>7/8/2009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81D0-8C88-4C2C-ACB3-31F34AED6F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A53EF-54F7-48CE-9D2F-2FD73E508DAA}" type="datetimeFigureOut">
              <a:rPr lang="en-US" smtClean="0"/>
              <a:pPr/>
              <a:t>7/8/2009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81D0-8C88-4C2C-ACB3-31F34AED6F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A53EF-54F7-48CE-9D2F-2FD73E508DAA}" type="datetimeFigureOut">
              <a:rPr lang="en-US" smtClean="0"/>
              <a:pPr/>
              <a:t>7/8/2009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81D0-8C88-4C2C-ACB3-31F34AED6F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A53EF-54F7-48CE-9D2F-2FD73E508DAA}" type="datetimeFigureOut">
              <a:rPr lang="en-US" smtClean="0"/>
              <a:pPr/>
              <a:t>7/8/2009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81D0-8C88-4C2C-ACB3-31F34AED6F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B9A53EF-54F7-48CE-9D2F-2FD73E508DAA}" type="datetimeFigureOut">
              <a:rPr lang="en-US" smtClean="0"/>
              <a:pPr/>
              <a:t>7/8/2009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86881D0-8C88-4C2C-ACB3-31F34AED6F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343401"/>
            <a:ext cx="8458200" cy="17323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Joan Murrin				</a:t>
            </a:r>
            <a:br>
              <a:rPr lang="en-US" dirty="0" smtClean="0"/>
            </a:br>
            <a:r>
              <a:rPr lang="en-US" dirty="0" smtClean="0"/>
              <a:t>the University of Iowa</a:t>
            </a:r>
            <a:br>
              <a:rPr lang="en-US" dirty="0" smtClean="0"/>
            </a:br>
            <a:r>
              <a:rPr lang="en-US" dirty="0" smtClean="0"/>
              <a:t>July, 2009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458200" cy="2590800"/>
          </a:xfrm>
        </p:spPr>
        <p:txBody>
          <a:bodyPr>
            <a:normAutofit/>
          </a:bodyPr>
          <a:lstStyle/>
          <a:p>
            <a:endParaRPr lang="en-US" sz="2800" b="1" dirty="0" smtClean="0">
              <a:latin typeface="Californian FB" pitchFamily="18" charset="0"/>
            </a:endParaRPr>
          </a:p>
          <a:p>
            <a:endParaRPr lang="en-US" sz="2800" b="1" dirty="0" smtClean="0">
              <a:latin typeface="Californian FB" pitchFamily="18" charset="0"/>
            </a:endParaRPr>
          </a:p>
          <a:p>
            <a:r>
              <a:rPr lang="en-US" sz="2800" b="1" dirty="0" smtClean="0">
                <a:latin typeface="Californian FB" pitchFamily="18" charset="0"/>
              </a:rPr>
              <a:t>Dual Career Services				</a:t>
            </a:r>
          </a:p>
          <a:p>
            <a:r>
              <a:rPr lang="en-US" sz="2800" b="1" dirty="0" smtClean="0">
                <a:latin typeface="Californian FB" pitchFamily="18" charset="0"/>
              </a:rPr>
              <a:t>	at The University of Iowa, U.S.A.</a:t>
            </a:r>
          </a:p>
          <a:p>
            <a:r>
              <a:rPr lang="en-US" sz="2800" b="1" dirty="0" smtClean="0">
                <a:latin typeface="Californian FB" pitchFamily="18" charset="0"/>
              </a:rPr>
              <a:t>		Development and Perspectives</a:t>
            </a:r>
          </a:p>
          <a:p>
            <a:pPr algn="ctr"/>
            <a:endParaRPr lang="en-US" dirty="0"/>
          </a:p>
        </p:txBody>
      </p:sp>
      <p:pic>
        <p:nvPicPr>
          <p:cNvPr id="6" name="Picture 5" descr="Dome and wordmark on 3 lines - Gold - Small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8382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Before starting the program……..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b="1" dirty="0" smtClean="0"/>
              <a:t>Created cadre of internal and external supporters </a:t>
            </a:r>
          </a:p>
          <a:p>
            <a:pPr>
              <a:lnSpc>
                <a:spcPct val="150000"/>
              </a:lnSpc>
              <a:buNone/>
            </a:pPr>
            <a:r>
              <a:rPr lang="en-US" sz="2400" i="1" dirty="0" smtClean="0"/>
              <a:t>		Determined our stakeholders</a:t>
            </a:r>
          </a:p>
          <a:p>
            <a:pPr>
              <a:lnSpc>
                <a:spcPct val="150000"/>
              </a:lnSpc>
              <a:buNone/>
            </a:pPr>
            <a:r>
              <a:rPr lang="en-US" sz="2400" i="1" dirty="0" smtClean="0"/>
              <a:t>		“Pitched” program across University and private sector for 	support</a:t>
            </a:r>
          </a:p>
          <a:p>
            <a:pPr>
              <a:lnSpc>
                <a:spcPct val="150000"/>
              </a:lnSpc>
              <a:buNone/>
            </a:pPr>
            <a:r>
              <a:rPr lang="en-US" sz="2400" i="1" dirty="0" smtClean="0"/>
              <a:t>		Other ideas:		</a:t>
            </a:r>
          </a:p>
          <a:p>
            <a:pPr>
              <a:lnSpc>
                <a:spcPct val="150000"/>
              </a:lnSpc>
              <a:buNone/>
            </a:pPr>
            <a:r>
              <a:rPr lang="en-US" sz="2400" i="1" dirty="0" smtClean="0"/>
              <a:t>		Get local SHRM chapter(s), chambers of commerce, 	economic development groups involved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Setting up the program/services……..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b="1" dirty="0" smtClean="0"/>
              <a:t>Created program guidelines:</a:t>
            </a:r>
          </a:p>
          <a:p>
            <a:pPr>
              <a:lnSpc>
                <a:spcPct val="150000"/>
              </a:lnSpc>
              <a:buNone/>
            </a:pPr>
            <a:r>
              <a:rPr lang="en-US" sz="2400" i="1" dirty="0" smtClean="0"/>
              <a:t>		Who would we serve?</a:t>
            </a:r>
            <a:endParaRPr lang="en-US" sz="2400" dirty="0" smtClean="0"/>
          </a:p>
          <a:p>
            <a:pPr>
              <a:lnSpc>
                <a:spcPct val="150000"/>
              </a:lnSpc>
              <a:buNone/>
            </a:pPr>
            <a:r>
              <a:rPr lang="en-US" sz="2400" i="1" dirty="0" smtClean="0"/>
              <a:t>		What services would we provide?</a:t>
            </a:r>
            <a:endParaRPr lang="en-US" sz="2400" dirty="0" smtClean="0"/>
          </a:p>
          <a:p>
            <a:pPr>
              <a:lnSpc>
                <a:spcPct val="150000"/>
              </a:lnSpc>
              <a:buNone/>
            </a:pPr>
            <a:r>
              <a:rPr lang="en-US" sz="2400" i="1" dirty="0" smtClean="0"/>
              <a:t>		How long would we provide services? </a:t>
            </a:r>
            <a:endParaRPr lang="en-US" sz="2400" dirty="0" smtClean="0"/>
          </a:p>
          <a:p>
            <a:pPr>
              <a:lnSpc>
                <a:spcPct val="150000"/>
              </a:lnSpc>
              <a:buNone/>
            </a:pPr>
            <a:r>
              <a:rPr lang="en-US" sz="2400" i="1" dirty="0" smtClean="0"/>
              <a:t>		How would we turn people away who don’t qualify?</a:t>
            </a:r>
          </a:p>
          <a:p>
            <a:pPr>
              <a:lnSpc>
                <a:spcPct val="150000"/>
              </a:lnSpc>
              <a:buNone/>
            </a:pPr>
            <a:r>
              <a:rPr lang="en-US" sz="2400" i="1" dirty="0" smtClean="0"/>
              <a:t>		Developed process to keep notes on client activities</a:t>
            </a:r>
            <a:endParaRPr lang="en-US" sz="2400" dirty="0" smtClean="0"/>
          </a:p>
          <a:p>
            <a:pPr>
              <a:buNone/>
            </a:pPr>
            <a:r>
              <a:rPr lang="en-US" sz="2400" i="1" dirty="0" smtClean="0"/>
              <a:t>		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Setting up a program/services……..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b="1" dirty="0" smtClean="0"/>
              <a:t>Developed SIMPLE program materials for launch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400" i="1" dirty="0" smtClean="0"/>
              <a:t>		Brochure (for recruiting packet materials)</a:t>
            </a:r>
            <a:endParaRPr lang="en-US" sz="2400" dirty="0" smtClean="0"/>
          </a:p>
          <a:p>
            <a:pPr>
              <a:lnSpc>
                <a:spcPct val="150000"/>
              </a:lnSpc>
              <a:buNone/>
            </a:pPr>
            <a:r>
              <a:rPr lang="en-US" sz="2400" i="1" dirty="0" smtClean="0"/>
              <a:t>		Intake form (to capture vital information)</a:t>
            </a:r>
            <a:endParaRPr lang="en-US" sz="2400" dirty="0" smtClean="0"/>
          </a:p>
          <a:p>
            <a:pPr>
              <a:lnSpc>
                <a:spcPct val="150000"/>
              </a:lnSpc>
              <a:buNone/>
            </a:pPr>
            <a:r>
              <a:rPr lang="en-US" sz="2400" i="1" dirty="0" smtClean="0"/>
              <a:t>		Program evaluation (to evaluate program)</a:t>
            </a:r>
            <a:endParaRPr lang="en-US" sz="2400" dirty="0" smtClean="0"/>
          </a:p>
          <a:p>
            <a:pPr>
              <a:lnSpc>
                <a:spcPct val="150000"/>
              </a:lnSpc>
              <a:buNone/>
            </a:pPr>
            <a:r>
              <a:rPr lang="en-US" sz="2400" i="1" dirty="0" smtClean="0"/>
              <a:t>	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Setting up a program/services……..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2800" b="1" dirty="0" smtClean="0"/>
              <a:t>Decided which program metrics to track </a:t>
            </a:r>
          </a:p>
          <a:p>
            <a:pPr>
              <a:buNone/>
            </a:pPr>
            <a:r>
              <a:rPr lang="en-US" sz="2400" i="1" dirty="0" smtClean="0"/>
              <a:t>	</a:t>
            </a:r>
          </a:p>
          <a:p>
            <a:pPr algn="ctr">
              <a:buNone/>
            </a:pPr>
            <a:r>
              <a:rPr lang="en-US" sz="2400" i="1" dirty="0" smtClean="0"/>
              <a:t>Numbers served –Length of service—Service Categories</a:t>
            </a:r>
          </a:p>
          <a:p>
            <a:pPr algn="ctr">
              <a:buNone/>
            </a:pPr>
            <a:r>
              <a:rPr lang="en-US" sz="2400" i="1" dirty="0" smtClean="0"/>
              <a:t>Success/failure rate--Females/males—Departments served</a:t>
            </a:r>
          </a:p>
          <a:p>
            <a:pPr algn="ctr">
              <a:buNone/>
            </a:pPr>
            <a:r>
              <a:rPr lang="en-US" sz="2400" i="1" dirty="0" smtClean="0"/>
              <a:t>Occupations served--How many hired by university</a:t>
            </a:r>
          </a:p>
          <a:p>
            <a:pPr algn="ctr">
              <a:buNone/>
            </a:pPr>
            <a:r>
              <a:rPr lang="en-US" sz="2400" i="1" dirty="0" smtClean="0"/>
              <a:t>How many cities hired clients (labor shed information)</a:t>
            </a:r>
          </a:p>
          <a:p>
            <a:pPr algn="ctr">
              <a:buNone/>
            </a:pPr>
            <a:r>
              <a:rPr lang="en-US" sz="2400" i="1" dirty="0" smtClean="0"/>
              <a:t>Total starting salaries—Increase/decrease in standard of living</a:t>
            </a:r>
          </a:p>
          <a:p>
            <a:pPr algn="ctr">
              <a:buNone/>
            </a:pPr>
            <a:r>
              <a:rPr lang="en-US" sz="2400" i="1" dirty="0" smtClean="0"/>
              <a:t>Ethnicity information—Which services provided</a:t>
            </a:r>
          </a:p>
          <a:p>
            <a:pPr>
              <a:buNone/>
            </a:pPr>
            <a:endParaRPr lang="en-US" sz="2400" i="1" dirty="0" smtClean="0"/>
          </a:p>
          <a:p>
            <a:pPr>
              <a:buNone/>
            </a:pPr>
            <a:r>
              <a:rPr lang="en-US" sz="2400" b="1" i="1" dirty="0" smtClean="0"/>
              <a:t>Good tracking of program metrics helps demonstrate trends and program effectiveness (ROI).</a:t>
            </a:r>
            <a:endParaRPr lang="en-US" sz="24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other program ideas……..	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i="1" dirty="0" smtClean="0"/>
              <a:t>Utilization of Advisory Board </a:t>
            </a:r>
          </a:p>
          <a:p>
            <a:r>
              <a:rPr lang="en-US" sz="2800" b="1" i="1" dirty="0" smtClean="0"/>
              <a:t>Develop process to get job openings sent</a:t>
            </a:r>
          </a:p>
          <a:p>
            <a:r>
              <a:rPr lang="en-US" sz="2800" b="1" i="1" dirty="0" smtClean="0"/>
              <a:t>Develop process of keeping program in recruitment “loop”</a:t>
            </a:r>
          </a:p>
          <a:p>
            <a:r>
              <a:rPr lang="en-US" sz="2800" b="1" i="1" dirty="0" smtClean="0"/>
              <a:t>Provide social events to get newcomers intermingled</a:t>
            </a:r>
          </a:p>
          <a:p>
            <a:r>
              <a:rPr lang="en-US" sz="2800" b="1" i="1" dirty="0" smtClean="0"/>
              <a:t>Become expert in all facets of job search methodologies. (NRWA, PARW, CMA, CDI, etc.)</a:t>
            </a:r>
          </a:p>
          <a:p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Ensuring future of dual career services……..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i="1" dirty="0" smtClean="0"/>
              <a:t>Do what you say you are going to do!  Provide excellent service!</a:t>
            </a:r>
          </a:p>
          <a:p>
            <a:r>
              <a:rPr lang="en-US" sz="2400" b="1" i="1" dirty="0" smtClean="0"/>
              <a:t>Annually review methods and materials to align with stakeholder needs</a:t>
            </a:r>
          </a:p>
          <a:p>
            <a:r>
              <a:rPr lang="en-US" sz="2400" b="1" i="1" dirty="0" smtClean="0"/>
              <a:t>Develop ROI statement about program effectiveness</a:t>
            </a:r>
          </a:p>
          <a:p>
            <a:r>
              <a:rPr lang="en-US" sz="2400" b="1" i="1" dirty="0" smtClean="0"/>
              <a:t>Align program with overall recruitment methodologies</a:t>
            </a:r>
          </a:p>
          <a:p>
            <a:r>
              <a:rPr lang="en-US" sz="2400" b="1" i="1" dirty="0" smtClean="0"/>
              <a:t>Stay on top of the new work force trends</a:t>
            </a:r>
          </a:p>
          <a:p>
            <a:r>
              <a:rPr lang="en-US" sz="2400" b="1" i="1" dirty="0" smtClean="0"/>
              <a:t>Keep administrators apprised of problems and successes</a:t>
            </a:r>
          </a:p>
          <a:p>
            <a:r>
              <a:rPr lang="en-US" sz="2400" b="1" i="1" dirty="0" smtClean="0"/>
              <a:t>Document your work!</a:t>
            </a:r>
          </a:p>
          <a:p>
            <a:r>
              <a:rPr lang="en-US" sz="2400" b="1" i="1" dirty="0" smtClean="0"/>
              <a:t>Attend dual career conferences to learn best practices</a:t>
            </a:r>
          </a:p>
          <a:p>
            <a:endParaRPr lang="en-US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Biggest challenges……..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i="1" dirty="0" smtClean="0"/>
              <a:t>Finding the RIGHT job to fit the RIGHT person at exactly the RIGHT time</a:t>
            </a:r>
          </a:p>
          <a:p>
            <a:r>
              <a:rPr lang="en-US" sz="2400" b="1" i="1" dirty="0" smtClean="0"/>
              <a:t>Managing expectations</a:t>
            </a:r>
          </a:p>
          <a:p>
            <a:r>
              <a:rPr lang="en-US" sz="2400" b="1" i="1" dirty="0" smtClean="0"/>
              <a:t>Dealing with clients who have larger issues than finding a job</a:t>
            </a:r>
          </a:p>
          <a:p>
            <a:r>
              <a:rPr lang="en-US" sz="2400" b="1" i="1" dirty="0" smtClean="0"/>
              <a:t>Departments referring only the impossible cases </a:t>
            </a:r>
          </a:p>
          <a:p>
            <a:r>
              <a:rPr lang="en-US" sz="2400" b="1" i="1" dirty="0" smtClean="0"/>
              <a:t>Lack of client communication</a:t>
            </a:r>
          </a:p>
          <a:p>
            <a:r>
              <a:rPr lang="en-US" sz="2400" b="1" i="1" dirty="0" smtClean="0"/>
              <a:t>Blaming the program for a failed recruit</a:t>
            </a:r>
          </a:p>
          <a:p>
            <a:r>
              <a:rPr lang="en-US" sz="2400" b="1" i="1" dirty="0" smtClean="0"/>
              <a:t>Poor economic times/layoffs/lack of job openings</a:t>
            </a:r>
          </a:p>
          <a:p>
            <a:endParaRPr lang="en-US" sz="2400" b="1" i="1" dirty="0" smtClean="0"/>
          </a:p>
          <a:p>
            <a:endParaRPr lang="en-US" sz="24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HOW FAR HAVE WE COME SINCE 1994?............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i="1" dirty="0" smtClean="0"/>
              <a:t>Assisted over 50 universities in fact-finding/starting programs</a:t>
            </a:r>
          </a:p>
          <a:p>
            <a:pPr>
              <a:buNone/>
            </a:pPr>
            <a:endParaRPr lang="en-US" sz="800" i="1" dirty="0" smtClean="0"/>
          </a:p>
          <a:p>
            <a:r>
              <a:rPr lang="en-US" sz="2400" i="1" dirty="0" smtClean="0"/>
              <a:t>Annual dual career conference since 2003</a:t>
            </a:r>
          </a:p>
          <a:p>
            <a:pPr>
              <a:buNone/>
            </a:pPr>
            <a:r>
              <a:rPr lang="en-US" sz="2400" i="1" dirty="0" smtClean="0"/>
              <a:t>		Hosted each year at a different university</a:t>
            </a:r>
          </a:p>
          <a:p>
            <a:pPr>
              <a:buNone/>
            </a:pPr>
            <a:r>
              <a:rPr lang="en-US" sz="2400" i="1" dirty="0" smtClean="0"/>
              <a:t>		2010 conference will be at The University of Iowa!</a:t>
            </a:r>
          </a:p>
          <a:p>
            <a:pPr>
              <a:buNone/>
            </a:pPr>
            <a:endParaRPr lang="en-US" sz="800" i="1" dirty="0" smtClean="0"/>
          </a:p>
          <a:p>
            <a:r>
              <a:rPr lang="en-US" sz="2400" i="1" dirty="0" smtClean="0"/>
              <a:t>Development of HEDCN (Higher Education Dual  Career Network)</a:t>
            </a:r>
          </a:p>
          <a:p>
            <a:endParaRPr lang="en-US" sz="900" i="1" dirty="0" smtClean="0"/>
          </a:p>
          <a:p>
            <a:r>
              <a:rPr lang="en-US" sz="2400" i="1" dirty="0" smtClean="0"/>
              <a:t>Development of HERC (Higher Education Recruitment Consortium)</a:t>
            </a:r>
          </a:p>
          <a:p>
            <a:endParaRPr lang="en-US" sz="900" i="1" dirty="0" smtClean="0"/>
          </a:p>
          <a:p>
            <a:r>
              <a:rPr lang="en-US" sz="2400" i="1" dirty="0" smtClean="0"/>
              <a:t>Global  exposure (Chronicle Article)</a:t>
            </a:r>
          </a:p>
          <a:p>
            <a:endParaRPr lang="en-US" sz="900" dirty="0" smtClean="0"/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2400" dirty="0" smtClean="0"/>
              <a:t>	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 far have we come………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Research about dual career issues and programs</a:t>
            </a:r>
          </a:p>
          <a:p>
            <a:pPr>
              <a:buNone/>
            </a:pPr>
            <a:r>
              <a:rPr lang="en-US" sz="2400" dirty="0" smtClean="0"/>
              <a:t>		A.  </a:t>
            </a:r>
            <a:r>
              <a:rPr lang="en-US" sz="2400" i="1" dirty="0" smtClean="0"/>
              <a:t>“Meeting the Needs of Dual Career Couples in </a:t>
            </a:r>
          </a:p>
          <a:p>
            <a:pPr>
              <a:buNone/>
            </a:pPr>
            <a:r>
              <a:rPr lang="en-US" sz="2400" i="1" dirty="0" smtClean="0"/>
              <a:t>		      Academia,” Printed 2003, CUPA /HR Journal</a:t>
            </a:r>
          </a:p>
          <a:p>
            <a:pPr>
              <a:buNone/>
            </a:pPr>
            <a:endParaRPr lang="en-US" sz="800" i="1" dirty="0" smtClean="0"/>
          </a:p>
          <a:p>
            <a:pPr>
              <a:buNone/>
            </a:pPr>
            <a:r>
              <a:rPr lang="en-US" sz="2400" i="1" dirty="0" smtClean="0"/>
              <a:t>		B.  “Results from the 2005 Dual Career Program Survey”</a:t>
            </a:r>
          </a:p>
          <a:p>
            <a:pPr>
              <a:buNone/>
            </a:pPr>
            <a:endParaRPr lang="en-US" sz="800" i="1" dirty="0" smtClean="0"/>
          </a:p>
          <a:p>
            <a:pPr>
              <a:buNone/>
            </a:pPr>
            <a:r>
              <a:rPr lang="en-US" sz="2400" i="1" dirty="0" smtClean="0"/>
              <a:t>		C.   “Dual-Career Academic Couples-What Universities 		       Need to Know,” The Michelle R. Clayman Institute for 	       Gender Research, Stanford University</a:t>
            </a:r>
            <a:r>
              <a:rPr lang="en-US" sz="2400" i="1" smtClean="0"/>
              <a:t>, 2008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 far we have come………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What other programs are doing:</a:t>
            </a:r>
          </a:p>
          <a:p>
            <a:pPr>
              <a:buNone/>
            </a:pPr>
            <a:r>
              <a:rPr lang="en-US" sz="2400" dirty="0" smtClean="0"/>
              <a:t>	A.  </a:t>
            </a:r>
            <a:r>
              <a:rPr lang="en-US" sz="2400" i="1" dirty="0" smtClean="0"/>
              <a:t>Staffing:  FT/PT/Combined duties</a:t>
            </a:r>
          </a:p>
          <a:p>
            <a:pPr>
              <a:buNone/>
            </a:pPr>
            <a:r>
              <a:rPr lang="en-US" sz="2400" i="1" dirty="0" smtClean="0"/>
              <a:t>	B.  Aligned with central administration, HR, Worklife,    </a:t>
            </a:r>
          </a:p>
          <a:p>
            <a:pPr>
              <a:buNone/>
            </a:pPr>
            <a:r>
              <a:rPr lang="en-US" sz="2400" i="1" dirty="0" smtClean="0"/>
              <a:t>         Relocation Services, HERC   </a:t>
            </a:r>
          </a:p>
          <a:p>
            <a:pPr>
              <a:buNone/>
            </a:pPr>
            <a:r>
              <a:rPr lang="en-US" sz="2400" i="1" dirty="0" smtClean="0"/>
              <a:t>	C.  Dealing with only faculty, faculty and staff, etc.</a:t>
            </a:r>
          </a:p>
          <a:p>
            <a:pPr>
              <a:buNone/>
            </a:pPr>
            <a:r>
              <a:rPr lang="en-US" sz="2400" i="1" dirty="0" smtClean="0"/>
              <a:t>	D.  Funding from various sources</a:t>
            </a:r>
          </a:p>
          <a:p>
            <a:pPr>
              <a:buNone/>
            </a:pPr>
            <a:r>
              <a:rPr lang="en-US" sz="2400" i="1" dirty="0" smtClean="0"/>
              <a:t>	E.  Differing services to meet local needs</a:t>
            </a:r>
          </a:p>
          <a:p>
            <a:pPr>
              <a:buNone/>
            </a:pPr>
            <a:r>
              <a:rPr lang="en-US" sz="2400" i="1" dirty="0" smtClean="0"/>
              <a:t>	F.  Dartmouth dual career consultant</a:t>
            </a:r>
          </a:p>
          <a:p>
            <a:pPr>
              <a:buNone/>
            </a:pPr>
            <a:r>
              <a:rPr lang="en-US" sz="2400" i="1" dirty="0" smtClean="0"/>
              <a:t>	G.  Reaching out to our German colleagues!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About the university of iowa……..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i="1" dirty="0" smtClean="0">
                <a:solidFill>
                  <a:schemeClr val="tx1"/>
                </a:solidFill>
              </a:rPr>
              <a:t>Established in 1847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i="1" dirty="0" smtClean="0">
                <a:solidFill>
                  <a:schemeClr val="tx1"/>
                </a:solidFill>
              </a:rPr>
              <a:t>First university in the country to admit women and men on equal basis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i="1" dirty="0" smtClean="0">
                <a:solidFill>
                  <a:schemeClr val="tx1"/>
                </a:solidFill>
              </a:rPr>
              <a:t>1900 acres; 129 major buildings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i="1" dirty="0" smtClean="0">
                <a:solidFill>
                  <a:schemeClr val="tx1"/>
                </a:solidFill>
              </a:rPr>
              <a:t>11 Colleges: CLAS, Business, Medicine, Education, Engineering, Law, Nursing, Dentistry, Pharmacy, Public Health, Graduate College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i="1" dirty="0" smtClean="0">
                <a:solidFill>
                  <a:schemeClr val="tx1"/>
                </a:solidFill>
              </a:rPr>
              <a:t>100 areas of study with 7 terminal degrees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i="1" dirty="0" smtClean="0">
                <a:solidFill>
                  <a:schemeClr val="tx1"/>
                </a:solidFill>
              </a:rPr>
              <a:t>30,500 students: 60% from Iowa, 24% from adjoining states, 8% from elsewhere</a:t>
            </a:r>
            <a:endParaRPr lang="en-US" sz="24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smtClean="0"/>
              <a:t>DANKE!!</a:t>
            </a: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2800" dirty="0" smtClean="0"/>
              <a:t>For further information,</a:t>
            </a:r>
          </a:p>
          <a:p>
            <a:pPr algn="ctr">
              <a:buNone/>
            </a:pPr>
            <a:r>
              <a:rPr lang="en-US" sz="2800" dirty="0" smtClean="0"/>
              <a:t>contact</a:t>
            </a:r>
          </a:p>
          <a:p>
            <a:pPr algn="ctr">
              <a:buNone/>
            </a:pPr>
            <a:r>
              <a:rPr lang="en-US" sz="2800" dirty="0" smtClean="0"/>
              <a:t>Joan Murrin</a:t>
            </a:r>
          </a:p>
          <a:p>
            <a:pPr algn="ctr">
              <a:buNone/>
            </a:pPr>
            <a:r>
              <a:rPr lang="en-US" sz="2800" dirty="0" smtClean="0"/>
              <a:t>joan-murrin@uiowa.edu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About the university of iowa…….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i="1" dirty="0" smtClean="0">
                <a:solidFill>
                  <a:srgbClr val="4D3144"/>
                </a:solidFill>
              </a:rPr>
              <a:t>1700 faculty; 13,000 staff</a:t>
            </a:r>
            <a:endParaRPr lang="en-US" sz="2400" dirty="0" smtClean="0">
              <a:solidFill>
                <a:srgbClr val="4D3144"/>
              </a:solidFill>
            </a:endParaRPr>
          </a:p>
          <a:p>
            <a:r>
              <a:rPr lang="en-US" sz="2400" i="1" dirty="0" smtClean="0">
                <a:solidFill>
                  <a:srgbClr val="4D3144"/>
                </a:solidFill>
              </a:rPr>
              <a:t>$2.4 billion dollar annual budget</a:t>
            </a:r>
            <a:endParaRPr lang="en-US" sz="2400" dirty="0" smtClean="0">
              <a:solidFill>
                <a:srgbClr val="4D3144"/>
              </a:solidFill>
            </a:endParaRPr>
          </a:p>
          <a:p>
            <a:r>
              <a:rPr lang="en-US" sz="2400" i="1" dirty="0" smtClean="0">
                <a:solidFill>
                  <a:srgbClr val="4D3144"/>
                </a:solidFill>
              </a:rPr>
              <a:t>Highlights:</a:t>
            </a:r>
            <a:endParaRPr lang="en-US" sz="2400" dirty="0" smtClean="0">
              <a:solidFill>
                <a:srgbClr val="4D3144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i="1" dirty="0" smtClean="0">
                <a:solidFill>
                  <a:srgbClr val="4D3144"/>
                </a:solidFill>
              </a:rPr>
              <a:t>UIHC:  680-bed academic and regional medical center, with 7625 staff including MD’s, dentists, residents, fellows, nurses and other staff</a:t>
            </a:r>
            <a:endParaRPr lang="en-US" sz="2400" dirty="0" smtClean="0">
              <a:solidFill>
                <a:srgbClr val="4D3144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i="1" dirty="0" smtClean="0">
                <a:solidFill>
                  <a:srgbClr val="4D3144"/>
                </a:solidFill>
              </a:rPr>
              <a:t>Driving Simulator</a:t>
            </a:r>
            <a:endParaRPr lang="en-US" sz="2400" dirty="0" smtClean="0">
              <a:solidFill>
                <a:srgbClr val="4D3144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i="1" dirty="0" smtClean="0">
                <a:solidFill>
                  <a:srgbClr val="4D3144"/>
                </a:solidFill>
              </a:rPr>
              <a:t>Iowa Writer’s Workshop</a:t>
            </a:r>
            <a:endParaRPr lang="en-US" sz="2400" dirty="0" smtClean="0">
              <a:solidFill>
                <a:srgbClr val="4D3144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i="1" dirty="0" smtClean="0">
                <a:solidFill>
                  <a:srgbClr val="4D3144"/>
                </a:solidFill>
              </a:rPr>
              <a:t>Big 10 sports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i="1" dirty="0" smtClean="0">
                <a:solidFill>
                  <a:srgbClr val="4D3144"/>
                </a:solidFill>
              </a:rPr>
              <a:t>Dual Career Network (DCN)!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solidFill>
                <a:srgbClr val="4D3144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Disclaimers……..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i="1" dirty="0" smtClean="0"/>
              <a:t>Presenting ONE perspective </a:t>
            </a:r>
          </a:p>
          <a:p>
            <a:pPr>
              <a:buNone/>
            </a:pPr>
            <a:endParaRPr lang="en-US" sz="2400" i="1" dirty="0" smtClean="0"/>
          </a:p>
          <a:p>
            <a:r>
              <a:rPr lang="en-US" sz="2400" i="1" dirty="0" smtClean="0"/>
              <a:t>Can only give a perspective from 1994 forward</a:t>
            </a:r>
          </a:p>
          <a:p>
            <a:pPr>
              <a:buNone/>
            </a:pPr>
            <a:endParaRPr lang="en-US" sz="2400" i="1" dirty="0" smtClean="0"/>
          </a:p>
          <a:p>
            <a:r>
              <a:rPr lang="en-US" sz="2400" i="1" dirty="0" smtClean="0"/>
              <a:t>Cannot speak for all the other dual career programs</a:t>
            </a:r>
          </a:p>
          <a:p>
            <a:pPr>
              <a:buNone/>
            </a:pPr>
            <a:r>
              <a:rPr lang="en-US" sz="2400" i="1" dirty="0" smtClean="0"/>
              <a:t> </a:t>
            </a:r>
            <a:endParaRPr lang="en-US" sz="2400" dirty="0" smtClean="0"/>
          </a:p>
          <a:p>
            <a:r>
              <a:rPr lang="en-US" sz="2400" i="1" dirty="0" smtClean="0"/>
              <a:t>Don’t know all the answers!  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Evolution of u.s. dual career services……..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1994 climate:</a:t>
            </a:r>
          </a:p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		</a:t>
            </a:r>
            <a:r>
              <a:rPr lang="en-US" sz="2400" i="1" dirty="0" smtClean="0"/>
              <a:t>Only 5-6 U.S. universities were addressing this need</a:t>
            </a:r>
          </a:p>
          <a:p>
            <a:pPr>
              <a:lnSpc>
                <a:spcPct val="150000"/>
              </a:lnSpc>
              <a:buNone/>
            </a:pPr>
            <a:r>
              <a:rPr lang="en-US" sz="2400" b="1" i="1" dirty="0" smtClean="0"/>
              <a:t>		</a:t>
            </a:r>
            <a:r>
              <a:rPr lang="en-US" sz="2400" i="1" dirty="0" smtClean="0"/>
              <a:t>U. of Minnesota and Purdue U. had already started</a:t>
            </a:r>
          </a:p>
          <a:p>
            <a:pPr>
              <a:lnSpc>
                <a:spcPct val="150000"/>
              </a:lnSpc>
              <a:buNone/>
            </a:pPr>
            <a:r>
              <a:rPr lang="en-US" sz="2400" b="1" i="1" dirty="0" smtClean="0"/>
              <a:t>		</a:t>
            </a:r>
            <a:r>
              <a:rPr lang="en-US" sz="2400" i="1" dirty="0" smtClean="0"/>
              <a:t>Email not yet widely used (faxes used instead)</a:t>
            </a:r>
          </a:p>
          <a:p>
            <a:pPr>
              <a:lnSpc>
                <a:spcPct val="150000"/>
              </a:lnSpc>
              <a:buNone/>
            </a:pPr>
            <a:r>
              <a:rPr lang="en-US" sz="2400" b="1" i="1" dirty="0" smtClean="0"/>
              <a:t>		</a:t>
            </a:r>
            <a:r>
              <a:rPr lang="en-US" sz="2400" i="1" dirty="0" smtClean="0"/>
              <a:t>No one had websites</a:t>
            </a:r>
          </a:p>
          <a:p>
            <a:pPr>
              <a:lnSpc>
                <a:spcPct val="150000"/>
              </a:lnSpc>
              <a:buNone/>
            </a:pPr>
            <a:r>
              <a:rPr lang="en-US" sz="2400" i="1" dirty="0" smtClean="0"/>
              <a:t>		Prevailing stereotypes of the “trailing spouse”</a:t>
            </a:r>
          </a:p>
          <a:p>
            <a:pPr>
              <a:lnSpc>
                <a:spcPct val="150000"/>
              </a:lnSpc>
            </a:pPr>
            <a:endParaRPr lang="en-US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Evolution of u.s. dual career services…….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  <a:buNone/>
            </a:pPr>
            <a:r>
              <a:rPr lang="en-US" i="1" dirty="0" smtClean="0"/>
              <a:t>		</a:t>
            </a:r>
            <a:r>
              <a:rPr lang="en-US" sz="2400" i="1" dirty="0" smtClean="0"/>
              <a:t>People thought our program was great--no competition</a:t>
            </a:r>
            <a:endParaRPr lang="en-US" sz="2400" dirty="0" smtClean="0"/>
          </a:p>
          <a:p>
            <a:pPr lvl="0">
              <a:lnSpc>
                <a:spcPct val="150000"/>
              </a:lnSpc>
              <a:buNone/>
            </a:pPr>
            <a:r>
              <a:rPr lang="en-US" sz="2400" i="1" dirty="0" smtClean="0"/>
              <a:t>		Didn’t have colleagues to commiserate with</a:t>
            </a:r>
            <a:endParaRPr lang="en-US" sz="2400" dirty="0" smtClean="0"/>
          </a:p>
          <a:p>
            <a:pPr lvl="0">
              <a:lnSpc>
                <a:spcPct val="150000"/>
              </a:lnSpc>
              <a:buNone/>
            </a:pPr>
            <a:r>
              <a:rPr lang="en-US" sz="2400" i="1" dirty="0" smtClean="0"/>
              <a:t>		Didn’t think about gathering data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400" i="1" dirty="0" smtClean="0"/>
              <a:t>		Information gathering was cumbersome	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400" i="1" dirty="0" smtClean="0"/>
              <a:t>		Felt like I was inventing the wheel 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400" i="1" dirty="0" smtClean="0"/>
              <a:t>		Made MANY mistakes along the way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Before starting the program……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708525"/>
          </a:xfrm>
        </p:spPr>
        <p:txBody>
          <a:bodyPr>
            <a:normAutofit fontScale="32500" lnSpcReduction="20000"/>
          </a:bodyPr>
          <a:lstStyle/>
          <a:p>
            <a:pPr lvl="0"/>
            <a:r>
              <a:rPr lang="en-US" sz="5100" b="1" dirty="0" smtClean="0"/>
              <a:t>Determined need for program/services </a:t>
            </a:r>
          </a:p>
          <a:p>
            <a:pPr>
              <a:lnSpc>
                <a:spcPct val="150000"/>
              </a:lnSpc>
              <a:buNone/>
            </a:pPr>
            <a:r>
              <a:rPr lang="en-US" i="1" dirty="0" smtClean="0"/>
              <a:t>		</a:t>
            </a:r>
            <a:r>
              <a:rPr lang="en-US" sz="7400" i="1" dirty="0" smtClean="0"/>
              <a:t>Conducted internal and external survey</a:t>
            </a:r>
            <a:endParaRPr lang="en-US" sz="7400" dirty="0" smtClean="0"/>
          </a:p>
          <a:p>
            <a:pPr>
              <a:lnSpc>
                <a:spcPct val="150000"/>
              </a:lnSpc>
              <a:buNone/>
            </a:pPr>
            <a:r>
              <a:rPr lang="en-US" sz="7400" i="1" dirty="0" smtClean="0"/>
              <a:t>		 Found out what other universities were doing</a:t>
            </a:r>
          </a:p>
          <a:p>
            <a:pPr>
              <a:lnSpc>
                <a:spcPct val="150000"/>
              </a:lnSpc>
              <a:buNone/>
            </a:pPr>
            <a:r>
              <a:rPr lang="en-US" sz="7400" i="1" dirty="0" smtClean="0"/>
              <a:t>		Hired me!</a:t>
            </a:r>
          </a:p>
          <a:p>
            <a:pPr>
              <a:lnSpc>
                <a:spcPct val="150000"/>
              </a:lnSpc>
              <a:buNone/>
            </a:pPr>
            <a:r>
              <a:rPr lang="en-US" sz="4400" i="1" dirty="0" smtClean="0"/>
              <a:t>		</a:t>
            </a:r>
            <a:r>
              <a:rPr lang="en-US" sz="7400" i="1" dirty="0" smtClean="0"/>
              <a:t>Other ideas:</a:t>
            </a:r>
          </a:p>
          <a:p>
            <a:pPr>
              <a:lnSpc>
                <a:spcPct val="150000"/>
              </a:lnSpc>
              <a:buNone/>
            </a:pPr>
            <a:r>
              <a:rPr lang="en-US" sz="6000" i="1" dirty="0" smtClean="0"/>
              <a:t>		Determine “pockets” of interest across campus</a:t>
            </a:r>
            <a:r>
              <a:rPr lang="en-US" sz="6000" dirty="0" smtClean="0"/>
              <a:t>	</a:t>
            </a:r>
          </a:p>
          <a:p>
            <a:pPr>
              <a:lnSpc>
                <a:spcPct val="150000"/>
              </a:lnSpc>
              <a:buNone/>
            </a:pPr>
            <a:r>
              <a:rPr lang="en-US" sz="6000" i="1" dirty="0" smtClean="0"/>
              <a:t>		Determine if “pockets” can help fund services</a:t>
            </a:r>
          </a:p>
          <a:p>
            <a:pPr>
              <a:lnSpc>
                <a:spcPct val="150000"/>
              </a:lnSpc>
              <a:buNone/>
            </a:pPr>
            <a:r>
              <a:rPr lang="en-US" sz="6000" i="1" dirty="0" smtClean="0"/>
              <a:t>		Start on a pilot basis (Dartmouth)</a:t>
            </a:r>
          </a:p>
          <a:p>
            <a:pPr>
              <a:lnSpc>
                <a:spcPct val="150000"/>
              </a:lnSpc>
              <a:buNone/>
            </a:pPr>
            <a:r>
              <a:rPr lang="en-US" sz="6000" i="1" dirty="0" smtClean="0"/>
              <a:t>		</a:t>
            </a:r>
          </a:p>
          <a:p>
            <a:pPr>
              <a:lnSpc>
                <a:spcPct val="150000"/>
              </a:lnSpc>
              <a:buNone/>
            </a:pPr>
            <a:r>
              <a:rPr lang="en-US" sz="2400" i="1" dirty="0" smtClean="0"/>
              <a:t>		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Before starting the program…….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b="1" dirty="0" smtClean="0"/>
              <a:t>Got buy-in from administrators</a:t>
            </a:r>
          </a:p>
          <a:p>
            <a:pPr>
              <a:lnSpc>
                <a:spcPct val="150000"/>
              </a:lnSpc>
              <a:buNone/>
            </a:pPr>
            <a:r>
              <a:rPr lang="en-US" i="1" dirty="0" smtClean="0"/>
              <a:t>		</a:t>
            </a:r>
            <a:r>
              <a:rPr lang="en-US" sz="2400" i="1" dirty="0" smtClean="0"/>
              <a:t>“Pitched” program to Deans, Departmental 	Administrators, Central Administration</a:t>
            </a:r>
            <a:endParaRPr lang="en-US" i="1" dirty="0" smtClean="0"/>
          </a:p>
          <a:p>
            <a:pPr>
              <a:lnSpc>
                <a:spcPct val="150000"/>
              </a:lnSpc>
              <a:buNone/>
            </a:pPr>
            <a:r>
              <a:rPr lang="en-US" sz="2400" i="1" dirty="0" smtClean="0"/>
              <a:t>		Needed their clear and unwavering support</a:t>
            </a:r>
            <a:endParaRPr lang="en-US" sz="2400" dirty="0" smtClean="0"/>
          </a:p>
          <a:p>
            <a:pPr>
              <a:lnSpc>
                <a:spcPct val="150000"/>
              </a:lnSpc>
              <a:buNone/>
            </a:pPr>
            <a:r>
              <a:rPr lang="en-US" sz="2400" i="1" dirty="0" smtClean="0"/>
              <a:t>		Determined reporting structure</a:t>
            </a:r>
          </a:p>
          <a:p>
            <a:pPr>
              <a:lnSpc>
                <a:spcPct val="150000"/>
              </a:lnSpc>
              <a:buNone/>
            </a:pPr>
            <a:r>
              <a:rPr lang="en-US" sz="2400" i="1" dirty="0" smtClean="0"/>
              <a:t>			Options: Provost, HR, other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Before starting the program…….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b="1" dirty="0" smtClean="0"/>
              <a:t>Determined funding</a:t>
            </a:r>
          </a:p>
          <a:p>
            <a:pPr>
              <a:buNone/>
            </a:pPr>
            <a:r>
              <a:rPr lang="en-US" i="1" dirty="0" smtClean="0"/>
              <a:t>		</a:t>
            </a:r>
            <a:r>
              <a:rPr lang="en-US" sz="2400" i="1" dirty="0" smtClean="0"/>
              <a:t>Estimated costs for first year</a:t>
            </a:r>
          </a:p>
          <a:p>
            <a:pPr>
              <a:buNone/>
            </a:pPr>
            <a:r>
              <a:rPr lang="en-US" sz="2400" i="1" dirty="0" smtClean="0"/>
              <a:t>		Determined budget after first year</a:t>
            </a:r>
          </a:p>
          <a:p>
            <a:pPr>
              <a:buNone/>
            </a:pPr>
            <a:r>
              <a:rPr lang="en-US" sz="2400" i="1" dirty="0" smtClean="0"/>
              <a:t>		Utilized students/interns for initial launch</a:t>
            </a:r>
          </a:p>
          <a:p>
            <a:pPr>
              <a:buNone/>
            </a:pPr>
            <a:r>
              <a:rPr lang="en-US" sz="2400" i="1" dirty="0" smtClean="0"/>
              <a:t>		Other ideas:		</a:t>
            </a:r>
          </a:p>
          <a:p>
            <a:pPr>
              <a:buNone/>
            </a:pPr>
            <a:r>
              <a:rPr lang="en-US" sz="2400" i="1" dirty="0" smtClean="0"/>
              <a:t>		Start as pilot program? </a:t>
            </a:r>
          </a:p>
          <a:p>
            <a:pPr>
              <a:buNone/>
            </a:pPr>
            <a:r>
              <a:rPr lang="en-US" sz="2400" i="1" dirty="0" smtClean="0"/>
              <a:t>		Outsource the program?</a:t>
            </a:r>
          </a:p>
          <a:p>
            <a:pPr>
              <a:buNone/>
            </a:pPr>
            <a:r>
              <a:rPr lang="en-US" sz="2400" i="1" dirty="0" smtClean="0"/>
              <a:t>		Funding from various sources?</a:t>
            </a:r>
          </a:p>
          <a:p>
            <a:pPr>
              <a:buNone/>
            </a:pPr>
            <a:r>
              <a:rPr lang="en-US" sz="2400" i="1" dirty="0" smtClean="0"/>
              <a:t>		DCN’s contract clients</a:t>
            </a:r>
          </a:p>
          <a:p>
            <a:pPr>
              <a:buNone/>
            </a:pPr>
            <a:endParaRPr lang="en-US" sz="31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419</TotalTime>
  <Words>493</Words>
  <Application>Microsoft Office PowerPoint</Application>
  <PresentationFormat>On-screen Show (4:3)</PresentationFormat>
  <Paragraphs>165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Trek</vt:lpstr>
      <vt:lpstr>Joan Murrin     the University of Iowa July, 2009</vt:lpstr>
      <vt:lpstr>About the university of iowa……..</vt:lpstr>
      <vt:lpstr>About the university of iowa…….</vt:lpstr>
      <vt:lpstr>Disclaimers……..</vt:lpstr>
      <vt:lpstr>Evolution of u.s. dual career services……..</vt:lpstr>
      <vt:lpstr>Evolution of u.s. dual career services…….</vt:lpstr>
      <vt:lpstr>Before starting the program……</vt:lpstr>
      <vt:lpstr>Before starting the program…….</vt:lpstr>
      <vt:lpstr>Before starting the program…….</vt:lpstr>
      <vt:lpstr>Before starting the program……..</vt:lpstr>
      <vt:lpstr>Setting up the program/services……..</vt:lpstr>
      <vt:lpstr>Setting up a program/services……..</vt:lpstr>
      <vt:lpstr>Setting up a program/services……..</vt:lpstr>
      <vt:lpstr>other program ideas…….. </vt:lpstr>
      <vt:lpstr>Ensuring future of dual career services……..</vt:lpstr>
      <vt:lpstr>Biggest challenges…….. </vt:lpstr>
      <vt:lpstr>HOW FAR HAVE WE COME SINCE 1994?............ </vt:lpstr>
      <vt:lpstr>How far have we come………</vt:lpstr>
      <vt:lpstr>How far we have come………</vt:lpstr>
      <vt:lpstr>Slide 20</vt:lpstr>
    </vt:vector>
  </TitlesOfParts>
  <Company>The University of Iowa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jmurrin</dc:creator>
  <cp:lastModifiedBy>jmurrin</cp:lastModifiedBy>
  <cp:revision>139</cp:revision>
  <dcterms:created xsi:type="dcterms:W3CDTF">2009-07-02T16:07:33Z</dcterms:created>
  <dcterms:modified xsi:type="dcterms:W3CDTF">2009-07-08T18:26:49Z</dcterms:modified>
</cp:coreProperties>
</file>