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DBE8-336B-4111-94F6-6C871E4D15C5}" type="datetimeFigureOut">
              <a:rPr lang="de-DE" smtClean="0"/>
              <a:t>20.05.2010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0B7D-E084-4016-8263-7237E52D255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ingvild.bode@uni-tuebing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National Model United </a:t>
            </a:r>
            <a:r>
              <a:rPr lang="de-DE" b="1" dirty="0" err="1" smtClean="0"/>
              <a:t>Nations</a:t>
            </a:r>
            <a:r>
              <a:rPr lang="de-DE" b="1" dirty="0" smtClean="0"/>
              <a:t> (NMUN)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Practicing</a:t>
            </a:r>
            <a:r>
              <a:rPr lang="de-DE" dirty="0" smtClean="0">
                <a:solidFill>
                  <a:schemeClr val="tx1"/>
                </a:solidFill>
              </a:rPr>
              <a:t> international </a:t>
            </a:r>
            <a:r>
              <a:rPr lang="de-DE" dirty="0" err="1" smtClean="0">
                <a:solidFill>
                  <a:schemeClr val="tx1"/>
                </a:solidFill>
              </a:rPr>
              <a:t>diplomacy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NMUN?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world‘s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of UN </a:t>
            </a:r>
            <a:r>
              <a:rPr lang="de-DE" dirty="0" err="1" smtClean="0"/>
              <a:t>committees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specialised</a:t>
            </a:r>
            <a:r>
              <a:rPr lang="de-DE" dirty="0" smtClean="0"/>
              <a:t> </a:t>
            </a:r>
            <a:r>
              <a:rPr lang="de-DE" dirty="0" err="1" smtClean="0"/>
              <a:t>agencies</a:t>
            </a:r>
            <a:r>
              <a:rPr lang="de-DE" dirty="0" smtClean="0"/>
              <a:t> on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(2010: 5,000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all </a:t>
            </a:r>
            <a:r>
              <a:rPr lang="de-DE" dirty="0" err="1" smtClean="0"/>
              <a:t>over</a:t>
            </a:r>
            <a:r>
              <a:rPr lang="de-DE" dirty="0" smtClean="0"/>
              <a:t> the </a:t>
            </a:r>
            <a:r>
              <a:rPr lang="de-DE" dirty="0" err="1" smtClean="0"/>
              <a:t>world</a:t>
            </a:r>
            <a:r>
              <a:rPr lang="de-DE" dirty="0" smtClean="0"/>
              <a:t>, 20 </a:t>
            </a:r>
            <a:r>
              <a:rPr lang="de-DE" dirty="0" err="1" smtClean="0"/>
              <a:t>committees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agencies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the General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ECOSOC)</a:t>
            </a:r>
          </a:p>
          <a:p>
            <a:r>
              <a:rPr lang="de-DE" dirty="0" smtClean="0"/>
              <a:t>Held </a:t>
            </a:r>
            <a:r>
              <a:rPr lang="de-DE" dirty="0" err="1" smtClean="0"/>
              <a:t>annually</a:t>
            </a:r>
            <a:r>
              <a:rPr lang="de-DE" dirty="0" smtClean="0"/>
              <a:t> in New York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</a:t>
            </a:r>
            <a:r>
              <a:rPr lang="de-DE" dirty="0" err="1" smtClean="0"/>
              <a:t>hotels</a:t>
            </a:r>
            <a:r>
              <a:rPr lang="de-DE" dirty="0" smtClean="0"/>
              <a:t>,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closing</a:t>
            </a:r>
            <a:r>
              <a:rPr lang="de-DE" dirty="0" smtClean="0"/>
              <a:t> </a:t>
            </a:r>
            <a:r>
              <a:rPr lang="de-DE" dirty="0" err="1" smtClean="0"/>
              <a:t>ceremonies</a:t>
            </a:r>
            <a:r>
              <a:rPr lang="de-DE" dirty="0" smtClean="0"/>
              <a:t> in the Great Hall, UN </a:t>
            </a:r>
            <a:r>
              <a:rPr lang="de-DE" dirty="0" err="1" smtClean="0"/>
              <a:t>Headquarters</a:t>
            </a:r>
            <a:endParaRPr lang="de-DE" dirty="0"/>
          </a:p>
        </p:txBody>
      </p:sp>
      <p:pic>
        <p:nvPicPr>
          <p:cNvPr id="6" name="Grafik 5" descr="DSC_4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821856" cy="456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Tübingen </a:t>
            </a:r>
            <a:r>
              <a:rPr lang="de-DE" b="1" dirty="0" err="1" smtClean="0"/>
              <a:t>at</a:t>
            </a:r>
            <a:r>
              <a:rPr lang="de-DE" b="1" dirty="0" smtClean="0"/>
              <a:t> NMUN</a:t>
            </a:r>
            <a:endParaRPr lang="de-DE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Student </a:t>
            </a:r>
            <a:r>
              <a:rPr lang="de-DE" dirty="0" err="1" smtClean="0"/>
              <a:t>delegations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NMUN New York </a:t>
            </a:r>
            <a:r>
              <a:rPr lang="de-DE" dirty="0" err="1" smtClean="0"/>
              <a:t>since</a:t>
            </a:r>
            <a:r>
              <a:rPr lang="de-DE" dirty="0" smtClean="0"/>
              <a:t> 1997, </a:t>
            </a:r>
            <a:r>
              <a:rPr lang="de-DE" dirty="0" err="1" smtClean="0"/>
              <a:t>represented</a:t>
            </a:r>
            <a:r>
              <a:rPr lang="de-DE" dirty="0" smtClean="0"/>
              <a:t> diverse countries such </a:t>
            </a:r>
            <a:r>
              <a:rPr lang="de-DE" dirty="0" err="1" smtClean="0"/>
              <a:t>as</a:t>
            </a:r>
            <a:r>
              <a:rPr lang="de-DE" dirty="0" smtClean="0"/>
              <a:t> Japan, </a:t>
            </a:r>
            <a:r>
              <a:rPr lang="de-DE" dirty="0" err="1" smtClean="0"/>
              <a:t>India</a:t>
            </a:r>
            <a:r>
              <a:rPr lang="de-DE" dirty="0" smtClean="0"/>
              <a:t>, Mexico </a:t>
            </a:r>
            <a:r>
              <a:rPr lang="de-DE" dirty="0" err="1" smtClean="0"/>
              <a:t>and</a:t>
            </a:r>
            <a:r>
              <a:rPr lang="de-DE" dirty="0" smtClean="0"/>
              <a:t> the Sudan</a:t>
            </a:r>
          </a:p>
          <a:p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NMUN in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: </a:t>
            </a:r>
            <a:r>
              <a:rPr lang="de-DE" dirty="0" err="1" smtClean="0"/>
              <a:t>seminar</a:t>
            </a:r>
            <a:r>
              <a:rPr lang="de-DE" dirty="0" smtClean="0"/>
              <a:t> on the United </a:t>
            </a:r>
            <a:r>
              <a:rPr lang="de-DE" dirty="0" err="1" smtClean="0"/>
              <a:t>Nations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</a:t>
            </a:r>
            <a:r>
              <a:rPr lang="de-DE" dirty="0" err="1" smtClean="0"/>
              <a:t>held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Prof. Hasenclever in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on </a:t>
            </a:r>
            <a:r>
              <a:rPr lang="de-DE" dirty="0" err="1" smtClean="0"/>
              <a:t>specific</a:t>
            </a:r>
            <a:r>
              <a:rPr lang="de-DE" dirty="0"/>
              <a:t> </a:t>
            </a:r>
            <a:r>
              <a:rPr lang="de-DE" dirty="0" smtClean="0"/>
              <a:t>NMUN </a:t>
            </a:r>
            <a:r>
              <a:rPr lang="de-DE" dirty="0" err="1" smtClean="0"/>
              <a:t>skills</a:t>
            </a:r>
            <a:r>
              <a:rPr lang="de-DE" dirty="0" smtClean="0"/>
              <a:t> (</a:t>
            </a:r>
            <a:r>
              <a:rPr lang="de-DE" dirty="0" err="1" smtClean="0"/>
              <a:t>held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Ingvild Bode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delegates</a:t>
            </a:r>
            <a:r>
              <a:rPr lang="de-DE" dirty="0" smtClean="0"/>
              <a:t>, the so-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 smtClean="0"/>
              <a:t> </a:t>
            </a:r>
            <a:r>
              <a:rPr lang="de-DE" dirty="0" err="1" smtClean="0"/>
              <a:t>delegates</a:t>
            </a:r>
            <a:r>
              <a:rPr lang="de-DE" dirty="0"/>
              <a:t>,</a:t>
            </a:r>
            <a:r>
              <a:rPr lang="de-DE" dirty="0" smtClean="0"/>
              <a:t> in winter </a:t>
            </a:r>
            <a:r>
              <a:rPr lang="de-DE" dirty="0" err="1" smtClean="0"/>
              <a:t>term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9" name="Grafik 8" descr="Logo - NMUN 2010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266" y="5143512"/>
            <a:ext cx="1962345" cy="1485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NMUN Workshop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7577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NMUN </a:t>
            </a:r>
            <a:r>
              <a:rPr lang="de-DE" b="1" dirty="0" err="1" smtClean="0"/>
              <a:t>delegate</a:t>
            </a:r>
            <a:r>
              <a:rPr lang="de-DE" b="1" dirty="0" smtClean="0"/>
              <a:t> </a:t>
            </a:r>
            <a:r>
              <a:rPr lang="de-DE" b="1" dirty="0" err="1" smtClean="0"/>
              <a:t>skills</a:t>
            </a:r>
            <a:r>
              <a:rPr lang="de-DE" b="1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de-DE" dirty="0" smtClean="0"/>
              <a:t>Rules of </a:t>
            </a:r>
            <a:r>
              <a:rPr lang="de-DE" dirty="0" err="1" smtClean="0"/>
              <a:t>Procedure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the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UN </a:t>
            </a:r>
            <a:r>
              <a:rPr lang="de-DE" dirty="0" err="1" smtClean="0"/>
              <a:t>simulations</a:t>
            </a:r>
            <a:r>
              <a:rPr lang="de-DE" dirty="0" smtClean="0"/>
              <a:t> (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r>
              <a:rPr lang="de-DE" dirty="0" smtClean="0"/>
              <a:t>, </a:t>
            </a:r>
            <a:r>
              <a:rPr lang="de-DE" dirty="0" err="1" smtClean="0"/>
              <a:t>resolutions</a:t>
            </a:r>
            <a:r>
              <a:rPr lang="de-DE" dirty="0" smtClean="0"/>
              <a:t> , </a:t>
            </a:r>
            <a:r>
              <a:rPr lang="de-DE" dirty="0" err="1" smtClean="0"/>
              <a:t>reports</a:t>
            </a:r>
            <a:r>
              <a:rPr lang="de-DE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de-DE" dirty="0" err="1" smtClean="0"/>
              <a:t>speech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rhetorical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Country-</a:t>
            </a:r>
            <a:r>
              <a:rPr lang="de-DE" b="1" dirty="0" err="1" smtClean="0"/>
              <a:t>specific</a:t>
            </a:r>
            <a:r>
              <a:rPr lang="de-DE" b="1" dirty="0" smtClean="0"/>
              <a:t> </a:t>
            </a:r>
            <a:r>
              <a:rPr lang="de-DE" b="1" dirty="0" err="1" smtClean="0"/>
              <a:t>preparation</a:t>
            </a:r>
            <a:endParaRPr lang="de-DE" b="1" dirty="0" smtClean="0"/>
          </a:p>
          <a:p>
            <a:pPr>
              <a:buNone/>
            </a:pPr>
            <a:r>
              <a:rPr lang="de-DE" b="1" dirty="0" err="1" smtClean="0"/>
              <a:t>Several</a:t>
            </a:r>
            <a:r>
              <a:rPr lang="de-DE" b="1" dirty="0" smtClean="0"/>
              <a:t> </a:t>
            </a:r>
            <a:r>
              <a:rPr lang="de-DE" b="1" dirty="0" err="1" smtClean="0"/>
              <a:t>test</a:t>
            </a:r>
            <a:r>
              <a:rPr lang="de-DE" b="1" dirty="0" smtClean="0"/>
              <a:t> </a:t>
            </a:r>
            <a:r>
              <a:rPr lang="de-DE" b="1" dirty="0" err="1" smtClean="0"/>
              <a:t>simulations</a:t>
            </a:r>
            <a:r>
              <a:rPr lang="de-DE" b="1" dirty="0" smtClean="0"/>
              <a:t> </a:t>
            </a:r>
            <a:r>
              <a:rPr lang="de-DE" dirty="0" smtClean="0"/>
              <a:t>(Hohenheim MUN, Tübingen MUN)</a:t>
            </a:r>
          </a:p>
          <a:p>
            <a:pPr>
              <a:buNone/>
            </a:pPr>
            <a:r>
              <a:rPr lang="de-DE" b="1" dirty="0" err="1" smtClean="0"/>
              <a:t>Self-administered</a:t>
            </a:r>
            <a:r>
              <a:rPr lang="de-DE" b="1" dirty="0" smtClean="0"/>
              <a:t>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Pla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786182" cy="2534552"/>
          </a:xfrm>
          <a:prstGeom prst="rect">
            <a:avLst/>
          </a:prstGeom>
        </p:spPr>
      </p:pic>
      <p:pic>
        <p:nvPicPr>
          <p:cNvPr id="7" name="Grafik 6" descr="Hohenhe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71942"/>
            <a:ext cx="376572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Why</a:t>
            </a:r>
            <a:r>
              <a:rPr lang="de-DE" b="1" dirty="0" smtClean="0"/>
              <a:t> </a:t>
            </a:r>
            <a:r>
              <a:rPr lang="de-DE" b="1" dirty="0" err="1" smtClean="0"/>
              <a:t>participate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85860"/>
            <a:ext cx="4614866" cy="507209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Insight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internationl</a:t>
            </a:r>
            <a:r>
              <a:rPr lang="de-DE" dirty="0" smtClean="0"/>
              <a:t> </a:t>
            </a:r>
            <a:r>
              <a:rPr lang="de-DE" dirty="0" err="1" smtClean="0"/>
              <a:t>diplomacy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endParaRPr lang="de-DE" dirty="0" smtClean="0"/>
          </a:p>
          <a:p>
            <a:r>
              <a:rPr lang="en-US" dirty="0" smtClean="0"/>
              <a:t>Practicing communication skills and negotiation strategies</a:t>
            </a:r>
          </a:p>
          <a:p>
            <a:r>
              <a:rPr lang="en-US" dirty="0" smtClean="0"/>
              <a:t>In-depth understanding of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UN procedures</a:t>
            </a:r>
          </a:p>
          <a:p>
            <a:r>
              <a:rPr lang="en-US" dirty="0" smtClean="0"/>
              <a:t>Excursion to Geneva (visits to UN </a:t>
            </a:r>
            <a:r>
              <a:rPr lang="en-US" dirty="0" err="1" smtClean="0"/>
              <a:t>organisations</a:t>
            </a:r>
            <a:r>
              <a:rPr lang="en-US" dirty="0" smtClean="0"/>
              <a:t> and diplomatic missions)</a:t>
            </a:r>
          </a:p>
          <a:p>
            <a:r>
              <a:rPr lang="en-US" dirty="0" smtClean="0"/>
              <a:t>Trip to NYC in </a:t>
            </a:r>
            <a:r>
              <a:rPr lang="pl-PL" dirty="0" smtClean="0"/>
              <a:t>March/</a:t>
            </a:r>
            <a:r>
              <a:rPr lang="en-US" dirty="0" smtClean="0"/>
              <a:t>April (usually includes visit to the Permanent Mission of the country Tübingen is representing)</a:t>
            </a:r>
          </a:p>
          <a:p>
            <a:endParaRPr lang="de-DE" dirty="0"/>
          </a:p>
        </p:txBody>
      </p:sp>
      <p:pic>
        <p:nvPicPr>
          <p:cNvPr id="4" name="Grafik 3" descr="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357298"/>
            <a:ext cx="3981537" cy="2079670"/>
          </a:xfrm>
          <a:prstGeom prst="rect">
            <a:avLst/>
          </a:prstGeom>
        </p:spPr>
      </p:pic>
      <p:pic>
        <p:nvPicPr>
          <p:cNvPr id="5" name="Grafik 4" descr="Ge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Interested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Send an email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>
                <a:hlinkClick r:id="rId2"/>
              </a:rPr>
              <a:t>ingvild.bode@uni-tuebingen.de</a:t>
            </a: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the end of the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New York 2010 083_Deleg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4286280" cy="321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National Model United Nations (NMUN)</vt:lpstr>
      <vt:lpstr>What is NMUN?</vt:lpstr>
      <vt:lpstr>Tübingen at NMUN</vt:lpstr>
      <vt:lpstr>NMUN Workshop</vt:lpstr>
      <vt:lpstr>Why participate?</vt:lpstr>
      <vt:lpstr>Interested?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Model United Nations (NMUN)</dc:title>
  <dc:creator>Ingvild Bode</dc:creator>
  <cp:lastModifiedBy>Ingvild Bode</cp:lastModifiedBy>
  <cp:revision>12</cp:revision>
  <dcterms:created xsi:type="dcterms:W3CDTF">2010-05-20T08:56:39Z</dcterms:created>
  <dcterms:modified xsi:type="dcterms:W3CDTF">2010-05-20T09:31:12Z</dcterms:modified>
</cp:coreProperties>
</file>