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4" r:id="rId3"/>
    <p:sldId id="303" r:id="rId4"/>
    <p:sldId id="304" r:id="rId5"/>
    <p:sldId id="305" r:id="rId6"/>
    <p:sldId id="262" r:id="rId7"/>
    <p:sldId id="306" r:id="rId8"/>
    <p:sldId id="307" r:id="rId9"/>
    <p:sldId id="308" r:id="rId10"/>
    <p:sldId id="325" r:id="rId11"/>
    <p:sldId id="310" r:id="rId12"/>
    <p:sldId id="314" r:id="rId13"/>
    <p:sldId id="311" r:id="rId14"/>
    <p:sldId id="309" r:id="rId15"/>
    <p:sldId id="323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22" r:id="rId27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ß-Stumm, Susanne" initials="RS" lastIdx="1" clrIdx="0">
    <p:extLst>
      <p:ext uri="{19B8F6BF-5375-455C-9EA6-DF929625EA0E}">
        <p15:presenceInfo xmlns:p15="http://schemas.microsoft.com/office/powerpoint/2012/main" userId="S-1-5-21-11565251-1700842699-1103137522-170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15" autoAdjust="0"/>
  </p:normalViewPr>
  <p:slideViewPr>
    <p:cSldViewPr snapToGrid="0" snapToObjects="1">
      <p:cViewPr varScale="1">
        <p:scale>
          <a:sx n="127" d="100"/>
          <a:sy n="127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300" y="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5F90DF-6A9E-4B40-AC5C-9DA24FB9DB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3180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C094A-19E3-44DA-8B4D-5B0E8E16EC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150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9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756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5378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19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3357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231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589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413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204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6508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665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9768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522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053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2270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93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4147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0516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757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555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392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18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69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293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31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094A-19E3-44DA-8B4D-5B0E8E16ECCA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212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endParaRPr lang="de-DE" altLang="de-DE"/>
          </a:p>
        </p:txBody>
      </p:sp>
      <p:pic>
        <p:nvPicPr>
          <p:cNvPr id="4108" name="Picture 12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401638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F65EE0-B0AC-4408-BF8E-B62BFCC11F7F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1614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7DB7FD-DD95-4B01-8300-0099C3D2786D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663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D098D-569E-444E-9A10-640A42772DB2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37671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C0557-088A-41EF-97EE-169BFB5FA3E2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572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4259A7-328C-45B8-B3D6-E0A167944B6B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2705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5C548-426E-4897-974D-ACD6300FF41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9180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38D6CF-F538-40F5-A690-60E3D7A51957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0167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4269E-89F9-4578-82A2-12C975746C9D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72324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2067DB-084C-4E88-B914-4753A40B842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26270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ED444-FD97-4E58-9D0B-DB56D7137E1C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12133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99483A70-9A15-49CF-A8A8-9F70A8BADA5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</a:t>
            </a:r>
            <a:fld id="{56732DDC-CAC5-49F1-BB1E-AAF50C903217}" type="datetime1">
              <a:rPr lang="de-DE" altLang="de-DE"/>
              <a:pPr/>
              <a:t>08.10.2019</a:t>
            </a:fld>
            <a:r>
              <a:rPr lang="de-DE" altLang="de-DE"/>
              <a:t> Universität Tübingen</a:t>
            </a:r>
          </a:p>
        </p:txBody>
      </p:sp>
      <p:pic>
        <p:nvPicPr>
          <p:cNvPr id="3094" name="Picture 22" descr="xEKUT_WortBildMarke_W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>
          <a:solidFill>
            <a:schemeClr val="tx1"/>
          </a:solidFill>
          <a:latin typeface="+mn-lt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20796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25368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29940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34512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de/8217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ndas.de/themen/aufbewahrung/tabellefristen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zendas.de/themen/aufbewahrung/pruefungsdaten_lehrstuhl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ndas.de/themen/aufbewahrung/tabellefrist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ndas.de/themen/aufbewahrung/tabellefriste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de/8215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72575" y="5132886"/>
            <a:ext cx="7684994" cy="107721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C00000"/>
                </a:solidFill>
              </a:rPr>
              <a:t>Aktenaussonderung und Anbietung</a:t>
            </a:r>
            <a:br>
              <a:rPr lang="de-DE" altLang="de-DE" dirty="0" smtClean="0">
                <a:solidFill>
                  <a:srgbClr val="C00000"/>
                </a:solidFill>
              </a:rPr>
            </a:br>
            <a:r>
              <a:rPr lang="de-DE" b="0" dirty="0">
                <a:solidFill>
                  <a:schemeClr val="tx1"/>
                </a:solidFill>
              </a:rPr>
              <a:t/>
            </a:r>
            <a:br>
              <a:rPr lang="de-DE" b="0" dirty="0">
                <a:solidFill>
                  <a:schemeClr val="tx1"/>
                </a:solidFill>
              </a:rPr>
            </a:br>
            <a:r>
              <a:rPr lang="de-DE" sz="1400" b="0" dirty="0" smtClean="0">
                <a:solidFill>
                  <a:schemeClr val="tx1"/>
                </a:solidFill>
              </a:rPr>
              <a:t>Dr. Susanne Rieß-Stumm</a:t>
            </a:r>
            <a:endParaRPr lang="de-DE" altLang="de-DE" sz="1400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19138" y="3681413"/>
            <a:ext cx="7700962" cy="1793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88" y="16884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 descr="Universitätsarchiv wird wieder Abteilung der Universitätsbiblioth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88" y="1547731"/>
            <a:ext cx="2658712" cy="17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Bildergebnis für universitätsarchiv tübi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02726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10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Ausnahmen von der Anbietung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Bestimmte Unterlagen </a:t>
            </a:r>
            <a:r>
              <a:rPr lang="de-DE" dirty="0"/>
              <a:t>sind bei den Fakultäten und </a:t>
            </a:r>
            <a:r>
              <a:rPr lang="de-DE" dirty="0" smtClean="0"/>
              <a:t>Dekanaten bzw. Lehrstühlen und Instituten </a:t>
            </a:r>
            <a:r>
              <a:rPr lang="de-DE" dirty="0"/>
              <a:t>erfahrungsgemäß nicht archivwürdig und deshalb von der Anbietungspflicht entbunden. Sie können (sofern jünger als 1950) dort vernichtet </a:t>
            </a:r>
            <a:r>
              <a:rPr lang="de-DE" dirty="0" smtClean="0"/>
              <a:t>werden</a:t>
            </a:r>
            <a:endParaRPr 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Eine Zusammenstellung dieser Unterlagen finden Sie in den entsprechenden Merkblättern auf unserer Homepage: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>
              <a:buNone/>
            </a:pPr>
            <a:r>
              <a:rPr lang="de-DE" altLang="de-DE" dirty="0"/>
              <a:t>	</a:t>
            </a:r>
            <a:r>
              <a:rPr lang="de-DE" altLang="de-DE" dirty="0" smtClean="0">
                <a:hlinkClick r:id="rId3"/>
              </a:rPr>
              <a:t>Merkblätter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86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11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Aufbewahrungsfristen</a:t>
            </a:r>
            <a:endParaRPr lang="de-DE" alt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166" y="2283914"/>
            <a:ext cx="4765557" cy="308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12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27234" y="1209124"/>
            <a:ext cx="7797630" cy="5025421"/>
          </a:xfrm>
        </p:spPr>
        <p:txBody>
          <a:bodyPr/>
          <a:lstStyle/>
          <a:p>
            <a:pPr>
              <a:buFontTx/>
              <a:buChar char="-"/>
            </a:pPr>
            <a:r>
              <a:rPr lang="de-DE" altLang="de-DE" b="1" dirty="0" smtClean="0"/>
              <a:t>Regelungen</a:t>
            </a:r>
            <a:r>
              <a:rPr lang="de-DE" altLang="de-DE" dirty="0" smtClean="0"/>
              <a:t> zu </a:t>
            </a:r>
            <a:r>
              <a:rPr lang="de-DE" altLang="de-DE" b="1" dirty="0" smtClean="0"/>
              <a:t>Aufbewahrungsfristen</a:t>
            </a:r>
            <a:r>
              <a:rPr lang="de-DE" altLang="de-DE" dirty="0" smtClean="0"/>
              <a:t> finden sich: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im landeseinheitlichen </a:t>
            </a:r>
            <a:r>
              <a:rPr lang="de-DE" altLang="de-DE" b="1" dirty="0" smtClean="0"/>
              <a:t>Aktenplan</a:t>
            </a:r>
          </a:p>
          <a:p>
            <a:pPr lvl="1"/>
            <a:r>
              <a:rPr lang="de-DE" altLang="de-DE" dirty="0" smtClean="0"/>
              <a:t>in </a:t>
            </a:r>
            <a:r>
              <a:rPr lang="de-DE" altLang="de-DE" b="1" dirty="0" smtClean="0"/>
              <a:t>hochschuleigenen Regelungen</a:t>
            </a:r>
          </a:p>
          <a:p>
            <a:pPr lvl="1"/>
            <a:r>
              <a:rPr lang="de-DE" altLang="de-DE" dirty="0" smtClean="0"/>
              <a:t>in </a:t>
            </a:r>
            <a:r>
              <a:rPr lang="de-DE" altLang="de-DE" b="1" dirty="0" smtClean="0"/>
              <a:t>Verwaltungsvorschriften</a:t>
            </a:r>
            <a:r>
              <a:rPr lang="de-DE" altLang="de-DE" dirty="0" smtClean="0"/>
              <a:t>, Erlassen oder sonstigen Anordnungen des zuständigen Ministeriums</a:t>
            </a:r>
          </a:p>
          <a:p>
            <a:pPr lvl="1"/>
            <a:r>
              <a:rPr lang="de-DE" altLang="de-DE" dirty="0" smtClean="0"/>
              <a:t>in </a:t>
            </a:r>
            <a:r>
              <a:rPr lang="de-DE" altLang="de-DE" b="1" dirty="0" smtClean="0"/>
              <a:t>Fachgesetzen und –</a:t>
            </a:r>
            <a:r>
              <a:rPr lang="de-DE" altLang="de-DE" b="1" dirty="0" err="1" smtClean="0"/>
              <a:t>verordnungen</a:t>
            </a:r>
            <a:endParaRPr lang="de-DE" altLang="de-DE" b="1" dirty="0" smtClean="0"/>
          </a:p>
          <a:p>
            <a:pPr lvl="1"/>
            <a:r>
              <a:rPr lang="de-DE" altLang="de-DE" dirty="0" smtClean="0"/>
              <a:t>Fehlen spezielle spezifische Regelungen, dann gilt </a:t>
            </a:r>
            <a:r>
              <a:rPr lang="de-DE" altLang="de-DE" b="1" dirty="0" smtClean="0"/>
              <a:t>Art. 17 Abs. 1 </a:t>
            </a:r>
            <a:r>
              <a:rPr lang="de-DE" altLang="de-DE" b="1" dirty="0" err="1" smtClean="0"/>
              <a:t>lit.a</a:t>
            </a:r>
            <a:r>
              <a:rPr lang="de-DE" altLang="de-DE" b="1" dirty="0" smtClean="0"/>
              <a:t> DS-GVO</a:t>
            </a:r>
            <a:r>
              <a:rPr lang="de-DE" altLang="de-DE" dirty="0" smtClean="0"/>
              <a:t>: Daten sind zu löschen, wenn sie für die Zwecke, für die sie erhoben wurden oder verarbeitet wurden, nicht mehr notwendig sind</a:t>
            </a:r>
            <a:br>
              <a:rPr lang="de-DE" altLang="de-DE" dirty="0" smtClean="0"/>
            </a:br>
            <a:endParaRPr lang="de-DE" altLang="de-DE" dirty="0" smtClean="0"/>
          </a:p>
          <a:p>
            <a:pPr marL="360363" lvl="1" indent="0">
              <a:buNone/>
            </a:pPr>
            <a:r>
              <a:rPr lang="de-DE" altLang="de-DE" b="1" dirty="0" smtClean="0"/>
              <a:t>ABER: Erst Anbietung dann Löschung!</a:t>
            </a:r>
          </a:p>
          <a:p>
            <a:pPr marL="360363" lvl="1" indent="0">
              <a:buNone/>
            </a:pP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/>
          </a:p>
          <a:p>
            <a:pPr lvl="1"/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285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13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 marL="0" indent="0">
              <a:buNone/>
            </a:pPr>
            <a:endParaRPr lang="de-DE" altLang="de-DE" dirty="0" smtClean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dirty="0" smtClean="0"/>
          </a:p>
          <a:p>
            <a:pPr marL="0" indent="0" algn="r">
              <a:buNone/>
            </a:pPr>
            <a:r>
              <a:rPr lang="de-DE" altLang="de-DE" dirty="0" smtClean="0">
                <a:hlinkClick r:id="rId3"/>
              </a:rPr>
              <a:t>Aufbewahrungsfristen für Unterlagen</a:t>
            </a:r>
          </a:p>
          <a:p>
            <a:pPr marL="0" indent="0" algn="r">
              <a:buNone/>
            </a:pPr>
            <a:r>
              <a:rPr lang="de-DE" altLang="de-DE" dirty="0" smtClean="0">
                <a:hlinkClick r:id="rId3"/>
              </a:rPr>
              <a:t>in Instituten / Fakultäten</a:t>
            </a: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 marL="0" indent="0" algn="r">
              <a:buNone/>
            </a:pPr>
            <a:r>
              <a:rPr lang="de-DE" altLang="de-DE" dirty="0" smtClean="0">
                <a:hlinkClick r:id="rId4"/>
              </a:rPr>
              <a:t>Aufbewahrung von Prüfungsunter-</a:t>
            </a:r>
          </a:p>
          <a:p>
            <a:pPr marL="0" indent="0" algn="r">
              <a:buNone/>
            </a:pPr>
            <a:r>
              <a:rPr lang="de-DE" altLang="de-DE" dirty="0" smtClean="0">
                <a:hlinkClick r:id="rId4"/>
              </a:rPr>
              <a:t>lagen am Lehrstuhl</a:t>
            </a:r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8" y="1178242"/>
            <a:ext cx="3217568" cy="456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 marL="0" indent="0">
              <a:buNone/>
            </a:pPr>
            <a:endParaRPr lang="de-DE" altLang="de-DE" dirty="0" smtClean="0">
              <a:hlinkClick r:id="rId3"/>
            </a:endParaRPr>
          </a:p>
          <a:p>
            <a:pPr marL="0" indent="0">
              <a:buNone/>
            </a:pPr>
            <a:endParaRPr lang="de-DE" altLang="de-DE" dirty="0">
              <a:hlinkClick r:id="rId3"/>
            </a:endParaRPr>
          </a:p>
          <a:p>
            <a:pPr marL="0" indent="0">
              <a:buNone/>
            </a:pPr>
            <a:endParaRPr lang="de-DE" altLang="de-DE" dirty="0" smtClean="0">
              <a:hlinkClick r:id="rId3"/>
            </a:endParaRPr>
          </a:p>
          <a:p>
            <a:pPr>
              <a:buFontTx/>
              <a:buChar char="-"/>
            </a:pPr>
            <a:endParaRPr lang="de-DE" altLang="de-DE" dirty="0"/>
          </a:p>
          <a:p>
            <a:pPr marL="0" indent="0">
              <a:buNone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69" y="1171339"/>
            <a:ext cx="3969107" cy="299982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19138" y="4745812"/>
            <a:ext cx="786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 der Regel sollte Schriftgut frühestens 10 Jahre, aber spätestens 30 Jahre nach der Entstehung dem Archiv angeboten werden. 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028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 marL="0" indent="0">
              <a:buNone/>
            </a:pPr>
            <a:endParaRPr lang="de-DE" altLang="de-DE" dirty="0" smtClean="0">
              <a:hlinkClick r:id="rId3"/>
            </a:endParaRPr>
          </a:p>
          <a:p>
            <a:pPr marL="0" indent="0">
              <a:buNone/>
            </a:pPr>
            <a:endParaRPr lang="de-DE" altLang="de-DE" dirty="0">
              <a:hlinkClick r:id="rId3"/>
            </a:endParaRPr>
          </a:p>
          <a:p>
            <a:pPr marL="0" indent="0">
              <a:buNone/>
            </a:pPr>
            <a:endParaRPr lang="de-DE" altLang="de-DE" dirty="0" smtClean="0">
              <a:hlinkClick r:id="rId3"/>
            </a:endParaRPr>
          </a:p>
          <a:p>
            <a:pPr>
              <a:buFontTx/>
              <a:buChar char="-"/>
            </a:pPr>
            <a:endParaRPr lang="de-DE" altLang="de-DE" dirty="0"/>
          </a:p>
          <a:p>
            <a:pPr marL="0" indent="0">
              <a:buNone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559221" y="1197216"/>
            <a:ext cx="786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Lebenszyklus einer Akte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1" y="1798571"/>
            <a:ext cx="7663781" cy="37540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9221" y="5429530"/>
            <a:ext cx="744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Quelle: Landesarchivverwaltung Nordrhein-Westfalen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88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16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Wie erfolgt die Anbietung?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881" y="1944596"/>
            <a:ext cx="5705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17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Wie erfolgt die Anbietung?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2040397"/>
            <a:ext cx="7705725" cy="4194148"/>
          </a:xfrm>
        </p:spPr>
        <p:txBody>
          <a:bodyPr/>
          <a:lstStyle/>
          <a:p>
            <a:pPr lvl="1"/>
            <a:r>
              <a:rPr lang="de-DE" altLang="de-DE" dirty="0" smtClean="0"/>
              <a:t>Ankündigung der Aussonderung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Erstellung des Abgabeverzeichnisses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Bewertung durch das Archiv; vor Ort oder anhand der Liste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Akten, die mit „A“ (=Archiv) oder „B“ (= Bewertung) gekennzeichnet sind, werden ans Archiv abgeliefert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Unterlagen mit der Kennung „K“ (= Kassation) können der datenschutzkonformen Entsorgung zugeführt werden</a:t>
            </a:r>
            <a:br>
              <a:rPr lang="de-DE" altLang="de-DE" dirty="0" smtClean="0"/>
            </a:br>
            <a:endParaRPr lang="de-DE" altLang="de-DE" dirty="0"/>
          </a:p>
          <a:p>
            <a:pPr lvl="1"/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7021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18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555" y="1081788"/>
            <a:ext cx="3327571" cy="199654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9220" y="3244550"/>
            <a:ext cx="7768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Rechtzeitige Ankündigung der Aussonderung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Erstellung des Abgabeverzeichnisses und Übermittlung per E-Mail an das Archiv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Verpacken der Unterlagen in der Reihenfolge des Abgabeverzeichnisses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Nummerierung der Kartons und beifügen eines ausgedruckten Exemplars des Abgabeverzeichnisses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1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19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Was übernimmt das Archiv?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2040397"/>
            <a:ext cx="7705725" cy="4194148"/>
          </a:xfrm>
        </p:spPr>
        <p:txBody>
          <a:bodyPr/>
          <a:lstStyle/>
          <a:p>
            <a:pPr marL="360363" lvl="1" indent="0">
              <a:buNone/>
            </a:pPr>
            <a:r>
              <a:rPr lang="de-DE" altLang="de-DE" dirty="0" smtClean="0"/>
              <a:t>Archivieren = 10 %</a:t>
            </a:r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 marL="0" indent="0" algn="r">
              <a:buNone/>
            </a:pPr>
            <a:r>
              <a:rPr lang="de-DE" altLang="de-DE" dirty="0" smtClean="0"/>
              <a:t>Kassieren = 90 % </a:t>
            </a:r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12" y="2424929"/>
            <a:ext cx="3690750" cy="30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01" y="1398049"/>
            <a:ext cx="5499375" cy="28867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41111" y="4655127"/>
            <a:ext cx="760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jetzt?</a:t>
            </a:r>
          </a:p>
          <a:p>
            <a:r>
              <a:rPr lang="de-DE" dirty="0" smtClean="0"/>
              <a:t>Augen zu und ignorieren oder gibt es eine bessere Lösung?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20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Bildung einer Überlieferung, die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2040397"/>
            <a:ext cx="7705725" cy="4194148"/>
          </a:xfrm>
        </p:spPr>
        <p:txBody>
          <a:bodyPr/>
          <a:lstStyle/>
          <a:p>
            <a:pPr lvl="1"/>
            <a:r>
              <a:rPr lang="de-DE" altLang="de-DE" dirty="0" smtClean="0"/>
              <a:t>die historische Entwicklung</a:t>
            </a:r>
          </a:p>
          <a:p>
            <a:pPr lvl="1"/>
            <a:r>
              <a:rPr lang="de-DE" altLang="de-DE" dirty="0" smtClean="0"/>
              <a:t>das Verwaltungshandel und</a:t>
            </a:r>
          </a:p>
          <a:p>
            <a:pPr lvl="1"/>
            <a:r>
              <a:rPr lang="de-DE" altLang="de-DE" dirty="0" smtClean="0"/>
              <a:t>das kulturelle Leben an der Universität</a:t>
            </a:r>
            <a:br>
              <a:rPr lang="de-DE" altLang="de-DE" dirty="0" smtClean="0"/>
            </a:br>
            <a:r>
              <a:rPr lang="de-DE" altLang="de-DE" dirty="0" smtClean="0"/>
              <a:t>				dauerhaft nachvollziehbar macht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die berechtigten Belange der Bürger sichert</a:t>
            </a:r>
          </a:p>
          <a:p>
            <a:pPr lvl="1"/>
            <a:r>
              <a:rPr lang="de-DE" altLang="de-DE" dirty="0" smtClean="0"/>
              <a:t>die einen hohen Informationsgehalt gewährleistet </a:t>
            </a:r>
            <a:endParaRPr lang="de-DE" altLang="de-DE" dirty="0"/>
          </a:p>
          <a:p>
            <a:pPr lvl="1"/>
            <a:endParaRPr lang="de-DE" altLang="de-DE" dirty="0" smtClean="0"/>
          </a:p>
          <a:p>
            <a:pPr marL="0" indent="0">
              <a:buNone/>
            </a:pPr>
            <a:r>
              <a:rPr lang="de-DE" altLang="de-DE" dirty="0" smtClean="0">
                <a:sym typeface="Wingdings" panose="05000000000000000000" pitchFamily="2" charset="2"/>
              </a:rPr>
              <a:t> </a:t>
            </a:r>
            <a:r>
              <a:rPr lang="de-DE" altLang="de-DE" b="1" dirty="0" smtClean="0">
                <a:sym typeface="Wingdings" panose="05000000000000000000" pitchFamily="2" charset="2"/>
              </a:rPr>
              <a:t>Bewertung</a:t>
            </a:r>
            <a:r>
              <a:rPr lang="de-DE" altLang="de-DE" dirty="0" smtClean="0">
                <a:sym typeface="Wingdings" panose="05000000000000000000" pitchFamily="2" charset="2"/>
              </a:rPr>
              <a:t> ist erforderlich:</a:t>
            </a:r>
          </a:p>
          <a:p>
            <a:pPr marL="0" indent="0">
              <a:buNone/>
            </a:pPr>
            <a:r>
              <a:rPr lang="de-DE" altLang="de-DE" dirty="0">
                <a:sym typeface="Wingdings" panose="05000000000000000000" pitchFamily="2" charset="2"/>
              </a:rPr>
              <a:t>	</a:t>
            </a:r>
            <a:r>
              <a:rPr lang="de-DE" altLang="de-DE" dirty="0" smtClean="0">
                <a:sym typeface="Wingdings" panose="05000000000000000000" pitchFamily="2" charset="2"/>
              </a:rPr>
              <a:t>- nach archivfachlichen Grundsätzen</a:t>
            </a:r>
          </a:p>
          <a:p>
            <a:pPr marL="0" indent="0">
              <a:buNone/>
            </a:pPr>
            <a:r>
              <a:rPr lang="de-DE" altLang="de-DE" dirty="0">
                <a:sym typeface="Wingdings" panose="05000000000000000000" pitchFamily="2" charset="2"/>
              </a:rPr>
              <a:t>	</a:t>
            </a:r>
            <a:r>
              <a:rPr lang="de-DE" altLang="de-DE" dirty="0" smtClean="0">
                <a:sym typeface="Wingdings" panose="05000000000000000000" pitchFamily="2" charset="2"/>
              </a:rPr>
              <a:t>- im Benehmen mit der abliefernden Stelle</a:t>
            </a: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003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21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Wenn doch noch etwas gebraucht wird?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83" y="2000839"/>
            <a:ext cx="4791153" cy="39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22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Wenn doch noch etwas gebraucht wird?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1859028"/>
            <a:ext cx="7705725" cy="4194148"/>
          </a:xfrm>
        </p:spPr>
        <p:txBody>
          <a:bodyPr/>
          <a:lstStyle/>
          <a:p>
            <a:pPr lvl="1"/>
            <a:r>
              <a:rPr lang="de-DE" altLang="de-DE" dirty="0" smtClean="0"/>
              <a:t>Einsicht bzw. universitätsinterne Ausleihe der abgegeben Unterlagen ist möglich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Zur Bereitstellung benötigen wir</a:t>
            </a:r>
          </a:p>
          <a:p>
            <a:pPr lvl="2"/>
            <a:r>
              <a:rPr lang="de-DE" altLang="de-DE" dirty="0" smtClean="0"/>
              <a:t>Angaben aus dem Ablieferungsverzeichnis bzw. bei personenbezogenen Unterlagen, den Namen, Art der Akte (Personal-, Prüfungsakte etc.) und das Geburtsdatum</a:t>
            </a:r>
          </a:p>
          <a:p>
            <a:pPr lvl="2"/>
            <a:endParaRPr lang="de-DE" altLang="de-DE" dirty="0"/>
          </a:p>
          <a:p>
            <a:pPr marL="360363" lvl="1" indent="0">
              <a:buNone/>
            </a:pPr>
            <a:r>
              <a:rPr lang="de-DE" altLang="de-DE" dirty="0" smtClean="0"/>
              <a:t>Unbedingt zu beachten: 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es handelt sich um Archivgut, d.h. es dürfen von Seiten der abgebenden Stelle keine Veränderungen vorgenommen werden</a:t>
            </a:r>
          </a:p>
          <a:p>
            <a:pPr lvl="1"/>
            <a:r>
              <a:rPr lang="de-DE" altLang="de-DE" dirty="0" smtClean="0"/>
              <a:t>ist die Dokumentation neuer Geschäftsgänge nötig, muss eine neue Akte angelegt werden</a:t>
            </a:r>
          </a:p>
          <a:p>
            <a:pPr lvl="2"/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46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23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Wer kann die Unterlagen im Archiv einsehen?</a:t>
            </a:r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143125"/>
            <a:ext cx="5753100" cy="25717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68" y="3157376"/>
            <a:ext cx="4375518" cy="23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103352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Wer kann die Unterlagen im Archiv einsehen?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1549190"/>
            <a:ext cx="7705725" cy="4194148"/>
          </a:xfrm>
        </p:spPr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Jeder, der ein berechtigtes Interesse mitbringt</a:t>
            </a:r>
            <a:br>
              <a:rPr lang="de-DE" altLang="de-DE" sz="2000" dirty="0" smtClean="0"/>
            </a:br>
            <a:r>
              <a:rPr lang="de-DE" altLang="de-DE" sz="2000" dirty="0" smtClean="0"/>
              <a:t>ABER: Schutz- bzw. Sperrfristen müssen abgelaufen sein</a:t>
            </a:r>
            <a:br>
              <a:rPr lang="de-DE" altLang="de-DE" sz="2000" dirty="0" smtClean="0"/>
            </a:br>
            <a:endParaRPr lang="de-DE" altLang="de-DE" sz="2000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 geringe Anforderungen an das berechtigte Interesse: </a:t>
            </a:r>
            <a:br>
              <a:rPr lang="de-DE" altLang="de-DE" sz="2000" dirty="0" smtClean="0"/>
            </a:b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Archivbenutzung = </a:t>
            </a:r>
            <a:r>
              <a:rPr lang="de-DE" altLang="de-DE" sz="2000" dirty="0" err="1" smtClean="0"/>
              <a:t>Jedermannrecht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endParaRPr lang="de-DE" altLang="de-DE" sz="2000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Schutzfristen richten sich nach § 6 Abs. 2ff. des Landesarchivgesetzes: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altLang="de-DE" sz="1600" dirty="0" smtClean="0"/>
              <a:t>Sachakten: 30 Jahre nach Schluss der Akte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altLang="de-DE" sz="1600" dirty="0" smtClean="0"/>
              <a:t>Personenbezogene Akten: 10 Jahre nach Tod bzw. 90 Jahre nach Geburt</a:t>
            </a:r>
            <a:br>
              <a:rPr lang="de-DE" altLang="de-DE" sz="1600" dirty="0" smtClean="0"/>
            </a:br>
            <a:endParaRPr lang="de-DE" altLang="de-DE" sz="1600" dirty="0" smtClean="0"/>
          </a:p>
          <a:p>
            <a:pPr lvl="2">
              <a:buFont typeface="Symbol" panose="05050102010706020507" pitchFamily="18" charset="2"/>
              <a:buChar char="-"/>
            </a:pPr>
            <a:r>
              <a:rPr lang="de-DE" altLang="de-DE" sz="2000" dirty="0" smtClean="0"/>
              <a:t>Schutzfristen gelten nicht für die Nutzung durch die abgebende Stelle</a:t>
            </a:r>
          </a:p>
          <a:p>
            <a:pPr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065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103352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Informationsangebot des Universitätsarchivs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19138" y="1549190"/>
            <a:ext cx="7705725" cy="4194148"/>
          </a:xfrm>
        </p:spPr>
        <p:txBody>
          <a:bodyPr/>
          <a:lstStyle/>
          <a:p>
            <a:pPr lvl="2">
              <a:buFont typeface="Symbol" panose="05050102010706020507" pitchFamily="18" charset="2"/>
              <a:buChar char="-"/>
            </a:pPr>
            <a:endParaRPr lang="de-DE" altLang="de-DE" sz="2000" dirty="0" smtClean="0"/>
          </a:p>
          <a:p>
            <a:pPr marL="720725" lvl="2" indent="0">
              <a:buNone/>
            </a:pPr>
            <a:r>
              <a:rPr lang="de-DE" altLang="de-DE" sz="2000" dirty="0" smtClean="0"/>
              <a:t>Informationen rund um die Themen Aussonderung und Anbietung finden Sie auf unserer Homepage in der Rubrik „Für </a:t>
            </a:r>
            <a:r>
              <a:rPr lang="de-DE" altLang="de-DE" sz="2000" dirty="0" err="1" smtClean="0"/>
              <a:t>UniversitätsmitarbeiterInnen</a:t>
            </a:r>
            <a:r>
              <a:rPr lang="de-DE" altLang="de-DE" sz="2000" dirty="0" smtClean="0"/>
              <a:t>“</a:t>
            </a:r>
          </a:p>
          <a:p>
            <a:pPr marL="720725" lvl="2" indent="0">
              <a:buNone/>
            </a:pPr>
            <a:endParaRPr lang="de-DE" altLang="de-DE" sz="2000" dirty="0"/>
          </a:p>
          <a:p>
            <a:pPr marL="720725" lvl="2" indent="0">
              <a:buNone/>
            </a:pPr>
            <a:r>
              <a:rPr lang="de-DE" altLang="de-DE" sz="2000" dirty="0" smtClean="0">
                <a:hlinkClick r:id="rId3"/>
              </a:rPr>
              <a:t>Homepage</a:t>
            </a:r>
            <a:endParaRPr lang="de-DE" altLang="de-DE" sz="2000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964" y="3453561"/>
            <a:ext cx="5174950" cy="25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26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94" y="1398049"/>
            <a:ext cx="6389554" cy="42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3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Gliederung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>
              <a:lnSpc>
                <a:spcPct val="150000"/>
              </a:lnSpc>
            </a:pPr>
            <a:r>
              <a:rPr lang="de-DE" altLang="de-DE" dirty="0" smtClean="0"/>
              <a:t>Wer muss anbieten?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Was ist anzubieten?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Wann soll die Anbietung erfolgen?</a:t>
            </a:r>
            <a:endParaRPr lang="de-DE" altLang="de-DE" dirty="0"/>
          </a:p>
          <a:p>
            <a:pPr>
              <a:lnSpc>
                <a:spcPct val="150000"/>
              </a:lnSpc>
            </a:pPr>
            <a:r>
              <a:rPr lang="de-DE" altLang="de-DE" dirty="0" smtClean="0"/>
              <a:t>Wie erfolgt die Anbietung? </a:t>
            </a:r>
            <a:endParaRPr lang="de-DE" altLang="de-DE" dirty="0"/>
          </a:p>
          <a:p>
            <a:pPr>
              <a:lnSpc>
                <a:spcPct val="150000"/>
              </a:lnSpc>
            </a:pPr>
            <a:r>
              <a:rPr lang="de-DE" altLang="de-DE" dirty="0" smtClean="0"/>
              <a:t>Was übernimmt das Archiv?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Wenn doch noch etwas gebraucht wird?</a:t>
            </a:r>
          </a:p>
          <a:p>
            <a:pPr>
              <a:lnSpc>
                <a:spcPct val="150000"/>
              </a:lnSpc>
            </a:pPr>
            <a:r>
              <a:rPr lang="de-DE" altLang="de-DE" dirty="0" smtClean="0"/>
              <a:t>Wer kann die Unterlagen im Archiv einsehen</a:t>
            </a:r>
          </a:p>
          <a:p>
            <a:pPr lvl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94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4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Wer muss anbieten?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8" y="1773238"/>
            <a:ext cx="6027282" cy="3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5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Wer muss anbieten?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Jeder, der Verfügungsgewalt über dienstliche Unterlagen der Universitätsverwaltung oder einer ihrer Teile hat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dirty="0" smtClean="0"/>
              <a:t>Rechtsgrundlagen:</a:t>
            </a:r>
            <a:br>
              <a:rPr lang="de-DE" altLang="de-DE" dirty="0" smtClean="0"/>
            </a:br>
            <a:endParaRPr lang="de-DE" altLang="de-DE" dirty="0" smtClean="0"/>
          </a:p>
          <a:p>
            <a:pPr lvl="2"/>
            <a:r>
              <a:rPr lang="de-DE" altLang="de-DE" dirty="0" smtClean="0"/>
              <a:t>Landesarchivgesetz Baden-Württemberg</a:t>
            </a:r>
          </a:p>
          <a:p>
            <a:pPr lvl="2"/>
            <a:r>
              <a:rPr lang="de-DE" altLang="de-DE" dirty="0" err="1" smtClean="0"/>
              <a:t>AnO</a:t>
            </a:r>
            <a:r>
              <a:rPr lang="de-DE" altLang="de-DE" dirty="0" smtClean="0"/>
              <a:t> Schriftgut</a:t>
            </a:r>
          </a:p>
          <a:p>
            <a:pPr lvl="2"/>
            <a:r>
              <a:rPr lang="de-DE" altLang="de-DE" dirty="0" smtClean="0"/>
              <a:t>Satzung für das </a:t>
            </a:r>
            <a:r>
              <a:rPr lang="de-DE" altLang="de-DE" dirty="0" err="1" smtClean="0"/>
              <a:t>Universitätarchiv</a:t>
            </a:r>
            <a:endParaRPr lang="de-DE" altLang="de-DE" dirty="0" smtClean="0"/>
          </a:p>
          <a:p>
            <a:pPr lvl="2"/>
            <a:r>
              <a:rPr lang="de-DE" altLang="de-DE" dirty="0" smtClean="0"/>
              <a:t>Prinzip der Demokratie und des Rechtsstaates (§ 20 GG)</a:t>
            </a:r>
          </a:p>
          <a:p>
            <a:pPr lvl="1"/>
            <a:endParaRPr lang="de-DE" altLang="de-DE" dirty="0" smtClean="0"/>
          </a:p>
          <a:p>
            <a:pPr marL="360363" lvl="1" indent="0">
              <a:buNone/>
            </a:pPr>
            <a:r>
              <a:rPr lang="de-DE" altLang="de-DE" dirty="0" smtClean="0">
                <a:sym typeface="Wingdings" panose="05000000000000000000" pitchFamily="2" charset="2"/>
              </a:rPr>
              <a:t> Kontrolle allen staatlichen Handelns durch den Bürger, Aktenmäßigkeit der Verwaltung, Verbot der Vernichtung von dienstlichen Unterlagen ohne vorherige Anbietung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3986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6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Aussonderung </a:t>
            </a:r>
            <a:endParaRPr lang="de-DE" altLang="de-DE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Was ist anzubieten?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1" y="1929245"/>
            <a:ext cx="2479509" cy="16452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798" y="4084638"/>
            <a:ext cx="3065554" cy="18556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498" y="1371146"/>
            <a:ext cx="2057854" cy="20578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183" y="3996242"/>
            <a:ext cx="2952750" cy="19526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388" y="1707880"/>
            <a:ext cx="2288362" cy="228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7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Was ist anzubieten?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 lvl="1"/>
            <a:r>
              <a:rPr lang="de-DE" altLang="de-DE" dirty="0" smtClean="0"/>
              <a:t>Dienstliche Unterlagen:</a:t>
            </a:r>
            <a:br>
              <a:rPr lang="de-DE" altLang="de-DE" dirty="0" smtClean="0"/>
            </a:br>
            <a:endParaRPr lang="de-DE" altLang="de-DE" dirty="0" smtClean="0"/>
          </a:p>
          <a:p>
            <a:pPr lvl="2"/>
            <a:r>
              <a:rPr lang="de-DE" altLang="de-DE" dirty="0" smtClean="0"/>
              <a:t>Dienstlich = bei der Wahrnehmung von Dienstaufgaben entstanden</a:t>
            </a:r>
          </a:p>
          <a:p>
            <a:pPr lvl="2"/>
            <a:r>
              <a:rPr lang="de-DE" altLang="de-DE" dirty="0" smtClean="0"/>
              <a:t>Unterlagen = Urkunden, Akten, Dateien …, aber auch Hilfsmittel und ergänzende Dateien (z.B. Aktenplan oder –</a:t>
            </a:r>
            <a:r>
              <a:rPr lang="de-DE" altLang="de-DE" dirty="0" err="1" smtClean="0"/>
              <a:t>verzeichnis</a:t>
            </a:r>
            <a:r>
              <a:rPr lang="de-DE" altLang="de-DE" dirty="0" smtClean="0"/>
              <a:t>) </a:t>
            </a:r>
          </a:p>
          <a:p>
            <a:pPr lvl="2"/>
            <a:endParaRPr lang="de-DE" altLang="de-DE" dirty="0" smtClean="0"/>
          </a:p>
          <a:p>
            <a:pPr lvl="1"/>
            <a:r>
              <a:rPr lang="de-DE" altLang="de-DE" dirty="0" smtClean="0"/>
              <a:t>Archivierung als Löschungssurrogat:</a:t>
            </a:r>
            <a:br>
              <a:rPr lang="de-DE" altLang="de-DE" dirty="0" smtClean="0"/>
            </a:br>
            <a:endParaRPr lang="de-DE" altLang="de-DE" dirty="0" smtClean="0"/>
          </a:p>
          <a:p>
            <a:pPr lvl="2"/>
            <a:r>
              <a:rPr lang="de-DE" altLang="de-DE" dirty="0" smtClean="0"/>
              <a:t>Anzubieten sind auch Unterlagen, die gemäß Datenschutzgesetzen gelöscht werden müssen</a:t>
            </a:r>
          </a:p>
          <a:p>
            <a:pPr lvl="2"/>
            <a:endParaRPr lang="de-DE" altLang="de-DE" dirty="0" smtClean="0"/>
          </a:p>
          <a:p>
            <a:pPr lvl="2"/>
            <a:r>
              <a:rPr lang="de-DE" altLang="de-DE" dirty="0" smtClean="0"/>
              <a:t>Rechtliche Grundlage: Landesdatenschutzgesetz § 23 Abs. 3: 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b="1" i="1" dirty="0"/>
              <a:t>Vor einer Löschung sind die Daten dem zuständigen Archiv nach Maßgabe der §§ 3, 7 und 8 des Landesarchivgesetzes zur Übernahme anzubieten.</a:t>
            </a:r>
            <a:r>
              <a:rPr lang="de-DE" altLang="de-DE" b="1" i="1" dirty="0"/>
              <a:t/>
            </a:r>
            <a:br>
              <a:rPr lang="de-DE" altLang="de-DE" b="1" i="1" dirty="0"/>
            </a:br>
            <a:endParaRPr lang="de-DE" altLang="de-DE" b="1" i="1" dirty="0" smtClean="0"/>
          </a:p>
        </p:txBody>
      </p:sp>
    </p:spTree>
    <p:extLst>
      <p:ext uri="{BB962C8B-B14F-4D97-AF65-F5344CB8AC3E}">
        <p14:creationId xmlns:p14="http://schemas.microsoft.com/office/powerpoint/2010/main" val="751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8</a:t>
            </a:fld>
            <a:r>
              <a:rPr lang="de-DE" altLang="de-DE" dirty="0"/>
              <a:t> </a:t>
            </a:r>
            <a:r>
              <a:rPr lang="de-DE" altLang="de-DE" dirty="0" smtClean="0"/>
              <a:t>Universitätsarchiv: Aussonderung </a:t>
            </a:r>
            <a:endParaRPr lang="de-DE" altLang="de-DE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Wann soll die Anbietung erfolgen?</a:t>
            </a:r>
            <a:endParaRPr lang="de-DE" altLang="de-DE" dirty="0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alt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9" y="1937291"/>
            <a:ext cx="5747629" cy="39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98D-569E-444E-9A10-640A42772DB2}" type="slidenum">
              <a:rPr lang="de-DE" altLang="de-DE"/>
              <a:pPr/>
              <a:t>9</a:t>
            </a:fld>
            <a:r>
              <a:rPr lang="de-DE" altLang="de-DE" dirty="0"/>
              <a:t> | </a:t>
            </a:r>
            <a:r>
              <a:rPr lang="de-DE" altLang="de-DE" dirty="0" smtClean="0"/>
              <a:t>Universitätsarchiv: Aussonderung</a:t>
            </a:r>
            <a:endParaRPr lang="de-DE" altLang="de-DE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altLang="de-DE" dirty="0" smtClean="0"/>
              <a:t>Wann soll die Anbietung erfolgen?</a:t>
            </a:r>
            <a:endParaRPr lang="de-DE" altLang="de-DE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8374" y="2040397"/>
            <a:ext cx="7646489" cy="408576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altLang="de-DE" dirty="0" smtClean="0"/>
              <a:t>im Idealfall regelmäßig, aber nicht häufiger als einmal im Jahr</a:t>
            </a:r>
            <a:br>
              <a:rPr lang="de-DE" altLang="de-DE" dirty="0" smtClean="0"/>
            </a:br>
            <a:endParaRPr lang="de-DE" altLang="de-DE" dirty="0" smtClean="0"/>
          </a:p>
          <a:p>
            <a:pPr>
              <a:buFontTx/>
              <a:buChar char="-"/>
            </a:pPr>
            <a:r>
              <a:rPr lang="de-DE" altLang="de-DE" dirty="0" smtClean="0"/>
              <a:t>nach Ablauf der Aufbewahrungsfrist sind Akten archivreif und  dem Archiv anzubieten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>
              <a:buNone/>
            </a:pPr>
            <a:r>
              <a:rPr lang="de-DE" altLang="de-DE" b="1" dirty="0" smtClean="0"/>
              <a:t>Grundsätzlich sind alle Akten vor der Vernichtung dem Archiv anzubieten</a:t>
            </a:r>
            <a:r>
              <a:rPr lang="de-DE" altLang="de-DE" b="1" dirty="0" smtClean="0"/>
              <a:t>!</a:t>
            </a:r>
          </a:p>
          <a:p>
            <a:pPr marL="0" indent="0">
              <a:buNone/>
            </a:pPr>
            <a:endParaRPr lang="de-DE" altLang="de-DE" b="1" dirty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  <a:p>
            <a:pPr>
              <a:buFontTx/>
              <a:buChar char="-"/>
            </a:pPr>
            <a:endParaRPr lang="de-DE" alt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106" y="4097764"/>
            <a:ext cx="3111014" cy="213782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735782" y="5697997"/>
            <a:ext cx="2561831" cy="428166"/>
          </a:xfrm>
          <a:prstGeom prst="ellipse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379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pptmaster_allg">
  <a:themeElements>
    <a:clrScheme name="UT_pptmaster_allg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pptmaster_all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_pptmaster_allg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UT_pptmaster_allg</Template>
  <TotalTime>0</TotalTime>
  <Words>479</Words>
  <Application>Microsoft Office PowerPoint</Application>
  <PresentationFormat>Bildschirmpräsentation (4:3)</PresentationFormat>
  <Paragraphs>194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Symbol</vt:lpstr>
      <vt:lpstr>Wingdings</vt:lpstr>
      <vt:lpstr>UT_pptmaster_allg</vt:lpstr>
      <vt:lpstr>Aktenaussonderung und Anbietung  Dr. Susanne Rieß-Stumm</vt:lpstr>
      <vt:lpstr>PowerPoint-Präsentation</vt:lpstr>
      <vt:lpstr>Gliederung</vt:lpstr>
      <vt:lpstr>Wer muss anbieten?</vt:lpstr>
      <vt:lpstr>Wer muss anbieten?</vt:lpstr>
      <vt:lpstr>Was ist anzubieten?</vt:lpstr>
      <vt:lpstr>Was ist anzubieten?</vt:lpstr>
      <vt:lpstr>Wann soll die Anbietung erfolgen?</vt:lpstr>
      <vt:lpstr>Wann soll die Anbietung erfolgen?</vt:lpstr>
      <vt:lpstr>Ausnahmen von der Anbietung</vt:lpstr>
      <vt:lpstr>Aufbewahrungsfristen</vt:lpstr>
      <vt:lpstr>PowerPoint-Präsentation</vt:lpstr>
      <vt:lpstr>PowerPoint-Präsentation</vt:lpstr>
      <vt:lpstr>PowerPoint-Präsentation</vt:lpstr>
      <vt:lpstr>PowerPoint-Präsentation</vt:lpstr>
      <vt:lpstr>Wie erfolgt die Anbietung?</vt:lpstr>
      <vt:lpstr>Wie erfolgt die Anbietung?</vt:lpstr>
      <vt:lpstr>PowerPoint-Präsentation</vt:lpstr>
      <vt:lpstr>Was übernimmt das Archiv?</vt:lpstr>
      <vt:lpstr>Bildung einer Überlieferung, die</vt:lpstr>
      <vt:lpstr>Wenn doch noch etwas gebraucht wird?</vt:lpstr>
      <vt:lpstr>Wenn doch noch etwas gebraucht wird?</vt:lpstr>
      <vt:lpstr>Wer kann die Unterlagen im Archiv einsehen?</vt:lpstr>
      <vt:lpstr>Wer kann die Unterlagen im Archiv einsehen?</vt:lpstr>
      <vt:lpstr>Informationsangebot des Universitätsarchivs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Universitätsarchiv Tübingen</dc:title>
  <dc:creator>Susanne Rieß-Stumm</dc:creator>
  <cp:lastModifiedBy>Rieß-Stumm, Susanne</cp:lastModifiedBy>
  <cp:revision>135</cp:revision>
  <cp:lastPrinted>2016-01-19T06:39:51Z</cp:lastPrinted>
  <dcterms:created xsi:type="dcterms:W3CDTF">2015-11-25T10:44:46Z</dcterms:created>
  <dcterms:modified xsi:type="dcterms:W3CDTF">2019-10-08T06:43:06Z</dcterms:modified>
</cp:coreProperties>
</file>