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57" r:id="rId3"/>
    <p:sldId id="258" r:id="rId4"/>
    <p:sldId id="260" r:id="rId5"/>
    <p:sldId id="262" r:id="rId6"/>
    <p:sldId id="288" r:id="rId7"/>
    <p:sldId id="286" r:id="rId8"/>
    <p:sldId id="291" r:id="rId9"/>
    <p:sldId id="293" r:id="rId10"/>
    <p:sldId id="287" r:id="rId11"/>
    <p:sldId id="265" r:id="rId12"/>
    <p:sldId id="271" r:id="rId13"/>
    <p:sldId id="273" r:id="rId14"/>
    <p:sldId id="269" r:id="rId15"/>
    <p:sldId id="289" r:id="rId16"/>
    <p:sldId id="275" r:id="rId17"/>
    <p:sldId id="276" r:id="rId18"/>
    <p:sldId id="279" r:id="rId19"/>
    <p:sldId id="280" r:id="rId20"/>
    <p:sldId id="281" r:id="rId21"/>
    <p:sldId id="282" r:id="rId22"/>
    <p:sldId id="284" r:id="rId23"/>
    <p:sldId id="285" r:id="rId24"/>
    <p:sldId id="294" r:id="rId25"/>
    <p:sldId id="28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70" autoAdjust="0"/>
  </p:normalViewPr>
  <p:slideViewPr>
    <p:cSldViewPr>
      <p:cViewPr varScale="1">
        <p:scale>
          <a:sx n="43" d="100"/>
          <a:sy n="43" d="100"/>
        </p:scale>
        <p:origin x="-12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8690A-D7F3-45A2-8DDC-3199C7F0C83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E"/>
        </a:p>
      </dgm:t>
    </dgm:pt>
    <dgm:pt modelId="{1E4DE88C-6F33-43C8-9E50-E97DF9D7141B}">
      <dgm:prSet phldrT="[Text]" custT="1"/>
      <dgm:spPr/>
      <dgm:t>
        <a:bodyPr/>
        <a:lstStyle/>
        <a:p>
          <a:r>
            <a:rPr lang="en-IE" sz="2800" dirty="0" smtClean="0"/>
            <a:t>1. Categorisation</a:t>
          </a:r>
          <a:endParaRPr lang="en-IE" sz="2800" dirty="0"/>
        </a:p>
      </dgm:t>
    </dgm:pt>
    <dgm:pt modelId="{EA10C52B-962C-49D7-AB80-31E0617A35EF}" type="parTrans" cxnId="{4A885798-707B-4E22-A79B-53D69DA1620B}">
      <dgm:prSet/>
      <dgm:spPr/>
      <dgm:t>
        <a:bodyPr/>
        <a:lstStyle/>
        <a:p>
          <a:endParaRPr lang="en-IE"/>
        </a:p>
      </dgm:t>
    </dgm:pt>
    <dgm:pt modelId="{2D3F9CB8-57CD-438E-B2ED-4D073EEFBDAE}" type="sibTrans" cxnId="{4A885798-707B-4E22-A79B-53D69DA1620B}">
      <dgm:prSet/>
      <dgm:spPr/>
      <dgm:t>
        <a:bodyPr/>
        <a:lstStyle/>
        <a:p>
          <a:endParaRPr lang="en-IE"/>
        </a:p>
      </dgm:t>
    </dgm:pt>
    <dgm:pt modelId="{CD12F319-4220-490D-A36B-047113203621}">
      <dgm:prSet phldrT="[Text]"/>
      <dgm:spPr/>
      <dgm:t>
        <a:bodyPr/>
        <a:lstStyle/>
        <a:p>
          <a:r>
            <a:rPr lang="en-IE" dirty="0" smtClean="0"/>
            <a:t>Categorising the self as a group member</a:t>
          </a:r>
          <a:endParaRPr lang="en-IE" dirty="0"/>
        </a:p>
      </dgm:t>
    </dgm:pt>
    <dgm:pt modelId="{65C01FE0-C24C-4606-AD34-57E7B69AC4B9}" type="parTrans" cxnId="{046C53AF-D9A7-41F7-952B-B3718F8EA22F}">
      <dgm:prSet/>
      <dgm:spPr/>
      <dgm:t>
        <a:bodyPr/>
        <a:lstStyle/>
        <a:p>
          <a:endParaRPr lang="en-IE"/>
        </a:p>
      </dgm:t>
    </dgm:pt>
    <dgm:pt modelId="{6D92B86C-74F6-4902-BB5C-E0A85235BC91}" type="sibTrans" cxnId="{046C53AF-D9A7-41F7-952B-B3718F8EA22F}">
      <dgm:prSet/>
      <dgm:spPr/>
      <dgm:t>
        <a:bodyPr/>
        <a:lstStyle/>
        <a:p>
          <a:endParaRPr lang="en-IE"/>
        </a:p>
      </dgm:t>
    </dgm:pt>
    <dgm:pt modelId="{AE977820-8BDD-4D49-B29B-3E251D4E1521}">
      <dgm:prSet phldrT="[Text]" custT="1"/>
      <dgm:spPr/>
      <dgm:t>
        <a:bodyPr/>
        <a:lstStyle/>
        <a:p>
          <a:r>
            <a:rPr lang="en-IE" sz="2800" dirty="0" smtClean="0"/>
            <a:t>2. Identification</a:t>
          </a:r>
          <a:endParaRPr lang="en-IE" sz="2800" dirty="0"/>
        </a:p>
      </dgm:t>
    </dgm:pt>
    <dgm:pt modelId="{B1646BDF-BFCA-4476-9DEB-E9B22D4B6A51}" type="parTrans" cxnId="{91AFA140-2E22-4966-8C39-3F32CBE5EE17}">
      <dgm:prSet/>
      <dgm:spPr/>
      <dgm:t>
        <a:bodyPr/>
        <a:lstStyle/>
        <a:p>
          <a:endParaRPr lang="en-IE"/>
        </a:p>
      </dgm:t>
    </dgm:pt>
    <dgm:pt modelId="{0F36AD98-2177-43C6-946A-65689CFE3E0E}" type="sibTrans" cxnId="{91AFA140-2E22-4966-8C39-3F32CBE5EE17}">
      <dgm:prSet/>
      <dgm:spPr/>
      <dgm:t>
        <a:bodyPr/>
        <a:lstStyle/>
        <a:p>
          <a:endParaRPr lang="en-IE"/>
        </a:p>
      </dgm:t>
    </dgm:pt>
    <dgm:pt modelId="{1A6DD3C3-73E5-45C3-B6CE-7A2AEEC2D0AC}">
      <dgm:prSet phldrT="[Text]"/>
      <dgm:spPr/>
      <dgm:t>
        <a:bodyPr/>
        <a:lstStyle/>
        <a:p>
          <a:r>
            <a:rPr lang="en-IE" dirty="0" smtClean="0"/>
            <a:t>Defining the self in terms of a group identity</a:t>
          </a:r>
          <a:endParaRPr lang="en-IE" dirty="0"/>
        </a:p>
      </dgm:t>
    </dgm:pt>
    <dgm:pt modelId="{0B9F8744-B50B-403F-95D4-2D01A1B1EFEF}" type="parTrans" cxnId="{7F47E183-1239-4414-9C9A-C644B89710FE}">
      <dgm:prSet/>
      <dgm:spPr/>
      <dgm:t>
        <a:bodyPr/>
        <a:lstStyle/>
        <a:p>
          <a:endParaRPr lang="en-IE"/>
        </a:p>
      </dgm:t>
    </dgm:pt>
    <dgm:pt modelId="{8B2CF98E-2321-4F68-A56C-2F34FB134541}" type="sibTrans" cxnId="{7F47E183-1239-4414-9C9A-C644B89710FE}">
      <dgm:prSet/>
      <dgm:spPr/>
      <dgm:t>
        <a:bodyPr/>
        <a:lstStyle/>
        <a:p>
          <a:endParaRPr lang="en-IE"/>
        </a:p>
      </dgm:t>
    </dgm:pt>
    <dgm:pt modelId="{871827FC-6188-4398-91CB-C9F5CEF1FAB2}">
      <dgm:prSet phldrT="[Text]" custT="1"/>
      <dgm:spPr/>
      <dgm:t>
        <a:bodyPr/>
        <a:lstStyle/>
        <a:p>
          <a:r>
            <a:rPr lang="en-IE" sz="2800" dirty="0" smtClean="0"/>
            <a:t>3. Comparison</a:t>
          </a:r>
          <a:endParaRPr lang="en-IE" sz="2800" dirty="0"/>
        </a:p>
      </dgm:t>
    </dgm:pt>
    <dgm:pt modelId="{E7EAA2EF-093F-4311-8E98-19C9AD9E84B7}" type="parTrans" cxnId="{F0879FE2-269D-401E-9281-9BA25F2A0E40}">
      <dgm:prSet/>
      <dgm:spPr/>
      <dgm:t>
        <a:bodyPr/>
        <a:lstStyle/>
        <a:p>
          <a:endParaRPr lang="en-IE"/>
        </a:p>
      </dgm:t>
    </dgm:pt>
    <dgm:pt modelId="{3B842EB0-9E84-4A20-A09F-E50911312409}" type="sibTrans" cxnId="{F0879FE2-269D-401E-9281-9BA25F2A0E40}">
      <dgm:prSet/>
      <dgm:spPr/>
      <dgm:t>
        <a:bodyPr/>
        <a:lstStyle/>
        <a:p>
          <a:endParaRPr lang="en-IE"/>
        </a:p>
      </dgm:t>
    </dgm:pt>
    <dgm:pt modelId="{C6E98D46-97BA-4576-9799-DE6129096CD9}">
      <dgm:prSet phldrT="[Text]"/>
      <dgm:spPr/>
      <dgm:t>
        <a:bodyPr/>
        <a:lstStyle/>
        <a:p>
          <a:r>
            <a:rPr lang="en-IE" dirty="0" smtClean="0"/>
            <a:t>Positive distinctiveness of ingroup compared to other groups (outgroups)</a:t>
          </a:r>
          <a:endParaRPr lang="en-IE" dirty="0"/>
        </a:p>
      </dgm:t>
    </dgm:pt>
    <dgm:pt modelId="{B1664BA0-CA9A-4F59-9F4B-23AF07642184}" type="parTrans" cxnId="{56D6113E-B63F-46B3-8A49-1418B320F2FD}">
      <dgm:prSet/>
      <dgm:spPr/>
      <dgm:t>
        <a:bodyPr/>
        <a:lstStyle/>
        <a:p>
          <a:endParaRPr lang="en-IE"/>
        </a:p>
      </dgm:t>
    </dgm:pt>
    <dgm:pt modelId="{24CA2919-6E4A-4735-8B9A-3BB69B07D57C}" type="sibTrans" cxnId="{56D6113E-B63F-46B3-8A49-1418B320F2FD}">
      <dgm:prSet/>
      <dgm:spPr/>
      <dgm:t>
        <a:bodyPr/>
        <a:lstStyle/>
        <a:p>
          <a:endParaRPr lang="en-IE"/>
        </a:p>
      </dgm:t>
    </dgm:pt>
    <dgm:pt modelId="{7B4B3C7D-CD8C-4DF3-833E-5AE4B3C88B46}" type="pres">
      <dgm:prSet presAssocID="{A018690A-D7F3-45A2-8DDC-3199C7F0C831}" presName="Name0" presStyleCnt="0">
        <dgm:presLayoutVars>
          <dgm:dir/>
          <dgm:animLvl val="lvl"/>
          <dgm:resizeHandles val="exact"/>
        </dgm:presLayoutVars>
      </dgm:prSet>
      <dgm:spPr/>
      <dgm:t>
        <a:bodyPr/>
        <a:lstStyle/>
        <a:p>
          <a:endParaRPr lang="en-IE"/>
        </a:p>
      </dgm:t>
    </dgm:pt>
    <dgm:pt modelId="{19F07C6C-D59C-4C8D-B58F-12A847D1ECF6}" type="pres">
      <dgm:prSet presAssocID="{1E4DE88C-6F33-43C8-9E50-E97DF9D7141B}" presName="linNode" presStyleCnt="0"/>
      <dgm:spPr/>
    </dgm:pt>
    <dgm:pt modelId="{7EDB9813-9C8C-4FF2-9FCC-8D829CA69F20}" type="pres">
      <dgm:prSet presAssocID="{1E4DE88C-6F33-43C8-9E50-E97DF9D7141B}" presName="parentText" presStyleLbl="node1" presStyleIdx="0" presStyleCnt="3" custScaleX="116949">
        <dgm:presLayoutVars>
          <dgm:chMax val="1"/>
          <dgm:bulletEnabled val="1"/>
        </dgm:presLayoutVars>
      </dgm:prSet>
      <dgm:spPr/>
      <dgm:t>
        <a:bodyPr/>
        <a:lstStyle/>
        <a:p>
          <a:endParaRPr lang="en-IE"/>
        </a:p>
      </dgm:t>
    </dgm:pt>
    <dgm:pt modelId="{BFCF7941-C650-4B81-8E21-E80701D07964}" type="pres">
      <dgm:prSet presAssocID="{1E4DE88C-6F33-43C8-9E50-E97DF9D7141B}" presName="descendantText" presStyleLbl="alignAccFollowNode1" presStyleIdx="0" presStyleCnt="3">
        <dgm:presLayoutVars>
          <dgm:bulletEnabled val="1"/>
        </dgm:presLayoutVars>
      </dgm:prSet>
      <dgm:spPr/>
      <dgm:t>
        <a:bodyPr/>
        <a:lstStyle/>
        <a:p>
          <a:endParaRPr lang="en-IE"/>
        </a:p>
      </dgm:t>
    </dgm:pt>
    <dgm:pt modelId="{3769E7A8-6424-4E52-B930-522DEE4E9D23}" type="pres">
      <dgm:prSet presAssocID="{2D3F9CB8-57CD-438E-B2ED-4D073EEFBDAE}" presName="sp" presStyleCnt="0"/>
      <dgm:spPr/>
    </dgm:pt>
    <dgm:pt modelId="{80CE0C6F-10AB-4687-988C-BD6DBB48C956}" type="pres">
      <dgm:prSet presAssocID="{AE977820-8BDD-4D49-B29B-3E251D4E1521}" presName="linNode" presStyleCnt="0"/>
      <dgm:spPr/>
    </dgm:pt>
    <dgm:pt modelId="{2A4BED56-4C83-4E62-8821-6F8FCBCCE96D}" type="pres">
      <dgm:prSet presAssocID="{AE977820-8BDD-4D49-B29B-3E251D4E1521}" presName="parentText" presStyleLbl="node1" presStyleIdx="1" presStyleCnt="3" custScaleX="116949">
        <dgm:presLayoutVars>
          <dgm:chMax val="1"/>
          <dgm:bulletEnabled val="1"/>
        </dgm:presLayoutVars>
      </dgm:prSet>
      <dgm:spPr/>
      <dgm:t>
        <a:bodyPr/>
        <a:lstStyle/>
        <a:p>
          <a:endParaRPr lang="en-IE"/>
        </a:p>
      </dgm:t>
    </dgm:pt>
    <dgm:pt modelId="{78322C69-0658-4A4F-BC6C-EA0338419BA7}" type="pres">
      <dgm:prSet presAssocID="{AE977820-8BDD-4D49-B29B-3E251D4E1521}" presName="descendantText" presStyleLbl="alignAccFollowNode1" presStyleIdx="1" presStyleCnt="3">
        <dgm:presLayoutVars>
          <dgm:bulletEnabled val="1"/>
        </dgm:presLayoutVars>
      </dgm:prSet>
      <dgm:spPr/>
      <dgm:t>
        <a:bodyPr/>
        <a:lstStyle/>
        <a:p>
          <a:endParaRPr lang="en-IE"/>
        </a:p>
      </dgm:t>
    </dgm:pt>
    <dgm:pt modelId="{9EF1257B-5165-4B5C-BB7C-9D1A47DB65E3}" type="pres">
      <dgm:prSet presAssocID="{0F36AD98-2177-43C6-946A-65689CFE3E0E}" presName="sp" presStyleCnt="0"/>
      <dgm:spPr/>
    </dgm:pt>
    <dgm:pt modelId="{72ACBD05-6E3A-4079-B9DD-D1FA0E235325}" type="pres">
      <dgm:prSet presAssocID="{871827FC-6188-4398-91CB-C9F5CEF1FAB2}" presName="linNode" presStyleCnt="0"/>
      <dgm:spPr/>
    </dgm:pt>
    <dgm:pt modelId="{4B34938E-3D28-4727-AED1-F6104750A7CB}" type="pres">
      <dgm:prSet presAssocID="{871827FC-6188-4398-91CB-C9F5CEF1FAB2}" presName="parentText" presStyleLbl="node1" presStyleIdx="2" presStyleCnt="3" custScaleX="116948">
        <dgm:presLayoutVars>
          <dgm:chMax val="1"/>
          <dgm:bulletEnabled val="1"/>
        </dgm:presLayoutVars>
      </dgm:prSet>
      <dgm:spPr/>
      <dgm:t>
        <a:bodyPr/>
        <a:lstStyle/>
        <a:p>
          <a:endParaRPr lang="en-IE"/>
        </a:p>
      </dgm:t>
    </dgm:pt>
    <dgm:pt modelId="{8CD6AE6E-BB50-4BD9-9598-184BB923BF23}" type="pres">
      <dgm:prSet presAssocID="{871827FC-6188-4398-91CB-C9F5CEF1FAB2}" presName="descendantText" presStyleLbl="alignAccFollowNode1" presStyleIdx="2" presStyleCnt="3">
        <dgm:presLayoutVars>
          <dgm:bulletEnabled val="1"/>
        </dgm:presLayoutVars>
      </dgm:prSet>
      <dgm:spPr/>
      <dgm:t>
        <a:bodyPr/>
        <a:lstStyle/>
        <a:p>
          <a:endParaRPr lang="en-IE"/>
        </a:p>
      </dgm:t>
    </dgm:pt>
  </dgm:ptLst>
  <dgm:cxnLst>
    <dgm:cxn modelId="{BC2BB6BF-FD1E-43C6-A952-E207BA8B400B}" type="presOf" srcId="{1E4DE88C-6F33-43C8-9E50-E97DF9D7141B}" destId="{7EDB9813-9C8C-4FF2-9FCC-8D829CA69F20}" srcOrd="0" destOrd="0" presId="urn:microsoft.com/office/officeart/2005/8/layout/vList5"/>
    <dgm:cxn modelId="{BBABEFDC-AEEC-4A2D-8AC8-4DEA098F4E4E}" type="presOf" srcId="{C6E98D46-97BA-4576-9799-DE6129096CD9}" destId="{8CD6AE6E-BB50-4BD9-9598-184BB923BF23}" srcOrd="0" destOrd="0" presId="urn:microsoft.com/office/officeart/2005/8/layout/vList5"/>
    <dgm:cxn modelId="{94E9A44A-9134-4A2D-914B-4833D7811FAA}" type="presOf" srcId="{871827FC-6188-4398-91CB-C9F5CEF1FAB2}" destId="{4B34938E-3D28-4727-AED1-F6104750A7CB}" srcOrd="0" destOrd="0" presId="urn:microsoft.com/office/officeart/2005/8/layout/vList5"/>
    <dgm:cxn modelId="{D4F1C1B9-FF3C-4691-AC76-B3791252A9A4}" type="presOf" srcId="{CD12F319-4220-490D-A36B-047113203621}" destId="{BFCF7941-C650-4B81-8E21-E80701D07964}" srcOrd="0" destOrd="0" presId="urn:microsoft.com/office/officeart/2005/8/layout/vList5"/>
    <dgm:cxn modelId="{CEA172D5-A1E8-4542-990E-E2063FC0B6F7}" type="presOf" srcId="{1A6DD3C3-73E5-45C3-B6CE-7A2AEEC2D0AC}" destId="{78322C69-0658-4A4F-BC6C-EA0338419BA7}" srcOrd="0" destOrd="0" presId="urn:microsoft.com/office/officeart/2005/8/layout/vList5"/>
    <dgm:cxn modelId="{91AFA140-2E22-4966-8C39-3F32CBE5EE17}" srcId="{A018690A-D7F3-45A2-8DDC-3199C7F0C831}" destId="{AE977820-8BDD-4D49-B29B-3E251D4E1521}" srcOrd="1" destOrd="0" parTransId="{B1646BDF-BFCA-4476-9DEB-E9B22D4B6A51}" sibTransId="{0F36AD98-2177-43C6-946A-65689CFE3E0E}"/>
    <dgm:cxn modelId="{4A885798-707B-4E22-A79B-53D69DA1620B}" srcId="{A018690A-D7F3-45A2-8DDC-3199C7F0C831}" destId="{1E4DE88C-6F33-43C8-9E50-E97DF9D7141B}" srcOrd="0" destOrd="0" parTransId="{EA10C52B-962C-49D7-AB80-31E0617A35EF}" sibTransId="{2D3F9CB8-57CD-438E-B2ED-4D073EEFBDAE}"/>
    <dgm:cxn modelId="{046C53AF-D9A7-41F7-952B-B3718F8EA22F}" srcId="{1E4DE88C-6F33-43C8-9E50-E97DF9D7141B}" destId="{CD12F319-4220-490D-A36B-047113203621}" srcOrd="0" destOrd="0" parTransId="{65C01FE0-C24C-4606-AD34-57E7B69AC4B9}" sibTransId="{6D92B86C-74F6-4902-BB5C-E0A85235BC91}"/>
    <dgm:cxn modelId="{56D6113E-B63F-46B3-8A49-1418B320F2FD}" srcId="{871827FC-6188-4398-91CB-C9F5CEF1FAB2}" destId="{C6E98D46-97BA-4576-9799-DE6129096CD9}" srcOrd="0" destOrd="0" parTransId="{B1664BA0-CA9A-4F59-9F4B-23AF07642184}" sibTransId="{24CA2919-6E4A-4735-8B9A-3BB69B07D57C}"/>
    <dgm:cxn modelId="{7F47E183-1239-4414-9C9A-C644B89710FE}" srcId="{AE977820-8BDD-4D49-B29B-3E251D4E1521}" destId="{1A6DD3C3-73E5-45C3-B6CE-7A2AEEC2D0AC}" srcOrd="0" destOrd="0" parTransId="{0B9F8744-B50B-403F-95D4-2D01A1B1EFEF}" sibTransId="{8B2CF98E-2321-4F68-A56C-2F34FB134541}"/>
    <dgm:cxn modelId="{F0879FE2-269D-401E-9281-9BA25F2A0E40}" srcId="{A018690A-D7F3-45A2-8DDC-3199C7F0C831}" destId="{871827FC-6188-4398-91CB-C9F5CEF1FAB2}" srcOrd="2" destOrd="0" parTransId="{E7EAA2EF-093F-4311-8E98-19C9AD9E84B7}" sibTransId="{3B842EB0-9E84-4A20-A09F-E50911312409}"/>
    <dgm:cxn modelId="{F76E71F9-34AF-42D8-BE87-1B11186752CB}" type="presOf" srcId="{AE977820-8BDD-4D49-B29B-3E251D4E1521}" destId="{2A4BED56-4C83-4E62-8821-6F8FCBCCE96D}" srcOrd="0" destOrd="0" presId="urn:microsoft.com/office/officeart/2005/8/layout/vList5"/>
    <dgm:cxn modelId="{9396D231-4363-4182-8D12-B8D9C600C69B}" type="presOf" srcId="{A018690A-D7F3-45A2-8DDC-3199C7F0C831}" destId="{7B4B3C7D-CD8C-4DF3-833E-5AE4B3C88B46}" srcOrd="0" destOrd="0" presId="urn:microsoft.com/office/officeart/2005/8/layout/vList5"/>
    <dgm:cxn modelId="{EEE031B7-68B0-4378-80CE-40DE224F285B}" type="presParOf" srcId="{7B4B3C7D-CD8C-4DF3-833E-5AE4B3C88B46}" destId="{19F07C6C-D59C-4C8D-B58F-12A847D1ECF6}" srcOrd="0" destOrd="0" presId="urn:microsoft.com/office/officeart/2005/8/layout/vList5"/>
    <dgm:cxn modelId="{B1427183-1C0A-44F8-86E9-9C339B815E60}" type="presParOf" srcId="{19F07C6C-D59C-4C8D-B58F-12A847D1ECF6}" destId="{7EDB9813-9C8C-4FF2-9FCC-8D829CA69F20}" srcOrd="0" destOrd="0" presId="urn:microsoft.com/office/officeart/2005/8/layout/vList5"/>
    <dgm:cxn modelId="{ADAC0D09-4632-48E1-8989-9FC97C33517E}" type="presParOf" srcId="{19F07C6C-D59C-4C8D-B58F-12A847D1ECF6}" destId="{BFCF7941-C650-4B81-8E21-E80701D07964}" srcOrd="1" destOrd="0" presId="urn:microsoft.com/office/officeart/2005/8/layout/vList5"/>
    <dgm:cxn modelId="{F8183660-7B4C-4692-881E-30E1F67A29E8}" type="presParOf" srcId="{7B4B3C7D-CD8C-4DF3-833E-5AE4B3C88B46}" destId="{3769E7A8-6424-4E52-B930-522DEE4E9D23}" srcOrd="1" destOrd="0" presId="urn:microsoft.com/office/officeart/2005/8/layout/vList5"/>
    <dgm:cxn modelId="{F7265624-F3E8-4126-A1F4-F486FF24F1EF}" type="presParOf" srcId="{7B4B3C7D-CD8C-4DF3-833E-5AE4B3C88B46}" destId="{80CE0C6F-10AB-4687-988C-BD6DBB48C956}" srcOrd="2" destOrd="0" presId="urn:microsoft.com/office/officeart/2005/8/layout/vList5"/>
    <dgm:cxn modelId="{321A85C9-1F0C-4C56-8C40-50367F645D4D}" type="presParOf" srcId="{80CE0C6F-10AB-4687-988C-BD6DBB48C956}" destId="{2A4BED56-4C83-4E62-8821-6F8FCBCCE96D}" srcOrd="0" destOrd="0" presId="urn:microsoft.com/office/officeart/2005/8/layout/vList5"/>
    <dgm:cxn modelId="{2D4DB548-4192-4699-A9E3-0397CF09DB5F}" type="presParOf" srcId="{80CE0C6F-10AB-4687-988C-BD6DBB48C956}" destId="{78322C69-0658-4A4F-BC6C-EA0338419BA7}" srcOrd="1" destOrd="0" presId="urn:microsoft.com/office/officeart/2005/8/layout/vList5"/>
    <dgm:cxn modelId="{787C321E-40B2-4DB5-940B-9723CC3CA59D}" type="presParOf" srcId="{7B4B3C7D-CD8C-4DF3-833E-5AE4B3C88B46}" destId="{9EF1257B-5165-4B5C-BB7C-9D1A47DB65E3}" srcOrd="3" destOrd="0" presId="urn:microsoft.com/office/officeart/2005/8/layout/vList5"/>
    <dgm:cxn modelId="{D8A9051C-57BD-4CDF-8B96-4F44B8D8299A}" type="presParOf" srcId="{7B4B3C7D-CD8C-4DF3-833E-5AE4B3C88B46}" destId="{72ACBD05-6E3A-4079-B9DD-D1FA0E235325}" srcOrd="4" destOrd="0" presId="urn:microsoft.com/office/officeart/2005/8/layout/vList5"/>
    <dgm:cxn modelId="{11F55C4B-7C43-4CC2-A63C-7B3C822BA347}" type="presParOf" srcId="{72ACBD05-6E3A-4079-B9DD-D1FA0E235325}" destId="{4B34938E-3D28-4727-AED1-F6104750A7CB}" srcOrd="0" destOrd="0" presId="urn:microsoft.com/office/officeart/2005/8/layout/vList5"/>
    <dgm:cxn modelId="{33FDC0F6-A5BD-481D-90DF-6840285FB2F5}" type="presParOf" srcId="{72ACBD05-6E3A-4079-B9DD-D1FA0E235325}" destId="{8CD6AE6E-BB50-4BD9-9598-184BB923BF2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F7941-C650-4B81-8E21-E80701D07964}">
      <dsp:nvSpPr>
        <dsp:cNvPr id="0" name=""/>
        <dsp:cNvSpPr/>
      </dsp:nvSpPr>
      <dsp:spPr>
        <a:xfrm rot="5400000">
          <a:off x="4894355" y="-1754794"/>
          <a:ext cx="872534" cy="460356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IE" sz="1900" kern="1200" dirty="0" smtClean="0"/>
            <a:t>Categorising the self as a group member</a:t>
          </a:r>
          <a:endParaRPr lang="en-IE" sz="1900" kern="1200" dirty="0"/>
        </a:p>
      </dsp:txBody>
      <dsp:txXfrm rot="-5400000">
        <a:off x="3028842" y="153313"/>
        <a:ext cx="4560967" cy="787346"/>
      </dsp:txXfrm>
    </dsp:sp>
    <dsp:sp modelId="{7EDB9813-9C8C-4FF2-9FCC-8D829CA69F20}">
      <dsp:nvSpPr>
        <dsp:cNvPr id="0" name=""/>
        <dsp:cNvSpPr/>
      </dsp:nvSpPr>
      <dsp:spPr>
        <a:xfrm>
          <a:off x="444" y="1652"/>
          <a:ext cx="3028398" cy="10906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E" sz="2800" kern="1200" dirty="0" smtClean="0"/>
            <a:t>1. Categorisation</a:t>
          </a:r>
          <a:endParaRPr lang="en-IE" sz="2800" kern="1200" dirty="0"/>
        </a:p>
      </dsp:txBody>
      <dsp:txXfrm>
        <a:off x="53686" y="54894"/>
        <a:ext cx="2921914" cy="984184"/>
      </dsp:txXfrm>
    </dsp:sp>
    <dsp:sp modelId="{78322C69-0658-4A4F-BC6C-EA0338419BA7}">
      <dsp:nvSpPr>
        <dsp:cNvPr id="0" name=""/>
        <dsp:cNvSpPr/>
      </dsp:nvSpPr>
      <dsp:spPr>
        <a:xfrm rot="5400000">
          <a:off x="4894355" y="-609592"/>
          <a:ext cx="872534" cy="460356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IE" sz="1900" kern="1200" dirty="0" smtClean="0"/>
            <a:t>Defining the self in terms of a group identity</a:t>
          </a:r>
          <a:endParaRPr lang="en-IE" sz="1900" kern="1200" dirty="0"/>
        </a:p>
      </dsp:txBody>
      <dsp:txXfrm rot="-5400000">
        <a:off x="3028842" y="1298515"/>
        <a:ext cx="4560967" cy="787346"/>
      </dsp:txXfrm>
    </dsp:sp>
    <dsp:sp modelId="{2A4BED56-4C83-4E62-8821-6F8FCBCCE96D}">
      <dsp:nvSpPr>
        <dsp:cNvPr id="0" name=""/>
        <dsp:cNvSpPr/>
      </dsp:nvSpPr>
      <dsp:spPr>
        <a:xfrm>
          <a:off x="444" y="1146853"/>
          <a:ext cx="3028398" cy="10906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E" sz="2800" kern="1200" dirty="0" smtClean="0"/>
            <a:t>2. Identification</a:t>
          </a:r>
          <a:endParaRPr lang="en-IE" sz="2800" kern="1200" dirty="0"/>
        </a:p>
      </dsp:txBody>
      <dsp:txXfrm>
        <a:off x="53686" y="1200095"/>
        <a:ext cx="2921914" cy="984184"/>
      </dsp:txXfrm>
    </dsp:sp>
    <dsp:sp modelId="{8CD6AE6E-BB50-4BD9-9598-184BB923BF23}">
      <dsp:nvSpPr>
        <dsp:cNvPr id="0" name=""/>
        <dsp:cNvSpPr/>
      </dsp:nvSpPr>
      <dsp:spPr>
        <a:xfrm rot="5400000">
          <a:off x="4894330" y="535608"/>
          <a:ext cx="872534" cy="460356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IE" sz="1900" kern="1200" dirty="0" smtClean="0"/>
            <a:t>Positive distinctiveness of ingroup compared to other groups (outgroups)</a:t>
          </a:r>
          <a:endParaRPr lang="en-IE" sz="1900" kern="1200" dirty="0"/>
        </a:p>
      </dsp:txBody>
      <dsp:txXfrm rot="-5400000">
        <a:off x="3028817" y="2443715"/>
        <a:ext cx="4560967" cy="787346"/>
      </dsp:txXfrm>
    </dsp:sp>
    <dsp:sp modelId="{4B34938E-3D28-4727-AED1-F6104750A7CB}">
      <dsp:nvSpPr>
        <dsp:cNvPr id="0" name=""/>
        <dsp:cNvSpPr/>
      </dsp:nvSpPr>
      <dsp:spPr>
        <a:xfrm>
          <a:off x="444" y="2292055"/>
          <a:ext cx="3028372" cy="10906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E" sz="2800" kern="1200" dirty="0" smtClean="0"/>
            <a:t>3. Comparison</a:t>
          </a:r>
          <a:endParaRPr lang="en-IE" sz="2800" kern="1200" dirty="0"/>
        </a:p>
      </dsp:txBody>
      <dsp:txXfrm>
        <a:off x="53686" y="2345297"/>
        <a:ext cx="2921888" cy="9841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D408B4B-4A43-45D6-B52D-C86239FD637E}" type="slidenum">
              <a:rPr lang="en-US"/>
              <a:pPr>
                <a:defRPr/>
              </a:pPr>
              <a:t>‹#›</a:t>
            </a:fld>
            <a:endParaRPr lang="en-US"/>
          </a:p>
        </p:txBody>
      </p:sp>
    </p:spTree>
    <p:extLst>
      <p:ext uri="{BB962C8B-B14F-4D97-AF65-F5344CB8AC3E}">
        <p14:creationId xmlns:p14="http://schemas.microsoft.com/office/powerpoint/2010/main" val="272477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7AB655-DDC8-4FA0-AA7C-DE5B47E8174E}" type="slidenum">
              <a:rPr lang="en-US" smtClean="0"/>
              <a:pPr eaLnBrk="1" hangingPunct="1"/>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1006C4-889E-484E-AF7B-69975D2D6881}" type="slidenum">
              <a:rPr lang="en-US" smtClean="0"/>
              <a:pPr eaLnBrk="1" hangingPunct="1"/>
              <a:t>12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677315-CE62-4CDF-ABD7-60023DC2A263}" type="slidenum">
              <a:rPr lang="en-US" smtClean="0"/>
              <a:pPr eaLnBrk="1" hangingPunct="1"/>
              <a:t>13</a:t>
            </a:fld>
            <a:endParaRPr lang="en-US" smtClean="0"/>
          </a:p>
        </p:txBody>
      </p:sp>
      <p:sp>
        <p:nvSpPr>
          <p:cNvPr id="50179" name="Rectangle 2"/>
          <p:cNvSpPr>
            <a:spLocks noGrp="1" noRot="1" noChangeAspect="1" noChangeArrowheads="1" noTextEdit="1"/>
          </p:cNvSpPr>
          <p:nvPr>
            <p:ph type="sldImg"/>
          </p:nvPr>
        </p:nvSpPr>
        <p:spPr>
          <a:xfrm>
            <a:off x="1143000" y="684213"/>
            <a:ext cx="4573588" cy="3430587"/>
          </a:xfrm>
          <a:ln/>
        </p:spPr>
      </p:sp>
      <p:sp>
        <p:nvSpPr>
          <p:cNvPr id="50180" name="Rectangle 3"/>
          <p:cNvSpPr>
            <a:spLocks noGrp="1" noChangeArrowheads="1"/>
          </p:cNvSpPr>
          <p:nvPr>
            <p:ph type="body" idx="1"/>
          </p:nvPr>
        </p:nvSpPr>
        <p:spPr>
          <a:xfrm>
            <a:off x="685800" y="4343400"/>
            <a:ext cx="5486400" cy="4116388"/>
          </a:xfrm>
          <a:noFill/>
        </p:spPr>
        <p:txBody>
          <a:bodyPr/>
          <a:lstStyle/>
          <a:p>
            <a:pPr eaLnBrk="1" hangingPunct="1"/>
            <a:r>
              <a:rPr lang="en-GB" smtClean="0"/>
              <a:t>First: these findings backed up previous social identity research showing that we are more accepting of things proposed by in-group members.</a:t>
            </a:r>
          </a:p>
          <a:p>
            <a:pPr eaLnBrk="1" hangingPunct="1"/>
            <a:r>
              <a:rPr lang="en-GB" smtClean="0"/>
              <a:t>Second: however, we also know that people can’t just get away with anything because others identify as belonging to the same group as them – their actions need to be seen to fit with what is best for the group.</a:t>
            </a:r>
          </a:p>
          <a:p>
            <a:pPr eaLnBrk="1" hangingPunct="1"/>
            <a:r>
              <a:rPr lang="en-GB" smtClean="0"/>
              <a:t>Third: we know that surveillance is used to ensure certain behaviours in people. In a work setting, it is used to ensure people do their jobs properly. However, we were interested in how surveillance would affect both people’s view of those in power and also discretionary behaviours, which are valuable to an organisation, but not in anyone’s job description. We could expect to see these where people identify with the power holders in their organisation; however, will this still be the case when surveillance is used where it is not needed?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062F5F-6E41-4B79-9B80-867C310E1071}" type="slidenum">
              <a:rPr lang="en-US" smtClean="0"/>
              <a:pPr eaLnBrk="1" hangingPunct="1"/>
              <a:t>14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0B2FD7-8BC8-4803-84CD-21302151D7AF}" type="slidenum">
              <a:rPr lang="en-US" smtClean="0"/>
              <a:pPr eaLnBrk="1" hangingPunct="1"/>
              <a:t>15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826A2F-0189-412E-817C-C6BF237F2FB3}" type="slidenum">
              <a:rPr lang="en-US" smtClean="0"/>
              <a:pPr eaLnBrk="1" hangingPunct="1"/>
              <a:t>16</a:t>
            </a:fld>
            <a:endParaRPr lang="en-US" smtClean="0"/>
          </a:p>
        </p:txBody>
      </p:sp>
      <p:sp>
        <p:nvSpPr>
          <p:cNvPr id="53251" name="Rectangle 2"/>
          <p:cNvSpPr>
            <a:spLocks noGrp="1" noRot="1" noChangeAspect="1" noChangeArrowheads="1" noTextEdit="1"/>
          </p:cNvSpPr>
          <p:nvPr>
            <p:ph type="sldImg"/>
          </p:nvPr>
        </p:nvSpPr>
        <p:spPr>
          <a:xfrm>
            <a:off x="1143000" y="684213"/>
            <a:ext cx="4573588" cy="3430587"/>
          </a:xfrm>
          <a:ln/>
        </p:spPr>
      </p:sp>
      <p:sp>
        <p:nvSpPr>
          <p:cNvPr id="53252" name="Rectangle 3"/>
          <p:cNvSpPr>
            <a:spLocks noGrp="1" noChangeArrowheads="1"/>
          </p:cNvSpPr>
          <p:nvPr>
            <p:ph type="body" idx="1"/>
          </p:nvPr>
        </p:nvSpPr>
        <p:spPr>
          <a:xfrm>
            <a:off x="685800" y="4343400"/>
            <a:ext cx="5486400" cy="4116388"/>
          </a:xfrm>
          <a:noFill/>
        </p:spPr>
        <p:txBody>
          <a:bodyPr/>
          <a:lstStyle/>
          <a:p>
            <a:pPr eaLnBrk="1" hangingPunct="1"/>
            <a:r>
              <a:rPr lang="en-GB" smtClean="0"/>
              <a:t>We also replicated the mediation found in the previous study. Surveillance moderated the effect of identity on OCB, and this was partly explained by perceptions that the leadership were part of the team. However, this time we also found that although surveillance moderated the effect of identity on leader endorsement, THIS effect was mediated by perceptions of privacy infringement.</a:t>
            </a:r>
          </a:p>
          <a:p>
            <a:pPr eaLnBrk="1" hangingPunct="1"/>
            <a:endParaRPr lang="en-GB" smtClean="0"/>
          </a:p>
          <a:p>
            <a:pPr eaLnBrk="1" hangingPunct="1"/>
            <a:r>
              <a:rPr lang="en-GB" smtClean="0"/>
              <a:t>Here you can see that as predicted, the intervening process explaining why leader endorsement is greater where there is shared identity AND low surveillance is that in this condition, leaders do not contravene the expectations of the group, invading their privacy.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1926EE-F9AF-4336-A0BD-601FE7976C51}" type="slidenum">
              <a:rPr lang="en-US" smtClean="0"/>
              <a:pPr eaLnBrk="1" hangingPunct="1"/>
              <a:t>17</a:t>
            </a:fld>
            <a:endParaRPr lang="en-US" smtClean="0"/>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841BA3-DF7E-42BD-8BA9-647DACA630FD}" type="slidenum">
              <a:rPr lang="en-US" smtClean="0"/>
              <a:pPr eaLnBrk="1" hangingPunct="1"/>
              <a:t>18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CEF0F8-820C-4AA1-8233-F5740FD41165}" type="slidenum">
              <a:rPr lang="en-US" smtClean="0"/>
              <a:pPr eaLnBrk="1" hangingPunct="1"/>
              <a:t>19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9807C5-C3A8-43AA-BA4A-5B5891103FA7}" type="slidenum">
              <a:rPr lang="en-US" smtClean="0"/>
              <a:pPr eaLnBrk="1" hangingPunct="1"/>
              <a:t>20</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AEAFCB-DCED-4E2B-8A07-0A874E4185A0}" type="slidenum">
              <a:rPr lang="en-US" smtClean="0"/>
              <a:pPr eaLnBrk="1" hangingPunct="1"/>
              <a:t>21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D1628B-6889-4F67-AC83-06D842B6BED5}" type="slidenum">
              <a:rPr lang="en-US" smtClean="0"/>
              <a:pPr eaLnBrk="1" hangingPunct="1"/>
              <a:t>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40DA3E-1C81-4030-AC5B-45EB5FF15212}" type="slidenum">
              <a:rPr lang="en-US" smtClean="0"/>
              <a:pPr eaLnBrk="1" hangingPunct="1"/>
              <a:t>22</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F2D8FB-8DA3-439E-9B93-9FB7256D5B4F}" type="slidenum">
              <a:rPr lang="en-US" smtClean="0"/>
              <a:pPr eaLnBrk="1" hangingPunct="1"/>
              <a:t>23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885720-B1E7-4A59-8607-8F7218FE5ECD}" type="slidenum">
              <a:rPr lang="en-US" smtClean="0"/>
              <a:pPr eaLnBrk="1" hangingPunct="1"/>
              <a:t>25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1716F0-C822-4C21-9FCA-641AFE48A91D}" type="slidenum">
              <a:rPr lang="en-US" smtClean="0"/>
              <a:pPr eaLnBrk="1" hangingPunct="1"/>
              <a:t>3</a:t>
            </a:fld>
            <a:endParaRPr lang="en-US" smtClean="0"/>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D3F8A4-C0C9-4A9B-A961-960A11B8EDE2}" type="slidenum">
              <a:rPr lang="en-US" smtClean="0"/>
              <a:pPr eaLnBrk="1" hangingPunct="1"/>
              <a:t>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GB" dirty="0" smtClean="0"/>
              <a:t>So why study CCTV? Well, as I said, as a social psychologist I’m interested in real social issues that impact on our everyday lives. And CCTV is a big issue these days, especially in Britain. Ask them how often they think they are captured on CCTV in an average day, or how many cameras there are in the UK.</a:t>
            </a:r>
          </a:p>
          <a:p>
            <a:pPr eaLnBrk="1" hangingPunct="1"/>
            <a:endParaRPr lang="en-GB" dirty="0" smtClean="0"/>
          </a:p>
          <a:p>
            <a:pPr eaLnBrk="1" hangingPunct="1"/>
            <a:r>
              <a:rPr lang="en-GB" dirty="0" smtClean="0"/>
              <a:t>We are actually captured on CCTV *at least* 300 times a day on average. Note that this figure is from 2002 so is now likely to be out of date. A more recent figure is that there are at least 4 million cameras in use in the UK. Privacy International, an organization interested in civil liberties and surveillance, produced a report about the use of surveillance in many countries around the world. They classified the UK as one of the worst, in terms of how much surveillance we have and also how much it is misused.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665972-57C6-44DD-B60E-856C0EEF0E9E}" type="slidenum">
              <a:rPr lang="en-US" smtClean="0"/>
              <a:pPr eaLnBrk="1" hangingPunct="1"/>
              <a:t>5</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GB" smtClean="0"/>
              <a:t>This is a map of the world produced by privacy international, where they rate many countries in terms of the prevalence of surveillance. there are seven possible categories, and you can see that the UK ranks as the most severe, “endemic surveillance society”. By endemic, what they mean is that a high level of surveillance is peculiar to this particular location; it is ingrained in the way society works.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866101-1D97-47C1-A26D-902A4BBC0617}" type="slidenum">
              <a:rPr lang="en-US" smtClean="0"/>
              <a:pPr eaLnBrk="1" hangingPunct="1"/>
              <a:t>6</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807403-26BD-4802-A3C1-4197CA08C2BA}" type="slidenum">
              <a:rPr lang="en-US" smtClean="0"/>
              <a:pPr eaLnBrk="1" hangingPunct="1"/>
              <a:t>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FD67BE-6743-4035-8D88-C7988A644633}" type="slidenum">
              <a:rPr lang="en-US" smtClean="0"/>
              <a:pPr eaLnBrk="1" hangingPunct="1"/>
              <a:t>10</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BD73AE-2874-4824-8F35-837B69D2F62B}" type="slidenum">
              <a:rPr lang="en-US" smtClean="0"/>
              <a:pPr eaLnBrk="1" hangingPunct="1"/>
              <a:t>11</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78F25280-6F5B-4F69-B562-DBDD5B1A5004}" type="slidenum">
              <a:rPr lang="en-US"/>
              <a:pPr>
                <a:defRPr/>
              </a:pPr>
              <a:t>‹#›</a:t>
            </a:fld>
            <a:endParaRPr lang="en-US"/>
          </a:p>
        </p:txBody>
      </p:sp>
    </p:spTree>
    <p:extLst>
      <p:ext uri="{BB962C8B-B14F-4D97-AF65-F5344CB8AC3E}">
        <p14:creationId xmlns:p14="http://schemas.microsoft.com/office/powerpoint/2010/main" val="2526159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0D1CF5E-125F-4555-8B64-EC9E1FEB1149}" type="slidenum">
              <a:rPr lang="en-US"/>
              <a:pPr>
                <a:defRPr/>
              </a:pPr>
              <a:t>‹#›</a:t>
            </a:fld>
            <a:endParaRPr lang="en-US"/>
          </a:p>
        </p:txBody>
      </p:sp>
    </p:spTree>
    <p:extLst>
      <p:ext uri="{BB962C8B-B14F-4D97-AF65-F5344CB8AC3E}">
        <p14:creationId xmlns:p14="http://schemas.microsoft.com/office/powerpoint/2010/main" val="43871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1AE9B93-02B2-4857-A15B-3D082CD0AEBC}" type="slidenum">
              <a:rPr lang="en-US"/>
              <a:pPr>
                <a:defRPr/>
              </a:pPr>
              <a:t>‹#›</a:t>
            </a:fld>
            <a:endParaRPr lang="en-US"/>
          </a:p>
        </p:txBody>
      </p:sp>
    </p:spTree>
    <p:extLst>
      <p:ext uri="{BB962C8B-B14F-4D97-AF65-F5344CB8AC3E}">
        <p14:creationId xmlns:p14="http://schemas.microsoft.com/office/powerpoint/2010/main" val="1579945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665AB3A-7B21-4B92-8165-9620ECA3E1CF}" type="slidenum">
              <a:rPr lang="en-US"/>
              <a:pPr>
                <a:defRPr/>
              </a:pPr>
              <a:t>‹#›</a:t>
            </a:fld>
            <a:endParaRPr lang="en-US"/>
          </a:p>
        </p:txBody>
      </p:sp>
    </p:spTree>
    <p:extLst>
      <p:ext uri="{BB962C8B-B14F-4D97-AF65-F5344CB8AC3E}">
        <p14:creationId xmlns:p14="http://schemas.microsoft.com/office/powerpoint/2010/main" val="287863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ABBF01D-D3E8-4557-A1EC-EAEF5E55E222}" type="slidenum">
              <a:rPr lang="en-US"/>
              <a:pPr>
                <a:defRPr/>
              </a:pPr>
              <a:t>‹#›</a:t>
            </a:fld>
            <a:endParaRPr lang="en-US"/>
          </a:p>
        </p:txBody>
      </p:sp>
    </p:spTree>
    <p:extLst>
      <p:ext uri="{BB962C8B-B14F-4D97-AF65-F5344CB8AC3E}">
        <p14:creationId xmlns:p14="http://schemas.microsoft.com/office/powerpoint/2010/main" val="39950206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DEFA2BA-F985-43A7-8E3A-0C2D93BF9283}" type="slidenum">
              <a:rPr lang="en-US"/>
              <a:pPr>
                <a:defRPr/>
              </a:pPr>
              <a:t>‹#›</a:t>
            </a:fld>
            <a:endParaRPr lang="en-US"/>
          </a:p>
        </p:txBody>
      </p:sp>
    </p:spTree>
    <p:extLst>
      <p:ext uri="{BB962C8B-B14F-4D97-AF65-F5344CB8AC3E}">
        <p14:creationId xmlns:p14="http://schemas.microsoft.com/office/powerpoint/2010/main" val="305703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8BC9AC5-E1CA-489F-85C4-C04D0EDE0634}" type="slidenum">
              <a:rPr lang="en-US"/>
              <a:pPr>
                <a:defRPr/>
              </a:pPr>
              <a:t>‹#›</a:t>
            </a:fld>
            <a:endParaRPr lang="en-US"/>
          </a:p>
        </p:txBody>
      </p:sp>
    </p:spTree>
    <p:extLst>
      <p:ext uri="{BB962C8B-B14F-4D97-AF65-F5344CB8AC3E}">
        <p14:creationId xmlns:p14="http://schemas.microsoft.com/office/powerpoint/2010/main" val="108638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E00CF17-31DF-40D7-AA20-81ABD4762D8D}" type="slidenum">
              <a:rPr lang="en-US"/>
              <a:pPr>
                <a:defRPr/>
              </a:pPr>
              <a:t>‹#›</a:t>
            </a:fld>
            <a:endParaRPr lang="en-US"/>
          </a:p>
        </p:txBody>
      </p:sp>
    </p:spTree>
    <p:extLst>
      <p:ext uri="{BB962C8B-B14F-4D97-AF65-F5344CB8AC3E}">
        <p14:creationId xmlns:p14="http://schemas.microsoft.com/office/powerpoint/2010/main" val="402372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DD71734-58F6-40EC-A0E5-8E65D9D8EA9C}" type="slidenum">
              <a:rPr lang="en-US"/>
              <a:pPr>
                <a:defRPr/>
              </a:pPr>
              <a:t>‹#›</a:t>
            </a:fld>
            <a:endParaRPr lang="en-US"/>
          </a:p>
        </p:txBody>
      </p:sp>
    </p:spTree>
    <p:extLst>
      <p:ext uri="{BB962C8B-B14F-4D97-AF65-F5344CB8AC3E}">
        <p14:creationId xmlns:p14="http://schemas.microsoft.com/office/powerpoint/2010/main" val="173710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53EA86E6-631F-40EA-9E53-C0AF64A53494}" type="slidenum">
              <a:rPr lang="en-US"/>
              <a:pPr>
                <a:defRPr/>
              </a:pPr>
              <a:t>‹#›</a:t>
            </a:fld>
            <a:endParaRPr lang="en-US"/>
          </a:p>
        </p:txBody>
      </p:sp>
    </p:spTree>
    <p:extLst>
      <p:ext uri="{BB962C8B-B14F-4D97-AF65-F5344CB8AC3E}">
        <p14:creationId xmlns:p14="http://schemas.microsoft.com/office/powerpoint/2010/main" val="278032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A4EE8C5-A3BF-449F-9FA1-9B0CAE5264AC}" type="slidenum">
              <a:rPr lang="en-US"/>
              <a:pPr>
                <a:defRPr/>
              </a:pPr>
              <a:t>‹#›</a:t>
            </a:fld>
            <a:endParaRPr lang="en-US"/>
          </a:p>
        </p:txBody>
      </p:sp>
    </p:spTree>
    <p:extLst>
      <p:ext uri="{BB962C8B-B14F-4D97-AF65-F5344CB8AC3E}">
        <p14:creationId xmlns:p14="http://schemas.microsoft.com/office/powerpoint/2010/main" val="424181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A6C23D76-3613-4B4F-9DFE-B7F880621BC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23" r:id="rId1"/>
    <p:sldLayoutId id="2147483717" r:id="rId2"/>
    <p:sldLayoutId id="2147483724" r:id="rId3"/>
    <p:sldLayoutId id="2147483718" r:id="rId4"/>
    <p:sldLayoutId id="2147483725" r:id="rId5"/>
    <p:sldLayoutId id="2147483719" r:id="rId6"/>
    <p:sldLayoutId id="2147483720" r:id="rId7"/>
    <p:sldLayoutId id="2147483726" r:id="rId8"/>
    <p:sldLayoutId id="2147483727" r:id="rId9"/>
    <p:sldLayoutId id="2147483721" r:id="rId10"/>
    <p:sldLayoutId id="2147483722"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file:///H:\01-2006\Human%20Resources%20Division%20-%20Salary%20Scales_files\small-crest.gif" TargetMode="External"/><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camera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1484313"/>
            <a:ext cx="7740650"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8"/>
          <p:cNvSpPr txBox="1">
            <a:spLocks noChangeArrowheads="1"/>
          </p:cNvSpPr>
          <p:nvPr/>
        </p:nvSpPr>
        <p:spPr bwMode="auto">
          <a:xfrm>
            <a:off x="144463" y="139700"/>
            <a:ext cx="88550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200"/>
              <a:t>Surveillance and social identity: Privacy perceptions and the potential for division</a:t>
            </a:r>
            <a:endParaRPr lang="en-GB" sz="2800"/>
          </a:p>
        </p:txBody>
      </p:sp>
      <p:sp>
        <p:nvSpPr>
          <p:cNvPr id="7172" name="Text Box 9"/>
          <p:cNvSpPr txBox="1">
            <a:spLocks noChangeArrowheads="1"/>
          </p:cNvSpPr>
          <p:nvPr/>
        </p:nvSpPr>
        <p:spPr bwMode="auto">
          <a:xfrm>
            <a:off x="1547813" y="5157788"/>
            <a:ext cx="632142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a:t>Aisling T. O’Donnell</a:t>
            </a:r>
            <a:r>
              <a:rPr lang="en-GB" sz="2400" baseline="30000"/>
              <a:t>1</a:t>
            </a:r>
            <a:endParaRPr lang="en-GB"/>
          </a:p>
          <a:p>
            <a:pPr algn="ctr" eaLnBrk="1" hangingPunct="1"/>
            <a:r>
              <a:rPr lang="en-GB"/>
              <a:t>Michelle K. Ryan</a:t>
            </a:r>
            <a:r>
              <a:rPr lang="en-GB" baseline="30000"/>
              <a:t>2</a:t>
            </a:r>
            <a:r>
              <a:rPr lang="en-GB"/>
              <a:t> &amp; Jolanda Jetten</a:t>
            </a:r>
            <a:r>
              <a:rPr lang="en-GB" baseline="30000"/>
              <a:t>2,3</a:t>
            </a:r>
          </a:p>
        </p:txBody>
      </p:sp>
      <p:pic>
        <p:nvPicPr>
          <p:cNvPr id="717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825" y="6165850"/>
            <a:ext cx="165576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2338" y="6165850"/>
            <a:ext cx="18716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2" descr="GIF RGB 150 Pixels with Bor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199188"/>
            <a:ext cx="79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13"/>
          <p:cNvSpPr txBox="1">
            <a:spLocks noChangeArrowheads="1"/>
          </p:cNvSpPr>
          <p:nvPr/>
        </p:nvSpPr>
        <p:spPr bwMode="auto">
          <a:xfrm>
            <a:off x="1619250" y="6027738"/>
            <a:ext cx="2889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aseline="30000">
                <a:cs typeface="Arial" charset="0"/>
              </a:rPr>
              <a:t>1</a:t>
            </a:r>
            <a:endParaRPr lang="en-US" baseline="30000">
              <a:cs typeface="Arial" charset="0"/>
            </a:endParaRPr>
          </a:p>
        </p:txBody>
      </p:sp>
      <p:sp>
        <p:nvSpPr>
          <p:cNvPr id="7177" name="Text Box 14"/>
          <p:cNvSpPr txBox="1">
            <a:spLocks noChangeArrowheads="1"/>
          </p:cNvSpPr>
          <p:nvPr/>
        </p:nvSpPr>
        <p:spPr bwMode="auto">
          <a:xfrm>
            <a:off x="4792663" y="6027738"/>
            <a:ext cx="2889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aseline="30000">
                <a:cs typeface="Arial" charset="0"/>
              </a:rPr>
              <a:t>2</a:t>
            </a:r>
            <a:endParaRPr lang="en-US" baseline="30000">
              <a:cs typeface="Arial" charset="0"/>
            </a:endParaRPr>
          </a:p>
        </p:txBody>
      </p:sp>
      <p:sp>
        <p:nvSpPr>
          <p:cNvPr id="7178" name="Text Box 14"/>
          <p:cNvSpPr txBox="1">
            <a:spLocks noChangeArrowheads="1"/>
          </p:cNvSpPr>
          <p:nvPr/>
        </p:nvSpPr>
        <p:spPr bwMode="auto">
          <a:xfrm>
            <a:off x="7035800" y="6027738"/>
            <a:ext cx="2889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aseline="30000">
                <a:cs typeface="Arial" charset="0"/>
              </a:rPr>
              <a:t>3</a:t>
            </a:r>
            <a:endParaRPr lang="en-US" baseline="30000">
              <a:cs typeface="Arial" charset="0"/>
            </a:endParaRPr>
          </a:p>
        </p:txBody>
      </p:sp>
      <p:pic>
        <p:nvPicPr>
          <p:cNvPr id="7179" name="Picture 16" descr="H:\01-2006\Human Resources Division - Salary Scales_files\small-crest.gif"/>
          <p:cNvPicPr>
            <a:picLocks noChangeAspect="1" noChangeArrowheads="1"/>
          </p:cNvPicPr>
          <p:nvPr/>
        </p:nvPicPr>
        <p:blipFill>
          <a:blip r:embed="rId7" r:link="rId8">
            <a:extLst>
              <a:ext uri="{28A0092B-C50C-407E-A947-70E740481C1C}">
                <a14:useLocalDpi xmlns:a14="http://schemas.microsoft.com/office/drawing/2010/main" val="0"/>
              </a:ext>
            </a:extLst>
          </a:blip>
          <a:srcRect r="18564"/>
          <a:stretch>
            <a:fillRect/>
          </a:stretch>
        </p:blipFill>
        <p:spPr bwMode="auto">
          <a:xfrm>
            <a:off x="1935163" y="6189663"/>
            <a:ext cx="2636837" cy="666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3" name="Rectangle 1029"/>
          <p:cNvSpPr>
            <a:spLocks noGrp="1" noChangeArrowheads="1"/>
          </p:cNvSpPr>
          <p:nvPr>
            <p:ph type="title"/>
          </p:nvPr>
        </p:nvSpPr>
        <p:spPr/>
        <p:txBody>
          <a:bodyPr>
            <a:normAutofit fontScale="90000"/>
          </a:bodyPr>
          <a:lstStyle/>
          <a:p>
            <a:pPr eaLnBrk="1" fontAlgn="auto" hangingPunct="1">
              <a:spcAft>
                <a:spcPts val="0"/>
              </a:spcAft>
              <a:defRPr/>
            </a:pPr>
            <a:r>
              <a:rPr lang="en-GB" b="1"/>
              <a:t>Examples from social identity research</a:t>
            </a:r>
          </a:p>
        </p:txBody>
      </p:sp>
      <p:sp>
        <p:nvSpPr>
          <p:cNvPr id="63494" name="Rectangle 1030"/>
          <p:cNvSpPr>
            <a:spLocks noGrp="1" noChangeArrowheads="1"/>
          </p:cNvSpPr>
          <p:nvPr>
            <p:ph idx="1"/>
          </p:nvPr>
        </p:nvSpPr>
        <p:spPr/>
        <p:txBody>
          <a:bodyPr/>
          <a:lstStyle/>
          <a:p>
            <a:pPr eaLnBrk="1" hangingPunct="1">
              <a:lnSpc>
                <a:spcPct val="90000"/>
              </a:lnSpc>
            </a:pPr>
            <a:r>
              <a:rPr lang="en-GB" sz="2800" smtClean="0"/>
              <a:t>Behaviour coming from in-group members is interpreted differently to that of out-group members</a:t>
            </a:r>
          </a:p>
          <a:p>
            <a:pPr eaLnBrk="1" hangingPunct="1">
              <a:lnSpc>
                <a:spcPct val="90000"/>
              </a:lnSpc>
            </a:pPr>
            <a:endParaRPr lang="en-GB" sz="2800" smtClean="0"/>
          </a:p>
          <a:p>
            <a:pPr eaLnBrk="1" hangingPunct="1">
              <a:lnSpc>
                <a:spcPct val="90000"/>
              </a:lnSpc>
            </a:pPr>
            <a:r>
              <a:rPr lang="en-GB" sz="2800" smtClean="0"/>
              <a:t>e.g., Criticism is seen as acceptable coming from within the in-group</a:t>
            </a:r>
          </a:p>
          <a:p>
            <a:pPr lvl="1" eaLnBrk="1" hangingPunct="1">
              <a:lnSpc>
                <a:spcPct val="90000"/>
              </a:lnSpc>
            </a:pPr>
            <a:r>
              <a:rPr lang="en-GB" sz="2400" smtClean="0"/>
              <a:t>Hornsey, Oppes &amp; Svensson (2002)</a:t>
            </a:r>
          </a:p>
          <a:p>
            <a:pPr eaLnBrk="1" hangingPunct="1">
              <a:lnSpc>
                <a:spcPct val="90000"/>
              </a:lnSpc>
            </a:pPr>
            <a:endParaRPr lang="en-GB" sz="2800" smtClean="0"/>
          </a:p>
          <a:p>
            <a:pPr eaLnBrk="1" hangingPunct="1">
              <a:lnSpc>
                <a:spcPct val="90000"/>
              </a:lnSpc>
            </a:pPr>
            <a:r>
              <a:rPr lang="en-GB" sz="2800" smtClean="0"/>
              <a:t>Surveillance can also be seen as either beneficial or detrimental to the group</a:t>
            </a:r>
          </a:p>
          <a:p>
            <a:pPr eaLnBrk="1" hangingPunct="1">
              <a:lnSpc>
                <a:spcPct val="90000"/>
              </a:lnSpc>
            </a:pPr>
            <a:endParaRPr lang="en-GB"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349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34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Shared i</a:t>
            </a:r>
            <a:r>
              <a:rPr lang="en-US" dirty="0" smtClean="0"/>
              <a:t>dentity affects surveillance perceptions</a:t>
            </a:r>
            <a:endParaRPr lang="en-US" dirty="0" smtClean="0"/>
          </a:p>
        </p:txBody>
      </p:sp>
      <p:sp>
        <p:nvSpPr>
          <p:cNvPr id="16387" name="Text Box 3"/>
          <p:cNvSpPr txBox="1">
            <a:spLocks noChangeArrowheads="1"/>
          </p:cNvSpPr>
          <p:nvPr/>
        </p:nvSpPr>
        <p:spPr bwMode="auto">
          <a:xfrm>
            <a:off x="1042988" y="4005263"/>
            <a:ext cx="2016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GB"/>
          </a:p>
        </p:txBody>
      </p:sp>
      <p:sp>
        <p:nvSpPr>
          <p:cNvPr id="18436" name="Text Box 4"/>
          <p:cNvSpPr txBox="1">
            <a:spLocks noChangeArrowheads="1"/>
          </p:cNvSpPr>
          <p:nvPr/>
        </p:nvSpPr>
        <p:spPr bwMode="auto">
          <a:xfrm>
            <a:off x="900113" y="4076700"/>
            <a:ext cx="2159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GB" dirty="0"/>
              <a:t>Identification </a:t>
            </a:r>
            <a:r>
              <a:rPr lang="en-GB" dirty="0"/>
              <a:t> </a:t>
            </a:r>
            <a:r>
              <a:rPr lang="en-GB" dirty="0" smtClean="0"/>
              <a:t>/ shared identity</a:t>
            </a:r>
            <a:endParaRPr lang="en-US" dirty="0"/>
          </a:p>
        </p:txBody>
      </p:sp>
      <p:sp>
        <p:nvSpPr>
          <p:cNvPr id="18437" name="Text Box 5"/>
          <p:cNvSpPr txBox="1">
            <a:spLocks noChangeArrowheads="1"/>
          </p:cNvSpPr>
          <p:nvPr/>
        </p:nvSpPr>
        <p:spPr bwMode="auto">
          <a:xfrm>
            <a:off x="5940425" y="4076700"/>
            <a:ext cx="223202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GB"/>
              <a:t>Privacy infringement</a:t>
            </a:r>
          </a:p>
          <a:p>
            <a:pPr algn="ctr">
              <a:spcBef>
                <a:spcPct val="50000"/>
              </a:spcBef>
            </a:pPr>
            <a:endParaRPr lang="en-US"/>
          </a:p>
        </p:txBody>
      </p:sp>
      <p:sp>
        <p:nvSpPr>
          <p:cNvPr id="18438" name="Rectangle 6"/>
          <p:cNvSpPr>
            <a:spLocks noChangeArrowheads="1"/>
          </p:cNvSpPr>
          <p:nvPr/>
        </p:nvSpPr>
        <p:spPr bwMode="auto">
          <a:xfrm>
            <a:off x="900113" y="4005263"/>
            <a:ext cx="2232025" cy="936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a:p>
        </p:txBody>
      </p:sp>
      <p:sp>
        <p:nvSpPr>
          <p:cNvPr id="18439" name="Rectangle 7"/>
          <p:cNvSpPr>
            <a:spLocks noChangeArrowheads="1"/>
          </p:cNvSpPr>
          <p:nvPr/>
        </p:nvSpPr>
        <p:spPr bwMode="auto">
          <a:xfrm>
            <a:off x="5940425" y="4005263"/>
            <a:ext cx="2376488" cy="935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a:p>
        </p:txBody>
      </p:sp>
      <p:sp>
        <p:nvSpPr>
          <p:cNvPr id="18440" name="Rectangle 8"/>
          <p:cNvSpPr>
            <a:spLocks noChangeArrowheads="1"/>
          </p:cNvSpPr>
          <p:nvPr/>
        </p:nvSpPr>
        <p:spPr bwMode="auto">
          <a:xfrm>
            <a:off x="3492500" y="1844675"/>
            <a:ext cx="2159000" cy="936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a:p>
        </p:txBody>
      </p:sp>
      <p:sp>
        <p:nvSpPr>
          <p:cNvPr id="18441" name="Text Box 9"/>
          <p:cNvSpPr txBox="1">
            <a:spLocks noChangeArrowheads="1"/>
          </p:cNvSpPr>
          <p:nvPr/>
        </p:nvSpPr>
        <p:spPr bwMode="auto">
          <a:xfrm>
            <a:off x="3635375" y="1916113"/>
            <a:ext cx="1873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GB"/>
              <a:t>Purpose as safety</a:t>
            </a:r>
            <a:endParaRPr lang="en-US"/>
          </a:p>
        </p:txBody>
      </p:sp>
      <p:sp>
        <p:nvSpPr>
          <p:cNvPr id="18442" name="Line 10"/>
          <p:cNvSpPr>
            <a:spLocks noChangeShapeType="1"/>
          </p:cNvSpPr>
          <p:nvPr/>
        </p:nvSpPr>
        <p:spPr bwMode="auto">
          <a:xfrm>
            <a:off x="3203575" y="4437063"/>
            <a:ext cx="266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18443" name="Line 11"/>
          <p:cNvSpPr>
            <a:spLocks noChangeShapeType="1"/>
          </p:cNvSpPr>
          <p:nvPr/>
        </p:nvSpPr>
        <p:spPr bwMode="auto">
          <a:xfrm flipV="1">
            <a:off x="1908175" y="2420938"/>
            <a:ext cx="1511300" cy="1512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18444" name="Line 12"/>
          <p:cNvSpPr>
            <a:spLocks noChangeShapeType="1"/>
          </p:cNvSpPr>
          <p:nvPr/>
        </p:nvSpPr>
        <p:spPr bwMode="auto">
          <a:xfrm>
            <a:off x="5724525" y="2420938"/>
            <a:ext cx="1295400" cy="15128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18449" name="Text Box 17"/>
          <p:cNvSpPr txBox="1">
            <a:spLocks noChangeArrowheads="1"/>
          </p:cNvSpPr>
          <p:nvPr/>
        </p:nvSpPr>
        <p:spPr bwMode="auto">
          <a:xfrm>
            <a:off x="0" y="6127750"/>
            <a:ext cx="6842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400"/>
              <a:t>O’Donnell, Jetten &amp; Ryan (2010a). </a:t>
            </a:r>
            <a:r>
              <a:rPr lang="en-US" sz="1400"/>
              <a:t>Who is watching over you? The role of shared identity in perceptions of surveillance. </a:t>
            </a:r>
            <a:r>
              <a:rPr lang="en-US" sz="1400" i="1"/>
              <a:t>European Journal of Social Psychology.</a:t>
            </a:r>
            <a:r>
              <a:rPr lang="en-US" sz="1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43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8442"/>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8439"/>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84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43"/>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18440"/>
                                        </p:tgtEl>
                                        <p:attrNameLst>
                                          <p:attrName>style.visibility</p:attrName>
                                        </p:attrNameLst>
                                      </p:cBhvr>
                                      <p:to>
                                        <p:strVal val="visible"/>
                                      </p:to>
                                    </p:se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499"/>
                                          </p:stCondLst>
                                        </p:cTn>
                                        <p:tgtEl>
                                          <p:spTgt spid="18441"/>
                                        </p:tgtEl>
                                        <p:attrNameLst>
                                          <p:attrName>style.visibility</p:attrName>
                                        </p:attrNameLst>
                                      </p:cBhvr>
                                      <p:to>
                                        <p:strVal val="visible"/>
                                      </p:to>
                                    </p:set>
                                  </p:childTnLst>
                                </p:cTn>
                              </p:par>
                            </p:childTnLst>
                          </p:cTn>
                        </p:par>
                        <p:par>
                          <p:cTn id="29" fill="hold" nodeType="afterGroup">
                            <p:stCondLst>
                              <p:cond delay="1500"/>
                            </p:stCondLst>
                            <p:childTnLst>
                              <p:par>
                                <p:cTn id="30" presetID="1" presetClass="entr" presetSubtype="0" fill="hold" grpId="0" nodeType="afterEffect">
                                  <p:stCondLst>
                                    <p:cond delay="0"/>
                                  </p:stCondLst>
                                  <p:childTnLst>
                                    <p:set>
                                      <p:cBhvr>
                                        <p:cTn id="31" dur="1" fill="hold">
                                          <p:stCondLst>
                                            <p:cond delay="499"/>
                                          </p:stCondLst>
                                        </p:cTn>
                                        <p:tgtEl>
                                          <p:spTgt spid="18444"/>
                                        </p:tgtEl>
                                        <p:attrNameLst>
                                          <p:attrName>style.visibility</p:attrName>
                                        </p:attrNameLst>
                                      </p:cBhvr>
                                      <p:to>
                                        <p:strVal val="visible"/>
                                      </p:to>
                                    </p:set>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499"/>
                                          </p:stCondLst>
                                        </p:cTn>
                                        <p:tgtEl>
                                          <p:spTgt spid="18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P spid="18437" grpId="0" autoUpdateAnimBg="0"/>
      <p:bldP spid="18438" grpId="0" animBg="1"/>
      <p:bldP spid="18439" grpId="0" animBg="1"/>
      <p:bldP spid="18440" grpId="0" animBg="1"/>
      <p:bldP spid="18441" grpId="0" autoUpdateAnimBg="0"/>
      <p:bldP spid="18442" grpId="0" animBg="1"/>
      <p:bldP spid="18443" grpId="0" animBg="1"/>
      <p:bldP spid="18444" grpId="0" animBg="1"/>
      <p:bldP spid="1844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b="1" smtClean="0"/>
              <a:t>Implications </a:t>
            </a:r>
            <a:endParaRPr lang="en-US" b="1" smtClean="0"/>
          </a:p>
        </p:txBody>
      </p:sp>
      <p:sp>
        <p:nvSpPr>
          <p:cNvPr id="27651" name="Rectangle 3"/>
          <p:cNvSpPr>
            <a:spLocks noGrp="1" noChangeArrowheads="1"/>
          </p:cNvSpPr>
          <p:nvPr>
            <p:ph idx="1"/>
          </p:nvPr>
        </p:nvSpPr>
        <p:spPr/>
        <p:txBody>
          <a:bodyPr/>
          <a:lstStyle/>
          <a:p>
            <a:pPr eaLnBrk="1" hangingPunct="1"/>
            <a:r>
              <a:rPr lang="en-GB" smtClean="0"/>
              <a:t>Currently salient/relevant social identity with source of surveillance renders surveillance less of an invasion of privacy</a:t>
            </a:r>
          </a:p>
          <a:p>
            <a:pPr eaLnBrk="1" hangingPunct="1">
              <a:buFontTx/>
              <a:buNone/>
            </a:pPr>
            <a:endParaRPr lang="en-GB" smtClean="0"/>
          </a:p>
          <a:p>
            <a:pPr eaLnBrk="1" hangingPunct="1"/>
            <a:r>
              <a:rPr lang="en-GB" smtClean="0"/>
              <a:t>This is explained by the assumption, where identity is shared, that surveillance is for the benefit of the in-group</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fontAlgn="auto" hangingPunct="1">
              <a:spcAft>
                <a:spcPts val="0"/>
              </a:spcAft>
              <a:defRPr/>
            </a:pPr>
            <a:r>
              <a:rPr lang="en-GB" b="1"/>
              <a:t>Can social identity always compensate?</a:t>
            </a:r>
          </a:p>
        </p:txBody>
      </p:sp>
      <p:sp>
        <p:nvSpPr>
          <p:cNvPr id="30723" name="Rectangle 3"/>
          <p:cNvSpPr>
            <a:spLocks noGrp="1" noChangeArrowheads="1"/>
          </p:cNvSpPr>
          <p:nvPr>
            <p:ph idx="1"/>
          </p:nvPr>
        </p:nvSpPr>
        <p:spPr>
          <a:xfrm>
            <a:off x="468313" y="1773238"/>
            <a:ext cx="8229600" cy="4392612"/>
          </a:xfrm>
        </p:spPr>
        <p:txBody>
          <a:bodyPr/>
          <a:lstStyle/>
          <a:p>
            <a:pPr eaLnBrk="1" hangingPunct="1"/>
            <a:r>
              <a:rPr lang="en-GB" sz="2800" smtClean="0"/>
              <a:t>Social identity leads to acceptance of things proposed by in-group members</a:t>
            </a:r>
          </a:p>
          <a:p>
            <a:pPr lvl="1" eaLnBrk="1" hangingPunct="1"/>
            <a:r>
              <a:rPr lang="en-GB" smtClean="0"/>
              <a:t>e.g. Abrams et al. (1990), Platow et al. (2005)</a:t>
            </a:r>
          </a:p>
          <a:p>
            <a:pPr lvl="1" eaLnBrk="1" hangingPunct="1">
              <a:buFontTx/>
              <a:buNone/>
            </a:pPr>
            <a:endParaRPr lang="en-GB" smtClean="0"/>
          </a:p>
          <a:p>
            <a:pPr eaLnBrk="1" hangingPunct="1"/>
            <a:r>
              <a:rPr lang="en-GB" sz="2800" smtClean="0"/>
              <a:t>However, group members also need to act in line with the group’s interests to be influential</a:t>
            </a:r>
          </a:p>
          <a:p>
            <a:pPr lvl="1" eaLnBrk="1" hangingPunct="1"/>
            <a:r>
              <a:rPr lang="en-GB" smtClean="0"/>
              <a:t>Reicher &amp; Hopkins (2003)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charRg st="242" end="24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charRg st="242" end="24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E:\My Pictures\office.jpg"/>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5900"/>
                    </a14:imgEffect>
                    <a14:imgEffect>
                      <a14:saturation sat="35000"/>
                    </a14:imgEffect>
                    <a14:imgEffect>
                      <a14:brightnessContrast contrast="-29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p:txBody>
          <a:bodyPr/>
          <a:lstStyle/>
          <a:p>
            <a:pPr eaLnBrk="1" hangingPunct="1"/>
            <a:r>
              <a:rPr lang="en-GB" b="1" dirty="0" smtClean="0">
                <a:solidFill>
                  <a:schemeClr val="bg1"/>
                </a:solidFill>
              </a:rPr>
              <a:t>Workplace scenario studies</a:t>
            </a:r>
            <a:endParaRPr lang="en-US" b="1" dirty="0" smtClean="0">
              <a:solidFill>
                <a:schemeClr val="bg1"/>
              </a:solidFill>
            </a:endParaRPr>
          </a:p>
        </p:txBody>
      </p:sp>
      <p:sp>
        <p:nvSpPr>
          <p:cNvPr id="22532" name="Text Box 5"/>
          <p:cNvSpPr txBox="1">
            <a:spLocks noChangeArrowheads="1"/>
          </p:cNvSpPr>
          <p:nvPr/>
        </p:nvSpPr>
        <p:spPr bwMode="auto">
          <a:xfrm>
            <a:off x="609601" y="1600200"/>
            <a:ext cx="83548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dirty="0">
                <a:solidFill>
                  <a:schemeClr val="bg1"/>
                </a:solidFill>
              </a:rPr>
              <a:t>2 (identity: shared or not shared) X 2 (surveillance: low or high) </a:t>
            </a:r>
            <a:r>
              <a:rPr lang="en-GB" sz="2400" b="1" dirty="0" smtClean="0">
                <a:solidFill>
                  <a:schemeClr val="bg1"/>
                </a:solidFill>
              </a:rPr>
              <a:t>between-participants </a:t>
            </a:r>
            <a:r>
              <a:rPr lang="en-GB" sz="2400" b="1" dirty="0">
                <a:solidFill>
                  <a:schemeClr val="bg1"/>
                </a:solidFill>
              </a:rPr>
              <a:t>design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7787208" cy="1143000"/>
          </a:xfrm>
        </p:spPr>
        <p:txBody>
          <a:bodyPr/>
          <a:lstStyle/>
          <a:p>
            <a:pPr eaLnBrk="1" hangingPunct="1"/>
            <a:r>
              <a:rPr lang="en-GB" b="1" dirty="0" smtClean="0"/>
              <a:t>Surveillance affects </a:t>
            </a:r>
            <a:r>
              <a:rPr lang="en-GB" b="1" dirty="0" smtClean="0"/>
              <a:t>shared identity perceptions</a:t>
            </a:r>
            <a:endParaRPr lang="en-GB" b="1" dirty="0" smtClean="0"/>
          </a:p>
        </p:txBody>
      </p:sp>
      <p:graphicFrame>
        <p:nvGraphicFramePr>
          <p:cNvPr id="68611" name="Object 3"/>
          <p:cNvGraphicFramePr>
            <a:graphicFrameLocks noChangeAspect="1"/>
          </p:cNvGraphicFramePr>
          <p:nvPr/>
        </p:nvGraphicFramePr>
        <p:xfrm>
          <a:off x="617538" y="1919288"/>
          <a:ext cx="7929562" cy="3983037"/>
        </p:xfrm>
        <a:graphic>
          <a:graphicData uri="http://schemas.openxmlformats.org/presentationml/2006/ole">
            <mc:AlternateContent xmlns:mc="http://schemas.openxmlformats.org/markup-compatibility/2006">
              <mc:Choice xmlns:v="urn:schemas-microsoft-com:vml" Requires="v">
                <p:oleObj spid="_x0000_s23562" name="Chart" r:id="rId4" imgW="8229600" imgH="3886310" progId="MSGraph.Chart.8">
                  <p:embed followColorScheme="full"/>
                </p:oleObj>
              </mc:Choice>
              <mc:Fallback>
                <p:oleObj name="Chart" r:id="rId4" imgW="8229600" imgH="388631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38" y="1919288"/>
                        <a:ext cx="7929562" cy="398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8611" grpId="0" bld="category"/>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b="1" dirty="0" smtClean="0"/>
              <a:t>Underlying effects</a:t>
            </a:r>
            <a:endParaRPr lang="en-GB" b="1" dirty="0" smtClean="0"/>
          </a:p>
        </p:txBody>
      </p:sp>
      <p:sp>
        <p:nvSpPr>
          <p:cNvPr id="33795" name="Text Box 3"/>
          <p:cNvSpPr txBox="1">
            <a:spLocks noChangeArrowheads="1"/>
          </p:cNvSpPr>
          <p:nvPr/>
        </p:nvSpPr>
        <p:spPr bwMode="auto">
          <a:xfrm>
            <a:off x="304800" y="4572000"/>
            <a:ext cx="2376488"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cs typeface="Arial" charset="0"/>
              </a:rPr>
              <a:t>Identity X</a:t>
            </a:r>
          </a:p>
          <a:p>
            <a:pPr algn="ctr" eaLnBrk="1" hangingPunct="1">
              <a:spcBef>
                <a:spcPct val="50000"/>
              </a:spcBef>
            </a:pPr>
            <a:r>
              <a:rPr lang="en-GB">
                <a:cs typeface="Arial" charset="0"/>
              </a:rPr>
              <a:t>Surveillance</a:t>
            </a:r>
          </a:p>
        </p:txBody>
      </p:sp>
      <p:sp>
        <p:nvSpPr>
          <p:cNvPr id="33796" name="Text Box 4"/>
          <p:cNvSpPr txBox="1">
            <a:spLocks noChangeArrowheads="1"/>
          </p:cNvSpPr>
          <p:nvPr/>
        </p:nvSpPr>
        <p:spPr bwMode="auto">
          <a:xfrm>
            <a:off x="6553200" y="4572000"/>
            <a:ext cx="2233613"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dirty="0" smtClean="0">
                <a:cs typeface="Arial" charset="0"/>
              </a:rPr>
              <a:t>Willingness to work for the group</a:t>
            </a:r>
            <a:endParaRPr lang="en-GB" dirty="0">
              <a:cs typeface="Arial" charset="0"/>
            </a:endParaRPr>
          </a:p>
        </p:txBody>
      </p:sp>
      <p:sp>
        <p:nvSpPr>
          <p:cNvPr id="33797" name="Text Box 5"/>
          <p:cNvSpPr txBox="1">
            <a:spLocks noChangeArrowheads="1"/>
          </p:cNvSpPr>
          <p:nvPr/>
        </p:nvSpPr>
        <p:spPr bwMode="auto">
          <a:xfrm>
            <a:off x="3581400" y="1752600"/>
            <a:ext cx="2376488"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cs typeface="Arial" charset="0"/>
              </a:rPr>
              <a:t>Leader perceptions</a:t>
            </a:r>
          </a:p>
          <a:p>
            <a:pPr eaLnBrk="1" hangingPunct="1">
              <a:spcBef>
                <a:spcPct val="50000"/>
              </a:spcBef>
            </a:pPr>
            <a:endParaRPr lang="en-GB">
              <a:cs typeface="Arial" charset="0"/>
            </a:endParaRPr>
          </a:p>
        </p:txBody>
      </p:sp>
      <p:sp>
        <p:nvSpPr>
          <p:cNvPr id="33798" name="Line 6"/>
          <p:cNvSpPr>
            <a:spLocks noChangeShapeType="1"/>
          </p:cNvSpPr>
          <p:nvPr/>
        </p:nvSpPr>
        <p:spPr bwMode="auto">
          <a:xfrm>
            <a:off x="2819400" y="4953000"/>
            <a:ext cx="36734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33799" name="Line 7"/>
          <p:cNvSpPr>
            <a:spLocks noChangeShapeType="1"/>
          </p:cNvSpPr>
          <p:nvPr/>
        </p:nvSpPr>
        <p:spPr bwMode="auto">
          <a:xfrm flipV="1">
            <a:off x="1600200" y="2438400"/>
            <a:ext cx="1871663" cy="2016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33800" name="Line 8"/>
          <p:cNvSpPr>
            <a:spLocks noChangeShapeType="1"/>
          </p:cNvSpPr>
          <p:nvPr/>
        </p:nvSpPr>
        <p:spPr bwMode="auto">
          <a:xfrm>
            <a:off x="6096000" y="2438400"/>
            <a:ext cx="1584325" cy="2016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33801" name="Text Box 9"/>
          <p:cNvSpPr txBox="1">
            <a:spLocks noChangeArrowheads="1"/>
          </p:cNvSpPr>
          <p:nvPr/>
        </p:nvSpPr>
        <p:spPr bwMode="auto">
          <a:xfrm>
            <a:off x="228600" y="2057400"/>
            <a:ext cx="187325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cs typeface="Arial" charset="0"/>
              </a:rPr>
              <a:t>Privacy infringement</a:t>
            </a:r>
          </a:p>
        </p:txBody>
      </p:sp>
      <p:sp>
        <p:nvSpPr>
          <p:cNvPr id="33802" name="Line 10"/>
          <p:cNvSpPr>
            <a:spLocks noChangeShapeType="1"/>
          </p:cNvSpPr>
          <p:nvPr/>
        </p:nvSpPr>
        <p:spPr bwMode="auto">
          <a:xfrm flipV="1">
            <a:off x="1295400" y="2819400"/>
            <a:ext cx="0" cy="158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33803" name="Line 11"/>
          <p:cNvSpPr>
            <a:spLocks noChangeShapeType="1"/>
          </p:cNvSpPr>
          <p:nvPr/>
        </p:nvSpPr>
        <p:spPr bwMode="auto">
          <a:xfrm flipV="1">
            <a:off x="2133600" y="2209800"/>
            <a:ext cx="129540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33804" name="Text Box 12"/>
          <p:cNvSpPr txBox="1">
            <a:spLocks noChangeArrowheads="1"/>
          </p:cNvSpPr>
          <p:nvPr/>
        </p:nvSpPr>
        <p:spPr bwMode="auto">
          <a:xfrm>
            <a:off x="381000" y="3429000"/>
            <a:ext cx="1042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400">
                <a:cs typeface="Arial" charset="0"/>
              </a:rPr>
              <a:t>β</a:t>
            </a:r>
            <a:r>
              <a:rPr lang="en-GB" sz="1400">
                <a:cs typeface="Arial" charset="0"/>
              </a:rPr>
              <a:t> = .20*</a:t>
            </a:r>
            <a:endParaRPr lang="el-GR" sz="1400">
              <a:cs typeface="Arial" charset="0"/>
            </a:endParaRPr>
          </a:p>
        </p:txBody>
      </p:sp>
      <p:sp>
        <p:nvSpPr>
          <p:cNvPr id="33805" name="Text Box 13"/>
          <p:cNvSpPr txBox="1">
            <a:spLocks noChangeArrowheads="1"/>
          </p:cNvSpPr>
          <p:nvPr/>
        </p:nvSpPr>
        <p:spPr bwMode="auto">
          <a:xfrm>
            <a:off x="2438400" y="3657600"/>
            <a:ext cx="107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400">
                <a:cs typeface="Arial" charset="0"/>
              </a:rPr>
              <a:t>β</a:t>
            </a:r>
            <a:r>
              <a:rPr lang="en-GB" sz="1400">
                <a:cs typeface="Arial" charset="0"/>
              </a:rPr>
              <a:t> = -.18</a:t>
            </a:r>
          </a:p>
        </p:txBody>
      </p:sp>
      <p:sp>
        <p:nvSpPr>
          <p:cNvPr id="33806" name="Text Box 14"/>
          <p:cNvSpPr txBox="1">
            <a:spLocks noChangeArrowheads="1"/>
          </p:cNvSpPr>
          <p:nvPr/>
        </p:nvSpPr>
        <p:spPr bwMode="auto">
          <a:xfrm>
            <a:off x="4114800" y="5105400"/>
            <a:ext cx="1081088"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a:cs typeface="Arial" charset="0"/>
              </a:rPr>
              <a:t>(</a:t>
            </a:r>
            <a:r>
              <a:rPr lang="el-GR" sz="1400">
                <a:cs typeface="Arial" charset="0"/>
              </a:rPr>
              <a:t>β</a:t>
            </a:r>
            <a:r>
              <a:rPr lang="en-GB" sz="1400">
                <a:cs typeface="Arial" charset="0"/>
              </a:rPr>
              <a:t> = -.18*)</a:t>
            </a:r>
            <a:endParaRPr lang="en-US" sz="1400">
              <a:cs typeface="Arial" charset="0"/>
            </a:endParaRPr>
          </a:p>
          <a:p>
            <a:pPr eaLnBrk="1" hangingPunct="1">
              <a:spcBef>
                <a:spcPct val="50000"/>
              </a:spcBef>
            </a:pPr>
            <a:r>
              <a:rPr lang="en-GB" sz="1400">
                <a:cs typeface="Arial" charset="0"/>
              </a:rPr>
              <a:t> </a:t>
            </a:r>
          </a:p>
          <a:p>
            <a:pPr eaLnBrk="1" hangingPunct="1">
              <a:spcBef>
                <a:spcPct val="50000"/>
              </a:spcBef>
            </a:pPr>
            <a:endParaRPr lang="en-US">
              <a:cs typeface="Arial" charset="0"/>
            </a:endParaRPr>
          </a:p>
        </p:txBody>
      </p:sp>
      <p:sp>
        <p:nvSpPr>
          <p:cNvPr id="33807" name="Text Box 15"/>
          <p:cNvSpPr txBox="1">
            <a:spLocks noChangeArrowheads="1"/>
          </p:cNvSpPr>
          <p:nvPr/>
        </p:nvSpPr>
        <p:spPr bwMode="auto">
          <a:xfrm>
            <a:off x="6705600" y="3048000"/>
            <a:ext cx="1008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400">
                <a:cs typeface="Arial" charset="0"/>
              </a:rPr>
              <a:t>β</a:t>
            </a:r>
            <a:r>
              <a:rPr lang="en-GB" sz="1400">
                <a:cs typeface="Arial" charset="0"/>
              </a:rPr>
              <a:t> = .54*</a:t>
            </a:r>
            <a:endParaRPr lang="el-GR" sz="1400">
              <a:cs typeface="Arial" charset="0"/>
            </a:endParaRPr>
          </a:p>
        </p:txBody>
      </p:sp>
      <p:sp>
        <p:nvSpPr>
          <p:cNvPr id="33808" name="Text Box 16"/>
          <p:cNvSpPr txBox="1">
            <a:spLocks noChangeArrowheads="1"/>
          </p:cNvSpPr>
          <p:nvPr/>
        </p:nvSpPr>
        <p:spPr bwMode="auto">
          <a:xfrm>
            <a:off x="2743200" y="3276600"/>
            <a:ext cx="1008063"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a:cs typeface="Arial" charset="0"/>
              </a:rPr>
              <a:t>(</a:t>
            </a:r>
            <a:r>
              <a:rPr lang="el-GR" sz="1400">
                <a:cs typeface="Arial" charset="0"/>
              </a:rPr>
              <a:t>β</a:t>
            </a:r>
            <a:r>
              <a:rPr lang="en-GB" sz="1400">
                <a:cs typeface="Arial" charset="0"/>
              </a:rPr>
              <a:t> = -.24*)</a:t>
            </a:r>
            <a:endParaRPr lang="en-US" sz="1400">
              <a:cs typeface="Arial" charset="0"/>
            </a:endParaRPr>
          </a:p>
          <a:p>
            <a:pPr eaLnBrk="1" hangingPunct="1">
              <a:spcBef>
                <a:spcPct val="50000"/>
              </a:spcBef>
            </a:pPr>
            <a:endParaRPr lang="en-US" sz="1400">
              <a:cs typeface="Arial" charset="0"/>
            </a:endParaRPr>
          </a:p>
        </p:txBody>
      </p:sp>
      <p:sp>
        <p:nvSpPr>
          <p:cNvPr id="33809" name="Text Box 17"/>
          <p:cNvSpPr txBox="1">
            <a:spLocks noChangeArrowheads="1"/>
          </p:cNvSpPr>
          <p:nvPr/>
        </p:nvSpPr>
        <p:spPr bwMode="auto">
          <a:xfrm>
            <a:off x="2209800" y="1828800"/>
            <a:ext cx="1223963"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sz="1400">
                <a:cs typeface="Arial" charset="0"/>
              </a:rPr>
              <a:t>β</a:t>
            </a:r>
            <a:r>
              <a:rPr lang="en-GB" sz="1400">
                <a:cs typeface="Arial" charset="0"/>
              </a:rPr>
              <a:t> = -.28*</a:t>
            </a:r>
            <a:endParaRPr lang="en-US" sz="1400">
              <a:cs typeface="Arial" charset="0"/>
            </a:endParaRPr>
          </a:p>
          <a:p>
            <a:pPr eaLnBrk="1" hangingPunct="1">
              <a:spcBef>
                <a:spcPct val="50000"/>
              </a:spcBef>
            </a:pPr>
            <a:endParaRPr lang="en-US" sz="1400">
              <a:cs typeface="Arial" charset="0"/>
            </a:endParaRPr>
          </a:p>
        </p:txBody>
      </p:sp>
      <p:sp>
        <p:nvSpPr>
          <p:cNvPr id="33810" name="Text Box 18"/>
          <p:cNvSpPr txBox="1">
            <a:spLocks noChangeArrowheads="1"/>
          </p:cNvSpPr>
          <p:nvPr/>
        </p:nvSpPr>
        <p:spPr bwMode="auto">
          <a:xfrm>
            <a:off x="6858000" y="5943600"/>
            <a:ext cx="2068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cs typeface="Arial" charset="0"/>
              </a:rPr>
              <a:t>(</a:t>
            </a:r>
            <a:r>
              <a:rPr lang="en-GB" i="1">
                <a:cs typeface="Arial" charset="0"/>
              </a:rPr>
              <a:t>Z</a:t>
            </a:r>
            <a:r>
              <a:rPr lang="en-GB">
                <a:cs typeface="Arial" charset="0"/>
              </a:rPr>
              <a:t> = 2.43, </a:t>
            </a:r>
            <a:r>
              <a:rPr lang="en-GB" i="1">
                <a:cs typeface="Arial" charset="0"/>
              </a:rPr>
              <a:t>p</a:t>
            </a:r>
            <a:r>
              <a:rPr lang="en-GB">
                <a:cs typeface="Arial" charset="0"/>
              </a:rPr>
              <a:t> = .02)</a:t>
            </a:r>
            <a:endParaRPr lang="en-US">
              <a:cs typeface="Arial" charset="0"/>
            </a:endParaRPr>
          </a:p>
        </p:txBody>
      </p:sp>
      <p:sp>
        <p:nvSpPr>
          <p:cNvPr id="33811" name="Text Box 19"/>
          <p:cNvSpPr txBox="1">
            <a:spLocks noChangeArrowheads="1"/>
          </p:cNvSpPr>
          <p:nvPr/>
        </p:nvSpPr>
        <p:spPr bwMode="auto">
          <a:xfrm>
            <a:off x="6840538" y="6324600"/>
            <a:ext cx="2303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cs typeface="Arial" charset="0"/>
              </a:rPr>
              <a:t>(</a:t>
            </a:r>
            <a:r>
              <a:rPr lang="en-GB" i="1">
                <a:cs typeface="Arial" charset="0"/>
              </a:rPr>
              <a:t>Z</a:t>
            </a:r>
            <a:r>
              <a:rPr lang="en-GB">
                <a:cs typeface="Arial" charset="0"/>
              </a:rPr>
              <a:t> = 1.74, </a:t>
            </a:r>
            <a:r>
              <a:rPr lang="en-GB" i="1">
                <a:cs typeface="Arial" charset="0"/>
              </a:rPr>
              <a:t>p</a:t>
            </a:r>
            <a:r>
              <a:rPr lang="en-GB">
                <a:cs typeface="Arial" charset="0"/>
              </a:rPr>
              <a:t> = .08)</a:t>
            </a:r>
            <a:endParaRPr lang="en-US">
              <a:cs typeface="Arial" charset="0"/>
            </a:endParaRPr>
          </a:p>
        </p:txBody>
      </p:sp>
      <p:sp>
        <p:nvSpPr>
          <p:cNvPr id="33812" name="Text Box 20"/>
          <p:cNvSpPr txBox="1">
            <a:spLocks noChangeArrowheads="1"/>
          </p:cNvSpPr>
          <p:nvPr/>
        </p:nvSpPr>
        <p:spPr bwMode="auto">
          <a:xfrm>
            <a:off x="0" y="6127750"/>
            <a:ext cx="684212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400"/>
              <a:t>O’Donnell, Jetten &amp; Ryan (2010b). </a:t>
            </a:r>
            <a:r>
              <a:rPr lang="en-US" sz="1400"/>
              <a:t>Watching over your own: How surveillance moderates the effect of shared identity on perceptions of leaders and follower behaviour.</a:t>
            </a:r>
            <a:r>
              <a:rPr lang="en-US" sz="1400" i="1"/>
              <a:t> European Journal of Social Psychology.</a:t>
            </a:r>
            <a:r>
              <a:rPr lang="en-US" sz="1400"/>
              <a:t> </a:t>
            </a:r>
          </a:p>
        </p:txBody>
      </p:sp>
      <p:sp>
        <p:nvSpPr>
          <p:cNvPr id="33813" name="Text Box 21"/>
          <p:cNvSpPr txBox="1">
            <a:spLocks noChangeArrowheads="1"/>
          </p:cNvSpPr>
          <p:nvPr/>
        </p:nvSpPr>
        <p:spPr bwMode="auto">
          <a:xfrm>
            <a:off x="4191000" y="5410200"/>
            <a:ext cx="792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1400">
                <a:cs typeface="Arial" charset="0"/>
              </a:rPr>
              <a:t>β</a:t>
            </a:r>
            <a:r>
              <a:rPr lang="en-GB" sz="1400">
                <a:cs typeface="Arial" charset="0"/>
              </a:rPr>
              <a:t> = -.06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3798"/>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3796"/>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380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3799"/>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33797"/>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499"/>
                                          </p:stCondLst>
                                        </p:cTn>
                                        <p:tgtEl>
                                          <p:spTgt spid="33800"/>
                                        </p:tgtEl>
                                        <p:attrNameLst>
                                          <p:attrName>style.visibility</p:attrName>
                                        </p:attrNameLst>
                                      </p:cBhvr>
                                      <p:to>
                                        <p:strVal val="visible"/>
                                      </p:to>
                                    </p:set>
                                  </p:childTnLst>
                                </p:cTn>
                              </p:par>
                            </p:childTnLst>
                          </p:cTn>
                        </p:par>
                        <p:par>
                          <p:cTn id="26" fill="hold" nodeType="afterGroup">
                            <p:stCondLst>
                              <p:cond delay="1500"/>
                            </p:stCondLst>
                            <p:childTnLst>
                              <p:par>
                                <p:cTn id="27" presetID="1" presetClass="entr" presetSubtype="0" fill="hold" grpId="0" nodeType="afterEffect">
                                  <p:stCondLst>
                                    <p:cond delay="0"/>
                                  </p:stCondLst>
                                  <p:childTnLst>
                                    <p:set>
                                      <p:cBhvr>
                                        <p:cTn id="28" dur="1" fill="hold">
                                          <p:stCondLst>
                                            <p:cond delay="499"/>
                                          </p:stCondLst>
                                        </p:cTn>
                                        <p:tgtEl>
                                          <p:spTgt spid="33808"/>
                                        </p:tgtEl>
                                        <p:attrNameLst>
                                          <p:attrName>style.visibility</p:attrName>
                                        </p:attrNameLst>
                                      </p:cBhvr>
                                      <p:to>
                                        <p:strVal val="visible"/>
                                      </p:to>
                                    </p:set>
                                  </p:childTnLst>
                                </p:cTn>
                              </p:par>
                            </p:childTnLst>
                          </p:cTn>
                        </p:par>
                        <p:par>
                          <p:cTn id="29" fill="hold" nodeType="afterGroup">
                            <p:stCondLst>
                              <p:cond delay="2000"/>
                            </p:stCondLst>
                            <p:childTnLst>
                              <p:par>
                                <p:cTn id="30" presetID="1" presetClass="entr" presetSubtype="0" fill="hold" grpId="0" nodeType="afterEffect">
                                  <p:stCondLst>
                                    <p:cond delay="0"/>
                                  </p:stCondLst>
                                  <p:childTnLst>
                                    <p:set>
                                      <p:cBhvr>
                                        <p:cTn id="31" dur="1" fill="hold">
                                          <p:stCondLst>
                                            <p:cond delay="499"/>
                                          </p:stCondLst>
                                        </p:cTn>
                                        <p:tgtEl>
                                          <p:spTgt spid="33807"/>
                                        </p:tgtEl>
                                        <p:attrNameLst>
                                          <p:attrName>style.visibility</p:attrName>
                                        </p:attrNameLst>
                                      </p:cBhvr>
                                      <p:to>
                                        <p:strVal val="visible"/>
                                      </p:to>
                                    </p:set>
                                  </p:childTnLst>
                                </p:cTn>
                              </p:par>
                            </p:childTnLst>
                          </p:cTn>
                        </p:par>
                        <p:par>
                          <p:cTn id="32" fill="hold" nodeType="afterGroup">
                            <p:stCondLst>
                              <p:cond delay="2500"/>
                            </p:stCondLst>
                            <p:childTnLst>
                              <p:par>
                                <p:cTn id="33" presetID="1" presetClass="entr" presetSubtype="0" fill="hold" grpId="0" nodeType="afterEffect">
                                  <p:stCondLst>
                                    <p:cond delay="0"/>
                                  </p:stCondLst>
                                  <p:childTnLst>
                                    <p:set>
                                      <p:cBhvr>
                                        <p:cTn id="34" dur="1" fill="hold">
                                          <p:stCondLst>
                                            <p:cond delay="499"/>
                                          </p:stCondLst>
                                        </p:cTn>
                                        <p:tgtEl>
                                          <p:spTgt spid="33813"/>
                                        </p:tgtEl>
                                        <p:attrNameLst>
                                          <p:attrName>style.visibility</p:attrName>
                                        </p:attrNameLst>
                                      </p:cBhvr>
                                      <p:to>
                                        <p:strVal val="visible"/>
                                      </p:to>
                                    </p:set>
                                  </p:childTnLst>
                                </p:cTn>
                              </p:par>
                            </p:childTnLst>
                          </p:cTn>
                        </p:par>
                        <p:par>
                          <p:cTn id="35" fill="hold" nodeType="afterGroup">
                            <p:stCondLst>
                              <p:cond delay="3000"/>
                            </p:stCondLst>
                            <p:childTnLst>
                              <p:par>
                                <p:cTn id="36" presetID="1" presetClass="entr" presetSubtype="0" fill="hold" grpId="0" nodeType="afterEffect">
                                  <p:stCondLst>
                                    <p:cond delay="0"/>
                                  </p:stCondLst>
                                  <p:childTnLst>
                                    <p:set>
                                      <p:cBhvr>
                                        <p:cTn id="37" dur="1" fill="hold">
                                          <p:stCondLst>
                                            <p:cond delay="499"/>
                                          </p:stCondLst>
                                        </p:cTn>
                                        <p:tgtEl>
                                          <p:spTgt spid="3381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3802"/>
                                        </p:tgtEl>
                                        <p:attrNameLst>
                                          <p:attrName>style.visibility</p:attrName>
                                        </p:attrNameLst>
                                      </p:cBhvr>
                                      <p:to>
                                        <p:strVal val="visible"/>
                                      </p:to>
                                    </p:set>
                                  </p:childTnLst>
                                </p:cTn>
                              </p:par>
                            </p:childTnLst>
                          </p:cTn>
                        </p:par>
                        <p:par>
                          <p:cTn id="42" fill="hold" nodeType="afterGroup">
                            <p:stCondLst>
                              <p:cond delay="500"/>
                            </p:stCondLst>
                            <p:childTnLst>
                              <p:par>
                                <p:cTn id="43" presetID="1" presetClass="entr" presetSubtype="0" fill="hold" grpId="0" nodeType="afterEffect">
                                  <p:stCondLst>
                                    <p:cond delay="0"/>
                                  </p:stCondLst>
                                  <p:childTnLst>
                                    <p:set>
                                      <p:cBhvr>
                                        <p:cTn id="44" dur="1" fill="hold">
                                          <p:stCondLst>
                                            <p:cond delay="499"/>
                                          </p:stCondLst>
                                        </p:cTn>
                                        <p:tgtEl>
                                          <p:spTgt spid="33801"/>
                                        </p:tgtEl>
                                        <p:attrNameLst>
                                          <p:attrName>style.visibility</p:attrName>
                                        </p:attrNameLst>
                                      </p:cBhvr>
                                      <p:to>
                                        <p:strVal val="visible"/>
                                      </p:to>
                                    </p:set>
                                  </p:childTnLst>
                                </p:cTn>
                              </p:par>
                            </p:childTnLst>
                          </p:cTn>
                        </p:par>
                        <p:par>
                          <p:cTn id="45" fill="hold" nodeType="afterGroup">
                            <p:stCondLst>
                              <p:cond delay="1000"/>
                            </p:stCondLst>
                            <p:childTnLst>
                              <p:par>
                                <p:cTn id="46" presetID="1" presetClass="entr" presetSubtype="0" fill="hold" grpId="0" nodeType="afterEffect">
                                  <p:stCondLst>
                                    <p:cond delay="0"/>
                                  </p:stCondLst>
                                  <p:childTnLst>
                                    <p:set>
                                      <p:cBhvr>
                                        <p:cTn id="47" dur="1" fill="hold">
                                          <p:stCondLst>
                                            <p:cond delay="499"/>
                                          </p:stCondLst>
                                        </p:cTn>
                                        <p:tgtEl>
                                          <p:spTgt spid="33803"/>
                                        </p:tgtEl>
                                        <p:attrNameLst>
                                          <p:attrName>style.visibility</p:attrName>
                                        </p:attrNameLst>
                                      </p:cBhvr>
                                      <p:to>
                                        <p:strVal val="visible"/>
                                      </p:to>
                                    </p:set>
                                  </p:childTnLst>
                                </p:cTn>
                              </p:par>
                            </p:childTnLst>
                          </p:cTn>
                        </p:par>
                        <p:par>
                          <p:cTn id="48" fill="hold" nodeType="afterGroup">
                            <p:stCondLst>
                              <p:cond delay="1500"/>
                            </p:stCondLst>
                            <p:childTnLst>
                              <p:par>
                                <p:cTn id="49" presetID="1" presetClass="entr" presetSubtype="0" fill="hold" grpId="0" nodeType="afterEffect">
                                  <p:stCondLst>
                                    <p:cond delay="0"/>
                                  </p:stCondLst>
                                  <p:childTnLst>
                                    <p:set>
                                      <p:cBhvr>
                                        <p:cTn id="50" dur="1" fill="hold">
                                          <p:stCondLst>
                                            <p:cond delay="499"/>
                                          </p:stCondLst>
                                        </p:cTn>
                                        <p:tgtEl>
                                          <p:spTgt spid="33804"/>
                                        </p:tgtEl>
                                        <p:attrNameLst>
                                          <p:attrName>style.visibility</p:attrName>
                                        </p:attrNameLst>
                                      </p:cBhvr>
                                      <p:to>
                                        <p:strVal val="visible"/>
                                      </p:to>
                                    </p:set>
                                  </p:childTnLst>
                                </p:cTn>
                              </p:par>
                            </p:childTnLst>
                          </p:cTn>
                        </p:par>
                        <p:par>
                          <p:cTn id="51" fill="hold" nodeType="afterGroup">
                            <p:stCondLst>
                              <p:cond delay="2000"/>
                            </p:stCondLst>
                            <p:childTnLst>
                              <p:par>
                                <p:cTn id="52" presetID="1" presetClass="entr" presetSubtype="0" fill="hold" grpId="0" nodeType="afterEffect">
                                  <p:stCondLst>
                                    <p:cond delay="0"/>
                                  </p:stCondLst>
                                  <p:childTnLst>
                                    <p:set>
                                      <p:cBhvr>
                                        <p:cTn id="53" dur="1" fill="hold">
                                          <p:stCondLst>
                                            <p:cond delay="499"/>
                                          </p:stCondLst>
                                        </p:cTn>
                                        <p:tgtEl>
                                          <p:spTgt spid="33809"/>
                                        </p:tgtEl>
                                        <p:attrNameLst>
                                          <p:attrName>style.visibility</p:attrName>
                                        </p:attrNameLst>
                                      </p:cBhvr>
                                      <p:to>
                                        <p:strVal val="visible"/>
                                      </p:to>
                                    </p:set>
                                  </p:childTnLst>
                                </p:cTn>
                              </p:par>
                            </p:childTnLst>
                          </p:cTn>
                        </p:par>
                        <p:par>
                          <p:cTn id="54" fill="hold" nodeType="afterGroup">
                            <p:stCondLst>
                              <p:cond delay="2500"/>
                            </p:stCondLst>
                            <p:childTnLst>
                              <p:par>
                                <p:cTn id="55" presetID="1" presetClass="entr" presetSubtype="0" fill="hold" grpId="0" nodeType="afterEffect">
                                  <p:stCondLst>
                                    <p:cond delay="0"/>
                                  </p:stCondLst>
                                  <p:childTnLst>
                                    <p:set>
                                      <p:cBhvr>
                                        <p:cTn id="56" dur="1" fill="hold">
                                          <p:stCondLst>
                                            <p:cond delay="499"/>
                                          </p:stCondLst>
                                        </p:cTn>
                                        <p:tgtEl>
                                          <p:spTgt spid="33805"/>
                                        </p:tgtEl>
                                        <p:attrNameLst>
                                          <p:attrName>style.visibility</p:attrName>
                                        </p:attrNameLst>
                                      </p:cBhvr>
                                      <p:to>
                                        <p:strVal val="visible"/>
                                      </p:to>
                                    </p:set>
                                  </p:childTnLst>
                                </p:cTn>
                              </p:par>
                            </p:childTnLst>
                          </p:cTn>
                        </p:par>
                        <p:par>
                          <p:cTn id="57" fill="hold" nodeType="afterGroup">
                            <p:stCondLst>
                              <p:cond delay="3000"/>
                            </p:stCondLst>
                            <p:childTnLst>
                              <p:par>
                                <p:cTn id="58" presetID="1" presetClass="entr" presetSubtype="0" fill="hold" grpId="0" nodeType="afterEffect">
                                  <p:stCondLst>
                                    <p:cond delay="0"/>
                                  </p:stCondLst>
                                  <p:childTnLst>
                                    <p:set>
                                      <p:cBhvr>
                                        <p:cTn id="59" dur="1" fill="hold">
                                          <p:stCondLst>
                                            <p:cond delay="499"/>
                                          </p:stCondLst>
                                        </p:cTn>
                                        <p:tgtEl>
                                          <p:spTgt spid="33811"/>
                                        </p:tgtEl>
                                        <p:attrNameLst>
                                          <p:attrName>style.visibility</p:attrName>
                                        </p:attrNameLst>
                                      </p:cBhvr>
                                      <p:to>
                                        <p:strVal val="visible"/>
                                      </p:to>
                                    </p:set>
                                  </p:childTnLst>
                                </p:cTn>
                              </p:par>
                            </p:childTnLst>
                          </p:cTn>
                        </p:par>
                        <p:par>
                          <p:cTn id="60" fill="hold" nodeType="afterGroup">
                            <p:stCondLst>
                              <p:cond delay="3500"/>
                            </p:stCondLst>
                            <p:childTnLst>
                              <p:par>
                                <p:cTn id="61" presetID="1" presetClass="entr" presetSubtype="0" fill="hold" grpId="0" nodeType="afterEffect">
                                  <p:stCondLst>
                                    <p:cond delay="0"/>
                                  </p:stCondLst>
                                  <p:childTnLst>
                                    <p:set>
                                      <p:cBhvr>
                                        <p:cTn id="62" dur="1" fill="hold">
                                          <p:stCondLst>
                                            <p:cond delay="499"/>
                                          </p:stCondLst>
                                        </p:cTn>
                                        <p:tgtEl>
                                          <p:spTgt spid="33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autoUpdateAnimBg="0"/>
      <p:bldP spid="33796" grpId="0" animBg="1" autoUpdateAnimBg="0"/>
      <p:bldP spid="33797" grpId="0" animBg="1" autoUpdateAnimBg="0"/>
      <p:bldP spid="33798" grpId="0" animBg="1"/>
      <p:bldP spid="33799" grpId="0" animBg="1"/>
      <p:bldP spid="33800" grpId="0" animBg="1"/>
      <p:bldP spid="33801" grpId="0" animBg="1" autoUpdateAnimBg="0"/>
      <p:bldP spid="33802" grpId="0" animBg="1"/>
      <p:bldP spid="33803" grpId="0" animBg="1"/>
      <p:bldP spid="33804" grpId="0" autoUpdateAnimBg="0"/>
      <p:bldP spid="33805" grpId="0" autoUpdateAnimBg="0"/>
      <p:bldP spid="33806" grpId="0" autoUpdateAnimBg="0"/>
      <p:bldP spid="33807" grpId="0" autoUpdateAnimBg="0"/>
      <p:bldP spid="33808" grpId="0" autoUpdateAnimBg="0"/>
      <p:bldP spid="33809" grpId="0" autoUpdateAnimBg="0"/>
      <p:bldP spid="33810" grpId="0" autoUpdateAnimBg="0"/>
      <p:bldP spid="33811" grpId="0" autoUpdateAnimBg="0"/>
      <p:bldP spid="33812" grpId="0" autoUpdateAnimBg="0"/>
      <p:bldP spid="3381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aper_airp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5"/>
          <p:cNvSpPr>
            <a:spLocks noGrp="1" noChangeArrowheads="1"/>
          </p:cNvSpPr>
          <p:nvPr>
            <p:ph type="title"/>
          </p:nvPr>
        </p:nvSpPr>
        <p:spPr>
          <a:xfrm>
            <a:off x="457200" y="274638"/>
            <a:ext cx="7470775" cy="1143000"/>
          </a:xfrm>
        </p:spPr>
        <p:txBody>
          <a:bodyPr/>
          <a:lstStyle/>
          <a:p>
            <a:pPr eaLnBrk="1" hangingPunct="1"/>
            <a:r>
              <a:rPr lang="en-GB" b="1" dirty="0" smtClean="0"/>
              <a:t>Behavioural laboratory study</a:t>
            </a:r>
            <a:endParaRPr lang="en-US" b="1" dirty="0" smtClean="0"/>
          </a:p>
        </p:txBody>
      </p:sp>
      <p:sp>
        <p:nvSpPr>
          <p:cNvPr id="2" name="Rectangle 1"/>
          <p:cNvSpPr/>
          <p:nvPr/>
        </p:nvSpPr>
        <p:spPr>
          <a:xfrm>
            <a:off x="467544" y="5301208"/>
            <a:ext cx="7848872" cy="1255728"/>
          </a:xfrm>
          <a:prstGeom prst="rect">
            <a:avLst/>
          </a:prstGeom>
        </p:spPr>
        <p:txBody>
          <a:bodyPr wrap="square">
            <a:spAutoFit/>
          </a:bodyPr>
          <a:lstStyle/>
          <a:p>
            <a:pPr eaLnBrk="1" hangingPunct="1">
              <a:lnSpc>
                <a:spcPct val="90000"/>
              </a:lnSpc>
            </a:pPr>
            <a:r>
              <a:rPr lang="en-GB" sz="2800" b="1" dirty="0"/>
              <a:t>2 (identity: shared or non-shared) x 2 (surveillance: low or high) between-participants </a:t>
            </a:r>
            <a:r>
              <a:rPr lang="en-GB" sz="2800" b="1" dirty="0" smtClean="0"/>
              <a:t>design</a:t>
            </a:r>
            <a:endParaRPr lang="en-GB"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b="1" smtClean="0"/>
              <a:t>Dependent measures </a:t>
            </a:r>
            <a:endParaRPr lang="en-US" b="1" smtClean="0"/>
          </a:p>
        </p:txBody>
      </p:sp>
      <p:sp>
        <p:nvSpPr>
          <p:cNvPr id="40963" name="Rectangle 3"/>
          <p:cNvSpPr>
            <a:spLocks noGrp="1" noChangeArrowheads="1"/>
          </p:cNvSpPr>
          <p:nvPr>
            <p:ph idx="1"/>
          </p:nvPr>
        </p:nvSpPr>
        <p:spPr/>
        <p:txBody>
          <a:bodyPr/>
          <a:lstStyle/>
          <a:p>
            <a:pPr eaLnBrk="1" hangingPunct="1"/>
            <a:r>
              <a:rPr lang="en-GB" dirty="0" smtClean="0"/>
              <a:t>Productivity</a:t>
            </a:r>
          </a:p>
          <a:p>
            <a:pPr lvl="1" eaLnBrk="1" hangingPunct="1"/>
            <a:r>
              <a:rPr lang="en-GB" dirty="0" smtClean="0"/>
              <a:t>Number of paper aeroplanes made</a:t>
            </a:r>
          </a:p>
          <a:p>
            <a:pPr eaLnBrk="1" hangingPunct="1"/>
            <a:r>
              <a:rPr lang="en-GB" dirty="0" smtClean="0"/>
              <a:t>Quality of work</a:t>
            </a:r>
          </a:p>
          <a:p>
            <a:pPr lvl="1" eaLnBrk="1" hangingPunct="1"/>
            <a:r>
              <a:rPr lang="en-GB" dirty="0" smtClean="0"/>
              <a:t>Quality of paper aeroplanes, rated from 1-5 by three </a:t>
            </a:r>
            <a:r>
              <a:rPr lang="en-GB" dirty="0" err="1" smtClean="0"/>
              <a:t>raters</a:t>
            </a:r>
            <a:r>
              <a:rPr lang="en-GB" dirty="0" smtClean="0"/>
              <a:t> (ICC = .70)</a:t>
            </a:r>
          </a:p>
          <a:p>
            <a:pPr eaLnBrk="1" hangingPunct="1"/>
            <a:r>
              <a:rPr lang="en-GB" dirty="0" smtClean="0"/>
              <a:t>Helping behaviour</a:t>
            </a:r>
          </a:p>
          <a:p>
            <a:pPr lvl="1" eaLnBrk="1" hangingPunct="1"/>
            <a:r>
              <a:rPr lang="en-GB" dirty="0" smtClean="0"/>
              <a:t>Number of participant suggestions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09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0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b="1" smtClean="0"/>
              <a:t>Productivity</a:t>
            </a:r>
            <a:r>
              <a:rPr lang="en-GB" smtClean="0"/>
              <a:t> </a:t>
            </a:r>
            <a:endParaRPr lang="en-US" smtClean="0"/>
          </a:p>
        </p:txBody>
      </p:sp>
      <p:graphicFrame>
        <p:nvGraphicFramePr>
          <p:cNvPr id="28675" name="Object 4"/>
          <p:cNvGraphicFramePr>
            <a:graphicFrameLocks noGrp="1" noChangeAspect="1"/>
          </p:cNvGraphicFramePr>
          <p:nvPr>
            <p:ph idx="1"/>
          </p:nvPr>
        </p:nvGraphicFramePr>
        <p:xfrm>
          <a:off x="457200" y="1809750"/>
          <a:ext cx="7467600" cy="4106863"/>
        </p:xfrm>
        <a:graphic>
          <a:graphicData uri="http://schemas.openxmlformats.org/presentationml/2006/ole">
            <mc:AlternateContent xmlns:mc="http://schemas.openxmlformats.org/markup-compatibility/2006">
              <mc:Choice xmlns:v="urn:schemas-microsoft-com:vml" Requires="v">
                <p:oleObj spid="_x0000_s28683" name="Chart" r:id="rId4" imgW="8229600" imgH="4524482" progId="MSGraph.Chart.8">
                  <p:embed followColorScheme="full"/>
                </p:oleObj>
              </mc:Choice>
              <mc:Fallback>
                <p:oleObj name="Chart" r:id="rId4" imgW="8229600" imgH="4524482" progId="MSGraph.Chart.8">
                  <p:embed followColorScheme="full"/>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09750"/>
                        <a:ext cx="74676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9" name="Text Box 5"/>
          <p:cNvSpPr txBox="1">
            <a:spLocks noChangeArrowheads="1"/>
          </p:cNvSpPr>
          <p:nvPr/>
        </p:nvSpPr>
        <p:spPr bwMode="auto">
          <a:xfrm>
            <a:off x="0" y="6340475"/>
            <a:ext cx="6842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400"/>
              <a:t>O’Donnell, Ryan &amp; Jetten (2012). </a:t>
            </a:r>
            <a:r>
              <a:rPr lang="en-US" sz="1400"/>
              <a:t>The hidden costs of surveillance for performance and helping behaviour.</a:t>
            </a:r>
            <a:r>
              <a:rPr lang="en-US" sz="1400" i="1"/>
              <a:t> Group Processes and Intergroup Relations.</a:t>
            </a:r>
            <a:r>
              <a:rPr lang="en-US" sz="1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fontAlgn="auto" hangingPunct="1">
              <a:spcAft>
                <a:spcPts val="0"/>
              </a:spcAft>
              <a:defRPr/>
            </a:pPr>
            <a:r>
              <a:rPr lang="en-GB" sz="4000" b="1" dirty="0"/>
              <a:t>Social identity, surveillance &amp; </a:t>
            </a:r>
            <a:r>
              <a:rPr lang="en-GB" sz="4000" b="1" dirty="0" smtClean="0"/>
              <a:t>division</a:t>
            </a:r>
            <a:endParaRPr lang="en-US" sz="4000" b="1" dirty="0"/>
          </a:p>
        </p:txBody>
      </p:sp>
      <p:sp>
        <p:nvSpPr>
          <p:cNvPr id="8195" name="Rectangle 3"/>
          <p:cNvSpPr>
            <a:spLocks noGrp="1" noChangeArrowheads="1"/>
          </p:cNvSpPr>
          <p:nvPr>
            <p:ph idx="1"/>
          </p:nvPr>
        </p:nvSpPr>
        <p:spPr/>
        <p:txBody>
          <a:bodyPr/>
          <a:lstStyle/>
          <a:p>
            <a:pPr eaLnBrk="1" hangingPunct="1">
              <a:lnSpc>
                <a:spcPct val="90000"/>
              </a:lnSpc>
              <a:buFontTx/>
              <a:buNone/>
            </a:pPr>
            <a:endParaRPr lang="en-US" sz="2800" smtClean="0"/>
          </a:p>
          <a:p>
            <a:pPr eaLnBrk="1" hangingPunct="1">
              <a:lnSpc>
                <a:spcPct val="90000"/>
              </a:lnSpc>
              <a:buFontTx/>
              <a:buNone/>
            </a:pPr>
            <a:r>
              <a:rPr lang="en-US" sz="2800" smtClean="0"/>
              <a:t>	“The same technology that threatens the </a:t>
            </a:r>
          </a:p>
          <a:p>
            <a:pPr eaLnBrk="1" hangingPunct="1">
              <a:lnSpc>
                <a:spcPct val="90000"/>
              </a:lnSpc>
              <a:buFontTx/>
              <a:buNone/>
            </a:pPr>
            <a:r>
              <a:rPr lang="en-US" sz="2800" smtClean="0"/>
              <a:t>	autonomy of the individual seems destined </a:t>
            </a:r>
          </a:p>
          <a:p>
            <a:pPr eaLnBrk="1" hangingPunct="1">
              <a:lnSpc>
                <a:spcPct val="90000"/>
              </a:lnSpc>
              <a:buFontTx/>
              <a:buNone/>
            </a:pPr>
            <a:r>
              <a:rPr lang="en-US" sz="2800" smtClean="0"/>
              <a:t>	to frustrate attempts to reestablish </a:t>
            </a:r>
          </a:p>
          <a:p>
            <a:pPr eaLnBrk="1" hangingPunct="1">
              <a:lnSpc>
                <a:spcPct val="90000"/>
              </a:lnSpc>
              <a:buFontTx/>
              <a:buNone/>
            </a:pPr>
            <a:r>
              <a:rPr lang="en-US" sz="2800" smtClean="0"/>
              <a:t>	community and shared responsibility </a:t>
            </a:r>
          </a:p>
          <a:p>
            <a:pPr eaLnBrk="1" hangingPunct="1">
              <a:lnSpc>
                <a:spcPct val="90000"/>
              </a:lnSpc>
              <a:buFontTx/>
              <a:buNone/>
            </a:pPr>
            <a:r>
              <a:rPr lang="en-US" sz="2800" smtClean="0"/>
              <a:t>	because it destroys the essential </a:t>
            </a:r>
          </a:p>
          <a:p>
            <a:pPr eaLnBrk="1" hangingPunct="1">
              <a:lnSpc>
                <a:spcPct val="90000"/>
              </a:lnSpc>
              <a:buFontTx/>
              <a:buNone/>
            </a:pPr>
            <a:r>
              <a:rPr lang="en-US" sz="2800" smtClean="0"/>
              <a:t>	components of trust and accountability.” </a:t>
            </a:r>
          </a:p>
          <a:p>
            <a:pPr eaLnBrk="1" hangingPunct="1">
              <a:lnSpc>
                <a:spcPct val="90000"/>
              </a:lnSpc>
              <a:buFontTx/>
              <a:buNone/>
            </a:pPr>
            <a:endParaRPr lang="en-US" sz="2800" smtClean="0"/>
          </a:p>
          <a:p>
            <a:pPr lvl="1" eaLnBrk="1" hangingPunct="1">
              <a:lnSpc>
                <a:spcPct val="90000"/>
              </a:lnSpc>
            </a:pPr>
            <a:r>
              <a:rPr lang="en-US" sz="2000" smtClean="0"/>
              <a:t>Oscar H. Gandy, </a:t>
            </a:r>
            <a:r>
              <a:rPr lang="en-US" sz="2000" i="1" smtClean="0"/>
              <a:t>The Panoptic Sort: A Political Economy of Personal Information </a:t>
            </a:r>
            <a:r>
              <a:rPr lang="en-US" sz="2000" smtClean="0"/>
              <a:t>(1993, p. 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b="1" smtClean="0"/>
              <a:t>Quality </a:t>
            </a:r>
            <a:endParaRPr lang="en-US" b="1" smtClean="0"/>
          </a:p>
        </p:txBody>
      </p:sp>
      <p:sp>
        <p:nvSpPr>
          <p:cNvPr id="44035" name="Rectangle 3"/>
          <p:cNvSpPr>
            <a:spLocks noGrp="1" noChangeArrowheads="1"/>
          </p:cNvSpPr>
          <p:nvPr>
            <p:ph idx="1"/>
          </p:nvPr>
        </p:nvSpPr>
        <p:spPr>
          <a:xfrm>
            <a:off x="457200" y="1600200"/>
            <a:ext cx="8229600" cy="2116138"/>
          </a:xfrm>
        </p:spPr>
        <p:txBody>
          <a:bodyPr/>
          <a:lstStyle/>
          <a:p>
            <a:pPr eaLnBrk="1" hangingPunct="1"/>
            <a:r>
              <a:rPr lang="en-GB" smtClean="0"/>
              <a:t>No significant effects of identity and surveillance on quality</a:t>
            </a:r>
          </a:p>
          <a:p>
            <a:pPr eaLnBrk="1" hangingPunct="1"/>
            <a:r>
              <a:rPr lang="en-GB" smtClean="0"/>
              <a:t>However…</a:t>
            </a:r>
            <a:endParaRPr lang="en-US" smtClean="0"/>
          </a:p>
        </p:txBody>
      </p:sp>
      <p:sp>
        <p:nvSpPr>
          <p:cNvPr id="44037" name="Text Box 5"/>
          <p:cNvSpPr txBox="1">
            <a:spLocks noChangeArrowheads="1"/>
          </p:cNvSpPr>
          <p:nvPr/>
        </p:nvSpPr>
        <p:spPr bwMode="auto">
          <a:xfrm>
            <a:off x="1116013" y="4724400"/>
            <a:ext cx="2016125"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Higher </a:t>
            </a:r>
          </a:p>
          <a:p>
            <a:pPr algn="ctr" eaLnBrk="1" hangingPunct="1">
              <a:spcBef>
                <a:spcPct val="50000"/>
              </a:spcBef>
            </a:pPr>
            <a:r>
              <a:rPr lang="en-GB"/>
              <a:t>productivity</a:t>
            </a:r>
            <a:endParaRPr lang="en-US"/>
          </a:p>
        </p:txBody>
      </p:sp>
      <p:sp>
        <p:nvSpPr>
          <p:cNvPr id="44038" name="Text Box 6"/>
          <p:cNvSpPr txBox="1">
            <a:spLocks noChangeArrowheads="1"/>
          </p:cNvSpPr>
          <p:nvPr/>
        </p:nvSpPr>
        <p:spPr bwMode="auto">
          <a:xfrm>
            <a:off x="5940425" y="4724400"/>
            <a:ext cx="2016125" cy="788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t>Lower </a:t>
            </a:r>
          </a:p>
          <a:p>
            <a:pPr algn="ctr" eaLnBrk="1" hangingPunct="1">
              <a:spcBef>
                <a:spcPct val="50000"/>
              </a:spcBef>
            </a:pPr>
            <a:r>
              <a:rPr lang="en-GB"/>
              <a:t>quality</a:t>
            </a:r>
            <a:endParaRPr lang="en-US"/>
          </a:p>
        </p:txBody>
      </p:sp>
      <p:sp>
        <p:nvSpPr>
          <p:cNvPr id="44039" name="Line 7"/>
          <p:cNvSpPr>
            <a:spLocks noChangeShapeType="1"/>
          </p:cNvSpPr>
          <p:nvPr/>
        </p:nvSpPr>
        <p:spPr bwMode="auto">
          <a:xfrm>
            <a:off x="3203575" y="5084763"/>
            <a:ext cx="266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p>
        </p:txBody>
      </p:sp>
      <p:sp>
        <p:nvSpPr>
          <p:cNvPr id="44040" name="Text Box 8"/>
          <p:cNvSpPr txBox="1">
            <a:spLocks noChangeArrowheads="1"/>
          </p:cNvSpPr>
          <p:nvPr/>
        </p:nvSpPr>
        <p:spPr bwMode="auto">
          <a:xfrm>
            <a:off x="3995738" y="5229225"/>
            <a:ext cx="1052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ym typeface="Symbol" pitchFamily="18" charset="2"/>
              </a:rPr>
              <a:t></a:t>
            </a:r>
            <a:r>
              <a:rPr lang="en-US" i="1"/>
              <a:t> </a:t>
            </a:r>
            <a:r>
              <a:rPr lang="en-US"/>
              <a:t>= -.23*</a:t>
            </a:r>
          </a:p>
        </p:txBody>
      </p:sp>
      <p:sp>
        <p:nvSpPr>
          <p:cNvPr id="44041" name="Text Box 9"/>
          <p:cNvSpPr txBox="1">
            <a:spLocks noChangeArrowheads="1"/>
          </p:cNvSpPr>
          <p:nvPr/>
        </p:nvSpPr>
        <p:spPr bwMode="auto">
          <a:xfrm>
            <a:off x="0" y="6334125"/>
            <a:ext cx="6842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400"/>
              <a:t>O’Donnell, Ryan &amp; Jetten (2012). </a:t>
            </a:r>
            <a:r>
              <a:rPr lang="en-US" sz="1400"/>
              <a:t>The hidden costs of surveillance for performance and helping behaviour.</a:t>
            </a:r>
            <a:r>
              <a:rPr lang="en-US" sz="1400" i="1"/>
              <a:t> Group Processes and Intergroup Relations.</a:t>
            </a:r>
            <a:r>
              <a:rPr lang="en-US" sz="1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7"/>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44039"/>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499"/>
                                          </p:stCondLst>
                                        </p:cTn>
                                        <p:tgtEl>
                                          <p:spTgt spid="44038"/>
                                        </p:tgtEl>
                                        <p:attrNameLst>
                                          <p:attrName>style.visibility</p:attrName>
                                        </p:attrNameLst>
                                      </p:cBhvr>
                                      <p:to>
                                        <p:strVal val="visible"/>
                                      </p:to>
                                    </p:set>
                                  </p:childTnLst>
                                </p:cTn>
                              </p:par>
                            </p:childTnLst>
                          </p:cTn>
                        </p:par>
                        <p:par>
                          <p:cTn id="21" fill="hold" nodeType="afterGroup">
                            <p:stCondLst>
                              <p:cond delay="1500"/>
                            </p:stCondLst>
                            <p:childTnLst>
                              <p:par>
                                <p:cTn id="22" presetID="1" presetClass="entr" presetSubtype="0" fill="hold" grpId="0" nodeType="afterEffect">
                                  <p:stCondLst>
                                    <p:cond delay="0"/>
                                  </p:stCondLst>
                                  <p:childTnLst>
                                    <p:set>
                                      <p:cBhvr>
                                        <p:cTn id="23" dur="1" fill="hold">
                                          <p:stCondLst>
                                            <p:cond delay="499"/>
                                          </p:stCondLst>
                                        </p:cTn>
                                        <p:tgtEl>
                                          <p:spTgt spid="44040"/>
                                        </p:tgtEl>
                                        <p:attrNameLst>
                                          <p:attrName>style.visibility</p:attrName>
                                        </p:attrNameLst>
                                      </p:cBhvr>
                                      <p:to>
                                        <p:strVal val="visible"/>
                                      </p:to>
                                    </p:set>
                                  </p:childTnLst>
                                </p:cTn>
                              </p:par>
                            </p:childTnLst>
                          </p:cTn>
                        </p:par>
                        <p:par>
                          <p:cTn id="24" fill="hold" nodeType="afterGroup">
                            <p:stCondLst>
                              <p:cond delay="2000"/>
                            </p:stCondLst>
                            <p:childTnLst>
                              <p:par>
                                <p:cTn id="25" presetID="1" presetClass="entr" presetSubtype="0" fill="hold" grpId="0" nodeType="afterEffect">
                                  <p:stCondLst>
                                    <p:cond delay="0"/>
                                  </p:stCondLst>
                                  <p:childTnLst>
                                    <p:set>
                                      <p:cBhvr>
                                        <p:cTn id="26" dur="1" fill="hold">
                                          <p:stCondLst>
                                            <p:cond delay="499"/>
                                          </p:stCondLst>
                                        </p:cTn>
                                        <p:tgtEl>
                                          <p:spTgt spid="44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P spid="44037" grpId="0" animBg="1" autoUpdateAnimBg="0"/>
      <p:bldP spid="44038" grpId="0" animBg="1" autoUpdateAnimBg="0"/>
      <p:bldP spid="44039" grpId="0" animBg="1"/>
      <p:bldP spid="44040" grpId="0" autoUpdateAnimBg="0"/>
      <p:bldP spid="4404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b="1" smtClean="0"/>
              <a:t>Helping behaviour</a:t>
            </a:r>
            <a:endParaRPr lang="en-US" b="1" smtClean="0"/>
          </a:p>
        </p:txBody>
      </p:sp>
      <p:graphicFrame>
        <p:nvGraphicFramePr>
          <p:cNvPr id="45060" name="Object 4"/>
          <p:cNvGraphicFramePr>
            <a:graphicFrameLocks noGrp="1" noChangeAspect="1"/>
          </p:cNvGraphicFramePr>
          <p:nvPr>
            <p:ph idx="1"/>
          </p:nvPr>
        </p:nvGraphicFramePr>
        <p:xfrm>
          <a:off x="457200" y="1809750"/>
          <a:ext cx="7467600" cy="4106863"/>
        </p:xfrm>
        <a:graphic>
          <a:graphicData uri="http://schemas.openxmlformats.org/presentationml/2006/ole">
            <mc:AlternateContent xmlns:mc="http://schemas.openxmlformats.org/markup-compatibility/2006">
              <mc:Choice xmlns:v="urn:schemas-microsoft-com:vml" Requires="v">
                <p:oleObj spid="_x0000_s30731" name="Chart" r:id="rId4" imgW="8229600" imgH="4524482" progId="MSGraph.Chart.8">
                  <p:embed followColorScheme="full"/>
                </p:oleObj>
              </mc:Choice>
              <mc:Fallback>
                <p:oleObj name="Chart" r:id="rId4" imgW="8229600" imgH="4524482" progId="MSGraph.Chart.8">
                  <p:embed followColorScheme="full"/>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809750"/>
                        <a:ext cx="74676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1" name="Text Box 5"/>
          <p:cNvSpPr txBox="1">
            <a:spLocks noChangeArrowheads="1"/>
          </p:cNvSpPr>
          <p:nvPr/>
        </p:nvSpPr>
        <p:spPr bwMode="auto">
          <a:xfrm>
            <a:off x="0" y="6334125"/>
            <a:ext cx="6842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sz="1400"/>
              <a:t>O’Donnell, Ryan &amp; Jetten (2012). </a:t>
            </a:r>
            <a:r>
              <a:rPr lang="en-US" sz="1400"/>
              <a:t>The hidden costs of surveillance for performance and helping behaviour.</a:t>
            </a:r>
            <a:r>
              <a:rPr lang="en-US" sz="1400" i="1"/>
              <a:t> Group Processes and Intergroup Relations.</a:t>
            </a:r>
            <a:r>
              <a:rPr lang="en-US" sz="1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60"/>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45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5060" grpId="0" bld="category"/>
      <p:bldP spid="4506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b="1" smtClean="0"/>
              <a:t>Implications </a:t>
            </a:r>
          </a:p>
        </p:txBody>
      </p:sp>
      <p:sp>
        <p:nvSpPr>
          <p:cNvPr id="57347" name="Rectangle 3"/>
          <p:cNvSpPr>
            <a:spLocks noGrp="1" noChangeArrowheads="1"/>
          </p:cNvSpPr>
          <p:nvPr>
            <p:ph idx="1"/>
          </p:nvPr>
        </p:nvSpPr>
        <p:spPr/>
        <p:txBody>
          <a:bodyPr/>
          <a:lstStyle/>
          <a:p>
            <a:pPr eaLnBrk="1" hangingPunct="1"/>
            <a:r>
              <a:rPr lang="en-GB" smtClean="0"/>
              <a:t>Surveillance has real practical implications</a:t>
            </a:r>
          </a:p>
          <a:p>
            <a:pPr lvl="1" eaLnBrk="1" hangingPunct="1"/>
            <a:r>
              <a:rPr lang="en-GB" smtClean="0"/>
              <a:t>More work</a:t>
            </a:r>
          </a:p>
          <a:p>
            <a:pPr lvl="1" eaLnBrk="1" hangingPunct="1"/>
            <a:r>
              <a:rPr lang="en-GB" smtClean="0"/>
              <a:t>… but more work = worse work</a:t>
            </a:r>
          </a:p>
          <a:p>
            <a:pPr lvl="1" eaLnBrk="1" hangingPunct="1"/>
            <a:r>
              <a:rPr lang="en-GB" smtClean="0"/>
              <a:t>Less willingness to help, even when identity is shared</a:t>
            </a:r>
          </a:p>
          <a:p>
            <a:pPr eaLnBrk="1" hangingPunct="1"/>
            <a:r>
              <a:rPr lang="en-GB" smtClean="0"/>
              <a:t>Identity increases helping, but not when surveillance is high</a:t>
            </a:r>
          </a:p>
          <a:p>
            <a:pPr lvl="1" eaLnBrk="1" hangingPunct="1">
              <a:buFontTx/>
              <a:buNone/>
            </a:pP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b="1" smtClean="0"/>
              <a:t>Conclusions</a:t>
            </a:r>
          </a:p>
        </p:txBody>
      </p:sp>
      <p:sp>
        <p:nvSpPr>
          <p:cNvPr id="58371" name="Rectangle 3"/>
          <p:cNvSpPr>
            <a:spLocks noGrp="1" noChangeArrowheads="1"/>
          </p:cNvSpPr>
          <p:nvPr>
            <p:ph idx="1"/>
          </p:nvPr>
        </p:nvSpPr>
        <p:spPr>
          <a:xfrm>
            <a:off x="457200" y="1600200"/>
            <a:ext cx="8229600" cy="4953000"/>
          </a:xfrm>
        </p:spPr>
        <p:txBody>
          <a:bodyPr/>
          <a:lstStyle/>
          <a:p>
            <a:pPr eaLnBrk="1" hangingPunct="1">
              <a:lnSpc>
                <a:spcPct val="90000"/>
              </a:lnSpc>
            </a:pPr>
            <a:r>
              <a:rPr lang="en-GB" sz="2800" smtClean="0"/>
              <a:t>Shared identity makes surveillance seem less invasive</a:t>
            </a:r>
          </a:p>
          <a:p>
            <a:pPr eaLnBrk="1" hangingPunct="1">
              <a:lnSpc>
                <a:spcPct val="90000"/>
              </a:lnSpc>
              <a:buFontTx/>
              <a:buNone/>
            </a:pPr>
            <a:endParaRPr lang="en-GB" sz="2800" smtClean="0"/>
          </a:p>
          <a:p>
            <a:pPr eaLnBrk="1" hangingPunct="1">
              <a:lnSpc>
                <a:spcPct val="90000"/>
              </a:lnSpc>
            </a:pPr>
            <a:r>
              <a:rPr lang="en-GB" sz="2800" smtClean="0"/>
              <a:t>Surveillance not benefiting the group impacts negatively on perceptions of identity</a:t>
            </a:r>
          </a:p>
          <a:p>
            <a:pPr eaLnBrk="1" hangingPunct="1">
              <a:lnSpc>
                <a:spcPct val="90000"/>
              </a:lnSpc>
              <a:buFontTx/>
              <a:buNone/>
            </a:pPr>
            <a:endParaRPr lang="en-GB" sz="2800" smtClean="0"/>
          </a:p>
          <a:p>
            <a:pPr eaLnBrk="1" hangingPunct="1">
              <a:lnSpc>
                <a:spcPct val="90000"/>
              </a:lnSpc>
            </a:pPr>
            <a:r>
              <a:rPr lang="en-GB" sz="2800" smtClean="0"/>
              <a:t>This translates into observable effects on real behaviour</a:t>
            </a:r>
          </a:p>
          <a:p>
            <a:pPr eaLnBrk="1" hangingPunct="1">
              <a:lnSpc>
                <a:spcPct val="90000"/>
              </a:lnSpc>
              <a:buFontTx/>
              <a:buNone/>
            </a:pPr>
            <a:endParaRPr lang="en-GB" sz="2800" smtClean="0"/>
          </a:p>
          <a:p>
            <a:pPr eaLnBrk="1" hangingPunct="1">
              <a:lnSpc>
                <a:spcPct val="90000"/>
              </a:lnSpc>
            </a:pPr>
            <a:r>
              <a:rPr lang="en-GB" sz="2800" smtClean="0"/>
              <a:t>Important implications for citizenship and social responsibility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3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100" b="1" dirty="0" smtClean="0"/>
              <a:t>Implications for division</a:t>
            </a:r>
            <a:endParaRPr lang="en-IE" sz="4100" b="1" dirty="0"/>
          </a:p>
        </p:txBody>
      </p:sp>
      <p:sp>
        <p:nvSpPr>
          <p:cNvPr id="3" name="Content Placeholder 2"/>
          <p:cNvSpPr>
            <a:spLocks noGrp="1"/>
          </p:cNvSpPr>
          <p:nvPr>
            <p:ph idx="1"/>
          </p:nvPr>
        </p:nvSpPr>
        <p:spPr/>
        <p:txBody>
          <a:bodyPr/>
          <a:lstStyle/>
          <a:p>
            <a:r>
              <a:rPr lang="en-IE" dirty="0" smtClean="0"/>
              <a:t>Overt or heavy-handed </a:t>
            </a:r>
            <a:r>
              <a:rPr lang="en-IE" dirty="0" smtClean="0"/>
              <a:t>surveillance can undermine assumptions of care</a:t>
            </a:r>
          </a:p>
          <a:p>
            <a:endParaRPr lang="en-IE" dirty="0" smtClean="0"/>
          </a:p>
          <a:p>
            <a:r>
              <a:rPr lang="en-IE" dirty="0" smtClean="0"/>
              <a:t>Can also damage intragroup relations</a:t>
            </a:r>
          </a:p>
          <a:p>
            <a:pPr lvl="1"/>
            <a:r>
              <a:rPr lang="en-IE" dirty="0" smtClean="0"/>
              <a:t>Power holder(s); others</a:t>
            </a:r>
          </a:p>
          <a:p>
            <a:pPr lvl="1"/>
            <a:r>
              <a:rPr lang="en-IE" dirty="0" smtClean="0"/>
              <a:t>Within </a:t>
            </a:r>
            <a:r>
              <a:rPr lang="en-IE" dirty="0" smtClean="0"/>
              <a:t>peer groups</a:t>
            </a:r>
            <a:endParaRPr lang="en-IE" dirty="0" smtClean="0"/>
          </a:p>
          <a:p>
            <a:endParaRPr lang="en-IE" dirty="0" smtClean="0"/>
          </a:p>
          <a:p>
            <a:r>
              <a:rPr lang="en-IE" dirty="0" smtClean="0"/>
              <a:t>Anything that reinforces group boundaries may lead to division</a:t>
            </a:r>
            <a:endParaRPr lang="en-IE" dirty="0"/>
          </a:p>
        </p:txBody>
      </p:sp>
    </p:spTree>
    <p:extLst>
      <p:ext uri="{BB962C8B-B14F-4D97-AF65-F5344CB8AC3E}">
        <p14:creationId xmlns:p14="http://schemas.microsoft.com/office/powerpoint/2010/main" val="3546884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cam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4"/>
          <p:cNvSpPr>
            <a:spLocks noChangeArrowheads="1"/>
          </p:cNvSpPr>
          <p:nvPr/>
        </p:nvSpPr>
        <p:spPr bwMode="auto">
          <a:xfrm>
            <a:off x="323850" y="188913"/>
            <a:ext cx="84597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sz="5400" b="1">
                <a:solidFill>
                  <a:srgbClr val="000000"/>
                </a:solidFill>
              </a:rPr>
              <a:t>Thank you for listening</a:t>
            </a:r>
            <a:endParaRPr lang="en-US" sz="5400" b="1">
              <a:solidFill>
                <a:srgbClr val="000000"/>
              </a:solidFill>
            </a:endParaRPr>
          </a:p>
        </p:txBody>
      </p:sp>
      <p:sp>
        <p:nvSpPr>
          <p:cNvPr id="33796" name="Rectangle 5"/>
          <p:cNvSpPr>
            <a:spLocks noChangeArrowheads="1"/>
          </p:cNvSpPr>
          <p:nvPr/>
        </p:nvSpPr>
        <p:spPr bwMode="auto">
          <a:xfrm>
            <a:off x="971550" y="5229225"/>
            <a:ext cx="72723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sz="2400" b="1">
                <a:solidFill>
                  <a:srgbClr val="000000"/>
                </a:solidFill>
              </a:rPr>
              <a:t>Aisling.ODonnell@ul.ie</a:t>
            </a:r>
          </a:p>
          <a:p>
            <a:pPr eaLnBrk="0" hangingPunct="0"/>
            <a:r>
              <a:rPr lang="en-GB" sz="2400" b="1">
                <a:solidFill>
                  <a:srgbClr val="FF0000"/>
                </a:solidFill>
              </a:rPr>
              <a:t>http://limerick.academia.edu/AislingODonnell</a:t>
            </a:r>
            <a:endParaRPr lang="en-US" sz="2400" b="1">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GB" b="1" smtClean="0"/>
              <a:t>Questions arising…</a:t>
            </a:r>
          </a:p>
        </p:txBody>
      </p:sp>
      <p:sp>
        <p:nvSpPr>
          <p:cNvPr id="5125" name="Rectangle 5"/>
          <p:cNvSpPr>
            <a:spLocks noGrp="1" noChangeArrowheads="1"/>
          </p:cNvSpPr>
          <p:nvPr>
            <p:ph idx="1"/>
          </p:nvPr>
        </p:nvSpPr>
        <p:spPr/>
        <p:txBody>
          <a:bodyPr/>
          <a:lstStyle/>
          <a:p>
            <a:pPr eaLnBrk="1" hangingPunct="1"/>
            <a:r>
              <a:rPr lang="en-GB" smtClean="0"/>
              <a:t>Does surveillance threaten the autonomy of the individual?</a:t>
            </a:r>
          </a:p>
          <a:p>
            <a:pPr eaLnBrk="1" hangingPunct="1"/>
            <a:endParaRPr lang="en-GB" smtClean="0"/>
          </a:p>
          <a:p>
            <a:pPr eaLnBrk="1" hangingPunct="1"/>
            <a:r>
              <a:rPr lang="en-GB" smtClean="0"/>
              <a:t>Does surveillance frustrate attempts to create a sense of community?</a:t>
            </a:r>
          </a:p>
          <a:p>
            <a:pPr eaLnBrk="1" hangingPunct="1"/>
            <a:endParaRPr lang="en-GB" smtClean="0"/>
          </a:p>
          <a:p>
            <a:pPr eaLnBrk="1" hangingPunct="1"/>
            <a:r>
              <a:rPr lang="en-GB" smtClean="0"/>
              <a:t>Does surveillance destroy our sense of shared responsibility?</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fontAlgn="auto" hangingPunct="1">
              <a:spcAft>
                <a:spcPts val="0"/>
              </a:spcAft>
              <a:defRPr/>
            </a:pPr>
            <a:r>
              <a:rPr lang="en-GB" b="1" dirty="0"/>
              <a:t>Surveillance in </a:t>
            </a:r>
            <a:r>
              <a:rPr lang="en-GB" b="1" dirty="0" smtClean="0"/>
              <a:t>context: </a:t>
            </a:r>
            <a:br>
              <a:rPr lang="en-GB" b="1" dirty="0" smtClean="0"/>
            </a:br>
            <a:r>
              <a:rPr lang="en-GB" b="1" dirty="0" smtClean="0"/>
              <a:t>The UK</a:t>
            </a:r>
            <a:endParaRPr lang="en-GB" b="1" dirty="0"/>
          </a:p>
        </p:txBody>
      </p:sp>
      <p:sp>
        <p:nvSpPr>
          <p:cNvPr id="7171" name="Rectangle 3"/>
          <p:cNvSpPr>
            <a:spLocks noGrp="1" noChangeArrowheads="1"/>
          </p:cNvSpPr>
          <p:nvPr>
            <p:ph idx="1"/>
          </p:nvPr>
        </p:nvSpPr>
        <p:spPr/>
        <p:txBody>
          <a:bodyPr/>
          <a:lstStyle/>
          <a:p>
            <a:pPr eaLnBrk="1" hangingPunct="1">
              <a:lnSpc>
                <a:spcPct val="90000"/>
              </a:lnSpc>
            </a:pPr>
            <a:r>
              <a:rPr lang="en-GB" sz="2800" smtClean="0"/>
              <a:t>In the UK, we are captured on CCTV 300 times per day </a:t>
            </a:r>
          </a:p>
          <a:p>
            <a:pPr lvl="1" eaLnBrk="1" hangingPunct="1">
              <a:lnSpc>
                <a:spcPct val="90000"/>
              </a:lnSpc>
            </a:pPr>
            <a:r>
              <a:rPr lang="en-GB" sz="1800" smtClean="0"/>
              <a:t>(BBC, 2002)</a:t>
            </a:r>
          </a:p>
          <a:p>
            <a:pPr eaLnBrk="1" hangingPunct="1">
              <a:lnSpc>
                <a:spcPct val="90000"/>
              </a:lnSpc>
              <a:buFontTx/>
              <a:buNone/>
            </a:pPr>
            <a:endParaRPr lang="en-GB" sz="2800" smtClean="0"/>
          </a:p>
          <a:p>
            <a:pPr eaLnBrk="1" hangingPunct="1">
              <a:lnSpc>
                <a:spcPct val="90000"/>
              </a:lnSpc>
            </a:pPr>
            <a:r>
              <a:rPr lang="en-GB" sz="2800" smtClean="0"/>
              <a:t>There are an estimated 4 million CCTV cameras in the UK</a:t>
            </a:r>
          </a:p>
          <a:p>
            <a:pPr lvl="1" eaLnBrk="1" hangingPunct="1">
              <a:lnSpc>
                <a:spcPct val="90000"/>
              </a:lnSpc>
            </a:pPr>
            <a:r>
              <a:rPr lang="en-GB" sz="1800" smtClean="0"/>
              <a:t>(BBC, 2009)</a:t>
            </a:r>
          </a:p>
          <a:p>
            <a:pPr eaLnBrk="1" hangingPunct="1">
              <a:lnSpc>
                <a:spcPct val="90000"/>
              </a:lnSpc>
              <a:buFontTx/>
              <a:buNone/>
            </a:pPr>
            <a:endParaRPr lang="en-GB" sz="2000" smtClean="0"/>
          </a:p>
          <a:p>
            <a:pPr eaLnBrk="1" hangingPunct="1">
              <a:lnSpc>
                <a:spcPct val="90000"/>
              </a:lnSpc>
            </a:pPr>
            <a:r>
              <a:rPr lang="en-GB" sz="2800" smtClean="0"/>
              <a:t>The UK has one of the worst records for visual surveillance in the world </a:t>
            </a:r>
          </a:p>
          <a:p>
            <a:pPr lvl="1" eaLnBrk="1" hangingPunct="1">
              <a:lnSpc>
                <a:spcPct val="90000"/>
              </a:lnSpc>
            </a:pPr>
            <a:r>
              <a:rPr lang="en-GB" sz="1800" smtClean="0"/>
              <a:t>(Privacy International, 2007)</a:t>
            </a:r>
          </a:p>
          <a:p>
            <a:pPr eaLnBrk="1" hangingPunct="1">
              <a:lnSpc>
                <a:spcPct val="90000"/>
              </a:lnSpc>
              <a:buFontTx/>
              <a:buNone/>
            </a:pPr>
            <a:endParaRPr lang="en-GB"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457325" y="46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IE"/>
          </a:p>
        </p:txBody>
      </p:sp>
      <p:pic>
        <p:nvPicPr>
          <p:cNvPr id="11267" name="Picture 3" descr="Map of Privacy Protections 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773238"/>
            <a:ext cx="89154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5578475" y="6491288"/>
            <a:ext cx="3565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t>Privacy International (2007)</a:t>
            </a:r>
          </a:p>
        </p:txBody>
      </p:sp>
      <p:sp>
        <p:nvSpPr>
          <p:cNvPr id="11269" name="Oval 5"/>
          <p:cNvSpPr>
            <a:spLocks noChangeArrowheads="1"/>
          </p:cNvSpPr>
          <p:nvPr/>
        </p:nvSpPr>
        <p:spPr bwMode="auto">
          <a:xfrm>
            <a:off x="2916238" y="3141663"/>
            <a:ext cx="228600" cy="381000"/>
          </a:xfrm>
          <a:prstGeom prst="ellipse">
            <a:avLst/>
          </a:pr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E"/>
          </a:p>
        </p:txBody>
      </p:sp>
      <p:sp>
        <p:nvSpPr>
          <p:cNvPr id="11270" name="Rectangle 6"/>
          <p:cNvSpPr>
            <a:spLocks noGrp="1" noChangeArrowheads="1"/>
          </p:cNvSpPr>
          <p:nvPr>
            <p:ph type="title"/>
          </p:nvPr>
        </p:nvSpPr>
        <p:spPr>
          <a:xfrm>
            <a:off x="457200" y="274638"/>
            <a:ext cx="7470775" cy="1143000"/>
          </a:xfrm>
        </p:spPr>
        <p:txBody>
          <a:bodyPr/>
          <a:lstStyle/>
          <a:p>
            <a:pPr eaLnBrk="1" hangingPunct="1"/>
            <a:r>
              <a:rPr lang="en-GB" b="1" smtClean="0"/>
              <a:t>Surveillance in context</a:t>
            </a:r>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4400" b="1"/>
              <a:t>How do people react to CCTV?</a:t>
            </a:r>
            <a:endParaRPr lang="en-US" sz="4400" b="1"/>
          </a:p>
        </p:txBody>
      </p:sp>
      <p:sp>
        <p:nvSpPr>
          <p:cNvPr id="66564" name="AutoShape 4"/>
          <p:cNvSpPr>
            <a:spLocks noChangeArrowheads="1"/>
          </p:cNvSpPr>
          <p:nvPr/>
        </p:nvSpPr>
        <p:spPr bwMode="auto">
          <a:xfrm>
            <a:off x="2051050" y="1700213"/>
            <a:ext cx="2447925" cy="1258887"/>
          </a:xfrm>
          <a:prstGeom prst="wedgeRoundRectCallout">
            <a:avLst>
              <a:gd name="adj1" fmla="val -44032"/>
              <a:gd name="adj2" fmla="val 7610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800"/>
              <a:t>“It invades my privacy!”</a:t>
            </a:r>
            <a:endParaRPr lang="en-US" sz="2800"/>
          </a:p>
        </p:txBody>
      </p:sp>
      <p:sp>
        <p:nvSpPr>
          <p:cNvPr id="66565" name="AutoShape 5"/>
          <p:cNvSpPr>
            <a:spLocks noChangeArrowheads="1"/>
          </p:cNvSpPr>
          <p:nvPr/>
        </p:nvSpPr>
        <p:spPr bwMode="auto">
          <a:xfrm>
            <a:off x="5724525" y="2349500"/>
            <a:ext cx="2736850" cy="1689100"/>
          </a:xfrm>
          <a:prstGeom prst="wedgeRoundRectCallout">
            <a:avLst>
              <a:gd name="adj1" fmla="val 48319"/>
              <a:gd name="adj2" fmla="val 6165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400"/>
              <a:t>“I don’t expect any privacy when I walk down the street.”</a:t>
            </a:r>
            <a:endParaRPr lang="en-US" sz="2400"/>
          </a:p>
        </p:txBody>
      </p:sp>
      <p:sp>
        <p:nvSpPr>
          <p:cNvPr id="66566" name="AutoShape 6"/>
          <p:cNvSpPr>
            <a:spLocks noChangeArrowheads="1"/>
          </p:cNvSpPr>
          <p:nvPr/>
        </p:nvSpPr>
        <p:spPr bwMode="auto">
          <a:xfrm>
            <a:off x="1116013" y="3933825"/>
            <a:ext cx="2447925" cy="1689100"/>
          </a:xfrm>
          <a:prstGeom prst="wedgeRoundRectCallout">
            <a:avLst>
              <a:gd name="adj1" fmla="val -47667"/>
              <a:gd name="adj2" fmla="val 6673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400"/>
              <a:t>“If you’ve done nothing wrong, there’s nothing to fear.”</a:t>
            </a:r>
            <a:endParaRPr lang="en-US" sz="2400"/>
          </a:p>
        </p:txBody>
      </p:sp>
      <p:sp>
        <p:nvSpPr>
          <p:cNvPr id="66567" name="AutoShape 7"/>
          <p:cNvSpPr>
            <a:spLocks noChangeArrowheads="1"/>
          </p:cNvSpPr>
          <p:nvPr/>
        </p:nvSpPr>
        <p:spPr bwMode="auto">
          <a:xfrm>
            <a:off x="4932363" y="4724400"/>
            <a:ext cx="2376487" cy="1728788"/>
          </a:xfrm>
          <a:prstGeom prst="wedgeRoundRectCallout">
            <a:avLst>
              <a:gd name="adj1" fmla="val 50532"/>
              <a:gd name="adj2" fmla="val 6487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400"/>
              <a:t>“If I’m innocent, why should I be watched?”</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65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6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autoUpdateAnimBg="0"/>
      <p:bldP spid="66565" grpId="0" animBg="1" autoUpdateAnimBg="0"/>
      <p:bldP spid="66566" grpId="0" animBg="1" autoUpdateAnimBg="0"/>
      <p:bldP spid="6656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eaLnBrk="1" fontAlgn="auto" hangingPunct="1">
              <a:spcAft>
                <a:spcPts val="0"/>
              </a:spcAft>
              <a:defRPr/>
            </a:pPr>
            <a:r>
              <a:rPr lang="en-GB" b="1" dirty="0"/>
              <a:t>A social identity account of surveillance</a:t>
            </a:r>
          </a:p>
        </p:txBody>
      </p:sp>
      <p:sp>
        <p:nvSpPr>
          <p:cNvPr id="62467" name="Rectangle 3"/>
          <p:cNvSpPr>
            <a:spLocks noGrp="1" noChangeArrowheads="1"/>
          </p:cNvSpPr>
          <p:nvPr>
            <p:ph idx="1"/>
          </p:nvPr>
        </p:nvSpPr>
        <p:spPr/>
        <p:txBody>
          <a:bodyPr/>
          <a:lstStyle/>
          <a:p>
            <a:pPr eaLnBrk="1" hangingPunct="1"/>
            <a:endParaRPr lang="en-GB" smtClean="0"/>
          </a:p>
          <a:p>
            <a:pPr eaLnBrk="1" hangingPunct="1"/>
            <a:r>
              <a:rPr lang="en-GB" smtClean="0"/>
              <a:t>Can take into account the identities of those imposing surveillance and those affected</a:t>
            </a:r>
          </a:p>
          <a:p>
            <a:pPr eaLnBrk="1" hangingPunct="1">
              <a:buFontTx/>
              <a:buNone/>
            </a:pPr>
            <a:endParaRPr lang="en-GB" smtClean="0"/>
          </a:p>
          <a:p>
            <a:pPr eaLnBrk="1" hangingPunct="1"/>
            <a:r>
              <a:rPr lang="en-GB" smtClean="0"/>
              <a:t>Should offer a more nuanced account of how people feel about surveillance</a:t>
            </a:r>
          </a:p>
          <a:p>
            <a:pPr eaLnBrk="1" hangingPunct="1"/>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100" b="1" dirty="0" smtClean="0"/>
              <a:t>What is the social identity approach?</a:t>
            </a:r>
            <a:endParaRPr lang="en-IE" sz="4100" b="1" dirty="0"/>
          </a:p>
        </p:txBody>
      </p:sp>
      <p:sp>
        <p:nvSpPr>
          <p:cNvPr id="3" name="Content Placeholder 2"/>
          <p:cNvSpPr>
            <a:spLocks noGrp="1"/>
          </p:cNvSpPr>
          <p:nvPr>
            <p:ph sz="half" idx="1"/>
          </p:nvPr>
        </p:nvSpPr>
        <p:spPr>
          <a:xfrm>
            <a:off x="457200" y="1600201"/>
            <a:ext cx="8075240" cy="1180728"/>
          </a:xfrm>
        </p:spPr>
        <p:txBody>
          <a:bodyPr/>
          <a:lstStyle/>
          <a:p>
            <a:r>
              <a:rPr lang="en-IE" dirty="0" smtClean="0"/>
              <a:t>Social identity = that part of a person’s self concept that is related to their relationship with others</a:t>
            </a:r>
          </a:p>
          <a:p>
            <a:pPr lvl="1"/>
            <a:r>
              <a:rPr lang="en-IE" sz="2000" dirty="0" smtClean="0"/>
              <a:t>Social identity theory (Tajfel &amp; Turner, 1979, 1982)</a:t>
            </a:r>
            <a:endParaRPr lang="en-IE" sz="20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240273392"/>
              </p:ext>
            </p:extLst>
          </p:nvPr>
        </p:nvGraphicFramePr>
        <p:xfrm>
          <a:off x="683568" y="3140968"/>
          <a:ext cx="7632848"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77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74638"/>
            <a:ext cx="8291264" cy="1143000"/>
          </a:xfrm>
        </p:spPr>
        <p:txBody>
          <a:bodyPr/>
          <a:lstStyle/>
          <a:p>
            <a:pPr marL="484632" eaLnBrk="1" fontAlgn="auto" hangingPunct="1">
              <a:spcAft>
                <a:spcPts val="0"/>
              </a:spcAft>
              <a:defRPr/>
            </a:pPr>
            <a:r>
              <a:rPr lang="en-IE" sz="4100" b="1" dirty="0"/>
              <a:t>What is the social identity approach?</a:t>
            </a:r>
            <a:endParaRPr lang="en-GB" sz="4100" dirty="0">
              <a:solidFill>
                <a:schemeClr val="accent1">
                  <a:tint val="83000"/>
                  <a:satMod val="150000"/>
                </a:schemeClr>
              </a:solidFill>
            </a:endParaRPr>
          </a:p>
        </p:txBody>
      </p:sp>
      <p:sp>
        <p:nvSpPr>
          <p:cNvPr id="91143" name="Rectangle 7"/>
          <p:cNvSpPr>
            <a:spLocks noGrp="1" noChangeArrowheads="1"/>
          </p:cNvSpPr>
          <p:nvPr>
            <p:ph idx="1"/>
          </p:nvPr>
        </p:nvSpPr>
        <p:spPr>
          <a:xfrm>
            <a:off x="365919" y="1700809"/>
            <a:ext cx="8177212" cy="1584176"/>
          </a:xfrm>
        </p:spPr>
        <p:txBody>
          <a:bodyPr/>
          <a:lstStyle/>
          <a:p>
            <a:pPr eaLnBrk="1" hangingPunct="1">
              <a:lnSpc>
                <a:spcPct val="90000"/>
              </a:lnSpc>
            </a:pPr>
            <a:r>
              <a:rPr lang="en-IE" sz="2600" dirty="0" smtClean="0"/>
              <a:t>How do we categorise as group members?</a:t>
            </a:r>
          </a:p>
          <a:p>
            <a:pPr lvl="1" eaLnBrk="1" hangingPunct="1">
              <a:lnSpc>
                <a:spcPct val="90000"/>
              </a:lnSpc>
            </a:pPr>
            <a:r>
              <a:rPr lang="en-IE" sz="2000" dirty="0" smtClean="0"/>
              <a:t>Self-categorisation theory (Turner et al., 1987)</a:t>
            </a:r>
          </a:p>
          <a:p>
            <a:pPr eaLnBrk="1" hangingPunct="1">
              <a:lnSpc>
                <a:spcPct val="90000"/>
              </a:lnSpc>
            </a:pPr>
            <a:r>
              <a:rPr lang="en-IE" sz="2600" dirty="0" smtClean="0"/>
              <a:t>Depersonalisation (‘switching on’)</a:t>
            </a:r>
          </a:p>
          <a:p>
            <a:pPr marL="36512" indent="0" eaLnBrk="1" hangingPunct="1">
              <a:lnSpc>
                <a:spcPct val="90000"/>
              </a:lnSpc>
              <a:buNone/>
            </a:pPr>
            <a:endParaRPr lang="en-IE" dirty="0" smtClean="0"/>
          </a:p>
        </p:txBody>
      </p:sp>
      <p:sp>
        <p:nvSpPr>
          <p:cNvPr id="91140" name="Line 4"/>
          <p:cNvSpPr>
            <a:spLocks noChangeShapeType="1"/>
          </p:cNvSpPr>
          <p:nvPr/>
        </p:nvSpPr>
        <p:spPr bwMode="auto">
          <a:xfrm>
            <a:off x="1979613" y="5733256"/>
            <a:ext cx="5184775" cy="0"/>
          </a:xfrm>
          <a:prstGeom prst="line">
            <a:avLst/>
          </a:prstGeom>
          <a:noFill/>
          <a:ln w="9525">
            <a:solidFill>
              <a:schemeClr val="tx1"/>
            </a:solidFill>
            <a:round/>
            <a:headEnd/>
            <a:tailEnd/>
          </a:ln>
        </p:spPr>
        <p:txBody>
          <a:bodyPr/>
          <a:lstStyle/>
          <a:p>
            <a:endParaRPr lang="en-US"/>
          </a:p>
        </p:txBody>
      </p:sp>
      <p:sp>
        <p:nvSpPr>
          <p:cNvPr id="91141" name="Text Box 5"/>
          <p:cNvSpPr txBox="1">
            <a:spLocks noChangeArrowheads="1"/>
          </p:cNvSpPr>
          <p:nvPr/>
        </p:nvSpPr>
        <p:spPr bwMode="auto">
          <a:xfrm>
            <a:off x="611188" y="5360943"/>
            <a:ext cx="1873250" cy="641350"/>
          </a:xfrm>
          <a:prstGeom prst="rect">
            <a:avLst/>
          </a:prstGeom>
          <a:noFill/>
          <a:ln w="9525">
            <a:noFill/>
            <a:miter lim="800000"/>
            <a:headEnd/>
            <a:tailEnd/>
          </a:ln>
        </p:spPr>
        <p:txBody>
          <a:bodyPr>
            <a:spAutoFit/>
          </a:bodyPr>
          <a:lstStyle/>
          <a:p>
            <a:pPr>
              <a:spcBef>
                <a:spcPct val="50000"/>
              </a:spcBef>
            </a:pPr>
            <a:r>
              <a:rPr lang="en-IE" dirty="0"/>
              <a:t>Interpersonal behaviour</a:t>
            </a:r>
            <a:endParaRPr lang="en-GB" dirty="0"/>
          </a:p>
        </p:txBody>
      </p:sp>
      <p:sp>
        <p:nvSpPr>
          <p:cNvPr id="91142" name="Text Box 6"/>
          <p:cNvSpPr txBox="1">
            <a:spLocks noChangeArrowheads="1"/>
          </p:cNvSpPr>
          <p:nvPr/>
        </p:nvSpPr>
        <p:spPr bwMode="auto">
          <a:xfrm>
            <a:off x="7147573" y="5419303"/>
            <a:ext cx="1873250" cy="641350"/>
          </a:xfrm>
          <a:prstGeom prst="rect">
            <a:avLst/>
          </a:prstGeom>
          <a:noFill/>
          <a:ln w="9525">
            <a:noFill/>
            <a:miter lim="800000"/>
            <a:headEnd/>
            <a:tailEnd/>
          </a:ln>
        </p:spPr>
        <p:txBody>
          <a:bodyPr>
            <a:spAutoFit/>
          </a:bodyPr>
          <a:lstStyle/>
          <a:p>
            <a:pPr>
              <a:spcBef>
                <a:spcPct val="50000"/>
              </a:spcBef>
            </a:pPr>
            <a:r>
              <a:rPr lang="en-IE" dirty="0"/>
              <a:t>Intergroup behaviour</a:t>
            </a:r>
            <a:endParaRPr lang="en-GB" dirty="0"/>
          </a:p>
        </p:txBody>
      </p:sp>
      <p:sp>
        <p:nvSpPr>
          <p:cNvPr id="91144" name="Text Box 8"/>
          <p:cNvSpPr txBox="1">
            <a:spLocks noChangeArrowheads="1"/>
          </p:cNvSpPr>
          <p:nvPr/>
        </p:nvSpPr>
        <p:spPr bwMode="auto">
          <a:xfrm>
            <a:off x="684213" y="6060653"/>
            <a:ext cx="1873250" cy="641350"/>
          </a:xfrm>
          <a:prstGeom prst="rect">
            <a:avLst/>
          </a:prstGeom>
          <a:noFill/>
          <a:ln w="9525">
            <a:noFill/>
            <a:miter lim="800000"/>
            <a:headEnd/>
            <a:tailEnd/>
          </a:ln>
        </p:spPr>
        <p:txBody>
          <a:bodyPr>
            <a:spAutoFit/>
          </a:bodyPr>
          <a:lstStyle/>
          <a:p>
            <a:pPr>
              <a:spcBef>
                <a:spcPct val="50000"/>
              </a:spcBef>
            </a:pPr>
            <a:r>
              <a:rPr lang="en-IE" dirty="0"/>
              <a:t>Personal identity</a:t>
            </a:r>
            <a:endParaRPr lang="en-GB" dirty="0"/>
          </a:p>
        </p:txBody>
      </p:sp>
      <p:sp>
        <p:nvSpPr>
          <p:cNvPr id="91145" name="Line 9"/>
          <p:cNvSpPr>
            <a:spLocks noChangeShapeType="1"/>
          </p:cNvSpPr>
          <p:nvPr/>
        </p:nvSpPr>
        <p:spPr bwMode="auto">
          <a:xfrm>
            <a:off x="1778000" y="6381328"/>
            <a:ext cx="5329237" cy="0"/>
          </a:xfrm>
          <a:prstGeom prst="line">
            <a:avLst/>
          </a:prstGeom>
          <a:noFill/>
          <a:ln w="9525">
            <a:solidFill>
              <a:schemeClr val="tx1"/>
            </a:solidFill>
            <a:round/>
            <a:headEnd/>
            <a:tailEnd/>
          </a:ln>
        </p:spPr>
        <p:txBody>
          <a:bodyPr/>
          <a:lstStyle/>
          <a:p>
            <a:endParaRPr lang="en-US"/>
          </a:p>
        </p:txBody>
      </p:sp>
      <p:sp>
        <p:nvSpPr>
          <p:cNvPr id="91146" name="Text Box 10"/>
          <p:cNvSpPr txBox="1">
            <a:spLocks noChangeArrowheads="1"/>
          </p:cNvSpPr>
          <p:nvPr/>
        </p:nvSpPr>
        <p:spPr bwMode="auto">
          <a:xfrm>
            <a:off x="7107237" y="6197971"/>
            <a:ext cx="1873250" cy="366713"/>
          </a:xfrm>
          <a:prstGeom prst="rect">
            <a:avLst/>
          </a:prstGeom>
          <a:noFill/>
          <a:ln w="9525">
            <a:noFill/>
            <a:miter lim="800000"/>
            <a:headEnd/>
            <a:tailEnd/>
          </a:ln>
        </p:spPr>
        <p:txBody>
          <a:bodyPr>
            <a:spAutoFit/>
          </a:bodyPr>
          <a:lstStyle/>
          <a:p>
            <a:pPr>
              <a:spcBef>
                <a:spcPct val="50000"/>
              </a:spcBef>
            </a:pPr>
            <a:r>
              <a:rPr lang="en-IE" dirty="0"/>
              <a:t>Social identity</a:t>
            </a:r>
            <a:endParaRPr lang="en-GB" dirty="0"/>
          </a:p>
        </p:txBody>
      </p:sp>
      <p:sp>
        <p:nvSpPr>
          <p:cNvPr id="91147" name="Text Box 11"/>
          <p:cNvSpPr txBox="1">
            <a:spLocks noChangeArrowheads="1"/>
          </p:cNvSpPr>
          <p:nvPr/>
        </p:nvSpPr>
        <p:spPr bwMode="auto">
          <a:xfrm>
            <a:off x="3040063" y="5177587"/>
            <a:ext cx="2828925" cy="366712"/>
          </a:xfrm>
          <a:prstGeom prst="rect">
            <a:avLst/>
          </a:prstGeom>
          <a:noFill/>
          <a:ln w="9525">
            <a:noFill/>
            <a:miter lim="800000"/>
            <a:headEnd/>
            <a:tailEnd/>
          </a:ln>
        </p:spPr>
        <p:txBody>
          <a:bodyPr wrap="none">
            <a:spAutoFit/>
          </a:bodyPr>
          <a:lstStyle/>
          <a:p>
            <a:r>
              <a:rPr lang="en-IE" dirty="0"/>
              <a:t>Behavioural continuum</a:t>
            </a:r>
            <a:endParaRPr lang="en-GB" dirty="0"/>
          </a:p>
        </p:txBody>
      </p:sp>
      <p:sp>
        <p:nvSpPr>
          <p:cNvPr id="91148" name="Text Box 12"/>
          <p:cNvSpPr txBox="1">
            <a:spLocks noChangeArrowheads="1"/>
          </p:cNvSpPr>
          <p:nvPr/>
        </p:nvSpPr>
        <p:spPr bwMode="auto">
          <a:xfrm>
            <a:off x="3615023" y="5851463"/>
            <a:ext cx="1614488" cy="366713"/>
          </a:xfrm>
          <a:prstGeom prst="rect">
            <a:avLst/>
          </a:prstGeom>
          <a:noFill/>
          <a:ln w="9525">
            <a:noFill/>
            <a:miter lim="800000"/>
            <a:headEnd/>
            <a:tailEnd/>
          </a:ln>
        </p:spPr>
        <p:txBody>
          <a:bodyPr wrap="none">
            <a:spAutoFit/>
          </a:bodyPr>
          <a:lstStyle/>
          <a:p>
            <a:r>
              <a:rPr lang="en-IE" dirty="0"/>
              <a:t>Self-concept</a:t>
            </a:r>
            <a:endParaRPr lang="en-GB" dirty="0"/>
          </a:p>
        </p:txBody>
      </p:sp>
      <p:pic>
        <p:nvPicPr>
          <p:cNvPr id="12" name="Picture 5" descr="logo_manchester_united"/>
          <p:cNvPicPr>
            <a:picLocks noChangeAspect="1" noChangeArrowheads="1"/>
          </p:cNvPicPr>
          <p:nvPr/>
        </p:nvPicPr>
        <p:blipFill>
          <a:blip r:embed="rId2"/>
          <a:srcRect/>
          <a:stretch>
            <a:fillRect/>
          </a:stretch>
        </p:blipFill>
        <p:spPr bwMode="auto">
          <a:xfrm>
            <a:off x="2125308" y="3303265"/>
            <a:ext cx="1477129" cy="14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liverpool-fc-crest"/>
          <p:cNvPicPr>
            <a:picLocks noChangeAspect="1" noChangeArrowheads="1"/>
          </p:cNvPicPr>
          <p:nvPr/>
        </p:nvPicPr>
        <p:blipFill>
          <a:blip r:embed="rId3"/>
          <a:srcRect/>
          <a:stretch>
            <a:fillRect/>
          </a:stretch>
        </p:blipFill>
        <p:spPr bwMode="auto">
          <a:xfrm>
            <a:off x="4373831" y="3187251"/>
            <a:ext cx="1247014" cy="1609902"/>
          </a:xfrm>
          <a:prstGeom prst="rect">
            <a:avLst/>
          </a:prstGeom>
          <a:noFill/>
          <a:ln w="9525">
            <a:noFill/>
            <a:miter lim="800000"/>
            <a:headEnd/>
            <a:tailEnd/>
          </a:ln>
        </p:spPr>
      </p:pic>
    </p:spTree>
    <p:extLst>
      <p:ext uri="{BB962C8B-B14F-4D97-AF65-F5344CB8AC3E}">
        <p14:creationId xmlns:p14="http://schemas.microsoft.com/office/powerpoint/2010/main" val="320034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1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11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1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11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11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11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11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11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1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build="p"/>
      <p:bldP spid="91140" grpId="0" animBg="1"/>
      <p:bldP spid="91141" grpId="0"/>
      <p:bldP spid="91142" grpId="0"/>
      <p:bldP spid="91144" grpId="0"/>
      <p:bldP spid="91145" grpId="0" animBg="1"/>
      <p:bldP spid="91146" grpId="0"/>
      <p:bldP spid="91147" grpId="0"/>
      <p:bldP spid="91148" grpId="0"/>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1133</TotalTime>
  <Words>1462</Words>
  <Application>Microsoft Office PowerPoint</Application>
  <PresentationFormat>On-screen Show (4:3)</PresentationFormat>
  <Paragraphs>183</Paragraphs>
  <Slides>25</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Technic</vt:lpstr>
      <vt:lpstr>Chart</vt:lpstr>
      <vt:lpstr>PowerPoint Presentation</vt:lpstr>
      <vt:lpstr>Social identity, surveillance &amp; division</vt:lpstr>
      <vt:lpstr>Questions arising…</vt:lpstr>
      <vt:lpstr>Surveillance in context:  The UK</vt:lpstr>
      <vt:lpstr>Surveillance in context</vt:lpstr>
      <vt:lpstr>PowerPoint Presentation</vt:lpstr>
      <vt:lpstr>A social identity account of surveillance</vt:lpstr>
      <vt:lpstr>What is the social identity approach?</vt:lpstr>
      <vt:lpstr>What is the social identity approach?</vt:lpstr>
      <vt:lpstr>Examples from social identity research</vt:lpstr>
      <vt:lpstr>Shared identity affects surveillance perceptions</vt:lpstr>
      <vt:lpstr>Implications </vt:lpstr>
      <vt:lpstr>Can social identity always compensate?</vt:lpstr>
      <vt:lpstr>Workplace scenario studies</vt:lpstr>
      <vt:lpstr>Surveillance affects shared identity perceptions</vt:lpstr>
      <vt:lpstr>Underlying effects</vt:lpstr>
      <vt:lpstr>Behavioural laboratory study</vt:lpstr>
      <vt:lpstr>Dependent measures </vt:lpstr>
      <vt:lpstr>Productivity </vt:lpstr>
      <vt:lpstr>Quality </vt:lpstr>
      <vt:lpstr>Helping behaviour</vt:lpstr>
      <vt:lpstr>Implications </vt:lpstr>
      <vt:lpstr>Conclusions</vt:lpstr>
      <vt:lpstr>Implications for division</vt:lpstr>
      <vt:lpstr>PowerPoint Presentation</vt:lpstr>
    </vt:vector>
  </TitlesOfParts>
  <Company>University of Exeter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School of Psychology</dc:creator>
  <cp:lastModifiedBy>Aisling O'Donnell</cp:lastModifiedBy>
  <cp:revision>56</cp:revision>
  <dcterms:created xsi:type="dcterms:W3CDTF">2009-07-07T15:34:23Z</dcterms:created>
  <dcterms:modified xsi:type="dcterms:W3CDTF">2012-06-21T20:52:27Z</dcterms:modified>
</cp:coreProperties>
</file>