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725" r:id="rId2"/>
    <p:sldMasterId id="2147483675" r:id="rId3"/>
    <p:sldMasterId id="2147483679" r:id="rId4"/>
    <p:sldMasterId id="2147483690" r:id="rId5"/>
    <p:sldMasterId id="2147483700" r:id="rId6"/>
    <p:sldMasterId id="2147483711" r:id="rId7"/>
    <p:sldMasterId id="2147483716" r:id="rId8"/>
    <p:sldMasterId id="2147483722" r:id="rId9"/>
  </p:sldMasterIdLst>
  <p:notesMasterIdLst>
    <p:notesMasterId r:id="rId20"/>
  </p:notesMasterIdLst>
  <p:handoutMasterIdLst>
    <p:handoutMasterId r:id="rId21"/>
  </p:handoutMasterIdLst>
  <p:sldIdLst>
    <p:sldId id="256" r:id="rId10"/>
    <p:sldId id="258" r:id="rId11"/>
    <p:sldId id="259" r:id="rId12"/>
    <p:sldId id="268" r:id="rId13"/>
    <p:sldId id="270" r:id="rId14"/>
    <p:sldId id="267" r:id="rId15"/>
    <p:sldId id="265" r:id="rId16"/>
    <p:sldId id="271" r:id="rId17"/>
    <p:sldId id="266" r:id="rId18"/>
    <p:sldId id="272" r:id="rId1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3823"/>
    <a:srgbClr val="C7294B"/>
    <a:srgbClr val="6E8172"/>
    <a:srgbClr val="99CC00"/>
    <a:srgbClr val="B95A37"/>
    <a:srgbClr val="253A45"/>
    <a:srgbClr val="8B8E37"/>
    <a:srgbClr val="67A9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49" autoAdjust="0"/>
    <p:restoredTop sz="96880" autoAdjust="0"/>
  </p:normalViewPr>
  <p:slideViewPr>
    <p:cSldViewPr>
      <p:cViewPr varScale="1">
        <p:scale>
          <a:sx n="112" d="100"/>
          <a:sy n="112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B7ABCAED-C3DF-4B4C-92B8-0090543250D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B184E8A4-C84A-4803-9DF4-9052CD56F1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0" y="6309320"/>
            <a:ext cx="9144000" cy="288032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42988" y="765175"/>
            <a:ext cx="7958137" cy="5040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42988" y="765175"/>
            <a:ext cx="7958137" cy="5040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42988" y="765175"/>
            <a:ext cx="7958137" cy="50403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1988" y="765175"/>
            <a:ext cx="1989137" cy="5040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816600" cy="5040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13.jpe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1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15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6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1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1" descr="unten_01_2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99200"/>
            <a:ext cx="91440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6" descr="01_22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635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4" r:id="rId3"/>
    <p:sldLayoutId id="2147483733" r:id="rId4"/>
    <p:sldLayoutId id="2147483732" r:id="rId5"/>
    <p:sldLayoutId id="2147483731" r:id="rId6"/>
    <p:sldLayoutId id="2147483730" r:id="rId7"/>
    <p:sldLayoutId id="2147483729" r:id="rId8"/>
    <p:sldLayoutId id="2147483728" r:id="rId9"/>
    <p:sldLayoutId id="2147483727" r:id="rId10"/>
    <p:sldLayoutId id="2147483726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unten_01_2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99200"/>
            <a:ext cx="91440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01_2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1331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6" r:id="rId2"/>
    <p:sldLayoutId id="2147483745" r:id="rId3"/>
    <p:sldLayoutId id="2147483744" r:id="rId4"/>
    <p:sldLayoutId id="2147483743" r:id="rId5"/>
    <p:sldLayoutId id="2147483742" r:id="rId6"/>
    <p:sldLayoutId id="2147483741" r:id="rId7"/>
    <p:sldLayoutId id="2147483740" r:id="rId8"/>
    <p:sldLayoutId id="2147483739" r:id="rId9"/>
    <p:sldLayoutId id="2147483738" r:id="rId10"/>
    <p:sldLayoutId id="214748373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6" descr="zu_02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87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17" descr="02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  <p:sp>
        <p:nvSpPr>
          <p:cNvPr id="2560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6" r:id="rId3"/>
    <p:sldLayoutId id="2147483755" r:id="rId4"/>
    <p:sldLayoutId id="2147483754" r:id="rId5"/>
    <p:sldLayoutId id="2147483753" r:id="rId6"/>
    <p:sldLayoutId id="2147483752" r:id="rId7"/>
    <p:sldLayoutId id="2147483751" r:id="rId8"/>
    <p:sldLayoutId id="2147483750" r:id="rId9"/>
    <p:sldLayoutId id="2147483749" r:id="rId10"/>
    <p:sldLayoutId id="214748374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unten_05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087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6" descr="03 Kopi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  <p:sldLayoutId id="2147483759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8" descr="unten_16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087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9" descr="04 Kopi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5120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  <p:sldLayoutId id="2147483771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6" descr="unten_25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87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7" descr="05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6451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8" descr="unten_38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087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3" name="Picture 9" descr="06 Kopi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768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  <p:sldLayoutId id="2147483794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6" descr="unten_43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8725"/>
            <a:ext cx="9139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5" name="Picture 7" descr="07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9011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4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zu_13_unten Kop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237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7" descr="08 Kopi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765175"/>
            <a:ext cx="6516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10240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smtClean="0"/>
              <a:t>Spruch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el 3"/>
          <p:cNvSpPr>
            <a:spLocks noGrp="1"/>
          </p:cNvSpPr>
          <p:nvPr>
            <p:ph type="ctrTitle"/>
          </p:nvPr>
        </p:nvSpPr>
        <p:spPr>
          <a:xfrm>
            <a:off x="685800" y="1382713"/>
            <a:ext cx="7772400" cy="1470025"/>
          </a:xfrm>
        </p:spPr>
        <p:txBody>
          <a:bodyPr/>
          <a:lstStyle/>
          <a:p>
            <a:pPr algn="ctr"/>
            <a:r>
              <a:rPr lang="de-DE" sz="2800" b="1" smtClean="0">
                <a:solidFill>
                  <a:schemeClr val="tx1"/>
                </a:solidFill>
                <a:cs typeface="Arial" charset="0"/>
              </a:rPr>
              <a:t>Types of Security and Modes of Trust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371600" y="306863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Martin </a:t>
            </a:r>
            <a:r>
              <a:rPr lang="en-US" dirty="0" err="1">
                <a:latin typeface="+mj-lt"/>
              </a:rPr>
              <a:t>Endreß</a:t>
            </a:r>
            <a:r>
              <a:rPr lang="en-US" dirty="0">
                <a:latin typeface="+mj-lt"/>
              </a:rPr>
              <a:t> / Benjamin </a:t>
            </a:r>
            <a:r>
              <a:rPr lang="en-US" dirty="0" err="1" smtClean="0">
                <a:latin typeface="+mj-lt"/>
              </a:rPr>
              <a:t>Rampp</a:t>
            </a: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University </a:t>
            </a:r>
            <a:r>
              <a:rPr lang="en-US" dirty="0">
                <a:latin typeface="+mj-lt"/>
              </a:rPr>
              <a:t>of </a:t>
            </a:r>
            <a:r>
              <a:rPr lang="en-US" dirty="0" smtClean="0">
                <a:latin typeface="+mj-lt"/>
              </a:rPr>
              <a:t>Trier</a:t>
            </a:r>
          </a:p>
          <a:p>
            <a:pPr>
              <a:defRPr/>
            </a:pP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International Conference</a:t>
            </a:r>
            <a:endParaRPr lang="de-DE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“Security, Ethics, and Justice: Towards a More Inclusive Security Design”</a:t>
            </a:r>
            <a:endParaRPr lang="de-DE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June 21-23, 2012, </a:t>
            </a:r>
            <a:r>
              <a:rPr lang="en-US" dirty="0" err="1">
                <a:latin typeface="+mj-lt"/>
              </a:rPr>
              <a:t>Tübingen</a:t>
            </a:r>
            <a:r>
              <a:rPr lang="en-US" dirty="0">
                <a:latin typeface="+mj-lt"/>
              </a:rPr>
              <a:t> (Germany)</a:t>
            </a:r>
            <a:endParaRPr lang="de-DE" dirty="0">
              <a:latin typeface="+mj-lt"/>
            </a:endParaRPr>
          </a:p>
          <a:p>
            <a:pPr>
              <a:defRPr/>
            </a:pPr>
            <a:endParaRPr lang="de-DE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2988" y="1843088"/>
            <a:ext cx="7777162" cy="3960812"/>
          </a:xfrm>
        </p:spPr>
        <p:txBody>
          <a:bodyPr/>
          <a:lstStyle/>
          <a:p>
            <a:pPr>
              <a:defRPr/>
            </a:pPr>
            <a:r>
              <a:rPr lang="de-DE" sz="3200" dirty="0" err="1" smtClean="0"/>
              <a:t>Thank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your</a:t>
            </a:r>
            <a:r>
              <a:rPr lang="de-DE" sz="3200" dirty="0" smtClean="0"/>
              <a:t> </a:t>
            </a:r>
            <a:r>
              <a:rPr lang="de-DE" sz="3200" dirty="0" err="1" smtClean="0"/>
              <a:t>attention</a:t>
            </a:r>
            <a:r>
              <a:rPr lang="de-DE" sz="3200" dirty="0" smtClean="0"/>
              <a:t>!</a:t>
            </a:r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sz="1800" dirty="0" err="1"/>
              <a:t>Contact</a:t>
            </a:r>
            <a:r>
              <a:rPr lang="de-DE" sz="1800" dirty="0" smtClean="0"/>
              <a:t>:</a:t>
            </a:r>
          </a:p>
          <a:p>
            <a:pPr marL="0" indent="0">
              <a:defRPr/>
            </a:pPr>
            <a:endParaRPr lang="de-DE" sz="1800" dirty="0"/>
          </a:p>
          <a:p>
            <a:pPr marL="0" indent="0">
              <a:defRPr/>
            </a:pPr>
            <a:r>
              <a:rPr lang="de-DE" sz="1800" b="1" dirty="0" smtClean="0"/>
              <a:t>Prof</a:t>
            </a:r>
            <a:r>
              <a:rPr lang="de-DE" sz="1800" b="1" dirty="0"/>
              <a:t>. Dr. </a:t>
            </a:r>
            <a:r>
              <a:rPr lang="de-DE" sz="1800" b="1" dirty="0" smtClean="0"/>
              <a:t>Martin </a:t>
            </a:r>
            <a:r>
              <a:rPr lang="de-DE" sz="1800" b="1" dirty="0" err="1" smtClean="0"/>
              <a:t>Endreß</a:t>
            </a:r>
            <a:r>
              <a:rPr lang="de-DE" sz="1800" b="1" dirty="0" smtClean="0"/>
              <a:t> / Benjamin </a:t>
            </a:r>
            <a:r>
              <a:rPr lang="de-DE" sz="1800" b="1" dirty="0"/>
              <a:t>Rampp, M.A.</a:t>
            </a:r>
          </a:p>
          <a:p>
            <a:pPr marL="0" indent="0">
              <a:defRPr/>
            </a:pPr>
            <a:r>
              <a:rPr lang="en-US" sz="1800" dirty="0" smtClean="0"/>
              <a:t>University of Trier</a:t>
            </a:r>
            <a:endParaRPr lang="en-US" sz="1800" dirty="0"/>
          </a:p>
          <a:p>
            <a:pPr marL="0" indent="0">
              <a:defRPr/>
            </a:pPr>
            <a:r>
              <a:rPr lang="en-US" sz="1800" dirty="0"/>
              <a:t>Faculty IV – Sociology</a:t>
            </a:r>
          </a:p>
          <a:p>
            <a:pPr marL="0" indent="0">
              <a:defRPr/>
            </a:pPr>
            <a:r>
              <a:rPr lang="en-US" sz="1800" dirty="0"/>
              <a:t>Chair of General Sociology</a:t>
            </a:r>
          </a:p>
          <a:p>
            <a:pPr marL="0" indent="0">
              <a:defRPr/>
            </a:pPr>
            <a:r>
              <a:rPr lang="en-US" sz="1800" dirty="0" err="1"/>
              <a:t>Universitätsring</a:t>
            </a:r>
            <a:r>
              <a:rPr lang="en-US" sz="1800" dirty="0"/>
              <a:t> 15</a:t>
            </a:r>
          </a:p>
          <a:p>
            <a:pPr marL="0" indent="0">
              <a:defRPr/>
            </a:pPr>
            <a:r>
              <a:rPr lang="en-US" sz="1800" dirty="0"/>
              <a:t>D-54286 </a:t>
            </a:r>
            <a:r>
              <a:rPr lang="en-US" sz="1800" dirty="0" smtClean="0"/>
              <a:t>Trier</a:t>
            </a:r>
          </a:p>
          <a:p>
            <a:pPr marL="0" indent="0">
              <a:defRPr/>
            </a:pPr>
            <a:r>
              <a:rPr lang="en-US" sz="1800" dirty="0" smtClean="0"/>
              <a:t>Germany</a:t>
            </a:r>
            <a:endParaRPr lang="en-US" sz="1800" dirty="0"/>
          </a:p>
          <a:p>
            <a:pPr marL="0" indent="0">
              <a:defRPr/>
            </a:pPr>
            <a:r>
              <a:rPr lang="en-US" sz="1800" dirty="0" smtClean="0"/>
              <a:t>endress@uni-trier.de / rampp@uni-trier.de</a:t>
            </a:r>
            <a:endParaRPr lang="de-DE" dirty="0"/>
          </a:p>
        </p:txBody>
      </p:sp>
      <p:sp>
        <p:nvSpPr>
          <p:cNvPr id="125955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03E59746-5F36-4A0D-A1A5-C435E9CC96A0}" type="slidenum">
              <a:rPr sz="1000"/>
              <a:pPr marL="0" indent="0"/>
              <a:t>10</a:t>
            </a:fld>
            <a:r>
              <a:rPr sz="1000"/>
              <a:t> | Martin Endreß, Benjamin Rampp | Types of Security and Modes of Trust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b="1" smtClean="0"/>
              <a:t>Overview</a:t>
            </a: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</a:pPr>
            <a:r>
              <a:rPr lang="en-US" smtClean="0"/>
              <a:t>Insecurity, uncertainty, and risk in the contemporary world</a:t>
            </a:r>
            <a:endParaRPr lang="de-DE" smtClean="0"/>
          </a:p>
          <a:p>
            <a:pPr>
              <a:buFont typeface="Symbol" pitchFamily="18" charset="2"/>
              <a:buChar char="-"/>
            </a:pPr>
            <a:r>
              <a:rPr lang="de-DE" smtClean="0"/>
              <a:t>Types of government and security</a:t>
            </a:r>
          </a:p>
          <a:p>
            <a:pPr>
              <a:buFont typeface="Symbol" pitchFamily="18" charset="2"/>
              <a:buChar char="-"/>
            </a:pPr>
            <a:r>
              <a:rPr lang="en-US" smtClean="0"/>
              <a:t>Impact on society and modes of trust</a:t>
            </a:r>
          </a:p>
          <a:p>
            <a:pPr>
              <a:buFont typeface="Symbol" pitchFamily="18" charset="2"/>
              <a:buChar char="-"/>
            </a:pPr>
            <a:r>
              <a:rPr lang="en-US" smtClean="0"/>
              <a:t>Conclusion</a:t>
            </a:r>
            <a:endParaRPr lang="de-DE" smtClean="0"/>
          </a:p>
          <a:p>
            <a:pPr>
              <a:buFont typeface="Symbol" pitchFamily="18" charset="2"/>
              <a:buChar char="-"/>
            </a:pPr>
            <a:endParaRPr lang="de-DE" smtClean="0"/>
          </a:p>
          <a:p>
            <a:pPr>
              <a:buFont typeface="Symbol" pitchFamily="18" charset="2"/>
              <a:buChar char="-"/>
            </a:pPr>
            <a:endParaRPr lang="de-DE" smtClean="0"/>
          </a:p>
        </p:txBody>
      </p:sp>
      <p:sp>
        <p:nvSpPr>
          <p:cNvPr id="117763" name="Inhaltsplatzhalter 4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D8918356-E847-42DB-AC26-82B43AA9CFC2}" type="slidenum">
              <a:rPr sz="1000"/>
              <a:pPr marL="0" indent="0"/>
              <a:t>2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Insecurity, uncertainty, and risk in the contemporary world</a:t>
            </a:r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</a:pPr>
            <a:r>
              <a:rPr lang="en-US" smtClean="0"/>
              <a:t>(Neo-)liberalization of the welfare state</a:t>
            </a:r>
          </a:p>
          <a:p>
            <a:pPr>
              <a:buFont typeface="Symbol" pitchFamily="18" charset="2"/>
              <a:buChar char="-"/>
            </a:pPr>
            <a:r>
              <a:rPr lang="en-US" smtClean="0"/>
              <a:t>Flexibilization and disembedding</a:t>
            </a:r>
          </a:p>
          <a:p>
            <a:pPr>
              <a:buFont typeface="Symbol" pitchFamily="18" charset="2"/>
              <a:buChar char="-"/>
            </a:pPr>
            <a:r>
              <a:rPr lang="en-US" smtClean="0"/>
              <a:t>Inter-/transnationalization, globalization</a:t>
            </a:r>
          </a:p>
          <a:p>
            <a:pPr>
              <a:buFont typeface="Symbol" pitchFamily="18" charset="2"/>
              <a:buChar char="-"/>
            </a:pPr>
            <a:r>
              <a:rPr lang="en-US" smtClean="0"/>
              <a:t>Ubiquity of risk: from ‘if’ to ‘when’</a:t>
            </a:r>
          </a:p>
          <a:p>
            <a:pPr>
              <a:buFont typeface="Symbol" pitchFamily="18" charset="2"/>
              <a:buChar char="-"/>
            </a:pPr>
            <a:endParaRPr lang="en-US" smtClean="0"/>
          </a:p>
          <a:p>
            <a:pPr>
              <a:buFont typeface="Symbol" pitchFamily="18" charset="2"/>
              <a:buChar char="-"/>
            </a:pPr>
            <a:endParaRPr lang="de-DE" smtClean="0"/>
          </a:p>
          <a:p>
            <a:pPr>
              <a:buFont typeface="Symbol" pitchFamily="18" charset="2"/>
              <a:buChar char="-"/>
            </a:pPr>
            <a:endParaRPr lang="de-DE" smtClean="0"/>
          </a:p>
        </p:txBody>
      </p:sp>
      <p:sp>
        <p:nvSpPr>
          <p:cNvPr id="118787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DF862F9C-1186-4434-A389-DCB4B31A44D8}" type="slidenum">
              <a:rPr sz="1000"/>
              <a:pPr marL="0" indent="0"/>
              <a:t>3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Insecurity, uncertainty, and risk in the contemporary world</a:t>
            </a:r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  <a:defRPr/>
            </a:pPr>
            <a:r>
              <a:rPr lang="en-US" dirty="0" smtClean="0"/>
              <a:t>Two ideal-types of terrorism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dirty="0" smtClean="0"/>
              <a:t>1970/80s terrorism: </a:t>
            </a:r>
            <a:r>
              <a:rPr lang="en-US" i="1" dirty="0" smtClean="0"/>
              <a:t>“attack </a:t>
            </a:r>
            <a:r>
              <a:rPr lang="en-US" i="1" dirty="0"/>
              <a:t>on the heart of the </a:t>
            </a:r>
            <a:r>
              <a:rPr lang="en-US" i="1" dirty="0" smtClean="0"/>
              <a:t>state” </a:t>
            </a:r>
            <a:r>
              <a:rPr lang="en-US" dirty="0" smtClean="0"/>
              <a:t>(Hess/</a:t>
            </a:r>
            <a:r>
              <a:rPr lang="en-US" dirty="0" err="1" smtClean="0"/>
              <a:t>Moerings</a:t>
            </a:r>
            <a:r>
              <a:rPr lang="en-US" dirty="0" smtClean="0"/>
              <a:t>/Pass 1988)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Aiming </a:t>
            </a:r>
            <a:r>
              <a:rPr lang="en-US" dirty="0"/>
              <a:t>at high profile </a:t>
            </a:r>
            <a:r>
              <a:rPr lang="en-US" dirty="0" smtClean="0"/>
              <a:t>representatives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Political program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This-worldly motivation</a:t>
            </a:r>
            <a:endParaRPr lang="en-US" dirty="0"/>
          </a:p>
          <a:p>
            <a:pPr>
              <a:buFont typeface="Symbol" pitchFamily="18" charset="2"/>
              <a:buChar char="-"/>
              <a:defRPr/>
            </a:pPr>
            <a:r>
              <a:rPr lang="en-US" dirty="0" smtClean="0"/>
              <a:t>Current terrorism: </a:t>
            </a:r>
            <a:r>
              <a:rPr lang="en-US" i="1" dirty="0" smtClean="0"/>
              <a:t>“attack on the heart of society”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Aiming </a:t>
            </a:r>
            <a:r>
              <a:rPr lang="en-US" dirty="0"/>
              <a:t>at damage and terror per se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Vague program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Other-worldly motivation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Ubiquitous risk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‘Sleeper terrorist’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endParaRPr lang="en-US" dirty="0" smtClean="0"/>
          </a:p>
          <a:p>
            <a:pPr lvl="1">
              <a:buFont typeface="Symbol" pitchFamily="18" charset="2"/>
              <a:buChar char="-"/>
              <a:defRPr/>
            </a:pPr>
            <a:endParaRPr lang="en-US" dirty="0" smtClean="0"/>
          </a:p>
          <a:p>
            <a:pPr>
              <a:buFont typeface="Symbol" pitchFamily="18" charset="2"/>
              <a:buChar char="-"/>
              <a:defRPr/>
            </a:pPr>
            <a:endParaRPr lang="en-US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/>
          </a:p>
        </p:txBody>
      </p:sp>
      <p:sp>
        <p:nvSpPr>
          <p:cNvPr id="119811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264B1B74-C458-4AA8-9554-FD80C1D49A4F}" type="slidenum">
              <a:rPr sz="1000"/>
              <a:pPr marL="0" indent="0"/>
              <a:t>4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Types of government and security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  <a:defRPr/>
            </a:pPr>
            <a:r>
              <a:rPr lang="en-US" dirty="0" smtClean="0"/>
              <a:t>Changing </a:t>
            </a:r>
            <a:r>
              <a:rPr lang="en-US" dirty="0"/>
              <a:t>types of government and security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Sovereign/disciplinary: practices of exclusion, control, and surveillance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Liberal: </a:t>
            </a:r>
            <a:r>
              <a:rPr lang="en-US" dirty="0"/>
              <a:t>government from </a:t>
            </a:r>
            <a:r>
              <a:rPr lang="en-US" dirty="0" smtClean="0"/>
              <a:t>distance, </a:t>
            </a:r>
            <a:r>
              <a:rPr lang="en-US" dirty="0" err="1" smtClean="0"/>
              <a:t>responsibilization</a:t>
            </a:r>
            <a:endParaRPr lang="en-US" dirty="0"/>
          </a:p>
          <a:p>
            <a:pPr marL="715963" indent="-354013">
              <a:buFont typeface="Symbol" pitchFamily="18" charset="2"/>
              <a:buChar char="-"/>
              <a:defRPr/>
            </a:pPr>
            <a:endParaRPr lang="en-US" dirty="0" smtClean="0"/>
          </a:p>
        </p:txBody>
      </p:sp>
      <p:sp>
        <p:nvSpPr>
          <p:cNvPr id="120835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8FCBF523-B411-4191-A1B6-50AF3038B6B1}" type="slidenum">
              <a:rPr sz="1000"/>
              <a:pPr marL="0" indent="0"/>
              <a:t>5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Types of government and security</a:t>
            </a:r>
          </a:p>
        </p:txBody>
      </p:sp>
      <p:sp>
        <p:nvSpPr>
          <p:cNvPr id="121858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DEBC17AA-4F8E-42C9-91DF-5388423A73A9}" type="slidenum">
              <a:rPr sz="1000"/>
              <a:pPr marL="0" indent="0"/>
              <a:t>6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1042988" y="1844675"/>
          <a:ext cx="3921125" cy="4321175"/>
        </p:xfrm>
        <a:graphic>
          <a:graphicData uri="http://schemas.openxmlformats.org/drawingml/2006/table">
            <a:tbl>
              <a:tblPr firstRow="1" firstCol="1" bandRow="1"/>
              <a:tblGrid>
                <a:gridCol w="3921061"/>
              </a:tblGrid>
              <a:tr h="61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Sovereign/disciplinary ideal-type 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</a:rPr>
                        <a:t>of government and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security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Exclusion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Direct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Visible 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Normative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State control, coercively and externally imposed government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Focused on the body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Negative stigmatization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Production of exclusive, clearly regulated spaces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4972050" y="1844675"/>
          <a:ext cx="3921125" cy="4321175"/>
        </p:xfrm>
        <a:graphic>
          <a:graphicData uri="http://schemas.openxmlformats.org/drawingml/2006/table">
            <a:tbl>
              <a:tblPr firstRow="1" firstCol="1" bandRow="1"/>
              <a:tblGrid>
                <a:gridCol w="3921061"/>
              </a:tblGrid>
              <a:tr h="61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Liberal ideal-type of government and security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</a:rPr>
                        <a:t>Inclusion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Indirect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Invisible 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‚Management of the empirical normal‘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Calibri"/>
                        </a:rPr>
                        <a:t>Subjectification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</a:rPr>
                        <a:t>, internal control, government of the self,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Calibri"/>
                        </a:rPr>
                        <a:t>responsibilization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</a:rPr>
                        <a:t>Focused on the self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Normalizing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</a:rPr>
                        <a:t>Non-places</a:t>
                      </a:r>
                      <a:endParaRPr lang="de-DE" sz="13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2260" marR="92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Impact on society and modes of trust</a:t>
            </a:r>
            <a:br>
              <a:rPr lang="en-US" b="1" smtClean="0"/>
            </a:b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  <a:defRPr/>
            </a:pPr>
            <a:r>
              <a:rPr lang="de-DE" dirty="0" smtClean="0"/>
              <a:t>Trust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operationalization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societal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r>
              <a:rPr lang="de-DE" dirty="0" smtClean="0"/>
              <a:t>Modes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trust</a:t>
            </a:r>
            <a:endParaRPr lang="de-DE" dirty="0" smtClean="0"/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/>
              <a:t>Reflexive trust: cognitive mode and strategic resource of </a:t>
            </a:r>
            <a:r>
              <a:rPr lang="en-US" dirty="0" smtClean="0"/>
              <a:t>action, </a:t>
            </a:r>
            <a:r>
              <a:rPr lang="en-US" dirty="0" err="1" smtClean="0"/>
              <a:t>thematized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definitionem</a:t>
            </a:r>
            <a:endParaRPr lang="en-US" dirty="0" smtClean="0"/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/>
              <a:t>Habitual trust: pragmatically effective fundament of routine and the product of </a:t>
            </a:r>
            <a:r>
              <a:rPr lang="en-US" dirty="0" smtClean="0"/>
              <a:t>interaction, </a:t>
            </a:r>
            <a:r>
              <a:rPr lang="en-US" dirty="0" err="1"/>
              <a:t>thematizable</a:t>
            </a:r>
            <a:r>
              <a:rPr lang="en-US" dirty="0"/>
              <a:t> </a:t>
            </a:r>
            <a:endParaRPr lang="en-US" dirty="0" smtClean="0"/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/>
              <a:t>Operating trust: fundamental relationship to oneself, to others, and to the </a:t>
            </a:r>
            <a:r>
              <a:rPr lang="en-US" dirty="0" smtClean="0"/>
              <a:t>world, pre-thematic </a:t>
            </a:r>
            <a:endParaRPr lang="en-US" dirty="0"/>
          </a:p>
          <a:p>
            <a:pPr>
              <a:buFont typeface="Symbol" pitchFamily="18" charset="2"/>
              <a:buChar char="-"/>
              <a:defRPr/>
            </a:pP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/>
          </a:p>
        </p:txBody>
      </p:sp>
      <p:sp>
        <p:nvSpPr>
          <p:cNvPr id="122883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F4EA851A-01D0-43DE-8C34-CE4735D34ADF}" type="slidenum">
              <a:rPr sz="1000"/>
              <a:pPr marL="0" indent="0"/>
              <a:t>7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Impact on society and modes of trust</a:t>
            </a:r>
            <a:br>
              <a:rPr lang="en-US" b="1" smtClean="0"/>
            </a:b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  <a:defRPr/>
            </a:pPr>
            <a:r>
              <a:rPr lang="de-DE" dirty="0"/>
              <a:t>I</a:t>
            </a:r>
            <a:r>
              <a:rPr lang="de-DE" dirty="0" smtClean="0"/>
              <a:t>mpact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government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on different </a:t>
            </a:r>
            <a:r>
              <a:rPr lang="de-DE" dirty="0" err="1" smtClean="0"/>
              <a:t>modes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trust</a:t>
            </a:r>
            <a:endParaRPr lang="de-DE" dirty="0" smtClean="0"/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Sovereign/disciplinary</a:t>
            </a:r>
          </a:p>
          <a:p>
            <a:pPr marL="987425" indent="-271463">
              <a:buFont typeface="Symbol" pitchFamily="18" charset="2"/>
              <a:buChar char="-"/>
              <a:defRPr/>
            </a:pPr>
            <a:r>
              <a:rPr lang="en-US" dirty="0"/>
              <a:t>P</a:t>
            </a:r>
            <a:r>
              <a:rPr lang="en-US" dirty="0" smtClean="0"/>
              <a:t>redominantly affecting reflexive </a:t>
            </a:r>
            <a:r>
              <a:rPr lang="en-US" dirty="0"/>
              <a:t>and habitual trust </a:t>
            </a:r>
            <a:endParaRPr lang="en-US" dirty="0" smtClean="0"/>
          </a:p>
          <a:p>
            <a:pPr marL="987425" indent="-271463">
              <a:buFont typeface="Symbol" pitchFamily="18" charset="2"/>
              <a:buChar char="-"/>
              <a:defRPr/>
            </a:pPr>
            <a:r>
              <a:rPr lang="en-US" dirty="0" smtClean="0"/>
              <a:t>Traumatization on the individual level</a:t>
            </a:r>
          </a:p>
          <a:p>
            <a:pPr marL="715963" indent="-354013">
              <a:buFont typeface="Symbol" pitchFamily="18" charset="2"/>
              <a:buChar char="-"/>
              <a:defRPr/>
            </a:pPr>
            <a:r>
              <a:rPr lang="en-US" dirty="0" smtClean="0"/>
              <a:t>Liberal</a:t>
            </a:r>
          </a:p>
          <a:p>
            <a:pPr marL="987425" indent="-271463">
              <a:buFont typeface="Symbol" pitchFamily="18" charset="2"/>
              <a:buChar char="-"/>
              <a:defRPr/>
            </a:pPr>
            <a:r>
              <a:rPr lang="en-US" dirty="0" smtClean="0"/>
              <a:t>Predominantly affecting operating trust</a:t>
            </a:r>
          </a:p>
          <a:p>
            <a:pPr marL="987425" indent="-271463">
              <a:buFont typeface="Symbol" pitchFamily="18" charset="2"/>
              <a:buChar char="-"/>
              <a:defRPr/>
            </a:pPr>
            <a:r>
              <a:rPr lang="en-US" dirty="0" smtClean="0"/>
              <a:t>Destabilization </a:t>
            </a:r>
            <a:r>
              <a:rPr lang="en-US" dirty="0"/>
              <a:t>of “civil inattention</a:t>
            </a:r>
            <a:r>
              <a:rPr lang="en-US" dirty="0" smtClean="0"/>
              <a:t>”</a:t>
            </a:r>
          </a:p>
          <a:p>
            <a:pPr marL="987425" indent="-271463">
              <a:buFont typeface="Symbol" pitchFamily="18" charset="2"/>
              <a:buChar char="-"/>
              <a:defRPr/>
            </a:pPr>
            <a:r>
              <a:rPr lang="en-US" dirty="0"/>
              <a:t>Traumatization on the </a:t>
            </a:r>
            <a:r>
              <a:rPr lang="en-US" dirty="0" smtClean="0"/>
              <a:t>societal level</a:t>
            </a:r>
            <a:endParaRPr lang="en-US" dirty="0"/>
          </a:p>
          <a:p>
            <a:pPr marL="987425" indent="-271463">
              <a:buFont typeface="Symbol" pitchFamily="18" charset="2"/>
              <a:buChar char="-"/>
              <a:defRPr/>
            </a:pPr>
            <a:endParaRPr lang="en-US" dirty="0"/>
          </a:p>
          <a:p>
            <a:pPr marL="987425" indent="-271463">
              <a:buFont typeface="Symbol" pitchFamily="18" charset="2"/>
              <a:buChar char="-"/>
              <a:defRPr/>
            </a:pPr>
            <a:endParaRPr lang="en-US" dirty="0"/>
          </a:p>
          <a:p>
            <a:pPr marL="715963" indent="-354013">
              <a:buFont typeface="Symbol" pitchFamily="18" charset="2"/>
              <a:buChar char="-"/>
              <a:defRPr/>
            </a:pPr>
            <a:endParaRPr lang="en-US" dirty="0" smtClean="0"/>
          </a:p>
          <a:p>
            <a:pPr marL="715963" indent="-354013">
              <a:buFont typeface="Symbol" pitchFamily="18" charset="2"/>
              <a:buChar char="-"/>
              <a:defRPr/>
            </a:pPr>
            <a:endParaRPr lang="en-US" dirty="0"/>
          </a:p>
          <a:p>
            <a:pPr marL="715963" indent="-354013">
              <a:buFont typeface="Symbol" pitchFamily="18" charset="2"/>
              <a:buChar char="-"/>
              <a:defRPr/>
            </a:pPr>
            <a:endParaRPr lang="en-US" dirty="0" smtClean="0"/>
          </a:p>
          <a:p>
            <a:pPr marL="0" indent="0">
              <a:defRPr/>
            </a:pP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 smtClean="0"/>
          </a:p>
          <a:p>
            <a:pPr>
              <a:buFont typeface="Symbol" pitchFamily="18" charset="2"/>
              <a:buChar char="-"/>
              <a:defRPr/>
            </a:pPr>
            <a:endParaRPr lang="de-DE" dirty="0"/>
          </a:p>
        </p:txBody>
      </p:sp>
      <p:sp>
        <p:nvSpPr>
          <p:cNvPr id="123907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B6200249-A4F6-4555-AA28-153F5B1774FD}" type="slidenum">
              <a:rPr sz="1000"/>
              <a:pPr marL="0" indent="0"/>
              <a:t>8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de-DE" smtClean="0"/>
          </a:p>
        </p:txBody>
      </p:sp>
      <p:sp>
        <p:nvSpPr>
          <p:cNvPr id="1249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</a:pPr>
            <a:r>
              <a:rPr lang="de-DE" smtClean="0"/>
              <a:t>Body scanners as a worthwhile case: focusing reflexive/habitual and operating trust?</a:t>
            </a:r>
          </a:p>
          <a:p>
            <a:pPr>
              <a:buFont typeface="Symbol" pitchFamily="18" charset="2"/>
              <a:buChar char="-"/>
            </a:pPr>
            <a:r>
              <a:rPr lang="de-DE" smtClean="0"/>
              <a:t>Transcending corporeality with a stronger focus on liberal government</a:t>
            </a:r>
          </a:p>
        </p:txBody>
      </p:sp>
      <p:sp>
        <p:nvSpPr>
          <p:cNvPr id="124931" name="Inhaltsplatzhalter 3"/>
          <p:cNvSpPr>
            <a:spLocks noGrp="1"/>
          </p:cNvSpPr>
          <p:nvPr>
            <p:ph sz="quarter" idx="10"/>
          </p:nvPr>
        </p:nvSpPr>
        <p:spPr>
          <a:xfrm>
            <a:off x="0" y="6308725"/>
            <a:ext cx="9144000" cy="288925"/>
          </a:xfrm>
        </p:spPr>
        <p:txBody>
          <a:bodyPr/>
          <a:lstStyle/>
          <a:p>
            <a:pPr marL="0" indent="0"/>
            <a:fld id="{42BDE8C3-F051-461E-963E-B850C033B183}" type="slidenum">
              <a:rPr sz="1000"/>
              <a:pPr marL="0" indent="0"/>
              <a:t>9</a:t>
            </a:fld>
            <a:r>
              <a:rPr sz="1000"/>
              <a:t> | Martin Endreß, Benjamin Rampp | Types of Security and Modes of Trust                                                      © 2012 University of Trier</a:t>
            </a:r>
          </a:p>
          <a:p>
            <a:pPr marL="0" indent="0"/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ower_Point-2">
  <a:themeElements>
    <a:clrScheme name="5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5_Benutzerdefiniertes Design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5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6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6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6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Benutzerdefiniertes Design">
  <a:themeElements>
    <a:clrScheme name="14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14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8_Benutzerdefiniertes Design">
  <a:themeElements>
    <a:clrScheme name="18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18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8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6_Benutzerdefiniertes Design">
  <a:themeElements>
    <a:clrScheme name="26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26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6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6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6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6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6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6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6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Benutzerdefiniertes Design">
  <a:themeElements>
    <a:clrScheme name="36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36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6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7_Benutzerdefiniertes Design">
  <a:themeElements>
    <a:clrScheme name="47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47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47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2_Benutzerdefiniertes Design">
  <a:themeElements>
    <a:clrScheme name="52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52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5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2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8_Benutzerdefiniertes Design">
  <a:themeElements>
    <a:clrScheme name="58_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455F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4FA"/>
      </a:accent5>
      <a:accent6>
        <a:srgbClr val="2D2D8A"/>
      </a:accent6>
      <a:hlink>
        <a:srgbClr val="000000"/>
      </a:hlink>
      <a:folHlink>
        <a:srgbClr val="000000"/>
      </a:folHlink>
    </a:clrScheme>
    <a:fontScheme name="58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58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_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455F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4FA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Vorlage_Power_Point-2</Template>
  <TotalTime>0</TotalTime>
  <Words>516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9</vt:i4>
      </vt:variant>
      <vt:variant>
        <vt:lpstr>Folientitel</vt:lpstr>
      </vt:variant>
      <vt:variant>
        <vt:i4>10</vt:i4>
      </vt:variant>
    </vt:vector>
  </HeadingPairs>
  <TitlesOfParts>
    <vt:vector size="23" baseType="lpstr">
      <vt:lpstr>Tahoma</vt:lpstr>
      <vt:lpstr>Arial</vt:lpstr>
      <vt:lpstr>Verdana</vt:lpstr>
      <vt:lpstr>Symbol</vt:lpstr>
      <vt:lpstr>Vorlage_Power_Point-2</vt:lpstr>
      <vt:lpstr>6_Benutzerdefiniertes Design</vt:lpstr>
      <vt:lpstr>14_Benutzerdefiniertes Design</vt:lpstr>
      <vt:lpstr>18_Benutzerdefiniertes Design</vt:lpstr>
      <vt:lpstr>26_Benutzerdefiniertes Design</vt:lpstr>
      <vt:lpstr>36_Benutzerdefiniertes Design</vt:lpstr>
      <vt:lpstr>47_Benutzerdefiniertes Design</vt:lpstr>
      <vt:lpstr>52_Benutzerdefiniertes Design</vt:lpstr>
      <vt:lpstr>58_Benutzerdefiniertes Design</vt:lpstr>
      <vt:lpstr>Types of Security and Modes of Trust</vt:lpstr>
      <vt:lpstr>Overview</vt:lpstr>
      <vt:lpstr>Insecurity, uncertainty, and risk in the contemporary world </vt:lpstr>
      <vt:lpstr>Insecurity, uncertainty, and risk in the contemporary world </vt:lpstr>
      <vt:lpstr>Types of government and security</vt:lpstr>
      <vt:lpstr>Types of government and security</vt:lpstr>
      <vt:lpstr>Impact on society and modes of trust </vt:lpstr>
      <vt:lpstr>Impact on society and modes of trust </vt:lpstr>
      <vt:lpstr>Conclusion</vt:lpstr>
      <vt:lpstr>Conclusion</vt:lpstr>
    </vt:vector>
  </TitlesOfParts>
  <Company>Universität Trier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Benjamin Rampp</dc:creator>
  <cp:lastModifiedBy>maria beimborn</cp:lastModifiedBy>
  <cp:revision>31</cp:revision>
  <dcterms:created xsi:type="dcterms:W3CDTF">2012-06-18T10:58:29Z</dcterms:created>
  <dcterms:modified xsi:type="dcterms:W3CDTF">2012-06-21T13:37:35Z</dcterms:modified>
</cp:coreProperties>
</file>