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3" r:id="rId4"/>
    <p:sldId id="260" r:id="rId5"/>
    <p:sldId id="259" r:id="rId6"/>
    <p:sldId id="264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78155" autoAdjust="0"/>
  </p:normalViewPr>
  <p:slideViewPr>
    <p:cSldViewPr snapToGrid="0" snapToObjects="1">
      <p:cViewPr>
        <p:scale>
          <a:sx n="90" d="100"/>
          <a:sy n="90" d="100"/>
        </p:scale>
        <p:origin x="-60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-195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426E1D-B14E-2642-8F91-7A2EB1A4B2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11170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3D6A52-25D3-8A4E-8126-811E2A9405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86649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D6A52-25D3-8A4E-8126-811E2A94055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8081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4E9C5-46B6-4302-9727-18AD0AB8E801}" type="slidenum">
              <a:rPr lang="de-DE"/>
              <a:pPr/>
              <a:t>8</a:t>
            </a:fld>
            <a:endParaRPr lang="de-DE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925514" y="685547"/>
            <a:ext cx="5006975" cy="3429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2277"/>
            <a:ext cx="5486400" cy="42002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84613" y="8684554"/>
            <a:ext cx="2971800" cy="456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767C71C-531B-4B45-8D8F-66F0A7B6B818}" type="slidenum">
              <a:rPr lang="de-DE" sz="1200">
                <a:solidFill>
                  <a:srgbClr val="333333"/>
                </a:solidFill>
                <a:ea typeface="MS Gothic" charset="0"/>
                <a:cs typeface="MS Gothic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de-DE" sz="1200">
              <a:solidFill>
                <a:srgbClr val="333333"/>
              </a:solidFill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/>
            </a:lvl1pPr>
          </a:lstStyle>
          <a:p>
            <a:fld id="{9C76DD75-1524-0945-9AA7-781BE461BF0E}" type="datetime1">
              <a:rPr lang="de-DE"/>
              <a:pPr/>
              <a:t>23.06.2012</a:t>
            </a:fld>
            <a:r>
              <a:rPr lang="de-DE"/>
              <a:t>, Verfasser [optional] / 16 </a:t>
            </a:r>
            <a:r>
              <a:rPr lang="de-DE" err="1"/>
              <a:t>pt</a:t>
            </a:r>
            <a:r>
              <a:rPr lang="de-DE"/>
              <a:t> / Zeilenabstand 1-fach</a:t>
            </a:r>
          </a:p>
        </p:txBody>
      </p:sp>
      <p:pic>
        <p:nvPicPr>
          <p:cNvPr id="4108" name="Picture 12" descr="xEKUT_WortBildMarke_W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8775"/>
            <a:ext cx="28067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719138" y="1258888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8032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672013"/>
            <a:ext cx="7700962" cy="4270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14775" y="723900"/>
            <a:ext cx="4505325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International </a:t>
            </a:r>
            <a:r>
              <a:rPr lang="de-DE" err="1" smtClean="0"/>
              <a:t>Centre</a:t>
            </a:r>
            <a:r>
              <a:rPr lang="de-DE" smtClean="0"/>
              <a:t> for Ethics </a:t>
            </a:r>
            <a:br>
              <a:rPr lang="de-DE" smtClean="0"/>
            </a:br>
            <a:r>
              <a:rPr lang="de-DE" smtClean="0"/>
              <a:t>in </a:t>
            </a:r>
            <a:r>
              <a:rPr lang="de-DE" err="1" smtClean="0"/>
              <a:t>the</a:t>
            </a:r>
            <a:r>
              <a:rPr lang="de-DE" smtClean="0"/>
              <a:t> </a:t>
            </a:r>
            <a:r>
              <a:rPr lang="de-DE" err="1" smtClean="0"/>
              <a:t>Sciences</a:t>
            </a:r>
            <a:r>
              <a:rPr lang="de-DE" smtClean="0"/>
              <a:t> </a:t>
            </a:r>
            <a:r>
              <a:rPr lang="de-DE" err="1" smtClean="0"/>
              <a:t>and</a:t>
            </a:r>
            <a:r>
              <a:rPr lang="de-DE" smtClean="0"/>
              <a:t> </a:t>
            </a:r>
            <a:r>
              <a:rPr lang="de-DE" err="1" smtClean="0"/>
              <a:t>Humanities</a:t>
            </a:r>
            <a:r>
              <a:rPr lang="de-DE" smtClean="0"/>
              <a:t> (IZEW)</a:t>
            </a:r>
            <a:endParaRPr lang="de-DE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49AA25-5A7D-0D4E-8686-C742AE4C44C2}" type="slidenum">
              <a:rPr lang="de-DE"/>
              <a:pPr/>
              <a:t>‹Nr.›</a:t>
            </a:fld>
            <a:r>
              <a:rPr lang="de-DE"/>
              <a:t> | </a:t>
            </a:r>
            <a:r>
              <a:rPr lang="de-DE" smtClean="0"/>
              <a:t>Meeting „Value Isobars“ – Security Ethics</a:t>
            </a:r>
            <a:r>
              <a:rPr lang="de-DE"/>
              <a:t>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257426643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5" y="1292225"/>
            <a:ext cx="1925638" cy="48339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292225"/>
            <a:ext cx="5627687" cy="48339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266CE-17B3-ED4C-9B15-EEEBFE2959A1}" type="slidenum">
              <a:rPr lang="de-DE"/>
              <a:pPr/>
              <a:t>‹Nr.›</a:t>
            </a:fld>
            <a:r>
              <a:rPr lang="de-DE"/>
              <a:t> | </a:t>
            </a:r>
            <a:r>
              <a:rPr lang="de-DE" smtClean="0"/>
              <a:t>Meeting „Value Isobars“ – Security Ethics</a:t>
            </a:r>
            <a:r>
              <a:rPr lang="de-DE"/>
              <a:t>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1501492478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A45B62-15BF-E943-9989-96BB4A8328B0}" type="slidenum">
              <a:rPr lang="de-DE" smtClean="0"/>
              <a:pPr/>
              <a:t>‹Nr.›</a:t>
            </a:fld>
            <a:r>
              <a:rPr lang="de-DE" dirty="0" smtClean="0"/>
              <a:t> | SPT 2011 – Security </a:t>
            </a:r>
            <a:r>
              <a:rPr lang="de-DE" dirty="0" err="1" smtClean="0"/>
              <a:t>and</a:t>
            </a:r>
            <a:r>
              <a:rPr lang="de-DE" dirty="0" smtClean="0"/>
              <a:t> Justice 	© 2011 Universität Tübingen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42908194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E54AF-A3B7-1848-AA2A-942C65695BF9}" type="slidenum">
              <a:rPr lang="de-DE" smtClean="0"/>
              <a:pPr/>
              <a:t>‹Nr.›</a:t>
            </a:fld>
            <a:r>
              <a:rPr lang="de-DE" smtClean="0"/>
              <a:t> | </a:t>
            </a:r>
            <a:r>
              <a:rPr lang="de-DE" err="1" smtClean="0"/>
              <a:t>LiSS</a:t>
            </a:r>
            <a:r>
              <a:rPr lang="de-DE" smtClean="0"/>
              <a:t> Conference 2 – Security Ethics	© 2010 Universität Tübingen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40077125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73238"/>
            <a:ext cx="377666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766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7E57E3-243B-8641-9331-0E35B4B981D9}" type="slidenum">
              <a:rPr lang="de-DE" smtClean="0"/>
              <a:pPr/>
              <a:t>‹Nr.›</a:t>
            </a:fld>
            <a:r>
              <a:rPr lang="de-DE" smtClean="0"/>
              <a:t> | </a:t>
            </a:r>
            <a:r>
              <a:rPr lang="de-DE" err="1" smtClean="0"/>
              <a:t>LiSS</a:t>
            </a:r>
            <a:r>
              <a:rPr lang="de-DE" smtClean="0"/>
              <a:t> Conference 2 – Security Ethics	© 2010 Universität Tübingen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50172789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A3C0C-CD6B-C549-B83D-052B9D51BB9B}" type="slidenum">
              <a:rPr lang="de-DE"/>
              <a:pPr/>
              <a:t>‹Nr.›</a:t>
            </a:fld>
            <a:r>
              <a:rPr lang="de-DE"/>
              <a:t> | </a:t>
            </a:r>
            <a:r>
              <a:rPr lang="de-DE" smtClean="0"/>
              <a:t>Meeting „Value Isobars“ – Security Ethics</a:t>
            </a:r>
            <a:r>
              <a:rPr lang="de-DE"/>
              <a:t>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846325730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2895F4-29FF-5948-A6C7-4A15C6E1FC77}" type="slidenum">
              <a:rPr lang="de-DE"/>
              <a:pPr/>
              <a:t>‹Nr.›</a:t>
            </a:fld>
            <a:r>
              <a:rPr lang="de-DE"/>
              <a:t> | </a:t>
            </a:r>
            <a:r>
              <a:rPr lang="de-DE" smtClean="0"/>
              <a:t>Meeting „Value Isobars“ – Security Ethics</a:t>
            </a:r>
            <a:r>
              <a:rPr lang="de-DE"/>
              <a:t>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46525700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65DBA0-09C2-9446-9B5F-DD7BC4F97EFB}" type="slidenum">
              <a:rPr lang="de-DE"/>
              <a:pPr/>
              <a:t>‹Nr.›</a:t>
            </a:fld>
            <a:r>
              <a:rPr lang="de-DE"/>
              <a:t> | </a:t>
            </a:r>
            <a:r>
              <a:rPr lang="de-DE" smtClean="0"/>
              <a:t>Meeting „Value Isobars“ – Security Ethics</a:t>
            </a:r>
            <a:r>
              <a:rPr lang="de-DE"/>
              <a:t>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163114094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712A7C-155D-334C-AF22-AAE2C2CF9A90}" type="slidenum">
              <a:rPr lang="de-DE"/>
              <a:pPr/>
              <a:t>‹Nr.›</a:t>
            </a:fld>
            <a:r>
              <a:rPr lang="de-DE"/>
              <a:t> | </a:t>
            </a:r>
            <a:r>
              <a:rPr lang="de-DE" smtClean="0"/>
              <a:t>Meeting „Value Isobars“ – Security Ethics</a:t>
            </a:r>
            <a:r>
              <a:rPr lang="de-DE"/>
              <a:t>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691855494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26F9A9-666B-5F49-A56C-58D3A513A567}" type="slidenum">
              <a:rPr lang="de-DE"/>
              <a:pPr/>
              <a:t>‹Nr.›</a:t>
            </a:fld>
            <a:r>
              <a:rPr lang="de-DE"/>
              <a:t> | </a:t>
            </a:r>
            <a:r>
              <a:rPr lang="de-DE" smtClean="0"/>
              <a:t>Meeting „Value Isobars“ – Security Ethics</a:t>
            </a:r>
            <a:r>
              <a:rPr lang="de-DE"/>
              <a:t>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2043196771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92225"/>
            <a:ext cx="7700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519863"/>
            <a:ext cx="770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7702550" algn="r"/>
              </a:tabLst>
              <a:defRPr sz="1000"/>
            </a:lvl1pPr>
          </a:lstStyle>
          <a:p>
            <a:fld id="{4C79F438-5EB8-374B-8E8F-49F446C8BBE3}" type="slidenum">
              <a:rPr lang="de-DE" smtClean="0"/>
              <a:pPr/>
              <a:t>‹Nr.›</a:t>
            </a:fld>
            <a:r>
              <a:rPr lang="de-DE" smtClean="0"/>
              <a:t> | </a:t>
            </a:r>
            <a:r>
              <a:rPr lang="de-DE" err="1" smtClean="0"/>
              <a:t>LiSS</a:t>
            </a:r>
            <a:r>
              <a:rPr lang="de-DE" smtClean="0"/>
              <a:t> Conference 2 – Security Ethics	© 2010 Universität Tübingen</a:t>
            </a:r>
            <a:endParaRPr lang="de-DE"/>
          </a:p>
        </p:txBody>
      </p:sp>
      <p:pic>
        <p:nvPicPr>
          <p:cNvPr id="3094" name="Picture 22" descr="xEKUT_WortBildMarke_W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388"/>
            <a:ext cx="17637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73238"/>
            <a:ext cx="77057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randomBar dir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80000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895350" indent="-17462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1260475" indent="-18573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6224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5pPr>
      <a:lvl6pPr marL="20796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6pPr>
      <a:lvl7pPr marL="25368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7pPr>
      <a:lvl8pPr marL="29940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8pPr>
      <a:lvl9pPr marL="34512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sz="1400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Security, </a:t>
            </a:r>
            <a:r>
              <a:rPr lang="de-DE" sz="1400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Ethics</a:t>
            </a:r>
            <a:r>
              <a:rPr lang="de-DE" sz="1400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, </a:t>
            </a:r>
            <a:r>
              <a:rPr lang="de-DE" sz="1400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and</a:t>
            </a:r>
            <a:r>
              <a:rPr lang="de-DE" sz="1400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 Justice  23.6.2012 -  Heidi Schäfer                                                © 2012  </a:t>
            </a:r>
          </a:p>
          <a:p>
            <a:endParaRPr lang="de-DE" dirty="0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4775" y="723900"/>
            <a:ext cx="4505325" cy="492443"/>
          </a:xfrm>
        </p:spPr>
        <p:txBody>
          <a:bodyPr/>
          <a:lstStyle/>
          <a:p>
            <a:r>
              <a:rPr lang="de-DE" smtClean="0"/>
              <a:t>International Centre for Ethics </a:t>
            </a:r>
            <a:br>
              <a:rPr lang="de-DE" smtClean="0"/>
            </a:br>
            <a:r>
              <a:rPr lang="de-DE" smtClean="0"/>
              <a:t>in </a:t>
            </a:r>
            <a:r>
              <a:rPr lang="de-DE" err="1" smtClean="0"/>
              <a:t>the</a:t>
            </a:r>
            <a:r>
              <a:rPr lang="de-DE" smtClean="0"/>
              <a:t> </a:t>
            </a:r>
            <a:r>
              <a:rPr lang="de-DE" err="1" smtClean="0"/>
              <a:t>Sciences</a:t>
            </a:r>
            <a:r>
              <a:rPr lang="de-DE" smtClean="0"/>
              <a:t> </a:t>
            </a:r>
            <a:r>
              <a:rPr lang="de-DE" err="1" smtClean="0"/>
              <a:t>and</a:t>
            </a:r>
            <a:r>
              <a:rPr lang="de-DE" smtClean="0"/>
              <a:t> </a:t>
            </a:r>
            <a:r>
              <a:rPr lang="de-DE" err="1" smtClean="0"/>
              <a:t>Humanities</a:t>
            </a:r>
            <a:r>
              <a:rPr lang="de-DE" smtClean="0"/>
              <a:t> (IZEW)</a:t>
            </a:r>
            <a:endParaRPr lang="de-DE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837814"/>
            <a:ext cx="7700962" cy="637953"/>
          </a:xfrm>
        </p:spPr>
        <p:txBody>
          <a:bodyPr/>
          <a:lstStyle/>
          <a:p>
            <a:r>
              <a:rPr lang="de-DE" b="1" dirty="0" smtClean="0">
                <a:solidFill>
                  <a:srgbClr val="A51E37"/>
                </a:solidFill>
                <a:ea typeface="MS Gothic" charset="0"/>
                <a:cs typeface="MS Gothic" charset="0"/>
              </a:rPr>
              <a:t>On </a:t>
            </a:r>
            <a:r>
              <a:rPr lang="de-DE" b="1" dirty="0" err="1" smtClean="0">
                <a:solidFill>
                  <a:srgbClr val="A51E37"/>
                </a:solidFill>
                <a:ea typeface="MS Gothic" charset="0"/>
                <a:cs typeface="MS Gothic" charset="0"/>
              </a:rPr>
              <a:t>the</a:t>
            </a:r>
            <a:r>
              <a:rPr lang="de-DE" b="1" dirty="0" smtClean="0">
                <a:solidFill>
                  <a:srgbClr val="A51E37"/>
                </a:solidFill>
                <a:ea typeface="MS Gothic" charset="0"/>
                <a:cs typeface="MS Gothic" charset="0"/>
              </a:rPr>
              <a:t> </a:t>
            </a:r>
            <a:r>
              <a:rPr lang="de-DE" b="1" dirty="0" err="1" smtClean="0">
                <a:solidFill>
                  <a:srgbClr val="A51E37"/>
                </a:solidFill>
                <a:ea typeface="MS Gothic" charset="0"/>
                <a:cs typeface="MS Gothic" charset="0"/>
              </a:rPr>
              <a:t>discriminatory</a:t>
            </a:r>
            <a:r>
              <a:rPr lang="de-DE" b="1" dirty="0" smtClean="0">
                <a:solidFill>
                  <a:srgbClr val="A51E37"/>
                </a:solidFill>
                <a:ea typeface="MS Gothic" charset="0"/>
                <a:cs typeface="MS Gothic" charset="0"/>
              </a:rPr>
              <a:t> </a:t>
            </a:r>
            <a:r>
              <a:rPr lang="en-US" b="1" dirty="0" smtClean="0">
                <a:solidFill>
                  <a:srgbClr val="A51E37"/>
                </a:solidFill>
                <a:ea typeface="MS Gothic" charset="0"/>
                <a:cs typeface="MS Gothic" charset="0"/>
              </a:rPr>
              <a:t>potential</a:t>
            </a:r>
            <a:r>
              <a:rPr lang="de-DE" b="1" dirty="0" smtClean="0">
                <a:solidFill>
                  <a:srgbClr val="A51E37"/>
                </a:solidFill>
                <a:ea typeface="MS Gothic" charset="0"/>
                <a:cs typeface="MS Gothic" charset="0"/>
              </a:rPr>
              <a:t> </a:t>
            </a:r>
            <a:r>
              <a:rPr lang="de-DE" b="1" dirty="0" err="1" smtClean="0">
                <a:solidFill>
                  <a:srgbClr val="A51E37"/>
                </a:solidFill>
                <a:ea typeface="MS Gothic" charset="0"/>
                <a:cs typeface="MS Gothic" charset="0"/>
              </a:rPr>
              <a:t>of</a:t>
            </a:r>
            <a:r>
              <a:rPr lang="de-DE" b="1" dirty="0" smtClean="0">
                <a:solidFill>
                  <a:srgbClr val="A51E37"/>
                </a:solidFill>
                <a:ea typeface="MS Gothic" charset="0"/>
                <a:cs typeface="MS Gothic" charset="0"/>
              </a:rPr>
              <a:t> </a:t>
            </a:r>
            <a:r>
              <a:rPr lang="de-DE" b="1" dirty="0" err="1" smtClean="0">
                <a:solidFill>
                  <a:srgbClr val="A51E37"/>
                </a:solidFill>
                <a:ea typeface="MS Gothic" charset="0"/>
                <a:cs typeface="MS Gothic" charset="0"/>
              </a:rPr>
              <a:t>security</a:t>
            </a:r>
            <a:r>
              <a:rPr lang="de-DE" b="1" dirty="0" smtClean="0">
                <a:solidFill>
                  <a:srgbClr val="A51E37"/>
                </a:solidFill>
                <a:ea typeface="MS Gothic" charset="0"/>
                <a:cs typeface="MS Gothic" charset="0"/>
              </a:rPr>
              <a:t>  </a:t>
            </a:r>
          </a:p>
          <a:p>
            <a:endParaRPr lang="de-DE" dirty="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19138" y="3466213"/>
            <a:ext cx="7700962" cy="69111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itel 12"/>
          <p:cNvSpPr>
            <a:spLocks noGrp="1"/>
          </p:cNvSpPr>
          <p:nvPr>
            <p:ph type="ctrTitle" sz="quarter"/>
          </p:nvPr>
        </p:nvSpPr>
        <p:spPr>
          <a:xfrm>
            <a:off x="719138" y="4476307"/>
            <a:ext cx="7700962" cy="717994"/>
          </a:xfrm>
        </p:spPr>
        <p:txBody>
          <a:bodyPr/>
          <a:lstStyle/>
          <a:p>
            <a:r>
              <a:rPr lang="de-DE" dirty="0" err="1" smtClean="0">
                <a:solidFill>
                  <a:srgbClr val="A51E37"/>
                </a:solidFill>
                <a:ea typeface="MS Gothic" charset="0"/>
                <a:cs typeface="MS Gothic" charset="0"/>
              </a:rPr>
              <a:t>Exclusive</a:t>
            </a:r>
            <a:r>
              <a:rPr lang="de-DE" dirty="0" smtClean="0">
                <a:solidFill>
                  <a:srgbClr val="A51E37"/>
                </a:solidFill>
                <a:ea typeface="MS Gothic" charset="0"/>
                <a:cs typeface="MS Gothic" charset="0"/>
              </a:rPr>
              <a:t> </a:t>
            </a:r>
            <a:r>
              <a:rPr lang="de-DE" dirty="0" err="1" smtClean="0">
                <a:solidFill>
                  <a:srgbClr val="A51E37"/>
                </a:solidFill>
                <a:ea typeface="MS Gothic" charset="0"/>
                <a:cs typeface="MS Gothic" charset="0"/>
              </a:rPr>
              <a:t>security</a:t>
            </a:r>
            <a:r>
              <a:rPr lang="de-DE" dirty="0" smtClean="0">
                <a:solidFill>
                  <a:srgbClr val="A51E37"/>
                </a:solidFill>
                <a:ea typeface="MS Gothic" charset="0"/>
                <a:cs typeface="MS Gothic" charset="0"/>
              </a:rPr>
              <a:t>. </a:t>
            </a:r>
            <a:br>
              <a:rPr lang="de-DE" dirty="0" smtClean="0">
                <a:solidFill>
                  <a:srgbClr val="A51E37"/>
                </a:solidFill>
                <a:ea typeface="MS Gothic" charset="0"/>
                <a:cs typeface="MS Gothic" charset="0"/>
              </a:rPr>
            </a:br>
            <a:endParaRPr lang="de-D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92225"/>
            <a:ext cx="7700962" cy="4571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3888"/>
          </a:xfrm>
        </p:spPr>
        <p:txBody>
          <a:bodyPr/>
          <a:lstStyle/>
          <a:p>
            <a:fld id="{D0A45B62-15BF-E943-9989-96BB4A8328B0}" type="slidenum">
              <a:rPr lang="de-DE" smtClean="0"/>
              <a:pPr/>
              <a:t>2</a:t>
            </a:fld>
            <a:r>
              <a:rPr lang="de-DE" dirty="0" smtClean="0"/>
              <a:t> 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Security, </a:t>
            </a:r>
            <a:r>
              <a:rPr lang="de-DE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Ethics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, </a:t>
            </a:r>
            <a:r>
              <a:rPr lang="de-DE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and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 Justice  23.6.2012 -  Heidi Schäfer                                              	  © 2012 </a:t>
            </a:r>
            <a:r>
              <a:rPr lang="de-DE" dirty="0" smtClean="0"/>
              <a:t> Universität Tübingen</a:t>
            </a:r>
            <a:endParaRPr lang="de-DE" dirty="0"/>
          </a:p>
        </p:txBody>
      </p:sp>
      <p:pic>
        <p:nvPicPr>
          <p:cNvPr id="5" name="Inhaltsplatzhalter 4" descr="Heidi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139" y="1657350"/>
            <a:ext cx="7700961" cy="458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92225"/>
            <a:ext cx="7700962" cy="369332"/>
          </a:xfrm>
        </p:spPr>
        <p:txBody>
          <a:bodyPr/>
          <a:lstStyle/>
          <a:p>
            <a:r>
              <a:rPr lang="de-DE" dirty="0" smtClean="0"/>
              <a:t>Security Technologies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Security technologies for example the body scanner exclude people belonging to salient groups. But they are not only excluded, but stigmatized, labeled as not-normal and - in this context - as dangerous.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5B62-15BF-E943-9989-96BB4A8328B0}" type="slidenum">
              <a:rPr lang="de-DE" smtClean="0"/>
              <a:pPr/>
              <a:t>3</a:t>
            </a:fld>
            <a:r>
              <a:rPr lang="de-DE" smtClean="0"/>
              <a:t> | SPT 2011 – Security and Justice 	© 2011 Universität Tübingen</a:t>
            </a:r>
            <a:endParaRPr lang="de-DE" dirty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01479"/>
            <a:ext cx="7700962" cy="738664"/>
          </a:xfrm>
        </p:spPr>
        <p:txBody>
          <a:bodyPr/>
          <a:lstStyle/>
          <a:p>
            <a:r>
              <a:rPr lang="de-DE" dirty="0" smtClean="0"/>
              <a:t>Security </a:t>
            </a:r>
            <a:r>
              <a:rPr lang="de-DE" dirty="0" err="1" smtClean="0"/>
              <a:t>technologies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discrimination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903228"/>
            <a:ext cx="7705725" cy="4222935"/>
          </a:xfrm>
        </p:spPr>
        <p:txBody>
          <a:bodyPr/>
          <a:lstStyle/>
          <a:p>
            <a:endParaRPr lang="de-DE" dirty="0" smtClean="0"/>
          </a:p>
          <a:p>
            <a:pPr>
              <a:buNone/>
            </a:pPr>
            <a:r>
              <a:rPr lang="en-US" dirty="0" smtClean="0"/>
              <a:t>   Structural discrimination must be assumed, “when </a:t>
            </a:r>
            <a:r>
              <a:rPr lang="en-US" i="1" dirty="0" smtClean="0"/>
              <a:t>the rules of a society's major institutions consistently produce disproportionately disadvantageous outcomes for the members of certain salient social groups and the production of such outcomes is unjust […] apart from any direct discrimination in which the collective or individual agents of the society might engage.” (Altman 2011)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    =&gt; key factor is not the intention but the effect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5B62-15BF-E943-9989-96BB4A8328B0}" type="slidenum">
              <a:rPr lang="de-DE" smtClean="0"/>
              <a:pPr/>
              <a:t>4</a:t>
            </a:fld>
            <a:r>
              <a:rPr lang="de-DE" dirty="0" smtClean="0"/>
              <a:t> | 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Security, </a:t>
            </a:r>
            <a:r>
              <a:rPr lang="de-DE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Ethics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, </a:t>
            </a:r>
            <a:r>
              <a:rPr lang="de-DE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and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 Justice  23.6.2012 -  Heidi Schäfer                                              	  © 2012 </a:t>
            </a:r>
            <a:r>
              <a:rPr lang="de-DE" dirty="0" smtClean="0"/>
              <a:t> Universität Tübingen</a:t>
            </a:r>
            <a:endParaRPr lang="de-DE" dirty="0"/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99460"/>
            <a:ext cx="7700962" cy="369332"/>
          </a:xfrm>
        </p:spPr>
        <p:txBody>
          <a:bodyPr/>
          <a:lstStyle/>
          <a:p>
            <a:r>
              <a:rPr lang="de-DE" dirty="0" smtClean="0"/>
              <a:t>Human Security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584252"/>
            <a:ext cx="7705725" cy="45419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dirty="0" smtClean="0"/>
              <a:t>Human security refers to the quality of life of the people of a society or polity. Anything which degrades their quality of life […] is a security threat.”  </a:t>
            </a:r>
            <a:endParaRPr lang="de-DE" dirty="0" smtClean="0"/>
          </a:p>
          <a:p>
            <a:pPr>
              <a:buNone/>
            </a:pPr>
            <a:r>
              <a:rPr lang="en-US" dirty="0" smtClean="0"/>
              <a:t>  (</a:t>
            </a:r>
            <a:r>
              <a:rPr lang="en-US" sz="1600" dirty="0" err="1" smtClean="0"/>
              <a:t>Ramesh</a:t>
            </a:r>
            <a:r>
              <a:rPr lang="en-US" sz="1600" dirty="0" smtClean="0"/>
              <a:t> </a:t>
            </a:r>
            <a:r>
              <a:rPr lang="en-US" sz="1600" dirty="0" err="1" smtClean="0"/>
              <a:t>Thakur</a:t>
            </a:r>
            <a:r>
              <a:rPr lang="en-US" sz="1600" dirty="0" smtClean="0"/>
              <a:t>, Vice Rector, Peace and Security, United Nations University)</a:t>
            </a:r>
            <a:endParaRPr lang="de-DE" sz="1600" dirty="0" smtClean="0"/>
          </a:p>
          <a:p>
            <a:endParaRPr lang="de-DE" dirty="0" smtClean="0"/>
          </a:p>
          <a:p>
            <a:r>
              <a:rPr lang="en-US" dirty="0" smtClean="0"/>
              <a:t>“</a:t>
            </a:r>
            <a:r>
              <a:rPr lang="en-US" i="1" dirty="0" smtClean="0"/>
              <a:t>A second element is that people should enjoy without discrimination all rights and obligations - including human, political, social, economic and cultural rights - that belonging to a State implies. A third element is social inclusion - or having equal access to the political, social and economic policy making processes, as well as to draw equal benefits from them. “</a:t>
            </a:r>
            <a:endParaRPr lang="de-DE" dirty="0" smtClean="0"/>
          </a:p>
          <a:p>
            <a:pPr>
              <a:buNone/>
            </a:pPr>
            <a:r>
              <a:rPr lang="en-US" sz="1600" dirty="0" smtClean="0"/>
              <a:t>   (</a:t>
            </a:r>
            <a:r>
              <a:rPr lang="en-US" sz="1600" dirty="0" err="1" smtClean="0"/>
              <a:t>Sadako</a:t>
            </a:r>
            <a:r>
              <a:rPr lang="en-US" sz="1600" dirty="0" smtClean="0"/>
              <a:t> Ogata, (former) United Nations High Commissioner for Refugees)</a:t>
            </a:r>
            <a:endParaRPr lang="de-DE" sz="1600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5B62-15BF-E943-9989-96BB4A8328B0}" type="slidenum">
              <a:rPr lang="de-DE" smtClean="0"/>
              <a:pPr/>
              <a:t>5</a:t>
            </a:fld>
            <a:r>
              <a:rPr lang="de-DE" dirty="0" smtClean="0"/>
              <a:t> | 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Security, </a:t>
            </a:r>
            <a:r>
              <a:rPr lang="de-DE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Ethics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, </a:t>
            </a:r>
            <a:r>
              <a:rPr lang="de-DE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and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 Justice  23.6.2012 -  Heidi Schäfer                                              	  © 2012 </a:t>
            </a:r>
            <a:r>
              <a:rPr lang="de-DE" dirty="0" smtClean="0"/>
              <a:t> Universität Tübingen</a:t>
            </a:r>
            <a:endParaRPr lang="de-DE" dirty="0"/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92225"/>
            <a:ext cx="7700962" cy="369332"/>
          </a:xfrm>
        </p:spPr>
        <p:txBody>
          <a:bodyPr/>
          <a:lstStyle/>
          <a:p>
            <a:r>
              <a:rPr lang="de-DE" dirty="0" err="1" smtClean="0"/>
              <a:t>Exclusive</a:t>
            </a:r>
            <a:r>
              <a:rPr lang="de-DE" dirty="0" smtClean="0"/>
              <a:t> Security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773238"/>
            <a:ext cx="7705726" cy="43529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Threats to security are diverse. They can be political and military, </a:t>
            </a:r>
          </a:p>
          <a:p>
            <a:pPr>
              <a:buNone/>
            </a:pPr>
            <a:r>
              <a:rPr lang="en-US" dirty="0" smtClean="0"/>
              <a:t>     but also social.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Exclusion and discrimination by security technologies increases </a:t>
            </a:r>
          </a:p>
          <a:p>
            <a:pPr>
              <a:buNone/>
            </a:pPr>
            <a:r>
              <a:rPr lang="en-US" dirty="0" smtClean="0"/>
              <a:t>     a person`s uncertainty and will have consequences on his or her </a:t>
            </a:r>
          </a:p>
          <a:p>
            <a:pPr>
              <a:buNone/>
            </a:pPr>
            <a:r>
              <a:rPr lang="en-US" dirty="0" smtClean="0"/>
              <a:t>     quality of life.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For salient groups the implementation of security technologies </a:t>
            </a:r>
          </a:p>
          <a:p>
            <a:pPr>
              <a:buNone/>
            </a:pPr>
            <a:r>
              <a:rPr lang="en-US" dirty="0" smtClean="0"/>
              <a:t>     like the body scanner is not necessarily enhancing security, in  </a:t>
            </a:r>
          </a:p>
          <a:p>
            <a:pPr>
              <a:buNone/>
            </a:pPr>
            <a:r>
              <a:rPr lang="en-US" dirty="0" smtClean="0"/>
              <a:t>     the contrary, its producing more social insecurity.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=&gt; “Exclusive security”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en-US" dirty="0" smtClean="0"/>
          </a:p>
          <a:p>
            <a:r>
              <a:rPr lang="de-DE" dirty="0" smtClean="0"/>
              <a:t> 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5B62-15BF-E943-9989-96BB4A8328B0}" type="slidenum">
              <a:rPr lang="de-DE" smtClean="0"/>
              <a:pPr/>
              <a:t>6</a:t>
            </a:fld>
            <a:r>
              <a:rPr lang="de-DE" smtClean="0"/>
              <a:t> | SPT 2011 – Security and Justice 	© 2011 Universität Tübingen</a:t>
            </a:r>
            <a:endParaRPr lang="de-DE" dirty="0"/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446029" y="1292225"/>
            <a:ext cx="5624622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5B62-15BF-E943-9989-96BB4A8328B0}" type="slidenum">
              <a:rPr lang="de-DE" smtClean="0"/>
              <a:pPr/>
              <a:t>7</a:t>
            </a:fld>
            <a:r>
              <a:rPr lang="de-DE" dirty="0" smtClean="0"/>
              <a:t> | 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Security, </a:t>
            </a:r>
            <a:r>
              <a:rPr lang="de-DE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Ethics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, </a:t>
            </a:r>
            <a:r>
              <a:rPr lang="de-DE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and</a:t>
            </a:r>
            <a:r>
              <a:rPr lang="de-DE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 Justice  23.6.2012 -  Heidi Schäfer                                              	  © 2012 </a:t>
            </a:r>
            <a:r>
              <a:rPr lang="de-DE" dirty="0" smtClean="0"/>
              <a:t> Universität Tübingen</a:t>
            </a:r>
            <a:endParaRPr lang="de-DE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029" y="1137684"/>
            <a:ext cx="5624622" cy="49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00581" y="1076325"/>
            <a:ext cx="7700962" cy="4824745"/>
          </a:xfrm>
          <a:prstGeom prst="rect">
            <a:avLst/>
          </a:prstGeom>
          <a:solidFill>
            <a:srgbClr val="A51E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06186" y="1363663"/>
            <a:ext cx="4113914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sz="2800" dirty="0" smtClean="0">
                <a:solidFill>
                  <a:srgbClr val="FFFFFF"/>
                </a:solidFill>
                <a:ea typeface="MS Gothic" charset="0"/>
                <a:cs typeface="MS Gothic" charset="0"/>
              </a:rPr>
              <a:t> </a:t>
            </a:r>
            <a:endParaRPr lang="de-DE" sz="2800" dirty="0">
              <a:solidFill>
                <a:srgbClr val="FFFFFF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de-DE" sz="2800" dirty="0">
              <a:solidFill>
                <a:srgbClr val="FFFFFF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de-DE" sz="2800" dirty="0">
              <a:solidFill>
                <a:srgbClr val="FFFFFF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de-DE" sz="2800" dirty="0">
              <a:solidFill>
                <a:srgbClr val="FFFFFF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de-DE" sz="2800" dirty="0">
              <a:solidFill>
                <a:srgbClr val="FFFFFF"/>
              </a:solidFill>
              <a:ea typeface="MS Gothic" charset="0"/>
              <a:cs typeface="MS Gothic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14348" y="6500835"/>
            <a:ext cx="7705725" cy="3077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7700963" algn="r"/>
                <a:tab pos="8229600" algn="l"/>
                <a:tab pos="9144000" algn="l"/>
                <a:tab pos="10058400" algn="l"/>
              </a:tabLst>
            </a:pPr>
            <a:r>
              <a:rPr lang="de-DE" sz="1000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 Security, </a:t>
            </a:r>
            <a:r>
              <a:rPr lang="de-DE" sz="1000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Ethics</a:t>
            </a:r>
            <a:r>
              <a:rPr lang="de-DE" sz="1000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, </a:t>
            </a:r>
            <a:r>
              <a:rPr lang="de-DE" sz="1000" dirty="0" err="1" smtClean="0">
                <a:solidFill>
                  <a:srgbClr val="333333"/>
                </a:solidFill>
                <a:ea typeface="MS Gothic" charset="0"/>
                <a:cs typeface="MS Gothic" charset="0"/>
              </a:rPr>
              <a:t>and</a:t>
            </a:r>
            <a:r>
              <a:rPr lang="de-DE" sz="1000" dirty="0" smtClean="0">
                <a:solidFill>
                  <a:srgbClr val="333333"/>
                </a:solidFill>
                <a:ea typeface="MS Gothic" charset="0"/>
                <a:cs typeface="MS Gothic" charset="0"/>
              </a:rPr>
              <a:t> Justice  23.6.2012 -   Heidi Schäfer </a:t>
            </a:r>
            <a:r>
              <a:rPr lang="de-DE" sz="10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	© 2012 Universität Tübingen</a:t>
            </a:r>
          </a:p>
          <a:p>
            <a:pPr>
              <a:tabLst>
                <a:tab pos="0" algn="l"/>
                <a:tab pos="7700963" algn="r"/>
                <a:tab pos="8229600" algn="l"/>
                <a:tab pos="9144000" algn="l"/>
                <a:tab pos="10058400" algn="l"/>
              </a:tabLst>
            </a:pPr>
            <a:endParaRPr lang="de-DE" sz="10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719138" y="1292225"/>
            <a:ext cx="7700962" cy="369332"/>
          </a:xfrm>
        </p:spPr>
        <p:txBody>
          <a:bodyPr/>
          <a:lstStyle/>
          <a:p>
            <a:pPr algn="ctr"/>
            <a:r>
              <a:rPr lang="de-DE" dirty="0" smtClean="0"/>
              <a:t>  </a:t>
            </a:r>
            <a:r>
              <a:rPr lang="de-DE" dirty="0" smtClean="0">
                <a:solidFill>
                  <a:schemeClr val="bg1"/>
                </a:solidFill>
              </a:rPr>
              <a:t>        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de-DE" sz="1000" dirty="0" smtClean="0">
              <a:solidFill>
                <a:schemeClr val="bg1"/>
              </a:solidFill>
            </a:endParaRPr>
          </a:p>
          <a:p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0" name="Inhaltsplatzhalt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None/>
            </a:pPr>
            <a:r>
              <a:rPr lang="de-DE" dirty="0" smtClean="0">
                <a:solidFill>
                  <a:schemeClr val="bg1"/>
                </a:solidFill>
              </a:rPr>
              <a:t>      </a:t>
            </a:r>
          </a:p>
          <a:p>
            <a:pPr lvl="1">
              <a:buNone/>
            </a:pPr>
            <a:r>
              <a:rPr lang="de-DE" sz="3600" dirty="0" smtClean="0">
                <a:solidFill>
                  <a:schemeClr val="bg1"/>
                </a:solidFill>
              </a:rPr>
              <a:t>		</a:t>
            </a:r>
            <a:r>
              <a:rPr lang="de-DE" sz="3600" dirty="0" err="1" smtClean="0">
                <a:solidFill>
                  <a:schemeClr val="bg1"/>
                </a:solidFill>
              </a:rPr>
              <a:t>Thank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you</a:t>
            </a:r>
            <a:r>
              <a:rPr lang="de-DE" sz="3600" dirty="0" smtClean="0">
                <a:solidFill>
                  <a:schemeClr val="bg1"/>
                </a:solidFill>
              </a:rPr>
              <a:t>  !</a:t>
            </a:r>
          </a:p>
          <a:p>
            <a:pPr lvl="1">
              <a:buNone/>
            </a:pPr>
            <a:endParaRPr lang="de-DE" sz="3600" dirty="0"/>
          </a:p>
        </p:txBody>
      </p:sp>
      <p:pic>
        <p:nvPicPr>
          <p:cNvPr id="21" name="Grafik 20" descr="Alles verboten.jpg"/>
          <p:cNvPicPr>
            <a:picLocks noChangeAspect="1"/>
          </p:cNvPicPr>
          <p:nvPr/>
        </p:nvPicPr>
        <p:blipFill>
          <a:blip r:embed="rId3"/>
          <a:srcRect l="5104" t="5468" r="4010" b="2734"/>
          <a:stretch>
            <a:fillRect/>
          </a:stretch>
        </p:blipFill>
        <p:spPr>
          <a:xfrm>
            <a:off x="1346460" y="1536369"/>
            <a:ext cx="3544518" cy="4098372"/>
          </a:xfrm>
          <a:prstGeom prst="rect">
            <a:avLst/>
          </a:prstGeom>
        </p:spPr>
      </p:pic>
      <p:pic>
        <p:nvPicPr>
          <p:cNvPr id="22" name="Grafik 21" descr="wheelchair-41650_6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068" y="3889853"/>
            <a:ext cx="1576164" cy="17219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i="1" dirty="0" smtClean="0"/>
          </a:p>
          <a:p>
            <a:endParaRPr lang="en-US" sz="1000" i="1" dirty="0" smtClean="0"/>
          </a:p>
          <a:p>
            <a:endParaRPr lang="en-US" sz="1000" i="1" dirty="0" smtClean="0"/>
          </a:p>
          <a:p>
            <a:endParaRPr lang="en-US" sz="1000" i="1" dirty="0" smtClean="0"/>
          </a:p>
          <a:p>
            <a:r>
              <a:rPr lang="en-US" sz="1000" i="1" dirty="0" smtClean="0"/>
              <a:t>Altman, Andrew</a:t>
            </a:r>
            <a:r>
              <a:rPr lang="en-US" sz="1000" dirty="0" smtClean="0"/>
              <a:t>: "Discrimination", </a:t>
            </a:r>
            <a:r>
              <a:rPr lang="en-US" sz="1000" i="1" dirty="0" smtClean="0"/>
              <a:t>The Stanford Encyclopedia of Philosophy (Spring 2011 Edition)</a:t>
            </a:r>
            <a:r>
              <a:rPr lang="en-US" sz="1000" dirty="0" smtClean="0"/>
              <a:t>, Edward N. </a:t>
            </a:r>
            <a:r>
              <a:rPr lang="en-US" sz="1000" dirty="0" err="1" smtClean="0"/>
              <a:t>Zalta</a:t>
            </a:r>
            <a:r>
              <a:rPr lang="en-US" sz="1000" dirty="0" smtClean="0"/>
              <a:t> (ed.), URL = </a:t>
            </a:r>
            <a:r>
              <a:rPr lang="de-DE" sz="1000" u="sng" dirty="0" smtClean="0"/>
              <a:t>http://plato.stanford.edu/archives/spr2011/entries/discrimination/</a:t>
            </a:r>
            <a:r>
              <a:rPr lang="en-US" sz="1000" dirty="0" smtClean="0"/>
              <a:t>.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sz="1000" i="1" dirty="0" err="1" smtClean="0"/>
              <a:t>Ammicht</a:t>
            </a:r>
            <a:r>
              <a:rPr lang="de-DE" sz="1000" i="1" dirty="0" smtClean="0"/>
              <a:t> Quinn, Regina/ </a:t>
            </a:r>
            <a:r>
              <a:rPr lang="de-DE" sz="1000" i="1" dirty="0" err="1" smtClean="0"/>
              <a:t>Rampp</a:t>
            </a:r>
            <a:r>
              <a:rPr lang="de-DE" sz="1000" i="1" dirty="0" smtClean="0"/>
              <a:t>, Benjamin</a:t>
            </a:r>
            <a:r>
              <a:rPr lang="de-DE" sz="1000" dirty="0" smtClean="0"/>
              <a:t>: "</a:t>
            </a:r>
            <a:r>
              <a:rPr lang="de-DE" sz="1000" dirty="0" err="1" smtClean="0"/>
              <a:t>It'll</a:t>
            </a:r>
            <a:r>
              <a:rPr lang="de-DE" sz="1000" dirty="0" smtClean="0"/>
              <a:t> Turn </a:t>
            </a:r>
            <a:r>
              <a:rPr lang="de-DE" sz="1000" dirty="0" err="1" smtClean="0"/>
              <a:t>Your</a:t>
            </a:r>
            <a:r>
              <a:rPr lang="de-DE" sz="1000" dirty="0" smtClean="0"/>
              <a:t> Heart Black </a:t>
            </a:r>
            <a:r>
              <a:rPr lang="de-DE" sz="1000" dirty="0" err="1" smtClean="0"/>
              <a:t>You</a:t>
            </a:r>
            <a:r>
              <a:rPr lang="de-DE" sz="1000" dirty="0" smtClean="0"/>
              <a:t> Can Trust": Angst, Sicherheit und Ethik, </a:t>
            </a:r>
            <a:r>
              <a:rPr lang="de-DE" sz="1000" dirty="0" err="1" smtClean="0"/>
              <a:t>Vierteljahrshefte</a:t>
            </a:r>
            <a:r>
              <a:rPr lang="de-DE" sz="1000" dirty="0" smtClean="0"/>
              <a:t> zur Wirtschaftsforschung 4 / 2009, S. 136-149.</a:t>
            </a:r>
          </a:p>
          <a:p>
            <a:endParaRPr lang="de-DE" sz="1000" dirty="0" smtClean="0"/>
          </a:p>
          <a:p>
            <a:r>
              <a:rPr lang="en-US" sz="1000" i="1" dirty="0" smtClean="0"/>
              <a:t>Kimmel, Michael S./Ferber Abby L.(Eds.): </a:t>
            </a:r>
            <a:r>
              <a:rPr lang="en-US" sz="1000" dirty="0" smtClean="0"/>
              <a:t>Privilege. A Reader. </a:t>
            </a:r>
            <a:r>
              <a:rPr lang="en-US" sz="1000" dirty="0" err="1" smtClean="0"/>
              <a:t>Westview</a:t>
            </a:r>
            <a:r>
              <a:rPr lang="en-US" sz="1000" dirty="0" smtClean="0"/>
              <a:t> Press 2003.</a:t>
            </a:r>
          </a:p>
          <a:p>
            <a:endParaRPr lang="de-DE" sz="1000" dirty="0" smtClean="0"/>
          </a:p>
          <a:p>
            <a:r>
              <a:rPr lang="en-US" sz="1000" i="1" dirty="0" smtClean="0"/>
              <a:t>Ogata,  </a:t>
            </a:r>
            <a:r>
              <a:rPr lang="en-US" sz="1000" i="1" dirty="0" err="1" smtClean="0"/>
              <a:t>Sadako</a:t>
            </a:r>
            <a:r>
              <a:rPr lang="en-US" sz="1000" dirty="0" smtClean="0"/>
              <a:t>: "Inclusion or Exclusion: Social Development Challenges For Asia and Europe." Statement of  Mrs. </a:t>
            </a:r>
            <a:r>
              <a:rPr lang="en-US" sz="1000" dirty="0" err="1" smtClean="0"/>
              <a:t>Sadako</a:t>
            </a:r>
            <a:r>
              <a:rPr lang="en-US" sz="1000" dirty="0" smtClean="0"/>
              <a:t> Ogata, United Nations High Commissioner for Refugees at the Asian Development Bank Seminar, 27 April 1998. &lt;http://www.unhcr.ch/refworld/unhcr/hcspeech/27ap1998.htm&gt; 08/22/01</a:t>
            </a:r>
          </a:p>
          <a:p>
            <a:endParaRPr lang="de-DE" sz="1000" dirty="0" smtClean="0"/>
          </a:p>
          <a:p>
            <a:r>
              <a:rPr lang="en-US" sz="1000" i="1" dirty="0" err="1" smtClean="0"/>
              <a:t>Pincus</a:t>
            </a:r>
            <a:r>
              <a:rPr lang="en-US" sz="1000" i="1" dirty="0" smtClean="0"/>
              <a:t>, Fred L./Ehrlich, Howard (Eds.</a:t>
            </a:r>
            <a:r>
              <a:rPr lang="en-US" sz="1000" dirty="0" smtClean="0"/>
              <a:t>): Race and Ethnic Conflict: Contending Views on Prejudice, Discrimination and </a:t>
            </a:r>
            <a:r>
              <a:rPr lang="en-US" sz="1000" dirty="0" err="1" smtClean="0"/>
              <a:t>Ethnoviolence</a:t>
            </a:r>
            <a:r>
              <a:rPr lang="en-US" sz="1000" dirty="0" smtClean="0"/>
              <a:t>,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Edition, </a:t>
            </a:r>
            <a:r>
              <a:rPr lang="en-US" sz="1000" dirty="0" err="1" smtClean="0"/>
              <a:t>Westview</a:t>
            </a:r>
            <a:r>
              <a:rPr lang="en-US" sz="1000" dirty="0" smtClean="0"/>
              <a:t> Press 1998.</a:t>
            </a:r>
          </a:p>
          <a:p>
            <a:endParaRPr lang="de-DE" sz="1000" dirty="0" smtClean="0"/>
          </a:p>
          <a:p>
            <a:r>
              <a:rPr lang="en-US" sz="1000" i="1" dirty="0" err="1" smtClean="0"/>
              <a:t>Thakur</a:t>
            </a:r>
            <a:r>
              <a:rPr lang="en-US" sz="1000" i="1" dirty="0" smtClean="0"/>
              <a:t>, </a:t>
            </a:r>
            <a:r>
              <a:rPr lang="en-US" sz="1000" i="1" dirty="0" err="1" smtClean="0"/>
              <a:t>Ramesh</a:t>
            </a:r>
            <a:r>
              <a:rPr lang="en-US" sz="1000" i="1" dirty="0" smtClean="0"/>
              <a:t>:</a:t>
            </a:r>
            <a:r>
              <a:rPr lang="en-US" sz="1000" dirty="0" smtClean="0"/>
              <a:t> “From National to Human Security.” </a:t>
            </a:r>
            <a:r>
              <a:rPr lang="en-US" sz="1000" i="1" dirty="0" smtClean="0"/>
              <a:t>Asia-Pacific Security: The Economics-Politics Nexus</a:t>
            </a:r>
            <a:r>
              <a:rPr lang="en-US" sz="1000" dirty="0" smtClean="0"/>
              <a:t>. Eds. Stuart Harris, and Andrew Mack. Sydney: Allen &amp; </a:t>
            </a:r>
            <a:r>
              <a:rPr lang="en-US" sz="1000" dirty="0" err="1" smtClean="0"/>
              <a:t>Unwin</a:t>
            </a:r>
            <a:r>
              <a:rPr lang="en-US" sz="1000" dirty="0" smtClean="0"/>
              <a:t>, 1997, p. 53-54</a:t>
            </a:r>
            <a:r>
              <a:rPr lang="de-DE" sz="1000" dirty="0" smtClean="0"/>
              <a:t>.</a:t>
            </a:r>
          </a:p>
          <a:p>
            <a:endParaRPr lang="de-DE" sz="1000" dirty="0" smtClean="0"/>
          </a:p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5B62-15BF-E943-9989-96BB4A8328B0}" type="slidenum">
              <a:rPr lang="de-DE" smtClean="0"/>
              <a:pPr/>
              <a:t>9</a:t>
            </a:fld>
            <a:r>
              <a:rPr lang="de-DE" smtClean="0"/>
              <a:t> | SPT 2011 – Security and Justice 	© 2011 Universität Tübingen</a:t>
            </a:r>
            <a:endParaRPr lang="de-DE" dirty="0"/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UT_pptmaster_phil">
  <a:themeElements>
    <a:clrScheme name="UT_TITEL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TIT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T_TITEL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UT_pptmaster_phil.pot</Template>
  <TotalTime>0</TotalTime>
  <Words>472</Words>
  <Application>Microsoft Office PowerPoint</Application>
  <PresentationFormat>Bildschirmpräsentation (4:3)</PresentationFormat>
  <Paragraphs>86</Paragraphs>
  <Slides>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UT_pptmaster_phil</vt:lpstr>
      <vt:lpstr>Exclusive security.  </vt:lpstr>
      <vt:lpstr>Folie 2</vt:lpstr>
      <vt:lpstr>Security Technologies and Exclusion</vt:lpstr>
      <vt:lpstr>Security technologies and structural discrimination </vt:lpstr>
      <vt:lpstr>Human Security </vt:lpstr>
      <vt:lpstr>Exclusive Security</vt:lpstr>
      <vt:lpstr>Folie 7</vt:lpstr>
      <vt:lpstr>          </vt:lpstr>
      <vt:lpstr>Folie 9</vt:lpstr>
    </vt:vector>
  </TitlesOfParts>
  <Company>BBDO Services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(max. zweizeilig/linksbündig) Headline (Ausrichtung am Fuß) 28 pt</dc:title>
  <dc:creator>michael doerwald</dc:creator>
  <cp:lastModifiedBy>qxehs01</cp:lastModifiedBy>
  <cp:revision>887</cp:revision>
  <dcterms:created xsi:type="dcterms:W3CDTF">2010-10-08T14:57:09Z</dcterms:created>
  <dcterms:modified xsi:type="dcterms:W3CDTF">2012-06-23T08:06:46Z</dcterms:modified>
</cp:coreProperties>
</file>