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89" r:id="rId2"/>
    <p:sldId id="458" r:id="rId3"/>
    <p:sldId id="490" r:id="rId4"/>
    <p:sldId id="491" r:id="rId5"/>
    <p:sldId id="521" r:id="rId6"/>
    <p:sldId id="492" r:id="rId7"/>
    <p:sldId id="493" r:id="rId8"/>
    <p:sldId id="470" r:id="rId9"/>
    <p:sldId id="495" r:id="rId10"/>
    <p:sldId id="519" r:id="rId11"/>
    <p:sldId id="496" r:id="rId12"/>
    <p:sldId id="520" r:id="rId13"/>
    <p:sldId id="522" r:id="rId14"/>
    <p:sldId id="503" r:id="rId15"/>
    <p:sldId id="509" r:id="rId16"/>
    <p:sldId id="506" r:id="rId17"/>
    <p:sldId id="524" r:id="rId18"/>
    <p:sldId id="523" r:id="rId19"/>
    <p:sldId id="525" r:id="rId20"/>
    <p:sldId id="499" r:id="rId21"/>
    <p:sldId id="501" r:id="rId22"/>
    <p:sldId id="510" r:id="rId23"/>
    <p:sldId id="515" r:id="rId24"/>
    <p:sldId id="517" r:id="rId25"/>
    <p:sldId id="527" r:id="rId26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6D20A"/>
    <a:srgbClr val="AFBFF6"/>
    <a:srgbClr val="A2BF2B"/>
    <a:srgbClr val="16346E"/>
    <a:srgbClr val="FF2D2D"/>
    <a:srgbClr val="7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7" autoAdjust="0"/>
    <p:restoredTop sz="79500" autoAdjust="0"/>
  </p:normalViewPr>
  <p:slideViewPr>
    <p:cSldViewPr>
      <p:cViewPr>
        <p:scale>
          <a:sx n="80" d="100"/>
          <a:sy n="80" d="100"/>
        </p:scale>
        <p:origin x="-504" y="-72"/>
      </p:cViewPr>
      <p:guideLst>
        <p:guide orient="horz" pos="3861"/>
        <p:guide orient="horz" pos="1253"/>
        <p:guide orient="horz" pos="2614"/>
        <p:guide orient="horz" pos="743"/>
        <p:guide pos="187"/>
        <p:guide pos="5630"/>
        <p:guide pos="102"/>
        <p:guide pos="28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060950" y="0"/>
            <a:ext cx="12080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52438" y="0"/>
            <a:ext cx="9064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de-DE" sz="1200">
                <a:latin typeface="Notes-Bold" pitchFamily="-128" charset="0"/>
                <a:ea typeface="ヒラギノ角ゴ Pro W3" pitchFamily="-128" charset="-128"/>
                <a:cs typeface="+mn-cs"/>
              </a:rPr>
              <a:t>IPHT Jena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208088" y="0"/>
            <a:ext cx="38528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de-DE" sz="1200">
              <a:latin typeface="Notes-Regular" pitchFamily="-128" charset="0"/>
              <a:ea typeface="ヒラギノ角ゴ Pro W3" pitchFamily="-128" charset="-128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192838" y="0"/>
            <a:ext cx="604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fld id="{D4A4AE78-00B9-4DD7-A3E4-034D7C6FCE68}" type="slidenum">
              <a:rPr lang="de-DE" sz="1200">
                <a:latin typeface="Notes-Regular" pitchFamily="-128" charset="0"/>
                <a:ea typeface="ヒラギノ角ゴ Pro W3" pitchFamily="-128" charset="-128"/>
                <a:cs typeface="+mn-cs"/>
              </a:rPr>
              <a:pPr eaLnBrk="0" hangingPunct="0">
                <a:defRPr/>
              </a:pPr>
              <a:t>‹Nr.›</a:t>
            </a:fld>
            <a:endParaRPr lang="de-DE" sz="1200">
              <a:latin typeface="Notes-Regular" pitchFamily="-128" charset="0"/>
              <a:ea typeface="ヒラギノ角ゴ Pro W3" pitchFamily="-1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095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532313" y="0"/>
            <a:ext cx="12827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57275" y="0"/>
            <a:ext cx="3475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40400" y="0"/>
            <a:ext cx="10572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fld id="{5118CA61-501C-40B4-BC82-C16E3F86E1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50813" y="0"/>
            <a:ext cx="982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r>
              <a:rPr lang="de-DE" sz="1200">
                <a:latin typeface="Notes-Bold" pitchFamily="-128" charset="0"/>
                <a:ea typeface="ヒラギノ角ゴ Pro W3" pitchFamily="-128" charset="-128"/>
                <a:cs typeface="+mn-cs"/>
              </a:rPr>
              <a:t>IPHT Jena</a:t>
            </a:r>
          </a:p>
        </p:txBody>
      </p:sp>
    </p:spTree>
    <p:extLst>
      <p:ext uri="{BB962C8B-B14F-4D97-AF65-F5344CB8AC3E}">
        <p14:creationId xmlns:p14="http://schemas.microsoft.com/office/powerpoint/2010/main" val="404632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otes-Regular" pitchFamily="-128" charset="0"/>
        <a:ea typeface="ヒラギノ角ゴ Pro W3" pitchFamily="-128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otes-Regular" pitchFamily="-128" charset="0"/>
        <a:ea typeface="ヒラギノ角ゴ Pro W3" pitchFamily="-128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otes-Regular" pitchFamily="-128" charset="0"/>
        <a:ea typeface="ヒラギノ角ゴ Pro W3" pitchFamily="-128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otes-Regular" pitchFamily="-128" charset="0"/>
        <a:ea typeface="ヒラギノ角ゴ Pro W3" pitchFamily="-128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otes-Regular" pitchFamily="-128" charset="0"/>
        <a:ea typeface="ヒラギノ角ゴ Pro W3" pitchFamily="-128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Notes-Regular" pitchFamily="50" charset="0"/>
              <a:ea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533400"/>
            <a:ext cx="6553200" cy="914400"/>
          </a:xfrm>
        </p:spPr>
        <p:txBody>
          <a:bodyPr/>
          <a:lstStyle>
            <a:lvl1pPr>
              <a:defRPr>
                <a:latin typeface="Notes-Bold" pitchFamily="-128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1481138"/>
            <a:ext cx="6553200" cy="49196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147638"/>
            <a:ext cx="1598613" cy="307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60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>
            <a:spLocks/>
          </p:cNvSpPr>
          <p:nvPr userDrawn="1"/>
        </p:nvSpPr>
        <p:spPr bwMode="auto">
          <a:xfrm>
            <a:off x="2232025" y="53975"/>
            <a:ext cx="65532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de-DE" sz="3200">
                <a:latin typeface="Notes-Regular" pitchFamily="50" charset="0"/>
              </a:rPr>
              <a:t>Vortragsprogramm zur 17. Sitzung des Wissenschaftlichen Beirats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A206-2553-4C7C-BCC7-C8159242A5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32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/>
          </p:cNvSpPr>
          <p:nvPr userDrawn="1"/>
        </p:nvSpPr>
        <p:spPr bwMode="auto">
          <a:xfrm>
            <a:off x="2232025" y="53975"/>
            <a:ext cx="65532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de-DE" sz="3200">
                <a:latin typeface="Notes-Regular" pitchFamily="50" charset="0"/>
              </a:rPr>
              <a:t>Vortragsprogramm zur 17. Sitzung des Wissenschaftlichen Beirats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4F4A-6EE4-43C1-A3F5-B7E83BBC1D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44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bg_kl-logo_po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5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bg_kl-logo_p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762000"/>
            <a:ext cx="863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981200"/>
            <a:ext cx="863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77038" y="146050"/>
            <a:ext cx="13001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hlink"/>
                </a:solidFill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146050"/>
            <a:ext cx="48006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hlink"/>
                </a:solidFill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17. Sitzung des Wissenschaftlichen Beirats am 18. und 19.03.2010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1397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accent2"/>
                </a:solidFill>
                <a:latin typeface="Notes-Regular" pitchFamily="-128" charset="0"/>
                <a:ea typeface="ヒラギノ角ゴ Pro W3" pitchFamily="-128" charset="-128"/>
                <a:cs typeface="+mn-cs"/>
              </a:defRPr>
            </a:lvl1pPr>
          </a:lstStyle>
          <a:p>
            <a:pPr>
              <a:defRPr/>
            </a:pPr>
            <a:fld id="{CCF45CAE-44B2-45F0-A563-8A60FB24AA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Notes-Regular" pitchFamily="-128" charset="0"/>
          <a:ea typeface="ヒラギノ角ゴ Pro W3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may\Desktop\Vortrag_2012_T&#252;bingen\demo110211.mpeg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c/Roentgen-Roehre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//upload.wikimedia.org/wikipedia/commons/e/e3/First_medical_X-ray_by_Wilhelm_R%C3%B6ntgen_of_his_wife_Anna_Bertha_Ludwig's_hand_-_18951222.gi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81590" y="2233896"/>
            <a:ext cx="58956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smtClean="0"/>
              <a:t>Body scanner – a </a:t>
            </a:r>
            <a:r>
              <a:rPr lang="en-GB" sz="2400" b="1" dirty="0" smtClean="0"/>
              <a:t>technical review</a:t>
            </a:r>
            <a:endParaRPr lang="en-GB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Overview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X-ray: the (historically) first solution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Microwave technology as an </a:t>
            </a:r>
            <a:r>
              <a:rPr lang="en-GB" dirty="0" smtClean="0"/>
              <a:t>alternative</a:t>
            </a:r>
            <a:endParaRPr lang="en-GB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F</a:t>
            </a:r>
            <a:r>
              <a:rPr lang="en-GB" dirty="0" smtClean="0"/>
              <a:t>orthcoming </a:t>
            </a:r>
            <a:r>
              <a:rPr lang="en-GB" dirty="0" smtClean="0"/>
              <a:t>technologies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05" y="1583795"/>
            <a:ext cx="2756120" cy="31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5517105" y="4779150"/>
            <a:ext cx="3060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 err="1"/>
              <a:t>e</a:t>
            </a:r>
            <a:r>
              <a:rPr lang="de-DE" sz="1400" dirty="0" err="1" smtClean="0"/>
              <a:t>nvisioned</a:t>
            </a:r>
            <a:r>
              <a:rPr lang="de-DE" sz="1400" dirty="0" smtClean="0"/>
              <a:t> </a:t>
            </a:r>
            <a:r>
              <a:rPr lang="de-DE" sz="1400" dirty="0" err="1" smtClean="0"/>
              <a:t>already</a:t>
            </a:r>
            <a:r>
              <a:rPr lang="de-DE" sz="1400" dirty="0" smtClean="0"/>
              <a:t>  </a:t>
            </a:r>
            <a:r>
              <a:rPr lang="de-DE" sz="1400" dirty="0" smtClean="0"/>
              <a:t>in 1901</a:t>
            </a:r>
          </a:p>
          <a:p>
            <a:pPr algn="r"/>
            <a:r>
              <a:rPr lang="de-DE" sz="1400" dirty="0" smtClean="0"/>
              <a:t> (O. </a:t>
            </a:r>
            <a:r>
              <a:rPr lang="de-DE" sz="1400" dirty="0" err="1" smtClean="0"/>
              <a:t>Multhaupt</a:t>
            </a:r>
            <a:r>
              <a:rPr lang="de-DE" sz="1400" dirty="0" smtClean="0"/>
              <a:t>, Die moderne Elektrizität)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139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 rot="987801">
            <a:off x="314758" y="50720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Rockwell Extra Bold" pitchFamily="18" charset="0"/>
              </a:rPr>
              <a:t>“Airport </a:t>
            </a:r>
            <a:r>
              <a:rPr lang="en-GB" dirty="0">
                <a:solidFill>
                  <a:srgbClr val="FF0000"/>
                </a:solidFill>
                <a:latin typeface="Rockwell Extra Bold" pitchFamily="18" charset="0"/>
              </a:rPr>
              <a:t>body scanners deliver radiation dose 20 times higher than first </a:t>
            </a:r>
            <a:r>
              <a:rPr lang="en-GB" dirty="0" smtClean="0">
                <a:solidFill>
                  <a:srgbClr val="FF0000"/>
                </a:solidFill>
                <a:latin typeface="Rockwell Extra Bold" pitchFamily="18" charset="0"/>
              </a:rPr>
              <a:t>thought”</a:t>
            </a:r>
            <a:endParaRPr lang="en-GB" dirty="0">
              <a:solidFill>
                <a:srgbClr val="FF0000"/>
              </a:solidFill>
              <a:latin typeface="Rockwell Extra Bold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 rot="366101">
            <a:off x="341530" y="2991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Rockwell Extra Bold" pitchFamily="18" charset="0"/>
              </a:rPr>
              <a:t>“Scientists </a:t>
            </a:r>
            <a:r>
              <a:rPr lang="en-GB" dirty="0">
                <a:latin typeface="Rockwell Extra Bold" pitchFamily="18" charset="0"/>
              </a:rPr>
              <a:t>question safety of airport full body </a:t>
            </a:r>
            <a:r>
              <a:rPr lang="en-GB" dirty="0" smtClean="0">
                <a:latin typeface="Rockwell Extra Bold" pitchFamily="18" charset="0"/>
              </a:rPr>
              <a:t>scanners”</a:t>
            </a:r>
            <a:endParaRPr lang="en-GB" dirty="0">
              <a:latin typeface="Rockwell Extra Bold" pitchFamily="18" charset="0"/>
            </a:endParaRPr>
          </a:p>
        </p:txBody>
      </p:sp>
      <p:sp>
        <p:nvSpPr>
          <p:cNvPr id="8" name="Rechteck 7"/>
          <p:cNvSpPr/>
          <p:nvPr/>
        </p:nvSpPr>
        <p:spPr>
          <a:xfrm rot="21226747">
            <a:off x="228600" y="15795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Rockwell Extra Bold" pitchFamily="18" charset="0"/>
              </a:rPr>
              <a:t>"Forget Japan's Radiation Cloud – Could a TSA Scanner at LAX Give You Cancer?"</a:t>
            </a:r>
          </a:p>
        </p:txBody>
      </p:sp>
      <p:sp>
        <p:nvSpPr>
          <p:cNvPr id="10" name="Rechteck 9"/>
          <p:cNvSpPr/>
          <p:nvPr/>
        </p:nvSpPr>
        <p:spPr>
          <a:xfrm>
            <a:off x="336547" y="38177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Rockwell Extra Bold" pitchFamily="18" charset="0"/>
              </a:rPr>
              <a:t>"After Stroke Scans, Patients Face Serious Health </a:t>
            </a:r>
            <a:r>
              <a:rPr lang="en-GB" dirty="0" smtClean="0">
                <a:solidFill>
                  <a:srgbClr val="FFC000"/>
                </a:solidFill>
                <a:latin typeface="Rockwell Extra Bold" pitchFamily="18" charset="0"/>
              </a:rPr>
              <a:t>Risks”</a:t>
            </a:r>
            <a:endParaRPr lang="en-GB" dirty="0">
              <a:solidFill>
                <a:srgbClr val="FFC000"/>
              </a:solidFill>
              <a:latin typeface="Rockwell Extra Bold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913530" y="5427043"/>
            <a:ext cx="4230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Feig</a:t>
            </a:r>
            <a:r>
              <a:rPr lang="en-GB" dirty="0"/>
              <a:t> S, </a:t>
            </a:r>
            <a:r>
              <a:rPr lang="en-GB" dirty="0" err="1"/>
              <a:t>Hendrick</a:t>
            </a:r>
            <a:r>
              <a:rPr lang="en-GB" dirty="0"/>
              <a:t> R (1997). "Radiation risk from screening mammography of women aged 40–49 years". </a:t>
            </a:r>
            <a:r>
              <a:rPr lang="en-GB" i="1" dirty="0"/>
              <a:t>J </a:t>
            </a:r>
            <a:r>
              <a:rPr lang="en-GB" i="1" dirty="0" err="1"/>
              <a:t>Natl</a:t>
            </a:r>
            <a:r>
              <a:rPr lang="en-GB" i="1" dirty="0"/>
              <a:t> Cancer </a:t>
            </a:r>
            <a:r>
              <a:rPr lang="en-GB" i="1" dirty="0" err="1"/>
              <a:t>Inst</a:t>
            </a:r>
            <a:r>
              <a:rPr lang="en-GB" i="1" dirty="0"/>
              <a:t> </a:t>
            </a:r>
            <a:r>
              <a:rPr lang="en-GB" i="1" dirty="0" err="1"/>
              <a:t>Monogr</a:t>
            </a:r>
            <a:r>
              <a:rPr lang="en-GB" dirty="0"/>
              <a:t> (22): 119–24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r="19542"/>
          <a:stretch/>
        </p:blipFill>
        <p:spPr>
          <a:xfrm>
            <a:off x="4595184" y="963527"/>
            <a:ext cx="4512546" cy="4265673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Only panic?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54675" y="728700"/>
            <a:ext cx="528775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34468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9" y="3519811"/>
            <a:ext cx="3697616" cy="29261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Consequence</a:t>
            </a:r>
            <a:endParaRPr lang="en-GB" b="1" dirty="0" smtClean="0">
              <a:latin typeface="Arial Narrow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68" y="3609020"/>
            <a:ext cx="3667920" cy="273882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76545" y="1808820"/>
            <a:ext cx="7830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Although X-ray is the </a:t>
            </a:r>
            <a:r>
              <a:rPr lang="en-GB" b="1" dirty="0" smtClean="0"/>
              <a:t>only</a:t>
            </a:r>
            <a:r>
              <a:rPr lang="en-GB" dirty="0" smtClean="0"/>
              <a:t> technology which potentially could reveal objects </a:t>
            </a:r>
            <a:r>
              <a:rPr lang="en-GB" b="1" dirty="0" smtClean="0"/>
              <a:t>INSIDE</a:t>
            </a:r>
            <a:r>
              <a:rPr lang="en-GB" dirty="0" smtClean="0"/>
              <a:t> a human body, it is excluded from body scanning in Europe </a:t>
            </a:r>
          </a:p>
          <a:p>
            <a:endParaRPr lang="en-GB" dirty="0"/>
          </a:p>
          <a:p>
            <a:r>
              <a:rPr lang="en-GB" dirty="0" smtClean="0"/>
              <a:t>(at least for the present, and except of extreme circumstances)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0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ea typeface="ヒラギノ角ゴ Pro W3" pitchFamily="-128" charset="-128"/>
              </a:rPr>
              <a:t>b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</a:t>
            </a:r>
            <a:r>
              <a:rPr kumimoji="0" lang="de-D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scanner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926594" y="2327747"/>
            <a:ext cx="2205246" cy="5038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>
                <a:ea typeface="ヒラギノ角ゴ Pro W3" pitchFamily="-128" charset="-128"/>
              </a:rPr>
              <a:t>i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onizing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(X-</a:t>
            </a:r>
            <a:r>
              <a:rPr kumimoji="0" lang="de-DE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ray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5168316" y="2327747"/>
            <a:ext cx="3060340" cy="50384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Low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energy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lang="de-DE" dirty="0">
                <a:ea typeface="ヒラギノ角ゴ Pro W3" pitchFamily="-128" charset="-128"/>
              </a:rPr>
              <a:t>µ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,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THz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5" name="Abgerundetes Rechteck 4"/>
          <p:cNvSpPr/>
          <p:nvPr/>
        </p:nvSpPr>
        <p:spPr bwMode="auto">
          <a:xfrm>
            <a:off x="228600" y="3611650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transmission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141730" y="3609019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backscatter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430197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active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682225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>
                <a:ea typeface="ヒラギノ角ゴ Pro W3" pitchFamily="-128" charset="-128"/>
              </a:rPr>
              <a:t>passive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2119019" y="4580114"/>
            <a:ext cx="1372861" cy="38133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2D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3806914" y="4578194"/>
            <a:ext cx="1361401" cy="38325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3D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4487614" y="5415427"/>
            <a:ext cx="2070230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amplified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outdoor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6912260" y="5415427"/>
            <a:ext cx="2036476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passive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</a:t>
            </a:r>
            <a:r>
              <a:rPr kumimoji="0" lang="de-DE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indoor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cxnSp>
        <p:nvCxnSpPr>
          <p:cNvPr id="14" name="Gewinkelte Verbindung 13"/>
          <p:cNvCxnSpPr>
            <a:stCxn id="2" idx="1"/>
            <a:endCxn id="3" idx="0"/>
          </p:cNvCxnSpPr>
          <p:nvPr/>
        </p:nvCxnSpPr>
        <p:spPr bwMode="auto">
          <a:xfrm rot="10800000" flipV="1">
            <a:off x="2029217" y="1704771"/>
            <a:ext cx="1530170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winkelte Verbindung 15"/>
          <p:cNvCxnSpPr>
            <a:stCxn id="2" idx="3"/>
            <a:endCxn id="4" idx="0"/>
          </p:cNvCxnSpPr>
          <p:nvPr/>
        </p:nvCxnSpPr>
        <p:spPr bwMode="auto">
          <a:xfrm>
            <a:off x="5044552" y="1704771"/>
            <a:ext cx="1653934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winkelte Verbindung 18"/>
          <p:cNvCxnSpPr>
            <a:stCxn id="3" idx="2"/>
            <a:endCxn id="5" idx="0"/>
          </p:cNvCxnSpPr>
          <p:nvPr/>
        </p:nvCxnSpPr>
        <p:spPr bwMode="auto">
          <a:xfrm rot="5400000">
            <a:off x="1155176" y="2737609"/>
            <a:ext cx="780058" cy="968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winkelte Verbindung 21"/>
          <p:cNvCxnSpPr>
            <a:stCxn id="3" idx="2"/>
            <a:endCxn id="6" idx="0"/>
          </p:cNvCxnSpPr>
          <p:nvPr/>
        </p:nvCxnSpPr>
        <p:spPr bwMode="auto">
          <a:xfrm rot="16200000" flipH="1">
            <a:off x="2113057" y="2747752"/>
            <a:ext cx="777427" cy="94510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winkelte Verbindung 24"/>
          <p:cNvCxnSpPr>
            <a:stCxn id="4" idx="2"/>
            <a:endCxn id="7" idx="0"/>
          </p:cNvCxnSpPr>
          <p:nvPr/>
        </p:nvCxnSpPr>
        <p:spPr bwMode="auto">
          <a:xfrm rot="5400000">
            <a:off x="5526495" y="2439658"/>
            <a:ext cx="780061" cy="15639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winkelte Verbindung 27"/>
          <p:cNvCxnSpPr>
            <a:stCxn id="4" idx="2"/>
            <a:endCxn id="8" idx="0"/>
          </p:cNvCxnSpPr>
          <p:nvPr/>
        </p:nvCxnSpPr>
        <p:spPr bwMode="auto">
          <a:xfrm rot="16200000" flipH="1">
            <a:off x="6786634" y="2743440"/>
            <a:ext cx="780061" cy="95635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winkelte Verbindung 30"/>
          <p:cNvCxnSpPr>
            <a:endCxn id="12" idx="0"/>
          </p:cNvCxnSpPr>
          <p:nvPr/>
        </p:nvCxnSpPr>
        <p:spPr bwMode="auto">
          <a:xfrm rot="16200000" flipH="1">
            <a:off x="7094692" y="4579620"/>
            <a:ext cx="1398733" cy="27287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winkelte Verbindung 33"/>
          <p:cNvCxnSpPr>
            <a:stCxn id="8" idx="2"/>
            <a:endCxn id="11" idx="0"/>
          </p:cNvCxnSpPr>
          <p:nvPr/>
        </p:nvCxnSpPr>
        <p:spPr bwMode="auto">
          <a:xfrm rot="5400000">
            <a:off x="5889420" y="3650004"/>
            <a:ext cx="1398732" cy="21321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winkelte Verbindung 36"/>
          <p:cNvCxnSpPr>
            <a:stCxn id="7" idx="2"/>
            <a:endCxn id="9" idx="0"/>
          </p:cNvCxnSpPr>
          <p:nvPr/>
        </p:nvCxnSpPr>
        <p:spPr bwMode="auto">
          <a:xfrm rot="5400000">
            <a:off x="3688298" y="3133848"/>
            <a:ext cx="563419" cy="232911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winkelte Verbindung 39"/>
          <p:cNvCxnSpPr>
            <a:stCxn id="7" idx="2"/>
            <a:endCxn id="10" idx="0"/>
          </p:cNvCxnSpPr>
          <p:nvPr/>
        </p:nvCxnSpPr>
        <p:spPr bwMode="auto">
          <a:xfrm rot="5400000">
            <a:off x="4530340" y="3973970"/>
            <a:ext cx="561499" cy="6469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Overview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feasible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concepts</a:t>
            </a:r>
            <a:endParaRPr lang="de-DE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ea typeface="ヒラギノ角ゴ Pro W3" pitchFamily="-128" charset="-128"/>
              </a:rPr>
              <a:t>b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</a:t>
            </a:r>
            <a:r>
              <a:rPr kumimoji="0" lang="de-D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scanner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5168316" y="2327747"/>
            <a:ext cx="3060340" cy="50384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Low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energy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lang="de-DE" dirty="0">
                <a:ea typeface="ヒラギノ角ゴ Pro W3" pitchFamily="-128" charset="-128"/>
              </a:rPr>
              <a:t>µ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,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THz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430197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active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3806914" y="4578194"/>
            <a:ext cx="1361401" cy="38325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3D</a:t>
            </a:r>
          </a:p>
        </p:txBody>
      </p:sp>
      <p:cxnSp>
        <p:nvCxnSpPr>
          <p:cNvPr id="16" name="Gewinkelte Verbindung 15"/>
          <p:cNvCxnSpPr>
            <a:stCxn id="2" idx="3"/>
            <a:endCxn id="4" idx="0"/>
          </p:cNvCxnSpPr>
          <p:nvPr/>
        </p:nvCxnSpPr>
        <p:spPr bwMode="auto">
          <a:xfrm>
            <a:off x="5044552" y="1704771"/>
            <a:ext cx="1653934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winkelte Verbindung 24"/>
          <p:cNvCxnSpPr>
            <a:stCxn id="4" idx="2"/>
            <a:endCxn id="7" idx="0"/>
          </p:cNvCxnSpPr>
          <p:nvPr/>
        </p:nvCxnSpPr>
        <p:spPr bwMode="auto">
          <a:xfrm rot="5400000">
            <a:off x="5526495" y="2439658"/>
            <a:ext cx="780061" cy="15639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winkelte Verbindung 39"/>
          <p:cNvCxnSpPr>
            <a:stCxn id="7" idx="2"/>
            <a:endCxn id="10" idx="0"/>
          </p:cNvCxnSpPr>
          <p:nvPr/>
        </p:nvCxnSpPr>
        <p:spPr bwMode="auto">
          <a:xfrm rot="5400000">
            <a:off x="4530340" y="3973970"/>
            <a:ext cx="561499" cy="6469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Overview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feasible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concepts</a:t>
            </a:r>
            <a:endParaRPr lang="de-DE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9678DB5-B0F2-0644-200F49C163148E01_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64" y="1763815"/>
            <a:ext cx="5169906" cy="36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Active millimetre wave imaging</a:t>
            </a:r>
          </a:p>
        </p:txBody>
      </p:sp>
      <p:sp>
        <p:nvSpPr>
          <p:cNvPr id="4" name="Rechteck 3"/>
          <p:cNvSpPr/>
          <p:nvPr/>
        </p:nvSpPr>
        <p:spPr>
          <a:xfrm>
            <a:off x="476546" y="1808820"/>
            <a:ext cx="27903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Millimetre waves:</a:t>
            </a:r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wavelength between 1 and 10 mm (for comparison: ‚cell phone wave’ approx. 10 cm)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approved technologies from RADAR, e.g. car distance control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waves are mostly reflected by human skin – no health issues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6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3" descr="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22148"/>
          <a:stretch>
            <a:fillRect/>
          </a:stretch>
        </p:blipFill>
        <p:spPr bwMode="auto">
          <a:xfrm>
            <a:off x="3814987" y="1289983"/>
            <a:ext cx="847023" cy="151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599" y="728663"/>
            <a:ext cx="85288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Basic principle of 3-dimensional image reconstruction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7023100" y="2736314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smtClean="0"/>
              <a:t>t</a:t>
            </a:r>
            <a:endParaRPr lang="en-GB" sz="1600"/>
          </a:p>
        </p:txBody>
      </p:sp>
      <p:sp>
        <p:nvSpPr>
          <p:cNvPr id="18" name="Line 51"/>
          <p:cNvSpPr>
            <a:spLocks noChangeShapeType="1"/>
          </p:cNvSpPr>
          <p:nvPr/>
        </p:nvSpPr>
        <p:spPr bwMode="auto">
          <a:xfrm>
            <a:off x="901699" y="2736314"/>
            <a:ext cx="668563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52"/>
          <p:cNvSpPr>
            <a:spLocks/>
          </p:cNvSpPr>
          <p:nvPr/>
        </p:nvSpPr>
        <p:spPr bwMode="auto">
          <a:xfrm>
            <a:off x="1406525" y="1583789"/>
            <a:ext cx="1581150" cy="1198562"/>
          </a:xfrm>
          <a:custGeom>
            <a:avLst/>
            <a:gdLst>
              <a:gd name="T0" fmla="*/ 0 w 996"/>
              <a:gd name="T1" fmla="*/ 713 h 755"/>
              <a:gd name="T2" fmla="*/ 361 w 996"/>
              <a:gd name="T3" fmla="*/ 696 h 755"/>
              <a:gd name="T4" fmla="*/ 469 w 996"/>
              <a:gd name="T5" fmla="*/ 555 h 755"/>
              <a:gd name="T6" fmla="*/ 519 w 996"/>
              <a:gd name="T7" fmla="*/ 98 h 755"/>
              <a:gd name="T8" fmla="*/ 570 w 996"/>
              <a:gd name="T9" fmla="*/ 92 h 755"/>
              <a:gd name="T10" fmla="*/ 666 w 996"/>
              <a:gd name="T11" fmla="*/ 651 h 755"/>
              <a:gd name="T12" fmla="*/ 996 w 996"/>
              <a:gd name="T13" fmla="*/ 715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6" h="755">
                <a:moveTo>
                  <a:pt x="0" y="713"/>
                </a:moveTo>
                <a:cubicBezTo>
                  <a:pt x="61" y="710"/>
                  <a:pt x="283" y="722"/>
                  <a:pt x="361" y="696"/>
                </a:cubicBezTo>
                <a:cubicBezTo>
                  <a:pt x="439" y="670"/>
                  <a:pt x="443" y="655"/>
                  <a:pt x="469" y="555"/>
                </a:cubicBezTo>
                <a:cubicBezTo>
                  <a:pt x="495" y="455"/>
                  <a:pt x="502" y="175"/>
                  <a:pt x="519" y="98"/>
                </a:cubicBezTo>
                <a:cubicBezTo>
                  <a:pt x="536" y="21"/>
                  <a:pt x="545" y="0"/>
                  <a:pt x="570" y="92"/>
                </a:cubicBezTo>
                <a:cubicBezTo>
                  <a:pt x="595" y="184"/>
                  <a:pt x="595" y="547"/>
                  <a:pt x="666" y="651"/>
                </a:cubicBezTo>
                <a:cubicBezTo>
                  <a:pt x="737" y="755"/>
                  <a:pt x="927" y="702"/>
                  <a:pt x="996" y="715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2343150" y="1774289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smtClean="0">
                <a:solidFill>
                  <a:schemeClr val="tx2"/>
                </a:solidFill>
              </a:rPr>
              <a:t>transmitted pulse</a:t>
            </a: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26" name="Line 46"/>
          <p:cNvSpPr>
            <a:spLocks noChangeShapeType="1"/>
          </p:cNvSpPr>
          <p:nvPr/>
        </p:nvSpPr>
        <p:spPr bwMode="auto">
          <a:xfrm>
            <a:off x="2270125" y="1700370"/>
            <a:ext cx="0" cy="314378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28" name="Gerade Verbindung mit Pfeil 27"/>
          <p:cNvCxnSpPr/>
          <p:nvPr/>
        </p:nvCxnSpPr>
        <p:spPr bwMode="auto">
          <a:xfrm>
            <a:off x="2270125" y="3248979"/>
            <a:ext cx="19542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4572000" y="3248980"/>
            <a:ext cx="149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return time of reflected signal</a:t>
            </a:r>
          </a:p>
        </p:txBody>
      </p:sp>
      <p:sp>
        <p:nvSpPr>
          <p:cNvPr id="31" name="Freeform 40"/>
          <p:cNvSpPr>
            <a:spLocks/>
          </p:cNvSpPr>
          <p:nvPr/>
        </p:nvSpPr>
        <p:spPr bwMode="auto">
          <a:xfrm>
            <a:off x="5382090" y="4059076"/>
            <a:ext cx="1581150" cy="511688"/>
          </a:xfrm>
          <a:custGeom>
            <a:avLst/>
            <a:gdLst>
              <a:gd name="T0" fmla="*/ 0 w 996"/>
              <a:gd name="T1" fmla="*/ 713 h 755"/>
              <a:gd name="T2" fmla="*/ 361 w 996"/>
              <a:gd name="T3" fmla="*/ 696 h 755"/>
              <a:gd name="T4" fmla="*/ 469 w 996"/>
              <a:gd name="T5" fmla="*/ 555 h 755"/>
              <a:gd name="T6" fmla="*/ 519 w 996"/>
              <a:gd name="T7" fmla="*/ 98 h 755"/>
              <a:gd name="T8" fmla="*/ 570 w 996"/>
              <a:gd name="T9" fmla="*/ 92 h 755"/>
              <a:gd name="T10" fmla="*/ 666 w 996"/>
              <a:gd name="T11" fmla="*/ 651 h 755"/>
              <a:gd name="T12" fmla="*/ 996 w 996"/>
              <a:gd name="T13" fmla="*/ 715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6" h="755">
                <a:moveTo>
                  <a:pt x="0" y="713"/>
                </a:moveTo>
                <a:cubicBezTo>
                  <a:pt x="61" y="710"/>
                  <a:pt x="283" y="722"/>
                  <a:pt x="361" y="696"/>
                </a:cubicBezTo>
                <a:cubicBezTo>
                  <a:pt x="439" y="670"/>
                  <a:pt x="443" y="655"/>
                  <a:pt x="469" y="555"/>
                </a:cubicBezTo>
                <a:cubicBezTo>
                  <a:pt x="495" y="455"/>
                  <a:pt x="502" y="175"/>
                  <a:pt x="519" y="98"/>
                </a:cubicBezTo>
                <a:cubicBezTo>
                  <a:pt x="536" y="21"/>
                  <a:pt x="545" y="0"/>
                  <a:pt x="570" y="92"/>
                </a:cubicBezTo>
                <a:cubicBezTo>
                  <a:pt x="595" y="184"/>
                  <a:pt x="595" y="547"/>
                  <a:pt x="666" y="651"/>
                </a:cubicBezTo>
                <a:cubicBezTo>
                  <a:pt x="737" y="755"/>
                  <a:pt x="927" y="702"/>
                  <a:pt x="996" y="715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6251433" y="3882272"/>
            <a:ext cx="0" cy="96539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7403958" y="4536520"/>
            <a:ext cx="360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smtClean="0"/>
              <a:t>t</a:t>
            </a:r>
            <a:endParaRPr lang="en-GB" sz="1600"/>
          </a:p>
        </p:txBody>
      </p:sp>
      <p:sp>
        <p:nvSpPr>
          <p:cNvPr id="34" name="Line 51"/>
          <p:cNvSpPr>
            <a:spLocks noChangeShapeType="1"/>
          </p:cNvSpPr>
          <p:nvPr/>
        </p:nvSpPr>
        <p:spPr bwMode="auto">
          <a:xfrm>
            <a:off x="881590" y="4536520"/>
            <a:ext cx="668563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1691680" y="4111333"/>
            <a:ext cx="129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smtClean="0">
                <a:solidFill>
                  <a:schemeClr val="tx2"/>
                </a:solidFill>
              </a:rPr>
              <a:t>trigger</a:t>
            </a: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37" name="Text Box 56"/>
          <p:cNvSpPr txBox="1">
            <a:spLocks noChangeArrowheads="1"/>
          </p:cNvSpPr>
          <p:nvPr/>
        </p:nvSpPr>
        <p:spPr bwMode="auto">
          <a:xfrm>
            <a:off x="5715774" y="4873070"/>
            <a:ext cx="25466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tx2"/>
                </a:solidFill>
              </a:rPr>
              <a:t>r</a:t>
            </a:r>
            <a:r>
              <a:rPr lang="en-GB" sz="1400" dirty="0" smtClean="0">
                <a:solidFill>
                  <a:schemeClr val="tx2"/>
                </a:solidFill>
              </a:rPr>
              <a:t>eflected pulses from different layers of the object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41" name="Line 46"/>
          <p:cNvSpPr>
            <a:spLocks noChangeShapeType="1"/>
          </p:cNvSpPr>
          <p:nvPr/>
        </p:nvSpPr>
        <p:spPr bwMode="auto">
          <a:xfrm>
            <a:off x="6271542" y="4108285"/>
            <a:ext cx="127608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Text Box 56"/>
          <p:cNvSpPr txBox="1">
            <a:spLocks noChangeArrowheads="1"/>
          </p:cNvSpPr>
          <p:nvPr/>
        </p:nvSpPr>
        <p:spPr bwMode="auto">
          <a:xfrm>
            <a:off x="7126565" y="3564015"/>
            <a:ext cx="1871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tx2"/>
                </a:solidFill>
              </a:rPr>
              <a:t>amplitude: measure of material properties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43" name="Freeform 40"/>
          <p:cNvSpPr>
            <a:spLocks/>
          </p:cNvSpPr>
          <p:nvPr/>
        </p:nvSpPr>
        <p:spPr bwMode="auto">
          <a:xfrm>
            <a:off x="5540233" y="3882272"/>
            <a:ext cx="1581150" cy="688216"/>
          </a:xfrm>
          <a:custGeom>
            <a:avLst/>
            <a:gdLst>
              <a:gd name="T0" fmla="*/ 0 w 996"/>
              <a:gd name="T1" fmla="*/ 713 h 755"/>
              <a:gd name="T2" fmla="*/ 361 w 996"/>
              <a:gd name="T3" fmla="*/ 696 h 755"/>
              <a:gd name="T4" fmla="*/ 469 w 996"/>
              <a:gd name="T5" fmla="*/ 555 h 755"/>
              <a:gd name="T6" fmla="*/ 519 w 996"/>
              <a:gd name="T7" fmla="*/ 98 h 755"/>
              <a:gd name="T8" fmla="*/ 570 w 996"/>
              <a:gd name="T9" fmla="*/ 92 h 755"/>
              <a:gd name="T10" fmla="*/ 666 w 996"/>
              <a:gd name="T11" fmla="*/ 651 h 755"/>
              <a:gd name="T12" fmla="*/ 996 w 996"/>
              <a:gd name="T13" fmla="*/ 715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6" h="755">
                <a:moveTo>
                  <a:pt x="0" y="713"/>
                </a:moveTo>
                <a:cubicBezTo>
                  <a:pt x="61" y="710"/>
                  <a:pt x="283" y="722"/>
                  <a:pt x="361" y="696"/>
                </a:cubicBezTo>
                <a:cubicBezTo>
                  <a:pt x="439" y="670"/>
                  <a:pt x="443" y="655"/>
                  <a:pt x="469" y="555"/>
                </a:cubicBezTo>
                <a:cubicBezTo>
                  <a:pt x="495" y="455"/>
                  <a:pt x="502" y="175"/>
                  <a:pt x="519" y="98"/>
                </a:cubicBezTo>
                <a:cubicBezTo>
                  <a:pt x="536" y="21"/>
                  <a:pt x="545" y="0"/>
                  <a:pt x="570" y="92"/>
                </a:cubicBezTo>
                <a:cubicBezTo>
                  <a:pt x="595" y="184"/>
                  <a:pt x="595" y="547"/>
                  <a:pt x="666" y="651"/>
                </a:cubicBezTo>
                <a:cubicBezTo>
                  <a:pt x="737" y="755"/>
                  <a:pt x="927" y="702"/>
                  <a:pt x="996" y="715"/>
                </a:cubicBezTo>
              </a:path>
            </a:pathLst>
          </a:custGeom>
          <a:noFill/>
          <a:ln w="254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228599" y="1546481"/>
            <a:ext cx="1871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tx2"/>
                </a:solidFill>
              </a:rPr>
              <a:t>transmitter channel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44" name="Text Box 56"/>
          <p:cNvSpPr txBox="1">
            <a:spLocks noChangeArrowheads="1"/>
          </p:cNvSpPr>
          <p:nvPr/>
        </p:nvSpPr>
        <p:spPr bwMode="auto">
          <a:xfrm>
            <a:off x="225063" y="3526268"/>
            <a:ext cx="1871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smtClean="0">
                <a:solidFill>
                  <a:schemeClr val="tx2"/>
                </a:solidFill>
              </a:rPr>
              <a:t>receiver channel</a:t>
            </a: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521550" y="5278118"/>
            <a:ext cx="25466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 smtClean="0">
                <a:solidFill>
                  <a:schemeClr val="tx2"/>
                </a:solidFill>
              </a:rPr>
              <a:t>Result: a ‚voxel‘: pixel with three coordinates and an amplitude information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Line 46"/>
          <p:cNvSpPr>
            <a:spLocks noChangeShapeType="1"/>
          </p:cNvSpPr>
          <p:nvPr/>
        </p:nvSpPr>
        <p:spPr bwMode="auto">
          <a:xfrm>
            <a:off x="4211960" y="1852769"/>
            <a:ext cx="26538" cy="20881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feld 23"/>
          <p:cNvSpPr txBox="1"/>
          <p:nvPr/>
        </p:nvSpPr>
        <p:spPr>
          <a:xfrm>
            <a:off x="2408663" y="2888939"/>
            <a:ext cx="211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transit time  to object 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4256965" y="3789040"/>
            <a:ext cx="19542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607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3" grpId="0"/>
      <p:bldP spid="37" grpId="0"/>
      <p:bldP spid="41" grpId="0" animBg="1"/>
      <p:bldP spid="42" grpId="0"/>
      <p:bldP spid="43" grpId="0" animBg="1"/>
      <p:bldP spid="45" grpId="0"/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5" y="1543487"/>
            <a:ext cx="1173019" cy="20655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3654025"/>
            <a:ext cx="396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L3 Communication: Provision ATD (tested in HH)</a:t>
            </a:r>
          </a:p>
        </p:txBody>
      </p:sp>
      <p:pic>
        <p:nvPicPr>
          <p:cNvPr id="99332" name="Picture 4" descr="Körperscanner im Hamburger Flughafen (Archiv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1" y="1537889"/>
            <a:ext cx="2761508" cy="20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Most famous implementations</a:t>
            </a:r>
          </a:p>
        </p:txBody>
      </p:sp>
      <p:pic>
        <p:nvPicPr>
          <p:cNvPr id="6" name="Picture 2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5" y="989576"/>
            <a:ext cx="4095455" cy="249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752020" y="3540496"/>
            <a:ext cx="396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Smith detection eqo</a:t>
            </a:r>
            <a:r>
              <a:rPr lang="en-GB" sz="1400" baseline="30000" smtClean="0"/>
              <a:t>TM</a:t>
            </a:r>
            <a:r>
              <a:rPr lang="en-GB" sz="1400" smtClean="0"/>
              <a:t> : under review in Tübingen</a:t>
            </a:r>
          </a:p>
        </p:txBody>
      </p:sp>
      <p:pic>
        <p:nvPicPr>
          <p:cNvPr id="9" name="Picture 3" descr="AndromedaPanelVor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04" y="4104075"/>
            <a:ext cx="1644396" cy="20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o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98" y="4104075"/>
            <a:ext cx="2598574" cy="20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617328" y="6264315"/>
            <a:ext cx="396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Rohde &amp; Schwarz QPASS, German project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46576" y="4869450"/>
            <a:ext cx="32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smtClean="0"/>
              <a:t>Very similar techniques, but different levels of maturity and sophistication</a:t>
            </a:r>
          </a:p>
        </p:txBody>
      </p:sp>
    </p:spTree>
    <p:extLst>
      <p:ext uri="{BB962C8B-B14F-4D97-AF65-F5344CB8AC3E}">
        <p14:creationId xmlns:p14="http://schemas.microsoft.com/office/powerpoint/2010/main" val="38359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Deployment concepts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349625"/>
            <a:ext cx="3146425" cy="2808288"/>
          </a:xfrm>
          <a:prstGeom prst="rect">
            <a:avLst/>
          </a:prstGeom>
          <a:noFill/>
          <a:ln/>
        </p:spPr>
      </p:pic>
      <p:pic>
        <p:nvPicPr>
          <p:cNvPr id="4" name="Picture 5" descr="GeraderGangV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387725"/>
            <a:ext cx="3825875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6525" y="1313765"/>
            <a:ext cx="69304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/>
              <a:t>Deployment in airports has to meet extreme demands on throughput and false alarm rates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/>
              <a:t>Short processing time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/>
              <a:t>Robust detection algorithm, potentially by the help of additional sensing concepts (explosive spectroscopy, stress analysis etc.)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/>
              <a:t>Realizing the „</a:t>
            </a:r>
            <a:r>
              <a:rPr lang="en-GB" sz="1600" dirty="0" err="1" smtClean="0"/>
              <a:t>Wandelgang</a:t>
            </a:r>
            <a:r>
              <a:rPr lang="en-GB" sz="1600" dirty="0" smtClean="0"/>
              <a:t>“: check en passant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→ becomes very ambitious with current technologies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86845" y="6309320"/>
            <a:ext cx="236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b</a:t>
            </a:r>
            <a:r>
              <a:rPr lang="de-DE" sz="1400" dirty="0" err="1" smtClean="0"/>
              <a:t>y</a:t>
            </a:r>
            <a:r>
              <a:rPr lang="de-DE" sz="1400" dirty="0" smtClean="0"/>
              <a:t> </a:t>
            </a:r>
            <a:r>
              <a:rPr lang="de-DE" sz="1400" dirty="0" err="1" smtClean="0"/>
              <a:t>courtesy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Rohde &amp; Schwartz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392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ea typeface="ヒラギノ角ゴ Pro W3" pitchFamily="-128" charset="-128"/>
              </a:rPr>
              <a:t>b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</a:t>
            </a:r>
            <a:r>
              <a:rPr kumimoji="0" lang="de-D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scanner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926594" y="2327747"/>
            <a:ext cx="2205246" cy="5038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>
                <a:ea typeface="ヒラギノ角ゴ Pro W3" pitchFamily="-128" charset="-128"/>
              </a:rPr>
              <a:t>i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onizing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(X-</a:t>
            </a:r>
            <a:r>
              <a:rPr kumimoji="0" lang="de-DE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ray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5168316" y="2327747"/>
            <a:ext cx="3060340" cy="50384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Low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energy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lang="de-DE" dirty="0">
                <a:ea typeface="ヒラギノ角ゴ Pro W3" pitchFamily="-128" charset="-128"/>
              </a:rPr>
              <a:t>µ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,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THz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5" name="Abgerundetes Rechteck 4"/>
          <p:cNvSpPr/>
          <p:nvPr/>
        </p:nvSpPr>
        <p:spPr bwMode="auto">
          <a:xfrm>
            <a:off x="228600" y="3611650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transmission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141730" y="3609019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backscatter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430197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active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682225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>
                <a:ea typeface="ヒラギノ角ゴ Pro W3" pitchFamily="-128" charset="-128"/>
              </a:rPr>
              <a:t>passive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2119019" y="4580114"/>
            <a:ext cx="1372861" cy="38133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2D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3806914" y="4578194"/>
            <a:ext cx="1361401" cy="38325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3D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4487614" y="5415427"/>
            <a:ext cx="2070230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amplified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outdoor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6912260" y="5415427"/>
            <a:ext cx="2036476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passive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</a:t>
            </a:r>
            <a:r>
              <a:rPr kumimoji="0" lang="de-DE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indoor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cxnSp>
        <p:nvCxnSpPr>
          <p:cNvPr id="14" name="Gewinkelte Verbindung 13"/>
          <p:cNvCxnSpPr>
            <a:stCxn id="2" idx="1"/>
            <a:endCxn id="3" idx="0"/>
          </p:cNvCxnSpPr>
          <p:nvPr/>
        </p:nvCxnSpPr>
        <p:spPr bwMode="auto">
          <a:xfrm rot="10800000" flipV="1">
            <a:off x="2029217" y="1704771"/>
            <a:ext cx="1530170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winkelte Verbindung 15"/>
          <p:cNvCxnSpPr>
            <a:stCxn id="2" idx="3"/>
            <a:endCxn id="4" idx="0"/>
          </p:cNvCxnSpPr>
          <p:nvPr/>
        </p:nvCxnSpPr>
        <p:spPr bwMode="auto">
          <a:xfrm>
            <a:off x="5044552" y="1704771"/>
            <a:ext cx="1653934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winkelte Verbindung 18"/>
          <p:cNvCxnSpPr>
            <a:stCxn id="3" idx="2"/>
            <a:endCxn id="5" idx="0"/>
          </p:cNvCxnSpPr>
          <p:nvPr/>
        </p:nvCxnSpPr>
        <p:spPr bwMode="auto">
          <a:xfrm rot="5400000">
            <a:off x="1155176" y="2737609"/>
            <a:ext cx="780058" cy="968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winkelte Verbindung 21"/>
          <p:cNvCxnSpPr>
            <a:stCxn id="3" idx="2"/>
            <a:endCxn id="6" idx="0"/>
          </p:cNvCxnSpPr>
          <p:nvPr/>
        </p:nvCxnSpPr>
        <p:spPr bwMode="auto">
          <a:xfrm rot="16200000" flipH="1">
            <a:off x="2113057" y="2747752"/>
            <a:ext cx="777427" cy="94510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winkelte Verbindung 24"/>
          <p:cNvCxnSpPr>
            <a:stCxn id="4" idx="2"/>
            <a:endCxn id="7" idx="0"/>
          </p:cNvCxnSpPr>
          <p:nvPr/>
        </p:nvCxnSpPr>
        <p:spPr bwMode="auto">
          <a:xfrm rot="5400000">
            <a:off x="5526495" y="2439658"/>
            <a:ext cx="780061" cy="15639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winkelte Verbindung 27"/>
          <p:cNvCxnSpPr>
            <a:stCxn id="4" idx="2"/>
            <a:endCxn id="8" idx="0"/>
          </p:cNvCxnSpPr>
          <p:nvPr/>
        </p:nvCxnSpPr>
        <p:spPr bwMode="auto">
          <a:xfrm rot="16200000" flipH="1">
            <a:off x="6786634" y="2743440"/>
            <a:ext cx="780061" cy="95635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winkelte Verbindung 30"/>
          <p:cNvCxnSpPr>
            <a:endCxn id="12" idx="0"/>
          </p:cNvCxnSpPr>
          <p:nvPr/>
        </p:nvCxnSpPr>
        <p:spPr bwMode="auto">
          <a:xfrm rot="16200000" flipH="1">
            <a:off x="7094692" y="4579620"/>
            <a:ext cx="1398733" cy="27287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winkelte Verbindung 33"/>
          <p:cNvCxnSpPr>
            <a:stCxn id="8" idx="2"/>
            <a:endCxn id="11" idx="0"/>
          </p:cNvCxnSpPr>
          <p:nvPr/>
        </p:nvCxnSpPr>
        <p:spPr bwMode="auto">
          <a:xfrm rot="5400000">
            <a:off x="5889420" y="3650004"/>
            <a:ext cx="1398732" cy="21321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winkelte Verbindung 36"/>
          <p:cNvCxnSpPr>
            <a:stCxn id="7" idx="2"/>
            <a:endCxn id="9" idx="0"/>
          </p:cNvCxnSpPr>
          <p:nvPr/>
        </p:nvCxnSpPr>
        <p:spPr bwMode="auto">
          <a:xfrm rot="5400000">
            <a:off x="3688298" y="3133848"/>
            <a:ext cx="563419" cy="232911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winkelte Verbindung 39"/>
          <p:cNvCxnSpPr>
            <a:stCxn id="7" idx="2"/>
            <a:endCxn id="10" idx="0"/>
          </p:cNvCxnSpPr>
          <p:nvPr/>
        </p:nvCxnSpPr>
        <p:spPr bwMode="auto">
          <a:xfrm rot="5400000">
            <a:off x="4530340" y="3973970"/>
            <a:ext cx="561499" cy="6469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Overview</a:t>
            </a:r>
            <a:r>
              <a:rPr lang="de-DE" b="1" dirty="0" smtClean="0">
                <a:latin typeface="Arial Narrow" pitchFamily="34" charset="0"/>
              </a:rPr>
              <a:t> 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feasible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concepts</a:t>
            </a:r>
            <a:endParaRPr lang="de-DE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ea typeface="ヒラギノ角ゴ Pro W3" pitchFamily="-128" charset="-128"/>
              </a:rPr>
              <a:t>b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</a:t>
            </a:r>
            <a:r>
              <a:rPr kumimoji="0" lang="de-D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scanner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5168316" y="2327747"/>
            <a:ext cx="3060340" cy="50384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Low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energy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lang="de-DE" dirty="0">
                <a:ea typeface="ヒラギノ角ゴ Pro W3" pitchFamily="-128" charset="-128"/>
              </a:rPr>
              <a:t>µ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,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THz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682225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>
                <a:ea typeface="ヒラギノ角ゴ Pro W3" pitchFamily="-128" charset="-128"/>
              </a:rPr>
              <a:t>passive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4487614" y="5415427"/>
            <a:ext cx="2070230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amplified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(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outdoor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6912260" y="5415427"/>
            <a:ext cx="2036476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passive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</a:t>
            </a:r>
            <a:r>
              <a:rPr kumimoji="0" lang="de-DE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indoor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cxnSp>
        <p:nvCxnSpPr>
          <p:cNvPr id="16" name="Gewinkelte Verbindung 15"/>
          <p:cNvCxnSpPr>
            <a:stCxn id="2" idx="3"/>
            <a:endCxn id="4" idx="0"/>
          </p:cNvCxnSpPr>
          <p:nvPr/>
        </p:nvCxnSpPr>
        <p:spPr bwMode="auto">
          <a:xfrm>
            <a:off x="5044552" y="1704771"/>
            <a:ext cx="1653934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winkelte Verbindung 27"/>
          <p:cNvCxnSpPr>
            <a:stCxn id="4" idx="2"/>
            <a:endCxn id="8" idx="0"/>
          </p:cNvCxnSpPr>
          <p:nvPr/>
        </p:nvCxnSpPr>
        <p:spPr bwMode="auto">
          <a:xfrm rot="16200000" flipH="1">
            <a:off x="6786634" y="2743440"/>
            <a:ext cx="780061" cy="95635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winkelte Verbindung 30"/>
          <p:cNvCxnSpPr>
            <a:endCxn id="12" idx="0"/>
          </p:cNvCxnSpPr>
          <p:nvPr/>
        </p:nvCxnSpPr>
        <p:spPr bwMode="auto">
          <a:xfrm rot="16200000" flipH="1">
            <a:off x="7094692" y="4579620"/>
            <a:ext cx="1398733" cy="27287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winkelte Verbindung 33"/>
          <p:cNvCxnSpPr>
            <a:stCxn id="8" idx="2"/>
            <a:endCxn id="11" idx="0"/>
          </p:cNvCxnSpPr>
          <p:nvPr/>
        </p:nvCxnSpPr>
        <p:spPr bwMode="auto">
          <a:xfrm rot="5400000">
            <a:off x="5889420" y="3650004"/>
            <a:ext cx="1398732" cy="21321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Overview</a:t>
            </a:r>
            <a:r>
              <a:rPr lang="de-DE" b="1" dirty="0" smtClean="0">
                <a:latin typeface="Arial Narrow" pitchFamily="34" charset="0"/>
              </a:rPr>
              <a:t> 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feasible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concepts</a:t>
            </a:r>
            <a:endParaRPr lang="de-DE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28663"/>
            <a:ext cx="7493000" cy="809625"/>
          </a:xfrm>
        </p:spPr>
        <p:txBody>
          <a:bodyPr/>
          <a:lstStyle/>
          <a:p>
            <a:r>
              <a:rPr lang="en-GB" b="1" smtClean="0">
                <a:latin typeface="Arial Narrow" pitchFamily="34" charset="0"/>
              </a:rPr>
              <a:t>Looking back: walk-through metal detectors</a:t>
            </a:r>
          </a:p>
        </p:txBody>
      </p:sp>
      <p:pic>
        <p:nvPicPr>
          <p:cNvPr id="52228" name="Picture 6" descr="Flughafenkontrol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1584325"/>
            <a:ext cx="3283118" cy="24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296525" y="1628800"/>
            <a:ext cx="47702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 dirty="0" smtClean="0">
                <a:latin typeface="Arial Narrow" pitchFamily="34" charset="0"/>
              </a:rPr>
              <a:t>Still the standard procedure at airports (and probably will stay)</a:t>
            </a:r>
          </a:p>
          <a:p>
            <a:pPr>
              <a:spcBef>
                <a:spcPct val="50000"/>
              </a:spcBef>
            </a:pPr>
            <a:r>
              <a:rPr lang="en-GB" sz="1600" dirty="0" smtClean="0">
                <a:latin typeface="Arial Narrow" pitchFamily="34" charset="0"/>
              </a:rPr>
              <a:t>„Pulsed induction“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magnetic pulses  (about 1/10 of the strength of earth field)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detection of eddy current response (only electrical conductors detectable)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Quota alarm to trigger manual re-checks</a:t>
            </a:r>
            <a:endParaRPr lang="en-GB" sz="1600" dirty="0">
              <a:latin typeface="Arial Narrow" pitchFamily="34" charset="0"/>
            </a:endParaRPr>
          </a:p>
        </p:txBody>
      </p:sp>
      <p:pic>
        <p:nvPicPr>
          <p:cNvPr id="8" name="Picture 17" descr="Grafi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83" y="4284095"/>
            <a:ext cx="5266267" cy="21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881590" y="4329100"/>
            <a:ext cx="233997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400" dirty="0" smtClean="0"/>
              <a:t>exciting magnetic pulse</a:t>
            </a:r>
            <a:endParaRPr lang="en-GB" sz="1400" dirty="0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67252" y="5094185"/>
            <a:ext cx="12144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1400" dirty="0" smtClean="0"/>
              <a:t>transmitter and receiver coil</a:t>
            </a:r>
            <a:endParaRPr lang="en-GB" sz="1400" dirty="0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1917170" y="5364215"/>
            <a:ext cx="809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686551" y="5837238"/>
            <a:ext cx="17986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dirty="0" smtClean="0"/>
              <a:t>eddy current response (transmitter off)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 flipH="1">
            <a:off x="969963" y="2573827"/>
            <a:ext cx="292100" cy="23352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>
              <a:latin typeface="Notes-Regular" pitchFamily="50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 rot="10800000" flipH="1">
            <a:off x="8140700" y="3461240"/>
            <a:ext cx="255588" cy="1162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/>
            <a:endParaRPr lang="en-GB" sz="1600">
              <a:latin typeface="Notes-RegularTf" pitchFamily="50" charset="0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 rot="10800000" flipH="1">
            <a:off x="7650163" y="3253277"/>
            <a:ext cx="611187" cy="1509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GB" sz="2000">
              <a:solidFill>
                <a:schemeClr val="hlink"/>
              </a:solidFill>
              <a:latin typeface="Notes-Regular" pitchFamily="50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 flipH="1">
            <a:off x="4256088" y="3505690"/>
            <a:ext cx="3914775" cy="44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 flipH="1" flipV="1">
            <a:off x="4256088" y="4089890"/>
            <a:ext cx="3914775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51"/>
          <p:cNvSpPr>
            <a:spLocks noChangeShapeType="1"/>
          </p:cNvSpPr>
          <p:nvPr/>
        </p:nvSpPr>
        <p:spPr bwMode="auto">
          <a:xfrm>
            <a:off x="4256088" y="373111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52"/>
          <p:cNvSpPr>
            <a:spLocks noChangeShapeType="1"/>
          </p:cNvSpPr>
          <p:nvPr/>
        </p:nvSpPr>
        <p:spPr bwMode="auto">
          <a:xfrm flipV="1">
            <a:off x="4256088" y="411529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54"/>
          <p:cNvSpPr>
            <a:spLocks noChangeShapeType="1"/>
          </p:cNvSpPr>
          <p:nvPr/>
        </p:nvSpPr>
        <p:spPr bwMode="auto">
          <a:xfrm>
            <a:off x="8170863" y="318025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6958013" y="3113577"/>
            <a:ext cx="898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sz="1400" dirty="0" smtClean="0">
                <a:latin typeface="Arial Narrow" pitchFamily="34" charset="0"/>
              </a:rPr>
              <a:t>Aperture D</a:t>
            </a:r>
            <a:endParaRPr lang="en-GB" sz="1400" dirty="0">
              <a:latin typeface="Arial Narrow" pitchFamily="34" charset="0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762375" y="2799252"/>
            <a:ext cx="4454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Arc 59"/>
          <p:cNvSpPr>
            <a:spLocks/>
          </p:cNvSpPr>
          <p:nvPr/>
        </p:nvSpPr>
        <p:spPr bwMode="auto">
          <a:xfrm rot="3121058">
            <a:off x="6105525" y="3861290"/>
            <a:ext cx="419100" cy="336550"/>
          </a:xfrm>
          <a:custGeom>
            <a:avLst/>
            <a:gdLst>
              <a:gd name="T0" fmla="*/ 0 w 23045"/>
              <a:gd name="T1" fmla="*/ 706 h 21600"/>
              <a:gd name="T2" fmla="*/ 357188 w 23045"/>
              <a:gd name="T3" fmla="*/ 317500 h 21600"/>
              <a:gd name="T4" fmla="*/ 22397 w 23045"/>
              <a:gd name="T5" fmla="*/ 317500 h 21600"/>
              <a:gd name="T6" fmla="*/ 0 60000 65536"/>
              <a:gd name="T7" fmla="*/ 0 60000 65536"/>
              <a:gd name="T8" fmla="*/ 0 60000 65536"/>
              <a:gd name="T9" fmla="*/ 0 w 23045"/>
              <a:gd name="T10" fmla="*/ 0 h 21600"/>
              <a:gd name="T11" fmla="*/ 23045 w 230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45" h="21600" fill="none" extrusionOk="0">
                <a:moveTo>
                  <a:pt x="0" y="48"/>
                </a:moveTo>
                <a:cubicBezTo>
                  <a:pt x="481" y="16"/>
                  <a:pt x="962" y="-1"/>
                  <a:pt x="1445" y="0"/>
                </a:cubicBezTo>
                <a:cubicBezTo>
                  <a:pt x="13374" y="0"/>
                  <a:pt x="23045" y="9670"/>
                  <a:pt x="23045" y="21600"/>
                </a:cubicBezTo>
              </a:path>
              <a:path w="23045" h="21600" stroke="0" extrusionOk="0">
                <a:moveTo>
                  <a:pt x="0" y="48"/>
                </a:moveTo>
                <a:cubicBezTo>
                  <a:pt x="481" y="16"/>
                  <a:pt x="962" y="-1"/>
                  <a:pt x="1445" y="0"/>
                </a:cubicBezTo>
                <a:cubicBezTo>
                  <a:pt x="13374" y="0"/>
                  <a:pt x="23045" y="9670"/>
                  <a:pt x="23045" y="21600"/>
                </a:cubicBezTo>
                <a:lnTo>
                  <a:pt x="1445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GB" sz="2400">
              <a:latin typeface="Notes-Regular" pitchFamily="50" charset="0"/>
            </a:endParaRPr>
          </a:p>
        </p:txBody>
      </p:sp>
      <p:sp>
        <p:nvSpPr>
          <p:cNvPr id="14" name="Text Box 60"/>
          <p:cNvSpPr txBox="1">
            <a:spLocks noChangeArrowheads="1"/>
          </p:cNvSpPr>
          <p:nvPr/>
        </p:nvSpPr>
        <p:spPr bwMode="auto">
          <a:xfrm>
            <a:off x="6562725" y="3760875"/>
            <a:ext cx="1384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sz="1400" dirty="0">
                <a:latin typeface="Arial Narrow" pitchFamily="34" charset="0"/>
              </a:rPr>
              <a:t>s</a:t>
            </a:r>
            <a:r>
              <a:rPr lang="en-GB" sz="1400" dirty="0" smtClean="0">
                <a:latin typeface="Arial Narrow" pitchFamily="34" charset="0"/>
              </a:rPr>
              <a:t>olid angle </a:t>
            </a:r>
            <a:r>
              <a:rPr lang="en-GB" sz="1400" dirty="0" smtClean="0">
                <a:latin typeface="Symbol" pitchFamily="18" charset="2"/>
              </a:rPr>
              <a:t>W</a:t>
            </a:r>
            <a:r>
              <a:rPr lang="en-GB" sz="1400" dirty="0" smtClean="0">
                <a:latin typeface="Arial Narrow" pitchFamily="34" charset="0"/>
              </a:rPr>
              <a:t> of received signal</a:t>
            </a:r>
            <a:endParaRPr lang="en-GB" sz="1400" dirty="0">
              <a:latin typeface="Arial Narrow" pitchFamily="34" charset="0"/>
            </a:endParaRPr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39725" y="4990002"/>
            <a:ext cx="171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/>
              <a:t>background(T</a:t>
            </a:r>
            <a:r>
              <a:rPr lang="en-GB" sz="1400" baseline="-25000" dirty="0" smtClean="0"/>
              <a:t>b</a:t>
            </a:r>
            <a:r>
              <a:rPr lang="en-GB" sz="1400" dirty="0" smtClean="0"/>
              <a:t>, </a:t>
            </a:r>
            <a:r>
              <a:rPr lang="en-GB" sz="1400" i="1" dirty="0" smtClean="0">
                <a:latin typeface="Symbol" pitchFamily="18" charset="2"/>
              </a:rPr>
              <a:t>e</a:t>
            </a:r>
            <a:r>
              <a:rPr lang="en-GB" sz="1400" i="1" dirty="0" smtClean="0"/>
              <a:t>, r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2997200" y="4283565"/>
            <a:ext cx="90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/>
              <a:t>object  (T</a:t>
            </a:r>
            <a:r>
              <a:rPr lang="en-GB" sz="1400" baseline="-25000" dirty="0" smtClean="0"/>
              <a:t>O</a:t>
            </a:r>
            <a:r>
              <a:rPr lang="en-GB" sz="1400" dirty="0" smtClean="0"/>
              <a:t>, </a:t>
            </a:r>
            <a:r>
              <a:rPr lang="en-GB" sz="1400" i="1" dirty="0" smtClean="0">
                <a:latin typeface="Symbol" pitchFamily="18" charset="2"/>
              </a:rPr>
              <a:t>e</a:t>
            </a:r>
            <a:r>
              <a:rPr lang="en-GB" sz="1400" i="1" dirty="0" smtClean="0"/>
              <a:t>, r, t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7497763" y="2527790"/>
            <a:ext cx="7328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sz="1400" dirty="0" smtClean="0">
                <a:latin typeface="Arial Narrow" pitchFamily="34" charset="0"/>
              </a:rPr>
              <a:t>distance</a:t>
            </a:r>
            <a:endParaRPr lang="en-GB" sz="1400" dirty="0">
              <a:latin typeface="Arial Narrow" pitchFamily="34" charset="0"/>
            </a:endParaRP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4121150" y="4315315"/>
            <a:ext cx="1125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sz="1400" dirty="0" smtClean="0">
                <a:latin typeface="Arial Narrow" pitchFamily="34" charset="0"/>
              </a:rPr>
              <a:t>resolution </a:t>
            </a:r>
            <a:r>
              <a:rPr lang="en-GB" sz="1400" i="1" dirty="0" smtClean="0">
                <a:latin typeface="Arial Narrow" pitchFamily="34" charset="0"/>
              </a:rPr>
              <a:t>d</a:t>
            </a:r>
            <a:endParaRPr lang="en-GB" sz="1400" i="1" dirty="0">
              <a:latin typeface="Arial Narrow" pitchFamily="34" charset="0"/>
            </a:endParaRPr>
          </a:p>
        </p:txBody>
      </p:sp>
      <p:sp>
        <p:nvSpPr>
          <p:cNvPr id="19" name="Text Box 59"/>
          <p:cNvSpPr txBox="1">
            <a:spLocks noChangeArrowheads="1"/>
          </p:cNvSpPr>
          <p:nvPr/>
        </p:nvSpPr>
        <p:spPr bwMode="auto">
          <a:xfrm>
            <a:off x="1871663" y="2438890"/>
            <a:ext cx="175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/>
              <a:t>person(T</a:t>
            </a:r>
            <a:r>
              <a:rPr lang="en-GB" sz="1400" baseline="-25000" dirty="0" smtClean="0"/>
              <a:t>S </a:t>
            </a:r>
            <a:r>
              <a:rPr lang="en-GB" sz="1400" dirty="0" smtClean="0"/>
              <a:t>,</a:t>
            </a:r>
            <a:r>
              <a:rPr lang="en-GB" sz="1400" i="1" dirty="0" smtClean="0">
                <a:latin typeface="Symbol" pitchFamily="18" charset="2"/>
              </a:rPr>
              <a:t>e</a:t>
            </a:r>
            <a:r>
              <a:rPr lang="en-GB" sz="1400" i="1" dirty="0" smtClean="0"/>
              <a:t>, r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3444875" y="3866052"/>
            <a:ext cx="90488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Freeform 62"/>
          <p:cNvSpPr>
            <a:spLocks/>
          </p:cNvSpPr>
          <p:nvPr/>
        </p:nvSpPr>
        <p:spPr bwMode="auto">
          <a:xfrm>
            <a:off x="3851275" y="3204065"/>
            <a:ext cx="46038" cy="1563687"/>
          </a:xfrm>
          <a:custGeom>
            <a:avLst/>
            <a:gdLst>
              <a:gd name="T0" fmla="*/ 28 w 33"/>
              <a:gd name="T1" fmla="*/ 0 h 908"/>
              <a:gd name="T2" fmla="*/ 0 w 33"/>
              <a:gd name="T3" fmla="*/ 142 h 908"/>
              <a:gd name="T4" fmla="*/ 28 w 33"/>
              <a:gd name="T5" fmla="*/ 284 h 908"/>
              <a:gd name="T6" fmla="*/ 28 w 33"/>
              <a:gd name="T7" fmla="*/ 397 h 908"/>
              <a:gd name="T8" fmla="*/ 0 w 33"/>
              <a:gd name="T9" fmla="*/ 539 h 908"/>
              <a:gd name="T10" fmla="*/ 28 w 33"/>
              <a:gd name="T11" fmla="*/ 624 h 908"/>
              <a:gd name="T12" fmla="*/ 0 w 33"/>
              <a:gd name="T13" fmla="*/ 738 h 908"/>
              <a:gd name="T14" fmla="*/ 28 w 33"/>
              <a:gd name="T15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" h="908">
                <a:moveTo>
                  <a:pt x="28" y="0"/>
                </a:moveTo>
                <a:cubicBezTo>
                  <a:pt x="14" y="47"/>
                  <a:pt x="0" y="95"/>
                  <a:pt x="0" y="142"/>
                </a:cubicBezTo>
                <a:cubicBezTo>
                  <a:pt x="0" y="189"/>
                  <a:pt x="23" y="242"/>
                  <a:pt x="28" y="284"/>
                </a:cubicBezTo>
                <a:cubicBezTo>
                  <a:pt x="33" y="326"/>
                  <a:pt x="33" y="355"/>
                  <a:pt x="28" y="397"/>
                </a:cubicBezTo>
                <a:cubicBezTo>
                  <a:pt x="23" y="439"/>
                  <a:pt x="0" y="501"/>
                  <a:pt x="0" y="539"/>
                </a:cubicBezTo>
                <a:cubicBezTo>
                  <a:pt x="0" y="577"/>
                  <a:pt x="28" y="591"/>
                  <a:pt x="28" y="624"/>
                </a:cubicBezTo>
                <a:cubicBezTo>
                  <a:pt x="28" y="657"/>
                  <a:pt x="0" y="691"/>
                  <a:pt x="0" y="738"/>
                </a:cubicBezTo>
                <a:cubicBezTo>
                  <a:pt x="0" y="785"/>
                  <a:pt x="14" y="846"/>
                  <a:pt x="28" y="90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3670300" y="2897677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-Regular" pitchFamily="50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sz="1400" dirty="0" smtClean="0">
                <a:latin typeface="Arial Narrow" pitchFamily="34" charset="0"/>
              </a:rPr>
              <a:t>cloth(</a:t>
            </a:r>
            <a:r>
              <a:rPr lang="en-GB" sz="1400" i="1" dirty="0" smtClean="0">
                <a:latin typeface="Symbol" pitchFamily="18" charset="2"/>
              </a:rPr>
              <a:t>e</a:t>
            </a:r>
            <a:r>
              <a:rPr lang="en-GB" sz="1400" i="1" dirty="0" smtClean="0">
                <a:latin typeface="Arial Narrow" pitchFamily="34" charset="0"/>
              </a:rPr>
              <a:t>, r, t</a:t>
            </a:r>
            <a:r>
              <a:rPr lang="en-GB" sz="1400" dirty="0" smtClean="0">
                <a:latin typeface="Arial Narrow" pitchFamily="34" charset="0"/>
              </a:rPr>
              <a:t>)</a:t>
            </a:r>
            <a:endParaRPr lang="en-GB" sz="1400" dirty="0">
              <a:latin typeface="Arial Narrow" pitchFamily="34" charset="0"/>
            </a:endParaRPr>
          </a:p>
        </p:txBody>
      </p:sp>
      <p:sp>
        <p:nvSpPr>
          <p:cNvPr id="23" name="Line 66"/>
          <p:cNvSpPr>
            <a:spLocks noChangeShapeType="1"/>
          </p:cNvSpPr>
          <p:nvPr/>
        </p:nvSpPr>
        <p:spPr bwMode="auto">
          <a:xfrm flipH="1" flipV="1">
            <a:off x="6551613" y="4508990"/>
            <a:ext cx="1439862" cy="182562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6597650" y="5048740"/>
            <a:ext cx="13452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FF2D2D"/>
                </a:solidFill>
              </a:rPr>
              <a:t>a</a:t>
            </a:r>
            <a:r>
              <a:rPr lang="en-GB" sz="1400" dirty="0" smtClean="0">
                <a:solidFill>
                  <a:srgbClr val="FF2D2D"/>
                </a:solidFill>
              </a:rPr>
              <a:t>ctive illumination</a:t>
            </a:r>
            <a:endParaRPr lang="en-GB" sz="1400" dirty="0">
              <a:solidFill>
                <a:srgbClr val="FF2D2D"/>
              </a:solidFill>
            </a:endParaRPr>
          </a:p>
        </p:txBody>
      </p:sp>
      <p:sp>
        <p:nvSpPr>
          <p:cNvPr id="25" name="Line 68"/>
          <p:cNvSpPr>
            <a:spLocks noChangeShapeType="1"/>
          </p:cNvSpPr>
          <p:nvPr/>
        </p:nvSpPr>
        <p:spPr bwMode="auto">
          <a:xfrm flipV="1">
            <a:off x="3851275" y="3564427"/>
            <a:ext cx="223838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69"/>
          <p:cNvSpPr>
            <a:spLocks noChangeShapeType="1"/>
          </p:cNvSpPr>
          <p:nvPr/>
        </p:nvSpPr>
        <p:spPr bwMode="auto">
          <a:xfrm flipV="1">
            <a:off x="3535363" y="395495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71"/>
          <p:cNvSpPr>
            <a:spLocks noChangeShapeType="1"/>
          </p:cNvSpPr>
          <p:nvPr/>
        </p:nvSpPr>
        <p:spPr bwMode="auto">
          <a:xfrm flipV="1">
            <a:off x="1285875" y="4855065"/>
            <a:ext cx="223838" cy="15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8" name="Picture 73" descr="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22148"/>
          <a:stretch>
            <a:fillRect/>
          </a:stretch>
        </p:blipFill>
        <p:spPr bwMode="auto">
          <a:xfrm>
            <a:off x="1692275" y="2843702"/>
            <a:ext cx="1358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74"/>
          <p:cNvSpPr>
            <a:spLocks noChangeShapeType="1"/>
          </p:cNvSpPr>
          <p:nvPr/>
        </p:nvSpPr>
        <p:spPr bwMode="auto">
          <a:xfrm flipH="1" flipV="1">
            <a:off x="6551613" y="4643927"/>
            <a:ext cx="1439862" cy="182563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75"/>
          <p:cNvSpPr>
            <a:spLocks noChangeShapeType="1"/>
          </p:cNvSpPr>
          <p:nvPr/>
        </p:nvSpPr>
        <p:spPr bwMode="auto">
          <a:xfrm flipH="1" flipV="1">
            <a:off x="6551613" y="4778865"/>
            <a:ext cx="1439862" cy="182562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76"/>
          <p:cNvSpPr>
            <a:spLocks noChangeShapeType="1"/>
          </p:cNvSpPr>
          <p:nvPr/>
        </p:nvSpPr>
        <p:spPr bwMode="auto">
          <a:xfrm flipH="1" flipV="1">
            <a:off x="6551613" y="4913802"/>
            <a:ext cx="1439862" cy="182563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 flipV="1">
            <a:off x="8172450" y="4688377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78"/>
          <p:cNvSpPr>
            <a:spLocks noChangeShapeType="1"/>
          </p:cNvSpPr>
          <p:nvPr/>
        </p:nvSpPr>
        <p:spPr bwMode="auto">
          <a:xfrm flipV="1">
            <a:off x="2773363" y="338345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Line 84"/>
          <p:cNvSpPr>
            <a:spLocks noChangeShapeType="1"/>
          </p:cNvSpPr>
          <p:nvPr/>
        </p:nvSpPr>
        <p:spPr bwMode="auto">
          <a:xfrm flipV="1">
            <a:off x="1285875" y="4508990"/>
            <a:ext cx="223838" cy="1587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Line 85"/>
          <p:cNvSpPr>
            <a:spLocks noChangeShapeType="1"/>
          </p:cNvSpPr>
          <p:nvPr/>
        </p:nvSpPr>
        <p:spPr bwMode="auto">
          <a:xfrm flipV="1">
            <a:off x="1285875" y="4162915"/>
            <a:ext cx="223838" cy="15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Line 86"/>
          <p:cNvSpPr>
            <a:spLocks noChangeShapeType="1"/>
          </p:cNvSpPr>
          <p:nvPr/>
        </p:nvSpPr>
        <p:spPr bwMode="auto">
          <a:xfrm flipV="1">
            <a:off x="1285875" y="3816840"/>
            <a:ext cx="223838" cy="1587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Line 87"/>
          <p:cNvSpPr>
            <a:spLocks noChangeShapeType="1"/>
          </p:cNvSpPr>
          <p:nvPr/>
        </p:nvSpPr>
        <p:spPr bwMode="auto">
          <a:xfrm flipV="1">
            <a:off x="1285875" y="3470765"/>
            <a:ext cx="223838" cy="15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Line 88"/>
          <p:cNvSpPr>
            <a:spLocks noChangeShapeType="1"/>
          </p:cNvSpPr>
          <p:nvPr/>
        </p:nvSpPr>
        <p:spPr bwMode="auto">
          <a:xfrm flipV="1">
            <a:off x="1285875" y="3124690"/>
            <a:ext cx="223838" cy="1587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Line 89"/>
          <p:cNvSpPr>
            <a:spLocks noChangeShapeType="1"/>
          </p:cNvSpPr>
          <p:nvPr/>
        </p:nvSpPr>
        <p:spPr bwMode="auto">
          <a:xfrm flipV="1">
            <a:off x="1285875" y="2778615"/>
            <a:ext cx="223838" cy="15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Line 90"/>
          <p:cNvSpPr>
            <a:spLocks noChangeShapeType="1"/>
          </p:cNvSpPr>
          <p:nvPr/>
        </p:nvSpPr>
        <p:spPr bwMode="auto">
          <a:xfrm flipV="1">
            <a:off x="2771775" y="3564427"/>
            <a:ext cx="2238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Line 91"/>
          <p:cNvSpPr>
            <a:spLocks noChangeShapeType="1"/>
          </p:cNvSpPr>
          <p:nvPr/>
        </p:nvSpPr>
        <p:spPr bwMode="auto">
          <a:xfrm flipV="1">
            <a:off x="2770188" y="374540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Line 92"/>
          <p:cNvSpPr>
            <a:spLocks noChangeShapeType="1"/>
          </p:cNvSpPr>
          <p:nvPr/>
        </p:nvSpPr>
        <p:spPr bwMode="auto">
          <a:xfrm flipV="1">
            <a:off x="2768600" y="3926377"/>
            <a:ext cx="2238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Line 93"/>
          <p:cNvSpPr>
            <a:spLocks noChangeShapeType="1"/>
          </p:cNvSpPr>
          <p:nvPr/>
        </p:nvSpPr>
        <p:spPr bwMode="auto">
          <a:xfrm flipV="1">
            <a:off x="2767013" y="410735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" name="Line 94"/>
          <p:cNvSpPr>
            <a:spLocks noChangeShapeType="1"/>
          </p:cNvSpPr>
          <p:nvPr/>
        </p:nvSpPr>
        <p:spPr bwMode="auto">
          <a:xfrm flipV="1">
            <a:off x="2765425" y="4288327"/>
            <a:ext cx="2238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Line 95"/>
          <p:cNvSpPr>
            <a:spLocks noChangeShapeType="1"/>
          </p:cNvSpPr>
          <p:nvPr/>
        </p:nvSpPr>
        <p:spPr bwMode="auto">
          <a:xfrm flipV="1">
            <a:off x="2763838" y="446930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Line 96"/>
          <p:cNvSpPr>
            <a:spLocks noChangeShapeType="1"/>
          </p:cNvSpPr>
          <p:nvPr/>
        </p:nvSpPr>
        <p:spPr bwMode="auto">
          <a:xfrm flipV="1">
            <a:off x="2762250" y="4650277"/>
            <a:ext cx="2238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97"/>
          <p:cNvSpPr>
            <a:spLocks noChangeShapeType="1"/>
          </p:cNvSpPr>
          <p:nvPr/>
        </p:nvSpPr>
        <p:spPr bwMode="auto">
          <a:xfrm flipV="1">
            <a:off x="2760663" y="4831252"/>
            <a:ext cx="223837" cy="1588"/>
          </a:xfrm>
          <a:prstGeom prst="line">
            <a:avLst/>
          </a:prstGeom>
          <a:noFill/>
          <a:ln w="12700">
            <a:solidFill>
              <a:srgbClr val="FF2D2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Why physics has an aversion to body scanning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46575" y="1583795"/>
            <a:ext cx="315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wavelengths limits the achievable spatial resolution</a:t>
            </a:r>
            <a:endParaRPr lang="en-GB" dirty="0"/>
          </a:p>
        </p:txBody>
      </p:sp>
      <p:pic>
        <p:nvPicPr>
          <p:cNvPr id="95234" name="Picture 2" descr="Die Formel 1 der Mikros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25" y="773705"/>
            <a:ext cx="1039360" cy="8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feld 50"/>
          <p:cNvSpPr txBox="1"/>
          <p:nvPr/>
        </p:nvSpPr>
        <p:spPr>
          <a:xfrm>
            <a:off x="4814062" y="1583795"/>
            <a:ext cx="263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short wavelengths are useless for body scanning</a:t>
            </a:r>
            <a:endParaRPr lang="en-GB"/>
          </a:p>
        </p:txBody>
      </p:sp>
      <p:sp>
        <p:nvSpPr>
          <p:cNvPr id="2" name="Pfeil nach links und rechts 1"/>
          <p:cNvSpPr/>
          <p:nvPr/>
        </p:nvSpPr>
        <p:spPr bwMode="auto">
          <a:xfrm>
            <a:off x="3851275" y="1718810"/>
            <a:ext cx="630715" cy="36004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1104395" y="5499230"/>
            <a:ext cx="463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ith shorter wavelengths: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resolution becomes better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ransmission through cloth vanishes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reflection from human body vanishes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Thinking beyond: passive imaging is not only an evasion but a logical solution</a:t>
            </a:r>
          </a:p>
        </p:txBody>
      </p:sp>
      <p:pic>
        <p:nvPicPr>
          <p:cNvPr id="92162" name="Picture 2" descr="fig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86" y="3439120"/>
            <a:ext cx="37719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61810" y="3055561"/>
            <a:ext cx="3645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reflection from human body</a:t>
            </a:r>
            <a:endParaRPr lang="en-GB" sz="1600" dirty="0"/>
          </a:p>
        </p:txBody>
      </p:sp>
      <p:sp>
        <p:nvSpPr>
          <p:cNvPr id="4" name="Rechteck 3"/>
          <p:cNvSpPr/>
          <p:nvPr/>
        </p:nvSpPr>
        <p:spPr>
          <a:xfrm>
            <a:off x="701570" y="2002705"/>
            <a:ext cx="3510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“We </a:t>
            </a:r>
            <a:r>
              <a:rPr lang="en-GB" i="1" dirty="0"/>
              <a:t>do these things, not because they are easy, but because they are hard</a:t>
            </a:r>
            <a:r>
              <a:rPr lang="en-GB" i="1" dirty="0" smtClean="0"/>
              <a:t>.“</a:t>
            </a:r>
          </a:p>
          <a:p>
            <a:r>
              <a:rPr lang="de-DE" sz="1200" dirty="0" smtClean="0"/>
              <a:t>JFK </a:t>
            </a:r>
            <a:r>
              <a:rPr lang="de-DE" sz="1200" dirty="0" err="1" smtClean="0"/>
              <a:t>announcing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moon</a:t>
            </a:r>
            <a:r>
              <a:rPr lang="de-DE" sz="1200" dirty="0" smtClean="0"/>
              <a:t> </a:t>
            </a:r>
            <a:r>
              <a:rPr lang="de-DE" sz="1200" dirty="0" err="1" smtClean="0"/>
              <a:t>landing</a:t>
            </a:r>
            <a:r>
              <a:rPr lang="de-DE" sz="1200" dirty="0" smtClean="0"/>
              <a:t> </a:t>
            </a:r>
            <a:r>
              <a:rPr lang="de-DE" sz="1200" dirty="0" err="1" smtClean="0"/>
              <a:t>project</a:t>
            </a:r>
            <a:endParaRPr lang="en-GB" sz="1200" dirty="0"/>
          </a:p>
        </p:txBody>
      </p:sp>
      <p:sp>
        <p:nvSpPr>
          <p:cNvPr id="8" name="Pfeil nach rechts 7"/>
          <p:cNvSpPr/>
          <p:nvPr/>
        </p:nvSpPr>
        <p:spPr bwMode="auto">
          <a:xfrm>
            <a:off x="4526995" y="2123855"/>
            <a:ext cx="495055" cy="4351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202070" y="2017584"/>
            <a:ext cx="260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No! They are actually easier than active imaging!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7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3197"/>
          <a:stretch/>
        </p:blipFill>
        <p:spPr bwMode="auto">
          <a:xfrm>
            <a:off x="4526995" y="4411204"/>
            <a:ext cx="4104000" cy="19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smtClean="0">
                <a:latin typeface="Arial Narrow" pitchFamily="34" charset="0"/>
              </a:rPr>
              <a:t>...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course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it‘s</a:t>
            </a:r>
            <a:r>
              <a:rPr lang="de-DE" b="1" dirty="0" smtClean="0">
                <a:latin typeface="Arial Narrow" pitchFamily="34" charset="0"/>
              </a:rPr>
              <a:t> not </a:t>
            </a:r>
            <a:r>
              <a:rPr lang="de-DE" b="1" dirty="0" err="1" smtClean="0">
                <a:latin typeface="Arial Narrow" pitchFamily="34" charset="0"/>
              </a:rPr>
              <a:t>that</a:t>
            </a:r>
            <a:r>
              <a:rPr lang="de-DE" b="1" dirty="0" smtClean="0">
                <a:latin typeface="Arial Narrow" pitchFamily="34" charset="0"/>
              </a:rPr>
              <a:t> easy</a:t>
            </a:r>
          </a:p>
        </p:txBody>
      </p:sp>
      <p:pic>
        <p:nvPicPr>
          <p:cNvPr id="6" name="Picture 16" descr="neu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33" y="1423452"/>
            <a:ext cx="1333923" cy="26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513667"/>
            <a:ext cx="4095455" cy="25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128006" y="1470338"/>
            <a:ext cx="2025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Passive </a:t>
            </a:r>
            <a:r>
              <a:rPr lang="de-DE" sz="1600" dirty="0" err="1" smtClean="0"/>
              <a:t>imaging</a:t>
            </a:r>
            <a:r>
              <a:rPr lang="de-DE" sz="1600" dirty="0" smtClean="0"/>
              <a:t> </a:t>
            </a:r>
            <a:r>
              <a:rPr lang="de-DE" sz="1600" dirty="0" err="1" smtClean="0"/>
              <a:t>outdoor</a:t>
            </a:r>
            <a:r>
              <a:rPr lang="de-DE" sz="1600" dirty="0" smtClean="0"/>
              <a:t> (</a:t>
            </a:r>
            <a:r>
              <a:rPr lang="de-DE" sz="1600" dirty="0" err="1" smtClean="0"/>
              <a:t>Qinetiq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436985" y="6444335"/>
            <a:ext cx="5462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Simulating</a:t>
            </a:r>
            <a:r>
              <a:rPr lang="de-DE" sz="1600" dirty="0" smtClean="0"/>
              <a:t> </a:t>
            </a:r>
            <a:r>
              <a:rPr lang="de-DE" sz="1600" dirty="0" err="1" smtClean="0"/>
              <a:t>outdoor</a:t>
            </a:r>
            <a:r>
              <a:rPr lang="de-DE" sz="1600" dirty="0" smtClean="0"/>
              <a:t> </a:t>
            </a:r>
            <a:r>
              <a:rPr lang="de-DE" sz="1600" dirty="0" err="1" smtClean="0"/>
              <a:t>condition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a </a:t>
            </a:r>
            <a:r>
              <a:rPr lang="de-DE" sz="1600" dirty="0" err="1" smtClean="0"/>
              <a:t>cooled</a:t>
            </a:r>
            <a:r>
              <a:rPr lang="de-DE" sz="1600" dirty="0" smtClean="0"/>
              <a:t> wall (</a:t>
            </a:r>
            <a:r>
              <a:rPr lang="de-DE" sz="1600" dirty="0" err="1" smtClean="0"/>
              <a:t>Millivision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pic>
        <p:nvPicPr>
          <p:cNvPr id="10" name="Picture 2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8" y="4419110"/>
            <a:ext cx="3544037" cy="198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31540" y="6444335"/>
            <a:ext cx="3458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Limited </a:t>
            </a:r>
            <a:r>
              <a:rPr lang="de-DE" sz="1600" dirty="0" err="1" smtClean="0"/>
              <a:t>indoor</a:t>
            </a:r>
            <a:r>
              <a:rPr lang="de-DE" sz="1600" dirty="0" smtClean="0"/>
              <a:t> </a:t>
            </a:r>
            <a:r>
              <a:rPr lang="de-DE" sz="1600" dirty="0" err="1" smtClean="0"/>
              <a:t>resolution</a:t>
            </a:r>
            <a:r>
              <a:rPr lang="de-DE" sz="1600" dirty="0" smtClean="0"/>
              <a:t> (</a:t>
            </a:r>
            <a:r>
              <a:rPr lang="de-DE" sz="1600" dirty="0" err="1" smtClean="0"/>
              <a:t>Thruvision</a:t>
            </a:r>
            <a:r>
              <a:rPr lang="de-DE" sz="1600" dirty="0" smtClean="0"/>
              <a:t>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645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Current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research</a:t>
            </a:r>
            <a:r>
              <a:rPr lang="de-DE" b="1" dirty="0" smtClean="0">
                <a:latin typeface="Arial Narrow" pitchFamily="34" charset="0"/>
              </a:rPr>
              <a:t>: </a:t>
            </a:r>
            <a:r>
              <a:rPr lang="de-DE" b="1" dirty="0" err="1" smtClean="0">
                <a:latin typeface="Arial Narrow" pitchFamily="34" charset="0"/>
              </a:rPr>
              <a:t>terahertz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technology</a:t>
            </a:r>
            <a:endParaRPr lang="de-DE" b="1" dirty="0" smtClean="0">
              <a:latin typeface="Arial Narrow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1530" y="3508592"/>
            <a:ext cx="639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Saab + NIST (USA) + VTT (Finnland)</a:t>
            </a:r>
            <a:endParaRPr lang="de-DE" sz="1600" dirty="0"/>
          </a:p>
        </p:txBody>
      </p:sp>
      <p:pic>
        <p:nvPicPr>
          <p:cNvPr id="1026" name="Picture 2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493785"/>
            <a:ext cx="4725525" cy="193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8" y="4041633"/>
            <a:ext cx="6169464" cy="216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386535" y="6210018"/>
            <a:ext cx="639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Rohde &amp; Schwarz + IPHT Jena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895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Conclusions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91580" y="1988840"/>
            <a:ext cx="74258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X-ray body scanning is a dream (of security officials) and a nightmare (for public) at the same time. In Europe it is excluded for the present.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Active millimetre wave imaging is an effective alternative. Various mature devices are close to market, and EU has cleared the legal pathway for them.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Current limitations are the missing flexibility and real-time capability, together with an imperfect automated object detection.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In future, flexible and portable cameras can be an add-on and allow for re-thinking traditional measures.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/>
              <a:t>Material identification is a dream of the future. Body scanners will be restricted to object detection rather than identification for a long time.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8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28663"/>
            <a:ext cx="7493000" cy="809625"/>
          </a:xfrm>
          <a:noFill/>
        </p:spPr>
        <p:txBody>
          <a:bodyPr/>
          <a:lstStyle/>
          <a:p>
            <a:r>
              <a:rPr lang="en-GB" b="1" smtClean="0">
                <a:latin typeface="Arial Narrow" pitchFamily="34" charset="0"/>
              </a:rPr>
              <a:t>…and finally a little advertisement </a:t>
            </a:r>
          </a:p>
        </p:txBody>
      </p:sp>
      <p:pic>
        <p:nvPicPr>
          <p:cNvPr id="64528" name="demo110211.mpeg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700" y="1673805"/>
            <a:ext cx="4811301" cy="3419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311860" y="5454225"/>
            <a:ext cx="4742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7666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9" fill="hold"/>
                                        <p:tgtEl>
                                          <p:spTgt spid="6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4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 bwMode="auto">
          <a:xfrm>
            <a:off x="7227295" y="5092581"/>
            <a:ext cx="719979" cy="856699"/>
          </a:xfrm>
          <a:prstGeom prst="rect">
            <a:avLst/>
          </a:prstGeom>
          <a:solidFill>
            <a:srgbClr val="FFC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2042999" y="5071682"/>
            <a:ext cx="1830608" cy="8566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66555" y="1674674"/>
            <a:ext cx="7785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600" dirty="0" smtClean="0"/>
              <a:t>Create an image of the person to be checked, using electromagnetic waves (‚light‘ in a broader sense: X-ray, visible, infrared, terahertz, microwave)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600" dirty="0" smtClean="0"/>
              <a:t>Use light which shines through the clothing of the person (rules out visible and infrared light)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600" dirty="0" smtClean="0"/>
              <a:t>Exploit properties of a hidden object, which might differ from those of the human body (absorptivity, reflectivity)</a:t>
            </a:r>
          </a:p>
        </p:txBody>
      </p:sp>
      <p:pic>
        <p:nvPicPr>
          <p:cNvPr id="3" name="Picture 49" descr="APEX_logo_gross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5" y="3924055"/>
            <a:ext cx="546085" cy="8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://www.la-grande-oreille.com/images/cellph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24055"/>
            <a:ext cx="841340" cy="9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17307" y="5251273"/>
            <a:ext cx="959525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1pPr>
            <a:lvl2pPr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2pPr>
            <a:lvl3pPr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3pPr>
            <a:lvl4pPr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4pPr>
            <a:lvl5pPr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  <a:tab pos="2873375" algn="l"/>
                <a:tab pos="4310063" algn="l"/>
                <a:tab pos="5748338" algn="l"/>
                <a:tab pos="7170738" algn="l"/>
                <a:tab pos="8607425" algn="l"/>
                <a:tab pos="10044113" algn="l"/>
                <a:tab pos="11480800" algn="l"/>
                <a:tab pos="13004800" algn="l"/>
                <a:tab pos="14344650" algn="l"/>
              </a:tabLst>
              <a:defRPr sz="2400">
                <a:solidFill>
                  <a:schemeClr val="tx1"/>
                </a:solidFill>
                <a:latin typeface="Lucida Grande" pitchFamily="-112" charset="0"/>
                <a:ea typeface="ヒラギノ角ゴ Pro W3" pitchFamily="-112" charset="-128"/>
              </a:defRPr>
            </a:lvl9pPr>
          </a:lstStyle>
          <a:p>
            <a:pPr>
              <a:spcBef>
                <a:spcPts val="300"/>
              </a:spcBef>
              <a:tabLst>
                <a:tab pos="900113" algn="l"/>
                <a:tab pos="1792288" algn="l"/>
                <a:tab pos="2690813" algn="l"/>
                <a:tab pos="3590925" algn="l"/>
                <a:tab pos="4483100" algn="l"/>
                <a:tab pos="5383213" algn="l"/>
                <a:tab pos="6275388" algn="l"/>
                <a:tab pos="7175500" algn="l"/>
                <a:tab pos="8074025" algn="l"/>
                <a:tab pos="8967788" algn="l"/>
              </a:tabLst>
            </a:pPr>
            <a:r>
              <a:rPr lang="en-US" sz="1100" dirty="0" smtClean="0">
                <a:latin typeface="Arial Narrow" pitchFamily="34" charset="0"/>
              </a:rPr>
              <a:t>1 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10 cm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 cm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 mm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100 µm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10 µm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 µm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300 nm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 nm</a:t>
            </a:r>
            <a:r>
              <a:rPr lang="en-US" sz="1100" dirty="0">
                <a:latin typeface="Arial Narrow" pitchFamily="34" charset="0"/>
              </a:rPr>
              <a:t> </a:t>
            </a:r>
            <a:r>
              <a:rPr lang="en-US" sz="1100" dirty="0" smtClean="0">
                <a:latin typeface="Arial Narrow" pitchFamily="34" charset="0"/>
              </a:rPr>
              <a:t>              wavelength</a:t>
            </a:r>
            <a:endParaRPr lang="en-US" sz="1100" dirty="0">
              <a:latin typeface="Arial Narrow" pitchFamily="34" charset="0"/>
            </a:endParaRPr>
          </a:p>
          <a:p>
            <a:pPr>
              <a:spcBef>
                <a:spcPts val="300"/>
              </a:spcBef>
              <a:tabLst>
                <a:tab pos="900113" algn="l"/>
                <a:tab pos="1792288" algn="l"/>
                <a:tab pos="2690813" algn="l"/>
                <a:tab pos="3590925" algn="l"/>
                <a:tab pos="4483100" algn="l"/>
                <a:tab pos="5383213" algn="l"/>
                <a:tab pos="6275388" algn="l"/>
                <a:tab pos="7175500" algn="l"/>
                <a:tab pos="8074025" algn="l"/>
                <a:tab pos="8967788" algn="l"/>
              </a:tabLst>
            </a:pPr>
            <a:r>
              <a:rPr lang="en-US" sz="1100" dirty="0" smtClean="0">
                <a:latin typeface="Arial Narrow" pitchFamily="34" charset="0"/>
              </a:rPr>
              <a:t>300 MHz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 GHz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 GHz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300 GHz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 THz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 THz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300 THz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 PHz</a:t>
            </a:r>
            <a:r>
              <a:rPr lang="en-US" sz="1100" dirty="0">
                <a:latin typeface="Arial Narrow" pitchFamily="34" charset="0"/>
              </a:rPr>
              <a:t>	</a:t>
            </a:r>
            <a:r>
              <a:rPr lang="en-US" sz="1100" dirty="0" smtClean="0">
                <a:latin typeface="Arial Narrow" pitchFamily="34" charset="0"/>
              </a:rPr>
              <a:t>10 PHz</a:t>
            </a:r>
            <a:r>
              <a:rPr lang="en-US" sz="1100" dirty="0">
                <a:latin typeface="Arial Narrow" pitchFamily="34" charset="0"/>
              </a:rPr>
              <a:t> </a:t>
            </a:r>
            <a:r>
              <a:rPr lang="en-US" sz="1100" dirty="0" smtClean="0">
                <a:latin typeface="Arial Narrow" pitchFamily="34" charset="0"/>
              </a:rPr>
              <a:t>             frequency</a:t>
            </a:r>
            <a:endParaRPr lang="en-US" sz="1100" dirty="0">
              <a:latin typeface="Arial Narrow" pitchFamily="34" charset="0"/>
            </a:endParaRPr>
          </a:p>
          <a:p>
            <a:pPr>
              <a:spcBef>
                <a:spcPts val="300"/>
              </a:spcBef>
              <a:tabLst>
                <a:tab pos="900113" algn="l"/>
                <a:tab pos="1792288" algn="l"/>
                <a:tab pos="2690813" algn="l"/>
                <a:tab pos="3590925" algn="l"/>
                <a:tab pos="4483100" algn="l"/>
                <a:tab pos="5383213" algn="l"/>
                <a:tab pos="6275388" algn="l"/>
                <a:tab pos="7175500" algn="l"/>
                <a:tab pos="8074025" algn="l"/>
                <a:tab pos="8967788" algn="l"/>
              </a:tabLst>
            </a:pPr>
            <a:r>
              <a:rPr lang="en-US" sz="1100" dirty="0">
                <a:latin typeface="Arial Narrow" pitchFamily="34" charset="0"/>
              </a:rPr>
              <a:t>0.01	0.1	1	10	100	1,000	10,000	100,000	</a:t>
            </a:r>
            <a:r>
              <a:rPr lang="en-US" sz="1100" dirty="0" smtClean="0">
                <a:latin typeface="Arial Narrow" pitchFamily="34" charset="0"/>
              </a:rPr>
              <a:t>1,000,000         wave number (cm</a:t>
            </a:r>
            <a:r>
              <a:rPr lang="en-US" sz="1100" baseline="30000" dirty="0" smtClean="0">
                <a:latin typeface="Arial Narrow" pitchFamily="34" charset="0"/>
              </a:rPr>
              <a:t>-1</a:t>
            </a:r>
            <a:r>
              <a:rPr lang="en-US" sz="1100" dirty="0">
                <a:latin typeface="Arial Narrow" pitchFamily="34" charset="0"/>
              </a:rPr>
              <a:t>)</a:t>
            </a: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V="1">
            <a:off x="17307" y="5071682"/>
            <a:ext cx="892017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31"/>
          <p:cNvSpPr>
            <a:spLocks noChangeShapeType="1"/>
          </p:cNvSpPr>
          <p:nvPr/>
        </p:nvSpPr>
        <p:spPr bwMode="auto">
          <a:xfrm>
            <a:off x="212391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32"/>
          <p:cNvSpPr>
            <a:spLocks noChangeShapeType="1"/>
          </p:cNvSpPr>
          <p:nvPr/>
        </p:nvSpPr>
        <p:spPr bwMode="auto">
          <a:xfrm>
            <a:off x="1127695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33"/>
          <p:cNvSpPr>
            <a:spLocks noChangeShapeType="1"/>
          </p:cNvSpPr>
          <p:nvPr/>
        </p:nvSpPr>
        <p:spPr bwMode="auto">
          <a:xfrm>
            <a:off x="2042999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>
            <a:off x="2958303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3873607" y="5004175"/>
            <a:ext cx="0" cy="18002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4788911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>
            <a:off x="5705224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>
            <a:off x="6620528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39"/>
          <p:cNvSpPr>
            <a:spLocks noChangeShapeType="1"/>
          </p:cNvSpPr>
          <p:nvPr/>
        </p:nvSpPr>
        <p:spPr bwMode="auto">
          <a:xfrm>
            <a:off x="7535831" y="4959170"/>
            <a:ext cx="0" cy="22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71500" y="6039290"/>
            <a:ext cx="14401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438275" algn="l"/>
                <a:tab pos="3141663" algn="l"/>
                <a:tab pos="4756150" algn="l"/>
                <a:tab pos="5737225" algn="l"/>
                <a:tab pos="6637338" algn="l"/>
                <a:tab pos="7535863" algn="l"/>
              </a:tabLst>
            </a:pPr>
            <a:r>
              <a:rPr lang="en-US" sz="1200" b="1" dirty="0"/>
              <a:t>r</a:t>
            </a:r>
            <a:r>
              <a:rPr lang="en-US" sz="1200" b="1" dirty="0" smtClean="0"/>
              <a:t>adio</a:t>
            </a:r>
            <a:r>
              <a:rPr lang="en-US" sz="1200" b="1" dirty="0"/>
              <a:t>	</a:t>
            </a:r>
            <a:r>
              <a:rPr lang="en-US" sz="1200" b="1" dirty="0" smtClean="0"/>
              <a:t>microwave</a:t>
            </a:r>
            <a:r>
              <a:rPr lang="en-US" sz="1200" b="1" dirty="0"/>
              <a:t>	</a:t>
            </a:r>
            <a:r>
              <a:rPr lang="en-US" sz="1200" b="1" dirty="0" smtClean="0"/>
              <a:t>terahertz</a:t>
            </a:r>
            <a:r>
              <a:rPr lang="en-US" sz="1200" b="1" dirty="0"/>
              <a:t>	i</a:t>
            </a:r>
            <a:r>
              <a:rPr lang="en-US" sz="1200" b="1" dirty="0" smtClean="0"/>
              <a:t>nfrared</a:t>
            </a:r>
            <a:r>
              <a:rPr lang="en-US" sz="1200" b="1" dirty="0"/>
              <a:t>	</a:t>
            </a:r>
            <a:r>
              <a:rPr lang="en-US" sz="1200" b="1" dirty="0" smtClean="0"/>
              <a:t>      visible	ultraviolet</a:t>
            </a:r>
            <a:r>
              <a:rPr lang="en-US" sz="1200" b="1" dirty="0"/>
              <a:t>	</a:t>
            </a:r>
            <a:r>
              <a:rPr lang="en-US" sz="1200" b="1" dirty="0" smtClean="0"/>
              <a:t>X-ray</a:t>
            </a:r>
            <a:endParaRPr lang="en-US" sz="1200" b="1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39" y="4004764"/>
            <a:ext cx="1402555" cy="82363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75" y="4004763"/>
            <a:ext cx="792787" cy="819391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Concept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a ‚</a:t>
            </a:r>
            <a:r>
              <a:rPr lang="de-DE" b="1" dirty="0" err="1" smtClean="0">
                <a:latin typeface="Arial Narrow" pitchFamily="34" charset="0"/>
              </a:rPr>
              <a:t>body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scanner</a:t>
            </a:r>
            <a:r>
              <a:rPr lang="de-DE" b="1" dirty="0" smtClean="0">
                <a:latin typeface="Arial Narrow" pitchFamily="34" charset="0"/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0041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smtClean="0">
                <a:ea typeface="ヒラギノ角ゴ Pro W3" pitchFamily="-128" charset="-128"/>
              </a:rPr>
              <a:t>b</a:t>
            </a:r>
            <a:r>
              <a:rPr kumimoji="0" lang="en-GB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 scanner</a:t>
            </a: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926594" y="2327747"/>
            <a:ext cx="2205246" cy="5038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mtClean="0">
                <a:ea typeface="ヒラギノ角ゴ Pro W3" pitchFamily="-128" charset="-128"/>
              </a:rPr>
              <a:t>i</a:t>
            </a: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onizing waves </a:t>
            </a:r>
            <a:r>
              <a:rPr kumimoji="0" lang="en-GB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(X-ray)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5168316" y="2327747"/>
            <a:ext cx="3060340" cy="50384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Low energy waves (</a:t>
            </a:r>
            <a:r>
              <a:rPr lang="en-GB" smtClean="0">
                <a:ea typeface="ヒラギノ角ゴ Pro W3" pitchFamily="-128" charset="-128"/>
              </a:rPr>
              <a:t>µ</a:t>
            </a: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wave, THz)</a:t>
            </a:r>
          </a:p>
        </p:txBody>
      </p:sp>
      <p:sp>
        <p:nvSpPr>
          <p:cNvPr id="5" name="Abgerundetes Rechteck 4"/>
          <p:cNvSpPr/>
          <p:nvPr/>
        </p:nvSpPr>
        <p:spPr bwMode="auto">
          <a:xfrm>
            <a:off x="228600" y="3611650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mtClean="0">
                <a:ea typeface="ヒラギノ角ゴ Pro W3" pitchFamily="-128" charset="-128"/>
              </a:rPr>
              <a:t>transmission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141730" y="3609019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mtClean="0">
                <a:ea typeface="ヒラギノ角ゴ Pro W3" pitchFamily="-128" charset="-128"/>
              </a:rPr>
              <a:t>backscatter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430197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mtClean="0">
                <a:ea typeface="ヒラギノ角ゴ Pro W3" pitchFamily="-128" charset="-128"/>
              </a:rPr>
              <a:t>active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6822250" y="3611650"/>
            <a:ext cx="1665185" cy="405045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mtClean="0">
                <a:ea typeface="ヒラギノ角ゴ Pro W3" pitchFamily="-128" charset="-128"/>
              </a:rPr>
              <a:t>passive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2119019" y="4580114"/>
            <a:ext cx="1372861" cy="38133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2D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3806914" y="4578194"/>
            <a:ext cx="1361401" cy="38325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3D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4487614" y="5415427"/>
            <a:ext cx="2070230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amplified (outdoor)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6912260" y="5415427"/>
            <a:ext cx="2036476" cy="37039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passive </a:t>
            </a:r>
            <a:r>
              <a:rPr kumimoji="0" lang="en-GB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</a:t>
            </a:r>
            <a:r>
              <a:rPr kumimoji="0" lang="en-GB" b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indoor</a:t>
            </a:r>
            <a:r>
              <a:rPr kumimoji="0" lang="en-GB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cxnSp>
        <p:nvCxnSpPr>
          <p:cNvPr id="14" name="Gewinkelte Verbindung 13"/>
          <p:cNvCxnSpPr>
            <a:stCxn id="2" idx="1"/>
            <a:endCxn id="3" idx="0"/>
          </p:cNvCxnSpPr>
          <p:nvPr/>
        </p:nvCxnSpPr>
        <p:spPr bwMode="auto">
          <a:xfrm rot="10800000" flipV="1">
            <a:off x="2029217" y="1704771"/>
            <a:ext cx="1530170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winkelte Verbindung 15"/>
          <p:cNvCxnSpPr>
            <a:stCxn id="2" idx="3"/>
            <a:endCxn id="4" idx="0"/>
          </p:cNvCxnSpPr>
          <p:nvPr/>
        </p:nvCxnSpPr>
        <p:spPr bwMode="auto">
          <a:xfrm>
            <a:off x="5044552" y="1704771"/>
            <a:ext cx="1653934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winkelte Verbindung 18"/>
          <p:cNvCxnSpPr>
            <a:stCxn id="3" idx="2"/>
            <a:endCxn id="5" idx="0"/>
          </p:cNvCxnSpPr>
          <p:nvPr/>
        </p:nvCxnSpPr>
        <p:spPr bwMode="auto">
          <a:xfrm rot="5400000">
            <a:off x="1155176" y="2737609"/>
            <a:ext cx="780058" cy="968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winkelte Verbindung 21"/>
          <p:cNvCxnSpPr>
            <a:stCxn id="3" idx="2"/>
            <a:endCxn id="6" idx="0"/>
          </p:cNvCxnSpPr>
          <p:nvPr/>
        </p:nvCxnSpPr>
        <p:spPr bwMode="auto">
          <a:xfrm rot="16200000" flipH="1">
            <a:off x="2113057" y="2747752"/>
            <a:ext cx="777427" cy="94510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winkelte Verbindung 24"/>
          <p:cNvCxnSpPr>
            <a:stCxn id="4" idx="2"/>
            <a:endCxn id="7" idx="0"/>
          </p:cNvCxnSpPr>
          <p:nvPr/>
        </p:nvCxnSpPr>
        <p:spPr bwMode="auto">
          <a:xfrm rot="5400000">
            <a:off x="5526495" y="2439658"/>
            <a:ext cx="780061" cy="15639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winkelte Verbindung 27"/>
          <p:cNvCxnSpPr>
            <a:stCxn id="4" idx="2"/>
            <a:endCxn id="8" idx="0"/>
          </p:cNvCxnSpPr>
          <p:nvPr/>
        </p:nvCxnSpPr>
        <p:spPr bwMode="auto">
          <a:xfrm rot="16200000" flipH="1">
            <a:off x="6786634" y="2743440"/>
            <a:ext cx="780061" cy="95635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winkelte Verbindung 30"/>
          <p:cNvCxnSpPr>
            <a:endCxn id="12" idx="0"/>
          </p:cNvCxnSpPr>
          <p:nvPr/>
        </p:nvCxnSpPr>
        <p:spPr bwMode="auto">
          <a:xfrm rot="16200000" flipH="1">
            <a:off x="7094692" y="4579620"/>
            <a:ext cx="1398733" cy="27287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winkelte Verbindung 33"/>
          <p:cNvCxnSpPr>
            <a:stCxn id="8" idx="2"/>
            <a:endCxn id="11" idx="0"/>
          </p:cNvCxnSpPr>
          <p:nvPr/>
        </p:nvCxnSpPr>
        <p:spPr bwMode="auto">
          <a:xfrm rot="5400000">
            <a:off x="5889420" y="3650004"/>
            <a:ext cx="1398732" cy="213211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winkelte Verbindung 36"/>
          <p:cNvCxnSpPr>
            <a:stCxn id="7" idx="2"/>
            <a:endCxn id="9" idx="0"/>
          </p:cNvCxnSpPr>
          <p:nvPr/>
        </p:nvCxnSpPr>
        <p:spPr bwMode="auto">
          <a:xfrm rot="5400000">
            <a:off x="3688298" y="3133848"/>
            <a:ext cx="563419" cy="232911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winkelte Verbindung 39"/>
          <p:cNvCxnSpPr>
            <a:stCxn id="7" idx="2"/>
            <a:endCxn id="10" idx="0"/>
          </p:cNvCxnSpPr>
          <p:nvPr/>
        </p:nvCxnSpPr>
        <p:spPr bwMode="auto">
          <a:xfrm rot="5400000">
            <a:off x="4530340" y="3973970"/>
            <a:ext cx="561499" cy="6469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Overview </a:t>
            </a:r>
            <a:r>
              <a:rPr lang="en-GB" b="1" dirty="0" smtClean="0">
                <a:latin typeface="Arial Narrow" pitchFamily="34" charset="0"/>
              </a:rPr>
              <a:t>of </a:t>
            </a:r>
            <a:r>
              <a:rPr lang="en-GB" b="1" dirty="0" smtClean="0">
                <a:latin typeface="Arial Narrow" pitchFamily="34" charset="0"/>
              </a:rPr>
              <a:t>feasible concepts</a:t>
            </a:r>
          </a:p>
        </p:txBody>
      </p:sp>
    </p:spTree>
    <p:extLst>
      <p:ext uri="{BB962C8B-B14F-4D97-AF65-F5344CB8AC3E}">
        <p14:creationId xmlns:p14="http://schemas.microsoft.com/office/powerpoint/2010/main" val="33301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 bwMode="auto">
          <a:xfrm>
            <a:off x="3559387" y="1502248"/>
            <a:ext cx="1485165" cy="405045"/>
          </a:xfrm>
          <a:prstGeom prst="roundRect">
            <a:avLst/>
          </a:prstGeom>
          <a:solidFill>
            <a:srgbClr val="DDDD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ea typeface="ヒラギノ角ゴ Pro W3" pitchFamily="-128" charset="-128"/>
              </a:rPr>
              <a:t>b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ody</a:t>
            </a:r>
            <a:r>
              <a:rPr kumimoji="0" lang="de-D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scanner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926594" y="2327747"/>
            <a:ext cx="2205246" cy="5038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>
                <a:ea typeface="ヒラギノ角ゴ Pro W3" pitchFamily="-128" charset="-128"/>
              </a:rPr>
              <a:t>i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onizing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waves</a:t>
            </a:r>
            <a:r>
              <a:rPr kumimoji="0" 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 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(X-</a:t>
            </a:r>
            <a:r>
              <a:rPr kumimoji="0" lang="de-DE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ray</a:t>
            </a:r>
            <a:r>
              <a:rPr kumimoji="0" lang="de-D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ヒラギノ角ゴ Pro W3" pitchFamily="-128" charset="-128"/>
              </a:rPr>
              <a:t>)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5" name="Abgerundetes Rechteck 4"/>
          <p:cNvSpPr/>
          <p:nvPr/>
        </p:nvSpPr>
        <p:spPr bwMode="auto">
          <a:xfrm>
            <a:off x="228600" y="3611650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transmission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141730" y="3609019"/>
            <a:ext cx="1665185" cy="405045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ea typeface="ヒラギノ角ゴ Pro W3" pitchFamily="-128" charset="-128"/>
              </a:rPr>
              <a:t>backscatter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ヒラギノ角ゴ Pro W3" pitchFamily="-128" charset="-128"/>
            </a:endParaRPr>
          </a:p>
        </p:txBody>
      </p:sp>
      <p:cxnSp>
        <p:nvCxnSpPr>
          <p:cNvPr id="14" name="Gewinkelte Verbindung 13"/>
          <p:cNvCxnSpPr>
            <a:stCxn id="2" idx="1"/>
            <a:endCxn id="3" idx="0"/>
          </p:cNvCxnSpPr>
          <p:nvPr/>
        </p:nvCxnSpPr>
        <p:spPr bwMode="auto">
          <a:xfrm rot="10800000" flipV="1">
            <a:off x="2029217" y="1704771"/>
            <a:ext cx="1530170" cy="62297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winkelte Verbindung 18"/>
          <p:cNvCxnSpPr>
            <a:stCxn id="3" idx="2"/>
            <a:endCxn id="5" idx="0"/>
          </p:cNvCxnSpPr>
          <p:nvPr/>
        </p:nvCxnSpPr>
        <p:spPr bwMode="auto">
          <a:xfrm rot="5400000">
            <a:off x="1155176" y="2737609"/>
            <a:ext cx="780058" cy="968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winkelte Verbindung 21"/>
          <p:cNvCxnSpPr>
            <a:stCxn id="3" idx="2"/>
            <a:endCxn id="6" idx="0"/>
          </p:cNvCxnSpPr>
          <p:nvPr/>
        </p:nvCxnSpPr>
        <p:spPr bwMode="auto">
          <a:xfrm rot="16200000" flipH="1">
            <a:off x="2113057" y="2747752"/>
            <a:ext cx="777427" cy="94510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28600" y="731362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de-DE" b="1" dirty="0" err="1" smtClean="0">
                <a:latin typeface="Arial Narrow" pitchFamily="34" charset="0"/>
              </a:rPr>
              <a:t>Overview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of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feasible</a:t>
            </a:r>
            <a:r>
              <a:rPr lang="de-DE" b="1" dirty="0" smtClean="0">
                <a:latin typeface="Arial Narrow" pitchFamily="34" charset="0"/>
              </a:rPr>
              <a:t> </a:t>
            </a:r>
            <a:r>
              <a:rPr lang="de-DE" b="1" dirty="0" err="1" smtClean="0">
                <a:latin typeface="Arial Narrow" pitchFamily="34" charset="0"/>
              </a:rPr>
              <a:t>concepts</a:t>
            </a:r>
            <a:endParaRPr lang="de-DE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curityScannerTR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600200"/>
            <a:ext cx="6553200" cy="36576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dirty="0" smtClean="0">
                <a:latin typeface="Arial Narrow" pitchFamily="34" charset="0"/>
              </a:rPr>
              <a:t>X-ray technology: as Hollywood envisions it…</a:t>
            </a:r>
            <a:endParaRPr lang="en-GB" b="1" i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3" descr="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22148"/>
          <a:stretch>
            <a:fillRect/>
          </a:stretch>
        </p:blipFill>
        <p:spPr bwMode="auto">
          <a:xfrm>
            <a:off x="5765249" y="773705"/>
            <a:ext cx="1358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File:Roentgen-Roehre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89" y="5011156"/>
            <a:ext cx="2317620" cy="140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5195879" y="4712788"/>
            <a:ext cx="1845205" cy="135015"/>
            <a:chOff x="1286635" y="4239090"/>
            <a:chExt cx="2160240" cy="135015"/>
          </a:xfrm>
        </p:grpSpPr>
        <p:sp>
          <p:nvSpPr>
            <p:cNvPr id="2" name="Rechteck 1"/>
            <p:cNvSpPr/>
            <p:nvPr/>
          </p:nvSpPr>
          <p:spPr bwMode="auto">
            <a:xfrm>
              <a:off x="1286635" y="4239090"/>
              <a:ext cx="1608860" cy="135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Notes-Regular" pitchFamily="-128" charset="0"/>
                <a:ea typeface="ヒラギノ角ゴ Pro W3" pitchFamily="-128" charset="-128"/>
              </a:endParaRPr>
            </a:p>
          </p:txBody>
        </p:sp>
        <p:sp>
          <p:nvSpPr>
            <p:cNvPr id="4" name="Rechteck 3"/>
            <p:cNvSpPr/>
            <p:nvPr/>
          </p:nvSpPr>
          <p:spPr bwMode="auto">
            <a:xfrm>
              <a:off x="2996825" y="4239090"/>
              <a:ext cx="450050" cy="13501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Notes-Regular" pitchFamily="-128" charset="0"/>
                <a:ea typeface="ヒラギノ角ゴ Pro W3" pitchFamily="-128" charset="-128"/>
              </a:endParaRPr>
            </a:p>
          </p:txBody>
        </p:sp>
      </p:grpSp>
      <p:sp>
        <p:nvSpPr>
          <p:cNvPr id="9" name="Freihandform 8"/>
          <p:cNvSpPr/>
          <p:nvPr/>
        </p:nvSpPr>
        <p:spPr>
          <a:xfrm>
            <a:off x="5690934" y="4478028"/>
            <a:ext cx="1044937" cy="123404"/>
          </a:xfrm>
          <a:custGeom>
            <a:avLst/>
            <a:gdLst>
              <a:gd name="connsiteX0" fmla="*/ 212849 w 1238149"/>
              <a:gd name="connsiteY0" fmla="*/ 354262 h 361519"/>
              <a:gd name="connsiteX1" fmla="*/ 2392 w 1238149"/>
              <a:gd name="connsiteY1" fmla="*/ 194605 h 361519"/>
              <a:gd name="connsiteX2" fmla="*/ 336220 w 1238149"/>
              <a:gd name="connsiteY2" fmla="*/ 20433 h 361519"/>
              <a:gd name="connsiteX3" fmla="*/ 771649 w 1238149"/>
              <a:gd name="connsiteY3" fmla="*/ 20433 h 361519"/>
              <a:gd name="connsiteX4" fmla="*/ 1236106 w 1238149"/>
              <a:gd name="connsiteY4" fmla="*/ 172833 h 361519"/>
              <a:gd name="connsiteX5" fmla="*/ 909535 w 1238149"/>
              <a:gd name="connsiteY5" fmla="*/ 361519 h 361519"/>
              <a:gd name="connsiteX0" fmla="*/ 212849 w 1238149"/>
              <a:gd name="connsiteY0" fmla="*/ 333926 h 341183"/>
              <a:gd name="connsiteX1" fmla="*/ 2392 w 1238149"/>
              <a:gd name="connsiteY1" fmla="*/ 174269 h 341183"/>
              <a:gd name="connsiteX2" fmla="*/ 336220 w 1238149"/>
              <a:gd name="connsiteY2" fmla="*/ 97 h 341183"/>
              <a:gd name="connsiteX3" fmla="*/ 1236106 w 1238149"/>
              <a:gd name="connsiteY3" fmla="*/ 152497 h 341183"/>
              <a:gd name="connsiteX4" fmla="*/ 909535 w 1238149"/>
              <a:gd name="connsiteY4" fmla="*/ 341183 h 341183"/>
              <a:gd name="connsiteX0" fmla="*/ 223970 w 1256437"/>
              <a:gd name="connsiteY0" fmla="*/ 232767 h 240024"/>
              <a:gd name="connsiteX1" fmla="*/ 13513 w 1256437"/>
              <a:gd name="connsiteY1" fmla="*/ 73110 h 240024"/>
              <a:gd name="connsiteX2" fmla="*/ 586827 w 1256437"/>
              <a:gd name="connsiteY2" fmla="*/ 538 h 240024"/>
              <a:gd name="connsiteX3" fmla="*/ 1247227 w 1256437"/>
              <a:gd name="connsiteY3" fmla="*/ 51338 h 240024"/>
              <a:gd name="connsiteX4" fmla="*/ 920656 w 1256437"/>
              <a:gd name="connsiteY4" fmla="*/ 240024 h 240024"/>
              <a:gd name="connsiteX0" fmla="*/ 223970 w 1263444"/>
              <a:gd name="connsiteY0" fmla="*/ 233321 h 240578"/>
              <a:gd name="connsiteX1" fmla="*/ 13513 w 1263444"/>
              <a:gd name="connsiteY1" fmla="*/ 73664 h 240578"/>
              <a:gd name="connsiteX2" fmla="*/ 586827 w 1263444"/>
              <a:gd name="connsiteY2" fmla="*/ 1092 h 240578"/>
              <a:gd name="connsiteX3" fmla="*/ 1254484 w 1263444"/>
              <a:gd name="connsiteY3" fmla="*/ 124463 h 240578"/>
              <a:gd name="connsiteX4" fmla="*/ 920656 w 1263444"/>
              <a:gd name="connsiteY4" fmla="*/ 240578 h 240578"/>
              <a:gd name="connsiteX0" fmla="*/ 223970 w 1255089"/>
              <a:gd name="connsiteY0" fmla="*/ 233321 h 240578"/>
              <a:gd name="connsiteX1" fmla="*/ 13513 w 1255089"/>
              <a:gd name="connsiteY1" fmla="*/ 73664 h 240578"/>
              <a:gd name="connsiteX2" fmla="*/ 586827 w 1255089"/>
              <a:gd name="connsiteY2" fmla="*/ 1092 h 240578"/>
              <a:gd name="connsiteX3" fmla="*/ 1254484 w 1255089"/>
              <a:gd name="connsiteY3" fmla="*/ 124463 h 240578"/>
              <a:gd name="connsiteX4" fmla="*/ 920656 w 1255089"/>
              <a:gd name="connsiteY4" fmla="*/ 240578 h 240578"/>
              <a:gd name="connsiteX0" fmla="*/ 237613 w 1268732"/>
              <a:gd name="connsiteY0" fmla="*/ 232585 h 239842"/>
              <a:gd name="connsiteX1" fmla="*/ 12642 w 1268732"/>
              <a:gd name="connsiteY1" fmla="*/ 152756 h 239842"/>
              <a:gd name="connsiteX2" fmla="*/ 600470 w 1268732"/>
              <a:gd name="connsiteY2" fmla="*/ 356 h 239842"/>
              <a:gd name="connsiteX3" fmla="*/ 1268127 w 1268732"/>
              <a:gd name="connsiteY3" fmla="*/ 123727 h 239842"/>
              <a:gd name="connsiteX4" fmla="*/ 934299 w 1268732"/>
              <a:gd name="connsiteY4" fmla="*/ 239842 h 239842"/>
              <a:gd name="connsiteX0" fmla="*/ 225246 w 1256365"/>
              <a:gd name="connsiteY0" fmla="*/ 232585 h 239842"/>
              <a:gd name="connsiteX1" fmla="*/ 275 w 1256365"/>
              <a:gd name="connsiteY1" fmla="*/ 152756 h 239842"/>
              <a:gd name="connsiteX2" fmla="*/ 588103 w 1256365"/>
              <a:gd name="connsiteY2" fmla="*/ 356 h 239842"/>
              <a:gd name="connsiteX3" fmla="*/ 1255760 w 1256365"/>
              <a:gd name="connsiteY3" fmla="*/ 123727 h 239842"/>
              <a:gd name="connsiteX4" fmla="*/ 921932 w 1256365"/>
              <a:gd name="connsiteY4" fmla="*/ 239842 h 239842"/>
              <a:gd name="connsiteX0" fmla="*/ 225017 w 1256136"/>
              <a:gd name="connsiteY0" fmla="*/ 232585 h 239842"/>
              <a:gd name="connsiteX1" fmla="*/ 46 w 1256136"/>
              <a:gd name="connsiteY1" fmla="*/ 152756 h 239842"/>
              <a:gd name="connsiteX2" fmla="*/ 587874 w 1256136"/>
              <a:gd name="connsiteY2" fmla="*/ 356 h 239842"/>
              <a:gd name="connsiteX3" fmla="*/ 1255531 w 1256136"/>
              <a:gd name="connsiteY3" fmla="*/ 123727 h 239842"/>
              <a:gd name="connsiteX4" fmla="*/ 921703 w 1256136"/>
              <a:gd name="connsiteY4" fmla="*/ 239842 h 239842"/>
              <a:gd name="connsiteX0" fmla="*/ 237232 w 1277024"/>
              <a:gd name="connsiteY0" fmla="*/ 232421 h 239678"/>
              <a:gd name="connsiteX1" fmla="*/ 12261 w 1277024"/>
              <a:gd name="connsiteY1" fmla="*/ 152592 h 239678"/>
              <a:gd name="connsiteX2" fmla="*/ 592832 w 1277024"/>
              <a:gd name="connsiteY2" fmla="*/ 192 h 239678"/>
              <a:gd name="connsiteX3" fmla="*/ 1267746 w 1277024"/>
              <a:gd name="connsiteY3" fmla="*/ 123563 h 239678"/>
              <a:gd name="connsiteX4" fmla="*/ 933918 w 1277024"/>
              <a:gd name="connsiteY4" fmla="*/ 239678 h 239678"/>
              <a:gd name="connsiteX0" fmla="*/ 237232 w 1277024"/>
              <a:gd name="connsiteY0" fmla="*/ 233279 h 240536"/>
              <a:gd name="connsiteX1" fmla="*/ 12261 w 1277024"/>
              <a:gd name="connsiteY1" fmla="*/ 153450 h 240536"/>
              <a:gd name="connsiteX2" fmla="*/ 592832 w 1277024"/>
              <a:gd name="connsiteY2" fmla="*/ 1050 h 240536"/>
              <a:gd name="connsiteX3" fmla="*/ 1267746 w 1277024"/>
              <a:gd name="connsiteY3" fmla="*/ 124421 h 240536"/>
              <a:gd name="connsiteX4" fmla="*/ 933918 w 1277024"/>
              <a:gd name="connsiteY4" fmla="*/ 240536 h 240536"/>
              <a:gd name="connsiteX0" fmla="*/ 237232 w 1277527"/>
              <a:gd name="connsiteY0" fmla="*/ 233279 h 240536"/>
              <a:gd name="connsiteX1" fmla="*/ 12261 w 1277527"/>
              <a:gd name="connsiteY1" fmla="*/ 153450 h 240536"/>
              <a:gd name="connsiteX2" fmla="*/ 592832 w 1277527"/>
              <a:gd name="connsiteY2" fmla="*/ 1050 h 240536"/>
              <a:gd name="connsiteX3" fmla="*/ 1267746 w 1277527"/>
              <a:gd name="connsiteY3" fmla="*/ 124421 h 240536"/>
              <a:gd name="connsiteX4" fmla="*/ 933918 w 1277527"/>
              <a:gd name="connsiteY4" fmla="*/ 240536 h 240536"/>
              <a:gd name="connsiteX0" fmla="*/ 241721 w 1282016"/>
              <a:gd name="connsiteY0" fmla="*/ 233279 h 240536"/>
              <a:gd name="connsiteX1" fmla="*/ 16750 w 1282016"/>
              <a:gd name="connsiteY1" fmla="*/ 153450 h 240536"/>
              <a:gd name="connsiteX2" fmla="*/ 597321 w 1282016"/>
              <a:gd name="connsiteY2" fmla="*/ 1050 h 240536"/>
              <a:gd name="connsiteX3" fmla="*/ 1272235 w 1282016"/>
              <a:gd name="connsiteY3" fmla="*/ 124421 h 240536"/>
              <a:gd name="connsiteX4" fmla="*/ 938407 w 1282016"/>
              <a:gd name="connsiteY4" fmla="*/ 240536 h 240536"/>
              <a:gd name="connsiteX0" fmla="*/ 215961 w 1256256"/>
              <a:gd name="connsiteY0" fmla="*/ 232288 h 239545"/>
              <a:gd name="connsiteX1" fmla="*/ 20019 w 1256256"/>
              <a:gd name="connsiteY1" fmla="*/ 108916 h 239545"/>
              <a:gd name="connsiteX2" fmla="*/ 571561 w 1256256"/>
              <a:gd name="connsiteY2" fmla="*/ 59 h 239545"/>
              <a:gd name="connsiteX3" fmla="*/ 1246475 w 1256256"/>
              <a:gd name="connsiteY3" fmla="*/ 123430 h 239545"/>
              <a:gd name="connsiteX4" fmla="*/ 912647 w 1256256"/>
              <a:gd name="connsiteY4" fmla="*/ 239545 h 239545"/>
              <a:gd name="connsiteX0" fmla="*/ 196019 w 1236314"/>
              <a:gd name="connsiteY0" fmla="*/ 232583 h 239840"/>
              <a:gd name="connsiteX1" fmla="*/ 77 w 1236314"/>
              <a:gd name="connsiteY1" fmla="*/ 109211 h 239840"/>
              <a:gd name="connsiteX2" fmla="*/ 551619 w 1236314"/>
              <a:gd name="connsiteY2" fmla="*/ 354 h 239840"/>
              <a:gd name="connsiteX3" fmla="*/ 1226533 w 1236314"/>
              <a:gd name="connsiteY3" fmla="*/ 123725 h 239840"/>
              <a:gd name="connsiteX4" fmla="*/ 892705 w 1236314"/>
              <a:gd name="connsiteY4" fmla="*/ 239840 h 239840"/>
              <a:gd name="connsiteX0" fmla="*/ 271507 w 1246488"/>
              <a:gd name="connsiteY0" fmla="*/ 232288 h 239545"/>
              <a:gd name="connsiteX1" fmla="*/ 10251 w 1246488"/>
              <a:gd name="connsiteY1" fmla="*/ 108916 h 239545"/>
              <a:gd name="connsiteX2" fmla="*/ 561793 w 1246488"/>
              <a:gd name="connsiteY2" fmla="*/ 59 h 239545"/>
              <a:gd name="connsiteX3" fmla="*/ 1236707 w 1246488"/>
              <a:gd name="connsiteY3" fmla="*/ 123430 h 239545"/>
              <a:gd name="connsiteX4" fmla="*/ 902879 w 1246488"/>
              <a:gd name="connsiteY4" fmla="*/ 239545 h 239545"/>
              <a:gd name="connsiteX0" fmla="*/ 272669 w 1246670"/>
              <a:gd name="connsiteY0" fmla="*/ 239540 h 246797"/>
              <a:gd name="connsiteX1" fmla="*/ 11413 w 1246670"/>
              <a:gd name="connsiteY1" fmla="*/ 116168 h 246797"/>
              <a:gd name="connsiteX2" fmla="*/ 584726 w 1246670"/>
              <a:gd name="connsiteY2" fmla="*/ 54 h 246797"/>
              <a:gd name="connsiteX3" fmla="*/ 1237869 w 1246670"/>
              <a:gd name="connsiteY3" fmla="*/ 130682 h 246797"/>
              <a:gd name="connsiteX4" fmla="*/ 904041 w 1246670"/>
              <a:gd name="connsiteY4" fmla="*/ 246797 h 246797"/>
              <a:gd name="connsiteX0" fmla="*/ 261809 w 1235810"/>
              <a:gd name="connsiteY0" fmla="*/ 239545 h 246802"/>
              <a:gd name="connsiteX1" fmla="*/ 553 w 1235810"/>
              <a:gd name="connsiteY1" fmla="*/ 116173 h 246802"/>
              <a:gd name="connsiteX2" fmla="*/ 573866 w 1235810"/>
              <a:gd name="connsiteY2" fmla="*/ 59 h 246802"/>
              <a:gd name="connsiteX3" fmla="*/ 1227009 w 1235810"/>
              <a:gd name="connsiteY3" fmla="*/ 130687 h 246802"/>
              <a:gd name="connsiteX4" fmla="*/ 893181 w 1235810"/>
              <a:gd name="connsiteY4" fmla="*/ 246802 h 246802"/>
              <a:gd name="connsiteX0" fmla="*/ 261595 w 1235596"/>
              <a:gd name="connsiteY0" fmla="*/ 239552 h 246809"/>
              <a:gd name="connsiteX1" fmla="*/ 339 w 1235596"/>
              <a:gd name="connsiteY1" fmla="*/ 116180 h 246809"/>
              <a:gd name="connsiteX2" fmla="*/ 573652 w 1235596"/>
              <a:gd name="connsiteY2" fmla="*/ 66 h 246809"/>
              <a:gd name="connsiteX3" fmla="*/ 1226795 w 1235596"/>
              <a:gd name="connsiteY3" fmla="*/ 130694 h 246809"/>
              <a:gd name="connsiteX4" fmla="*/ 892967 w 1235596"/>
              <a:gd name="connsiteY4" fmla="*/ 246809 h 2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596" h="246809">
                <a:moveTo>
                  <a:pt x="261595" y="239552"/>
                </a:moveTo>
                <a:cubicBezTo>
                  <a:pt x="80771" y="216570"/>
                  <a:pt x="13644" y="170608"/>
                  <a:pt x="339" y="116180"/>
                </a:cubicBezTo>
                <a:cubicBezTo>
                  <a:pt x="-12966" y="61752"/>
                  <a:pt x="369243" y="-2353"/>
                  <a:pt x="573652" y="66"/>
                </a:cubicBezTo>
                <a:cubicBezTo>
                  <a:pt x="778061" y="2485"/>
                  <a:pt x="1173576" y="89570"/>
                  <a:pt x="1226795" y="130694"/>
                </a:cubicBezTo>
                <a:cubicBezTo>
                  <a:pt x="1280014" y="171818"/>
                  <a:pt x="1082257" y="217175"/>
                  <a:pt x="892967" y="246809"/>
                </a:cubicBezTo>
              </a:path>
            </a:pathLst>
          </a:custGeom>
          <a:ln w="9525">
            <a:solidFill>
              <a:schemeClr val="tx1"/>
            </a:solidFill>
            <a:headEnd type="triangl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75916" y="4626406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/>
              <a:t>mechanical aperture</a:t>
            </a:r>
            <a:endParaRPr lang="en-GB" sz="1400"/>
          </a:p>
        </p:txBody>
      </p:sp>
      <p:sp>
        <p:nvSpPr>
          <p:cNvPr id="12" name="Textfeld 11"/>
          <p:cNvSpPr txBox="1"/>
          <p:nvPr/>
        </p:nvSpPr>
        <p:spPr>
          <a:xfrm>
            <a:off x="7761164" y="5558347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/>
              <a:t>X-ray tube</a:t>
            </a:r>
            <a:endParaRPr lang="en-GB" sz="1400"/>
          </a:p>
        </p:txBody>
      </p:sp>
      <p:pic>
        <p:nvPicPr>
          <p:cNvPr id="90116" name="Picture 4" descr="http://www.stepmap.de/mapicons/ereignisse/mittel/explosion02_rot_mitt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63" y="1905811"/>
            <a:ext cx="407696" cy="4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mit Pfeil 12"/>
          <p:cNvCxnSpPr/>
          <p:nvPr/>
        </p:nvCxnSpPr>
        <p:spPr bwMode="auto">
          <a:xfrm flipV="1">
            <a:off x="6604029" y="2085831"/>
            <a:ext cx="0" cy="34725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Abgerundetes Rechteck 15"/>
          <p:cNvSpPr/>
          <p:nvPr/>
        </p:nvSpPr>
        <p:spPr bwMode="auto">
          <a:xfrm>
            <a:off x="4385789" y="3570996"/>
            <a:ext cx="1305145" cy="765085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6854509" y="3570996"/>
            <a:ext cx="1305145" cy="765085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18" name="Freihandform 17"/>
          <p:cNvSpPr/>
          <p:nvPr/>
        </p:nvSpPr>
        <p:spPr>
          <a:xfrm rot="3310364">
            <a:off x="6461088" y="2790162"/>
            <a:ext cx="1429657" cy="154152"/>
          </a:xfrm>
          <a:custGeom>
            <a:avLst/>
            <a:gdLst>
              <a:gd name="connsiteX0" fmla="*/ 0 w 1429657"/>
              <a:gd name="connsiteY0" fmla="*/ 154152 h 154152"/>
              <a:gd name="connsiteX1" fmla="*/ 101600 w 1429657"/>
              <a:gd name="connsiteY1" fmla="*/ 9009 h 154152"/>
              <a:gd name="connsiteX2" fmla="*/ 195943 w 1429657"/>
              <a:gd name="connsiteY2" fmla="*/ 146895 h 154152"/>
              <a:gd name="connsiteX3" fmla="*/ 326571 w 1429657"/>
              <a:gd name="connsiteY3" fmla="*/ 9009 h 154152"/>
              <a:gd name="connsiteX4" fmla="*/ 428171 w 1429657"/>
              <a:gd name="connsiteY4" fmla="*/ 154152 h 154152"/>
              <a:gd name="connsiteX5" fmla="*/ 544286 w 1429657"/>
              <a:gd name="connsiteY5" fmla="*/ 9009 h 154152"/>
              <a:gd name="connsiteX6" fmla="*/ 653143 w 1429657"/>
              <a:gd name="connsiteY6" fmla="*/ 132380 h 154152"/>
              <a:gd name="connsiteX7" fmla="*/ 762000 w 1429657"/>
              <a:gd name="connsiteY7" fmla="*/ 9009 h 154152"/>
              <a:gd name="connsiteX8" fmla="*/ 870857 w 1429657"/>
              <a:gd name="connsiteY8" fmla="*/ 146895 h 154152"/>
              <a:gd name="connsiteX9" fmla="*/ 957943 w 1429657"/>
              <a:gd name="connsiteY9" fmla="*/ 9009 h 154152"/>
              <a:gd name="connsiteX10" fmla="*/ 1045029 w 1429657"/>
              <a:gd name="connsiteY10" fmla="*/ 139637 h 154152"/>
              <a:gd name="connsiteX11" fmla="*/ 1110343 w 1429657"/>
              <a:gd name="connsiteY11" fmla="*/ 9009 h 154152"/>
              <a:gd name="connsiteX12" fmla="*/ 1190171 w 1429657"/>
              <a:gd name="connsiteY12" fmla="*/ 139637 h 154152"/>
              <a:gd name="connsiteX13" fmla="*/ 1299029 w 1429657"/>
              <a:gd name="connsiteY13" fmla="*/ 1752 h 154152"/>
              <a:gd name="connsiteX14" fmla="*/ 1429657 w 1429657"/>
              <a:gd name="connsiteY14" fmla="*/ 74323 h 1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657" h="154152">
                <a:moveTo>
                  <a:pt x="0" y="154152"/>
                </a:moveTo>
                <a:cubicBezTo>
                  <a:pt x="34471" y="82185"/>
                  <a:pt x="68943" y="10218"/>
                  <a:pt x="101600" y="9009"/>
                </a:cubicBezTo>
                <a:cubicBezTo>
                  <a:pt x="134257" y="7800"/>
                  <a:pt x="158448" y="146895"/>
                  <a:pt x="195943" y="146895"/>
                </a:cubicBezTo>
                <a:cubicBezTo>
                  <a:pt x="233438" y="146895"/>
                  <a:pt x="287866" y="7800"/>
                  <a:pt x="326571" y="9009"/>
                </a:cubicBezTo>
                <a:cubicBezTo>
                  <a:pt x="365276" y="10218"/>
                  <a:pt x="391885" y="154152"/>
                  <a:pt x="428171" y="154152"/>
                </a:cubicBezTo>
                <a:cubicBezTo>
                  <a:pt x="464457" y="154152"/>
                  <a:pt x="506791" y="12638"/>
                  <a:pt x="544286" y="9009"/>
                </a:cubicBezTo>
                <a:cubicBezTo>
                  <a:pt x="581781" y="5380"/>
                  <a:pt x="616857" y="132380"/>
                  <a:pt x="653143" y="132380"/>
                </a:cubicBezTo>
                <a:cubicBezTo>
                  <a:pt x="689429" y="132380"/>
                  <a:pt x="725714" y="6590"/>
                  <a:pt x="762000" y="9009"/>
                </a:cubicBezTo>
                <a:cubicBezTo>
                  <a:pt x="798286" y="11428"/>
                  <a:pt x="838200" y="146895"/>
                  <a:pt x="870857" y="146895"/>
                </a:cubicBezTo>
                <a:cubicBezTo>
                  <a:pt x="903514" y="146895"/>
                  <a:pt x="928914" y="10219"/>
                  <a:pt x="957943" y="9009"/>
                </a:cubicBezTo>
                <a:cubicBezTo>
                  <a:pt x="986972" y="7799"/>
                  <a:pt x="1019629" y="139637"/>
                  <a:pt x="1045029" y="139637"/>
                </a:cubicBezTo>
                <a:cubicBezTo>
                  <a:pt x="1070429" y="139637"/>
                  <a:pt x="1086153" y="9009"/>
                  <a:pt x="1110343" y="9009"/>
                </a:cubicBezTo>
                <a:cubicBezTo>
                  <a:pt x="1134533" y="9009"/>
                  <a:pt x="1158723" y="140846"/>
                  <a:pt x="1190171" y="139637"/>
                </a:cubicBezTo>
                <a:cubicBezTo>
                  <a:pt x="1221619" y="138428"/>
                  <a:pt x="1259115" y="12638"/>
                  <a:pt x="1299029" y="1752"/>
                </a:cubicBezTo>
                <a:cubicBezTo>
                  <a:pt x="1338943" y="-9134"/>
                  <a:pt x="1384300" y="32594"/>
                  <a:pt x="1429657" y="74323"/>
                </a:cubicBezTo>
              </a:path>
            </a:pathLst>
          </a:custGeom>
          <a:ln w="12700">
            <a:solidFill>
              <a:srgbClr val="92D05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2" name="Freihandform 21"/>
          <p:cNvSpPr/>
          <p:nvPr/>
        </p:nvSpPr>
        <p:spPr>
          <a:xfrm rot="7560139" flipV="1">
            <a:off x="5046388" y="2877074"/>
            <a:ext cx="1429657" cy="161468"/>
          </a:xfrm>
          <a:custGeom>
            <a:avLst/>
            <a:gdLst>
              <a:gd name="connsiteX0" fmla="*/ 0 w 1429657"/>
              <a:gd name="connsiteY0" fmla="*/ 154152 h 154152"/>
              <a:gd name="connsiteX1" fmla="*/ 101600 w 1429657"/>
              <a:gd name="connsiteY1" fmla="*/ 9009 h 154152"/>
              <a:gd name="connsiteX2" fmla="*/ 195943 w 1429657"/>
              <a:gd name="connsiteY2" fmla="*/ 146895 h 154152"/>
              <a:gd name="connsiteX3" fmla="*/ 326571 w 1429657"/>
              <a:gd name="connsiteY3" fmla="*/ 9009 h 154152"/>
              <a:gd name="connsiteX4" fmla="*/ 428171 w 1429657"/>
              <a:gd name="connsiteY4" fmla="*/ 154152 h 154152"/>
              <a:gd name="connsiteX5" fmla="*/ 544286 w 1429657"/>
              <a:gd name="connsiteY5" fmla="*/ 9009 h 154152"/>
              <a:gd name="connsiteX6" fmla="*/ 653143 w 1429657"/>
              <a:gd name="connsiteY6" fmla="*/ 132380 h 154152"/>
              <a:gd name="connsiteX7" fmla="*/ 762000 w 1429657"/>
              <a:gd name="connsiteY7" fmla="*/ 9009 h 154152"/>
              <a:gd name="connsiteX8" fmla="*/ 870857 w 1429657"/>
              <a:gd name="connsiteY8" fmla="*/ 146895 h 154152"/>
              <a:gd name="connsiteX9" fmla="*/ 957943 w 1429657"/>
              <a:gd name="connsiteY9" fmla="*/ 9009 h 154152"/>
              <a:gd name="connsiteX10" fmla="*/ 1045029 w 1429657"/>
              <a:gd name="connsiteY10" fmla="*/ 139637 h 154152"/>
              <a:gd name="connsiteX11" fmla="*/ 1110343 w 1429657"/>
              <a:gd name="connsiteY11" fmla="*/ 9009 h 154152"/>
              <a:gd name="connsiteX12" fmla="*/ 1190171 w 1429657"/>
              <a:gd name="connsiteY12" fmla="*/ 139637 h 154152"/>
              <a:gd name="connsiteX13" fmla="*/ 1299029 w 1429657"/>
              <a:gd name="connsiteY13" fmla="*/ 1752 h 154152"/>
              <a:gd name="connsiteX14" fmla="*/ 1429657 w 1429657"/>
              <a:gd name="connsiteY14" fmla="*/ 74323 h 1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657" h="154152">
                <a:moveTo>
                  <a:pt x="0" y="154152"/>
                </a:moveTo>
                <a:cubicBezTo>
                  <a:pt x="34471" y="82185"/>
                  <a:pt x="68943" y="10218"/>
                  <a:pt x="101600" y="9009"/>
                </a:cubicBezTo>
                <a:cubicBezTo>
                  <a:pt x="134257" y="7800"/>
                  <a:pt x="158448" y="146895"/>
                  <a:pt x="195943" y="146895"/>
                </a:cubicBezTo>
                <a:cubicBezTo>
                  <a:pt x="233438" y="146895"/>
                  <a:pt x="287866" y="7800"/>
                  <a:pt x="326571" y="9009"/>
                </a:cubicBezTo>
                <a:cubicBezTo>
                  <a:pt x="365276" y="10218"/>
                  <a:pt x="391885" y="154152"/>
                  <a:pt x="428171" y="154152"/>
                </a:cubicBezTo>
                <a:cubicBezTo>
                  <a:pt x="464457" y="154152"/>
                  <a:pt x="506791" y="12638"/>
                  <a:pt x="544286" y="9009"/>
                </a:cubicBezTo>
                <a:cubicBezTo>
                  <a:pt x="581781" y="5380"/>
                  <a:pt x="616857" y="132380"/>
                  <a:pt x="653143" y="132380"/>
                </a:cubicBezTo>
                <a:cubicBezTo>
                  <a:pt x="689429" y="132380"/>
                  <a:pt x="725714" y="6590"/>
                  <a:pt x="762000" y="9009"/>
                </a:cubicBezTo>
                <a:cubicBezTo>
                  <a:pt x="798286" y="11428"/>
                  <a:pt x="838200" y="146895"/>
                  <a:pt x="870857" y="146895"/>
                </a:cubicBezTo>
                <a:cubicBezTo>
                  <a:pt x="903514" y="146895"/>
                  <a:pt x="928914" y="10219"/>
                  <a:pt x="957943" y="9009"/>
                </a:cubicBezTo>
                <a:cubicBezTo>
                  <a:pt x="986972" y="7799"/>
                  <a:pt x="1019629" y="139637"/>
                  <a:pt x="1045029" y="139637"/>
                </a:cubicBezTo>
                <a:cubicBezTo>
                  <a:pt x="1070429" y="139637"/>
                  <a:pt x="1086153" y="9009"/>
                  <a:pt x="1110343" y="9009"/>
                </a:cubicBezTo>
                <a:cubicBezTo>
                  <a:pt x="1134533" y="9009"/>
                  <a:pt x="1158723" y="140846"/>
                  <a:pt x="1190171" y="139637"/>
                </a:cubicBezTo>
                <a:cubicBezTo>
                  <a:pt x="1221619" y="138428"/>
                  <a:pt x="1259115" y="12638"/>
                  <a:pt x="1299029" y="1752"/>
                </a:cubicBezTo>
                <a:cubicBezTo>
                  <a:pt x="1338943" y="-9134"/>
                  <a:pt x="1384300" y="32594"/>
                  <a:pt x="1429657" y="74323"/>
                </a:cubicBezTo>
              </a:path>
            </a:pathLst>
          </a:custGeom>
          <a:ln w="12700">
            <a:solidFill>
              <a:srgbClr val="92D05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3" name="Freihandform 22"/>
          <p:cNvSpPr/>
          <p:nvPr/>
        </p:nvSpPr>
        <p:spPr>
          <a:xfrm rot="11841827" flipV="1">
            <a:off x="4792226" y="1738538"/>
            <a:ext cx="1429657" cy="161468"/>
          </a:xfrm>
          <a:custGeom>
            <a:avLst/>
            <a:gdLst>
              <a:gd name="connsiteX0" fmla="*/ 0 w 1429657"/>
              <a:gd name="connsiteY0" fmla="*/ 154152 h 154152"/>
              <a:gd name="connsiteX1" fmla="*/ 101600 w 1429657"/>
              <a:gd name="connsiteY1" fmla="*/ 9009 h 154152"/>
              <a:gd name="connsiteX2" fmla="*/ 195943 w 1429657"/>
              <a:gd name="connsiteY2" fmla="*/ 146895 h 154152"/>
              <a:gd name="connsiteX3" fmla="*/ 326571 w 1429657"/>
              <a:gd name="connsiteY3" fmla="*/ 9009 h 154152"/>
              <a:gd name="connsiteX4" fmla="*/ 428171 w 1429657"/>
              <a:gd name="connsiteY4" fmla="*/ 154152 h 154152"/>
              <a:gd name="connsiteX5" fmla="*/ 544286 w 1429657"/>
              <a:gd name="connsiteY5" fmla="*/ 9009 h 154152"/>
              <a:gd name="connsiteX6" fmla="*/ 653143 w 1429657"/>
              <a:gd name="connsiteY6" fmla="*/ 132380 h 154152"/>
              <a:gd name="connsiteX7" fmla="*/ 762000 w 1429657"/>
              <a:gd name="connsiteY7" fmla="*/ 9009 h 154152"/>
              <a:gd name="connsiteX8" fmla="*/ 870857 w 1429657"/>
              <a:gd name="connsiteY8" fmla="*/ 146895 h 154152"/>
              <a:gd name="connsiteX9" fmla="*/ 957943 w 1429657"/>
              <a:gd name="connsiteY9" fmla="*/ 9009 h 154152"/>
              <a:gd name="connsiteX10" fmla="*/ 1045029 w 1429657"/>
              <a:gd name="connsiteY10" fmla="*/ 139637 h 154152"/>
              <a:gd name="connsiteX11" fmla="*/ 1110343 w 1429657"/>
              <a:gd name="connsiteY11" fmla="*/ 9009 h 154152"/>
              <a:gd name="connsiteX12" fmla="*/ 1190171 w 1429657"/>
              <a:gd name="connsiteY12" fmla="*/ 139637 h 154152"/>
              <a:gd name="connsiteX13" fmla="*/ 1299029 w 1429657"/>
              <a:gd name="connsiteY13" fmla="*/ 1752 h 154152"/>
              <a:gd name="connsiteX14" fmla="*/ 1429657 w 1429657"/>
              <a:gd name="connsiteY14" fmla="*/ 74323 h 1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657" h="154152">
                <a:moveTo>
                  <a:pt x="0" y="154152"/>
                </a:moveTo>
                <a:cubicBezTo>
                  <a:pt x="34471" y="82185"/>
                  <a:pt x="68943" y="10218"/>
                  <a:pt x="101600" y="9009"/>
                </a:cubicBezTo>
                <a:cubicBezTo>
                  <a:pt x="134257" y="7800"/>
                  <a:pt x="158448" y="146895"/>
                  <a:pt x="195943" y="146895"/>
                </a:cubicBezTo>
                <a:cubicBezTo>
                  <a:pt x="233438" y="146895"/>
                  <a:pt x="287866" y="7800"/>
                  <a:pt x="326571" y="9009"/>
                </a:cubicBezTo>
                <a:cubicBezTo>
                  <a:pt x="365276" y="10218"/>
                  <a:pt x="391885" y="154152"/>
                  <a:pt x="428171" y="154152"/>
                </a:cubicBezTo>
                <a:cubicBezTo>
                  <a:pt x="464457" y="154152"/>
                  <a:pt x="506791" y="12638"/>
                  <a:pt x="544286" y="9009"/>
                </a:cubicBezTo>
                <a:cubicBezTo>
                  <a:pt x="581781" y="5380"/>
                  <a:pt x="616857" y="132380"/>
                  <a:pt x="653143" y="132380"/>
                </a:cubicBezTo>
                <a:cubicBezTo>
                  <a:pt x="689429" y="132380"/>
                  <a:pt x="725714" y="6590"/>
                  <a:pt x="762000" y="9009"/>
                </a:cubicBezTo>
                <a:cubicBezTo>
                  <a:pt x="798286" y="11428"/>
                  <a:pt x="838200" y="146895"/>
                  <a:pt x="870857" y="146895"/>
                </a:cubicBezTo>
                <a:cubicBezTo>
                  <a:pt x="903514" y="146895"/>
                  <a:pt x="928914" y="10219"/>
                  <a:pt x="957943" y="9009"/>
                </a:cubicBezTo>
                <a:cubicBezTo>
                  <a:pt x="986972" y="7799"/>
                  <a:pt x="1019629" y="139637"/>
                  <a:pt x="1045029" y="139637"/>
                </a:cubicBezTo>
                <a:cubicBezTo>
                  <a:pt x="1070429" y="139637"/>
                  <a:pt x="1086153" y="9009"/>
                  <a:pt x="1110343" y="9009"/>
                </a:cubicBezTo>
                <a:cubicBezTo>
                  <a:pt x="1134533" y="9009"/>
                  <a:pt x="1158723" y="140846"/>
                  <a:pt x="1190171" y="139637"/>
                </a:cubicBezTo>
                <a:cubicBezTo>
                  <a:pt x="1221619" y="138428"/>
                  <a:pt x="1259115" y="12638"/>
                  <a:pt x="1299029" y="1752"/>
                </a:cubicBezTo>
                <a:cubicBezTo>
                  <a:pt x="1338943" y="-9134"/>
                  <a:pt x="1384300" y="32594"/>
                  <a:pt x="1429657" y="74323"/>
                </a:cubicBezTo>
              </a:path>
            </a:pathLst>
          </a:custGeom>
          <a:ln w="12700">
            <a:solidFill>
              <a:srgbClr val="92D05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4" name="Freihandform 23"/>
          <p:cNvSpPr/>
          <p:nvPr/>
        </p:nvSpPr>
        <p:spPr>
          <a:xfrm rot="20456893">
            <a:off x="6802063" y="1690373"/>
            <a:ext cx="1429657" cy="154152"/>
          </a:xfrm>
          <a:custGeom>
            <a:avLst/>
            <a:gdLst>
              <a:gd name="connsiteX0" fmla="*/ 0 w 1429657"/>
              <a:gd name="connsiteY0" fmla="*/ 154152 h 154152"/>
              <a:gd name="connsiteX1" fmla="*/ 101600 w 1429657"/>
              <a:gd name="connsiteY1" fmla="*/ 9009 h 154152"/>
              <a:gd name="connsiteX2" fmla="*/ 195943 w 1429657"/>
              <a:gd name="connsiteY2" fmla="*/ 146895 h 154152"/>
              <a:gd name="connsiteX3" fmla="*/ 326571 w 1429657"/>
              <a:gd name="connsiteY3" fmla="*/ 9009 h 154152"/>
              <a:gd name="connsiteX4" fmla="*/ 428171 w 1429657"/>
              <a:gd name="connsiteY4" fmla="*/ 154152 h 154152"/>
              <a:gd name="connsiteX5" fmla="*/ 544286 w 1429657"/>
              <a:gd name="connsiteY5" fmla="*/ 9009 h 154152"/>
              <a:gd name="connsiteX6" fmla="*/ 653143 w 1429657"/>
              <a:gd name="connsiteY6" fmla="*/ 132380 h 154152"/>
              <a:gd name="connsiteX7" fmla="*/ 762000 w 1429657"/>
              <a:gd name="connsiteY7" fmla="*/ 9009 h 154152"/>
              <a:gd name="connsiteX8" fmla="*/ 870857 w 1429657"/>
              <a:gd name="connsiteY8" fmla="*/ 146895 h 154152"/>
              <a:gd name="connsiteX9" fmla="*/ 957943 w 1429657"/>
              <a:gd name="connsiteY9" fmla="*/ 9009 h 154152"/>
              <a:gd name="connsiteX10" fmla="*/ 1045029 w 1429657"/>
              <a:gd name="connsiteY10" fmla="*/ 139637 h 154152"/>
              <a:gd name="connsiteX11" fmla="*/ 1110343 w 1429657"/>
              <a:gd name="connsiteY11" fmla="*/ 9009 h 154152"/>
              <a:gd name="connsiteX12" fmla="*/ 1190171 w 1429657"/>
              <a:gd name="connsiteY12" fmla="*/ 139637 h 154152"/>
              <a:gd name="connsiteX13" fmla="*/ 1299029 w 1429657"/>
              <a:gd name="connsiteY13" fmla="*/ 1752 h 154152"/>
              <a:gd name="connsiteX14" fmla="*/ 1429657 w 1429657"/>
              <a:gd name="connsiteY14" fmla="*/ 74323 h 1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657" h="154152">
                <a:moveTo>
                  <a:pt x="0" y="154152"/>
                </a:moveTo>
                <a:cubicBezTo>
                  <a:pt x="34471" y="82185"/>
                  <a:pt x="68943" y="10218"/>
                  <a:pt x="101600" y="9009"/>
                </a:cubicBezTo>
                <a:cubicBezTo>
                  <a:pt x="134257" y="7800"/>
                  <a:pt x="158448" y="146895"/>
                  <a:pt x="195943" y="146895"/>
                </a:cubicBezTo>
                <a:cubicBezTo>
                  <a:pt x="233438" y="146895"/>
                  <a:pt x="287866" y="7800"/>
                  <a:pt x="326571" y="9009"/>
                </a:cubicBezTo>
                <a:cubicBezTo>
                  <a:pt x="365276" y="10218"/>
                  <a:pt x="391885" y="154152"/>
                  <a:pt x="428171" y="154152"/>
                </a:cubicBezTo>
                <a:cubicBezTo>
                  <a:pt x="464457" y="154152"/>
                  <a:pt x="506791" y="12638"/>
                  <a:pt x="544286" y="9009"/>
                </a:cubicBezTo>
                <a:cubicBezTo>
                  <a:pt x="581781" y="5380"/>
                  <a:pt x="616857" y="132380"/>
                  <a:pt x="653143" y="132380"/>
                </a:cubicBezTo>
                <a:cubicBezTo>
                  <a:pt x="689429" y="132380"/>
                  <a:pt x="725714" y="6590"/>
                  <a:pt x="762000" y="9009"/>
                </a:cubicBezTo>
                <a:cubicBezTo>
                  <a:pt x="798286" y="11428"/>
                  <a:pt x="838200" y="146895"/>
                  <a:pt x="870857" y="146895"/>
                </a:cubicBezTo>
                <a:cubicBezTo>
                  <a:pt x="903514" y="146895"/>
                  <a:pt x="928914" y="10219"/>
                  <a:pt x="957943" y="9009"/>
                </a:cubicBezTo>
                <a:cubicBezTo>
                  <a:pt x="986972" y="7799"/>
                  <a:pt x="1019629" y="139637"/>
                  <a:pt x="1045029" y="139637"/>
                </a:cubicBezTo>
                <a:cubicBezTo>
                  <a:pt x="1070429" y="139637"/>
                  <a:pt x="1086153" y="9009"/>
                  <a:pt x="1110343" y="9009"/>
                </a:cubicBezTo>
                <a:cubicBezTo>
                  <a:pt x="1134533" y="9009"/>
                  <a:pt x="1158723" y="140846"/>
                  <a:pt x="1190171" y="139637"/>
                </a:cubicBezTo>
                <a:cubicBezTo>
                  <a:pt x="1221619" y="138428"/>
                  <a:pt x="1259115" y="12638"/>
                  <a:pt x="1299029" y="1752"/>
                </a:cubicBezTo>
                <a:cubicBezTo>
                  <a:pt x="1338943" y="-9134"/>
                  <a:pt x="1384300" y="32594"/>
                  <a:pt x="1429657" y="74323"/>
                </a:cubicBezTo>
              </a:path>
            </a:pathLst>
          </a:custGeom>
          <a:ln w="12700">
            <a:solidFill>
              <a:srgbClr val="92D05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406520" y="1153481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/>
              <a:t>scattered signal</a:t>
            </a:r>
            <a:endParaRPr lang="en-GB" sz="1400"/>
          </a:p>
        </p:txBody>
      </p:sp>
      <p:sp>
        <p:nvSpPr>
          <p:cNvPr id="26" name="Textfeld 25"/>
          <p:cNvSpPr txBox="1"/>
          <p:nvPr/>
        </p:nvSpPr>
        <p:spPr>
          <a:xfrm>
            <a:off x="7671154" y="2798930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/>
              <a:t>large volume</a:t>
            </a:r>
          </a:p>
          <a:p>
            <a:r>
              <a:rPr lang="en-GB" sz="1400" smtClean="0"/>
              <a:t>scintillator detector</a:t>
            </a:r>
            <a:endParaRPr lang="en-GB" sz="1400"/>
          </a:p>
        </p:txBody>
      </p:sp>
      <p:sp>
        <p:nvSpPr>
          <p:cNvPr id="19" name="Textfeld 18"/>
          <p:cNvSpPr txBox="1"/>
          <p:nvPr/>
        </p:nvSpPr>
        <p:spPr>
          <a:xfrm>
            <a:off x="7677345" y="329398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smtClean="0"/>
              <a:t>lat. scintillare: flicker</a:t>
            </a:r>
            <a:endParaRPr lang="en-GB" sz="1200" i="1"/>
          </a:p>
        </p:txBody>
      </p:sp>
      <p:sp>
        <p:nvSpPr>
          <p:cNvPr id="31" name="Textfeld 30"/>
          <p:cNvSpPr txBox="1"/>
          <p:nvPr/>
        </p:nvSpPr>
        <p:spPr>
          <a:xfrm>
            <a:off x="364033" y="1628800"/>
            <a:ext cx="31278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/>
              <a:t>Interaction of X-ray with matter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dirty="0" smtClean="0"/>
              <a:t>scattering: dominant for ‚soft‘ tissue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dirty="0" smtClean="0"/>
              <a:t>absorption, e.g. for metals</a:t>
            </a:r>
            <a:endParaRPr lang="en-GB" sz="1600" baseline="30000" dirty="0"/>
          </a:p>
        </p:txBody>
      </p:sp>
      <p:sp>
        <p:nvSpPr>
          <p:cNvPr id="32" name="Pfeil nach unten 31"/>
          <p:cNvSpPr/>
          <p:nvPr/>
        </p:nvSpPr>
        <p:spPr bwMode="auto">
          <a:xfrm>
            <a:off x="1556665" y="2843935"/>
            <a:ext cx="360040" cy="5139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Notes-Regular" pitchFamily="-128" charset="0"/>
              <a:ea typeface="ヒラギノ角ゴ Pro W3" pitchFamily="-128" charset="-128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31540" y="3476907"/>
            <a:ext cx="2745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excellent detection capability for metals and ceramics, but difficulties for organic compounds (too close to human issue)</a:t>
            </a:r>
            <a:endParaRPr lang="en-GB" sz="1600" baseline="30000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381000" y="8810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…and in reality: backscatter technique</a:t>
            </a:r>
          </a:p>
        </p:txBody>
      </p:sp>
    </p:spTree>
    <p:extLst>
      <p:ext uri="{BB962C8B-B14F-4D97-AF65-F5344CB8AC3E}">
        <p14:creationId xmlns:p14="http://schemas.microsoft.com/office/powerpoint/2010/main" val="273634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28663"/>
            <a:ext cx="7493000" cy="809625"/>
          </a:xfrm>
        </p:spPr>
        <p:txBody>
          <a:bodyPr/>
          <a:lstStyle/>
          <a:p>
            <a:r>
              <a:rPr lang="en-GB" b="1" smtClean="0">
                <a:latin typeface="Arial Narrow" pitchFamily="34" charset="0"/>
              </a:rPr>
              <a:t>State of the art in X-ray tools</a:t>
            </a:r>
          </a:p>
        </p:txBody>
      </p:sp>
      <p:pic>
        <p:nvPicPr>
          <p:cNvPr id="65542" name="Picture 6" descr="24scan2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93838"/>
            <a:ext cx="3061112" cy="304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552220" y="2978950"/>
            <a:ext cx="2070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smtClean="0"/>
              <a:t>Susan Hallowell, director of security lab of Homeland security Transportation Security Administration</a:t>
            </a:r>
            <a:endParaRPr lang="en-GB" sz="1400"/>
          </a:p>
        </p:txBody>
      </p:sp>
      <p:pic>
        <p:nvPicPr>
          <p:cNvPr id="65550" name="Picture 14" descr="372px-Backscatter_x-ray_image_w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5" y="1493838"/>
            <a:ext cx="1893974" cy="30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296863" y="4592740"/>
            <a:ext cx="540026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 smtClean="0"/>
              <a:t>American Science and Engineering „Smart-Check“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double- or single scan (master/slave setup)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6 seconds per scan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dose &lt;0,1µS (for comparison: dental X-ray about 5µS)</a:t>
            </a:r>
            <a:endParaRPr lang="en-GB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30" y="1493838"/>
            <a:ext cx="1754926" cy="131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728663"/>
            <a:ext cx="7493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Notes-Regular" pitchFamily="-128" charset="0"/>
                <a:ea typeface="ヒラギノ角ゴ Pro W3" pitchFamily="-128" charset="-128"/>
              </a:defRPr>
            </a:lvl9pPr>
          </a:lstStyle>
          <a:p>
            <a:r>
              <a:rPr lang="en-GB" b="1" smtClean="0">
                <a:latin typeface="Arial Narrow" pitchFamily="34" charset="0"/>
              </a:rPr>
              <a:t>What about health issues?</a:t>
            </a:r>
          </a:p>
        </p:txBody>
      </p:sp>
      <p:pic>
        <p:nvPicPr>
          <p:cNvPr id="1026" name="Picture 2" descr="File:First medical X-ray by Wilhelm Röntgen of his wife Anna Bertha Ludwig's hand - 1895122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1355179"/>
            <a:ext cx="1427805" cy="20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1826695" y="1268760"/>
            <a:ext cx="2835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smtClean="0"/>
              <a:t>First published X-ray image: Konrad Wilhelm Röntgens wife‘s hand with wedding ring</a:t>
            </a:r>
            <a:endParaRPr lang="en-GB" sz="1600"/>
          </a:p>
        </p:txBody>
      </p:sp>
      <p:pic>
        <p:nvPicPr>
          <p:cNvPr id="5" name="Picture 2" descr="http://deskarati.com/wp-content/uploads/2011/09/shoe-fittin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6" y="3609020"/>
            <a:ext cx="3810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smithsonianmag.com/history/files/2012/03/Thomas-Edison-Fluoroscope-1896-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75" y="812099"/>
            <a:ext cx="3480861" cy="43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247825" y="5527974"/>
            <a:ext cx="3194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In the past, X-ray was treated as a party gag and practical daily tool.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085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ht_ppt_positiv_v0-9">
  <a:themeElements>
    <a:clrScheme name="Larissa-Design 1">
      <a:dk1>
        <a:srgbClr val="16325A"/>
      </a:dk1>
      <a:lt1>
        <a:srgbClr val="FFFFFF"/>
      </a:lt1>
      <a:dk2>
        <a:srgbClr val="16325A"/>
      </a:dk2>
      <a:lt2>
        <a:srgbClr val="808080"/>
      </a:lt2>
      <a:accent1>
        <a:srgbClr val="3C7BF0"/>
      </a:accent1>
      <a:accent2>
        <a:srgbClr val="96D20A"/>
      </a:accent2>
      <a:accent3>
        <a:srgbClr val="FFFFFF"/>
      </a:accent3>
      <a:accent4>
        <a:srgbClr val="11294C"/>
      </a:accent4>
      <a:accent5>
        <a:srgbClr val="AFBFF6"/>
      </a:accent5>
      <a:accent6>
        <a:srgbClr val="87BE08"/>
      </a:accent6>
      <a:hlink>
        <a:srgbClr val="1E4278"/>
      </a:hlink>
      <a:folHlink>
        <a:srgbClr val="2864B4"/>
      </a:folHlink>
    </a:clrScheme>
    <a:fontScheme name="Larissa-Design">
      <a:majorFont>
        <a:latin typeface="Notes-Regular"/>
        <a:ea typeface="ヒラギノ角ゴ Pro W3"/>
        <a:cs typeface=""/>
      </a:majorFont>
      <a:minorFont>
        <a:latin typeface="Notes-Regular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otes-Regular" pitchFamily="-128" charset="0"/>
            <a:ea typeface="ヒラギノ角ゴ Pro W3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otes-Regular" pitchFamily="-128" charset="0"/>
            <a:ea typeface="ヒラギノ角ゴ Pro W3" pitchFamily="-128" charset="-128"/>
          </a:defRPr>
        </a:defPPr>
      </a:lstStyle>
    </a:lnDef>
  </a:objectDefaults>
  <a:extraClrSchemeLst>
    <a:extraClrScheme>
      <a:clrScheme name="Larissa-Design 1">
        <a:dk1>
          <a:srgbClr val="16325A"/>
        </a:dk1>
        <a:lt1>
          <a:srgbClr val="FFFFFF"/>
        </a:lt1>
        <a:dk2>
          <a:srgbClr val="16325A"/>
        </a:dk2>
        <a:lt2>
          <a:srgbClr val="808080"/>
        </a:lt2>
        <a:accent1>
          <a:srgbClr val="3C7BF0"/>
        </a:accent1>
        <a:accent2>
          <a:srgbClr val="96D20A"/>
        </a:accent2>
        <a:accent3>
          <a:srgbClr val="FFFFFF"/>
        </a:accent3>
        <a:accent4>
          <a:srgbClr val="11294C"/>
        </a:accent4>
        <a:accent5>
          <a:srgbClr val="AFBFF6"/>
        </a:accent5>
        <a:accent6>
          <a:srgbClr val="87BE08"/>
        </a:accent6>
        <a:hlink>
          <a:srgbClr val="1E4278"/>
        </a:hlink>
        <a:folHlink>
          <a:srgbClr val="2864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16325A"/>
      </a:dk1>
      <a:lt1>
        <a:srgbClr val="FFFFFF"/>
      </a:lt1>
      <a:dk2>
        <a:srgbClr val="16325A"/>
      </a:dk2>
      <a:lt2>
        <a:srgbClr val="808080"/>
      </a:lt2>
      <a:accent1>
        <a:srgbClr val="3C7BF0"/>
      </a:accent1>
      <a:accent2>
        <a:srgbClr val="96D20A"/>
      </a:accent2>
      <a:accent3>
        <a:srgbClr val="FFFFFF"/>
      </a:accent3>
      <a:accent4>
        <a:srgbClr val="11294C"/>
      </a:accent4>
      <a:accent5>
        <a:srgbClr val="AFBFF6"/>
      </a:accent5>
      <a:accent6>
        <a:srgbClr val="87BE08"/>
      </a:accent6>
      <a:hlink>
        <a:srgbClr val="BFEA7A"/>
      </a:hlink>
      <a:folHlink>
        <a:srgbClr val="96D2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16325A"/>
      </a:dk1>
      <a:lt1>
        <a:srgbClr val="FFFFFF"/>
      </a:lt1>
      <a:dk2>
        <a:srgbClr val="16325A"/>
      </a:dk2>
      <a:lt2>
        <a:srgbClr val="808080"/>
      </a:lt2>
      <a:accent1>
        <a:srgbClr val="3C7BF0"/>
      </a:accent1>
      <a:accent2>
        <a:srgbClr val="96D20A"/>
      </a:accent2>
      <a:accent3>
        <a:srgbClr val="FFFFFF"/>
      </a:accent3>
      <a:accent4>
        <a:srgbClr val="11294C"/>
      </a:accent4>
      <a:accent5>
        <a:srgbClr val="AFBFF6"/>
      </a:accent5>
      <a:accent6>
        <a:srgbClr val="87BE08"/>
      </a:accent6>
      <a:hlink>
        <a:srgbClr val="BFEA7A"/>
      </a:hlink>
      <a:folHlink>
        <a:srgbClr val="96D2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ipht_ppt_positiv_v0-9</Template>
  <TotalTime>0</TotalTime>
  <Words>1122</Words>
  <Application>Microsoft Office PowerPoint</Application>
  <PresentationFormat>Bildschirmpräsentation (4:3)</PresentationFormat>
  <Paragraphs>174</Paragraphs>
  <Slides>25</Slides>
  <Notes>1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ipht_ppt_positiv_v0-9</vt:lpstr>
      <vt:lpstr>PowerPoint-Präsentation</vt:lpstr>
      <vt:lpstr>Looking back: walk-through metal detectors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State of the art in X-ray tools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…and finally a little advertisement </vt:lpstr>
    </vt:vector>
  </TitlesOfParts>
  <Company>TOSHIBA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Strategische und organisatorische Neuausrichtung des IPHT</dc:title>
  <dc:creator>ThielbeerConsulting1</dc:creator>
  <cp:keywords>Institut für Photonische Technologien Jena | IPHT</cp:keywords>
  <cp:lastModifiedBy>may</cp:lastModifiedBy>
  <cp:revision>501</cp:revision>
  <dcterms:created xsi:type="dcterms:W3CDTF">2009-03-17T08:47:58Z</dcterms:created>
  <dcterms:modified xsi:type="dcterms:W3CDTF">2012-06-21T21:53:40Z</dcterms:modified>
</cp:coreProperties>
</file>