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TxStyle/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TxStyle/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6" y="88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1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2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4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1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7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3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558430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1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87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16C33E8-6B50-4F05-BEC8-8D5FD2989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3042706"/>
          </a:xfrm>
        </p:spPr>
        <p:txBody>
          <a:bodyPr>
            <a:normAutofit/>
          </a:bodyPr>
          <a:lstStyle/>
          <a:p>
            <a:r>
              <a:rPr lang="de-DE" sz="6000" b="1" dirty="0"/>
              <a:t>Hanyang University </a:t>
            </a:r>
            <a:endParaRPr lang="LID4096" sz="6000" b="1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F158152A-FC5A-4948-B0EC-C2FB1CA22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86" y="4682062"/>
            <a:ext cx="5355264" cy="9502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ko-KR" altLang="en-US" sz="3200" b="1" dirty="0"/>
              <a:t>한양 대학교 </a:t>
            </a:r>
            <a:endParaRPr lang="LID4096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6088FC6-B7E1-4D02-9942-A2703C44E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49" y="1862291"/>
            <a:ext cx="3513108" cy="31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094E98-F797-418E-AA58-35758FB5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/>
              <a:t>Gliederung</a:t>
            </a:r>
            <a:endParaRPr lang="LID4096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93B51B-486A-4C6E-AE2E-D2D243AB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de-DE" dirty="0"/>
              <a:t>Grober Zeitablauf</a:t>
            </a:r>
          </a:p>
          <a:p>
            <a:r>
              <a:rPr lang="de-DE" dirty="0"/>
              <a:t>Hanyang University </a:t>
            </a:r>
          </a:p>
          <a:p>
            <a:r>
              <a:rPr lang="de-DE" dirty="0"/>
              <a:t>Level 3</a:t>
            </a:r>
          </a:p>
          <a:p>
            <a:r>
              <a:rPr lang="de-DE" dirty="0"/>
              <a:t>Level 4</a:t>
            </a:r>
          </a:p>
          <a:p>
            <a:r>
              <a:rPr lang="de-DE" dirty="0"/>
              <a:t>Klausuren</a:t>
            </a:r>
          </a:p>
          <a:p>
            <a:r>
              <a:rPr lang="de-DE" dirty="0"/>
              <a:t>Fazit </a:t>
            </a:r>
          </a:p>
        </p:txBody>
      </p:sp>
    </p:spTree>
    <p:extLst>
      <p:ext uri="{BB962C8B-B14F-4D97-AF65-F5344CB8AC3E}">
        <p14:creationId xmlns:p14="http://schemas.microsoft.com/office/powerpoint/2010/main" val="157026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51B0F-5DC1-44BB-B619-9BB9470D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Grober Zeitablauf</a:t>
            </a:r>
            <a:endParaRPr lang="LID4096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2E3B18E-6557-4262-B52C-F07C25F60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712" y="2152391"/>
            <a:ext cx="4663440" cy="640080"/>
          </a:xfrm>
        </p:spPr>
        <p:txBody>
          <a:bodyPr/>
          <a:lstStyle/>
          <a:p>
            <a:r>
              <a:rPr lang="de-DE" dirty="0"/>
              <a:t>Sonstiges</a:t>
            </a:r>
            <a:endParaRPr lang="LID4096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A239E0-CBF2-4A2B-93AA-1C02B6CD01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Oktober: Bewerbung an Hanyang</a:t>
            </a:r>
          </a:p>
          <a:p>
            <a:r>
              <a:rPr lang="de-DE" dirty="0"/>
              <a:t>Dezember: Bestätigung von Hanyang</a:t>
            </a:r>
          </a:p>
          <a:p>
            <a:r>
              <a:rPr lang="de-DE" dirty="0"/>
              <a:t>Dezember: Infos für Wohnheimbewerbung</a:t>
            </a:r>
          </a:p>
          <a:p>
            <a:r>
              <a:rPr lang="de-DE" dirty="0"/>
              <a:t>Januar: Visum beantragen</a:t>
            </a:r>
          </a:p>
          <a:p>
            <a:r>
              <a:rPr lang="de-DE" dirty="0"/>
              <a:t>Februar: Kursregistrierung </a:t>
            </a:r>
          </a:p>
          <a:p>
            <a:r>
              <a:rPr lang="de-DE" dirty="0"/>
              <a:t>30. März: Beginn Sprachkurs</a:t>
            </a:r>
            <a:endParaRPr lang="LID4096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BB556E87-EA9A-478C-848C-FF78EAFF4E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Sprachkurs: 10 Wochen</a:t>
            </a:r>
          </a:p>
          <a:p>
            <a:r>
              <a:rPr lang="de-DE" dirty="0"/>
              <a:t>Ca. 2 Wochen Pause dazwischen</a:t>
            </a:r>
          </a:p>
          <a:p>
            <a:r>
              <a:rPr lang="de-DE" dirty="0"/>
              <a:t>200 Stunden Unterricht</a:t>
            </a:r>
          </a:p>
          <a:p>
            <a:r>
              <a:rPr lang="de-DE" dirty="0"/>
              <a:t>Bestehen:</a:t>
            </a:r>
          </a:p>
          <a:p>
            <a:pPr marL="0" indent="0">
              <a:buNone/>
            </a:pPr>
            <a:r>
              <a:rPr lang="de-DE" dirty="0"/>
              <a:t>- Anwesenheit mind. 80% </a:t>
            </a:r>
          </a:p>
          <a:p>
            <a:pPr>
              <a:buFontTx/>
              <a:buChar char="-"/>
            </a:pPr>
            <a:r>
              <a:rPr lang="de-DE" dirty="0"/>
              <a:t>jede Klausur mind. 70% </a:t>
            </a:r>
          </a:p>
          <a:p>
            <a:r>
              <a:rPr lang="de-DE" dirty="0"/>
              <a:t>Kurse: Level 1 – 7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Level 7: extra für Studenten, die in Korea studieren oder arbeiten wollen</a:t>
            </a:r>
            <a:endParaRPr lang="de-DE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7284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55B82EE-68A9-427E-89D5-E750EBF4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Hanyang</a:t>
            </a:r>
            <a:r>
              <a:rPr lang="en-US" sz="3700" dirty="0"/>
              <a:t> University </a:t>
            </a:r>
            <a:r>
              <a:rPr lang="ko-KR" altLang="en-US" sz="3700" dirty="0"/>
              <a:t>한양 대학교 </a:t>
            </a:r>
            <a:endParaRPr lang="en-US" sz="37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1C7F38-CB02-4A2A-BB93-9B40B9AD2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Eigene</a:t>
            </a:r>
            <a:r>
              <a:rPr lang="en-US" dirty="0"/>
              <a:t> U-Bahn Station</a:t>
            </a:r>
          </a:p>
          <a:p>
            <a:r>
              <a:rPr lang="de-DE" dirty="0"/>
              <a:t>Hanyang Plaza: </a:t>
            </a:r>
            <a:r>
              <a:rPr lang="en-US" dirty="0"/>
              <a:t>Cafés, Restaurants, Convenience Stores, etc. </a:t>
            </a:r>
          </a:p>
          <a:p>
            <a:r>
              <a:rPr lang="en-US" dirty="0" err="1"/>
              <a:t>Sprachkurs</a:t>
            </a:r>
            <a:r>
              <a:rPr lang="en-US" dirty="0"/>
              <a:t> </a:t>
            </a:r>
            <a:r>
              <a:rPr lang="en-US" dirty="0" err="1"/>
              <a:t>Gebäude</a:t>
            </a:r>
            <a:r>
              <a:rPr lang="en-US" dirty="0"/>
              <a:t>: </a:t>
            </a:r>
            <a:r>
              <a:rPr lang="en-US" dirty="0" err="1"/>
              <a:t>Gebäude</a:t>
            </a:r>
            <a:r>
              <a:rPr lang="en-US" dirty="0"/>
              <a:t> 108</a:t>
            </a:r>
          </a:p>
          <a:p>
            <a:r>
              <a:rPr lang="en-US" dirty="0"/>
              <a:t>Sehr </a:t>
            </a:r>
            <a:r>
              <a:rPr lang="en-US" dirty="0" err="1"/>
              <a:t>hügelig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Inhaltsplatzhalter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972F4D13-9EA5-4699-8C5D-66621FB670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0" y="748716"/>
            <a:ext cx="5858540" cy="536056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43243B2-D282-4482-9970-B61A0E36C65F}"/>
              </a:ext>
            </a:extLst>
          </p:cNvPr>
          <p:cNvSpPr txBox="1"/>
          <p:nvPr/>
        </p:nvSpPr>
        <p:spPr>
          <a:xfrm>
            <a:off x="2400110" y="5693785"/>
            <a:ext cx="1771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Linie 2, Hanyang University, Ausgang 2</a:t>
            </a:r>
            <a:endParaRPr lang="LID4096" sz="105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2F8E36C-6588-415E-87CC-E57F55E776E5}"/>
              </a:ext>
            </a:extLst>
          </p:cNvPr>
          <p:cNvSpPr txBox="1"/>
          <p:nvPr/>
        </p:nvSpPr>
        <p:spPr>
          <a:xfrm>
            <a:off x="5177414" y="5428211"/>
            <a:ext cx="9391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Building 108</a:t>
            </a:r>
            <a:endParaRPr lang="LID4096" sz="1050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206206C-2593-4632-B6A1-BB82B431B5F4}"/>
              </a:ext>
            </a:extLst>
          </p:cNvPr>
          <p:cNvCxnSpPr>
            <a:cxnSpLocks/>
          </p:cNvCxnSpPr>
          <p:nvPr/>
        </p:nvCxnSpPr>
        <p:spPr>
          <a:xfrm flipV="1">
            <a:off x="3312783" y="5155183"/>
            <a:ext cx="99635" cy="546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3EEE11B-2DDB-4DE9-80D3-33402F3F860F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038370" y="5202616"/>
            <a:ext cx="1139044" cy="356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490BD592-A50F-4176-A651-0A2229800E6A}"/>
              </a:ext>
            </a:extLst>
          </p:cNvPr>
          <p:cNvSpPr txBox="1"/>
          <p:nvPr/>
        </p:nvSpPr>
        <p:spPr>
          <a:xfrm>
            <a:off x="2327389" y="5300702"/>
            <a:ext cx="1021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Hanyang Plaza</a:t>
            </a:r>
            <a:endParaRPr lang="LID4096" sz="1050" dirty="0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D8A2E8E-80A8-49A1-AD81-64DEAA0AA1A5}"/>
              </a:ext>
            </a:extLst>
          </p:cNvPr>
          <p:cNvCxnSpPr>
            <a:cxnSpLocks/>
          </p:cNvCxnSpPr>
          <p:nvPr/>
        </p:nvCxnSpPr>
        <p:spPr>
          <a:xfrm flipV="1">
            <a:off x="3004820" y="4747140"/>
            <a:ext cx="377821" cy="553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38400282-694E-4FBC-9E23-A94B46F72F83}"/>
              </a:ext>
            </a:extLst>
          </p:cNvPr>
          <p:cNvSpPr txBox="1"/>
          <p:nvPr/>
        </p:nvSpPr>
        <p:spPr>
          <a:xfrm>
            <a:off x="2010011" y="4935551"/>
            <a:ext cx="1076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Buchladen, Student Union</a:t>
            </a:r>
            <a:endParaRPr lang="LID4096" sz="1050" dirty="0"/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6271C0B8-BA3F-4A3F-A001-DD82244F90FB}"/>
              </a:ext>
            </a:extLst>
          </p:cNvPr>
          <p:cNvCxnSpPr>
            <a:cxnSpLocks/>
          </p:cNvCxnSpPr>
          <p:nvPr/>
        </p:nvCxnSpPr>
        <p:spPr>
          <a:xfrm flipV="1">
            <a:off x="2707419" y="4257912"/>
            <a:ext cx="346387" cy="8309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95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7BD46-72FD-4EA2-B25F-4C07FC65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Level 3 / </a:t>
            </a:r>
            <a:r>
              <a:rPr lang="en-GB" dirty="0"/>
              <a:t> </a:t>
            </a:r>
            <a:r>
              <a:rPr lang="ko-KR" altLang="en-US" dirty="0"/>
              <a:t>중급 </a:t>
            </a:r>
            <a:r>
              <a:rPr lang="en-US" altLang="ko-KR" dirty="0"/>
              <a:t>1</a:t>
            </a:r>
            <a:endParaRPr lang="LID4096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700967-F99C-4886-A6BB-C0A4C4F80D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4 Bücher; ca. 50 000Won </a:t>
            </a:r>
          </a:p>
          <a:p>
            <a:pPr marL="0" indent="0">
              <a:buNone/>
            </a:pPr>
            <a:r>
              <a:rPr lang="de-DE" dirty="0"/>
              <a:t>- 1: Lektion 1-6</a:t>
            </a:r>
          </a:p>
          <a:p>
            <a:pPr marL="0" indent="0">
              <a:buNone/>
            </a:pPr>
            <a:r>
              <a:rPr lang="de-DE" dirty="0"/>
              <a:t>- 2: Lektion 7-12</a:t>
            </a:r>
          </a:p>
          <a:p>
            <a:pPr marL="0" indent="0">
              <a:buNone/>
            </a:pPr>
            <a:r>
              <a:rPr lang="de-DE" dirty="0"/>
              <a:t>- 3:  Workbook</a:t>
            </a:r>
          </a:p>
          <a:p>
            <a:pPr marL="0" indent="0">
              <a:buNone/>
            </a:pPr>
            <a:r>
              <a:rPr lang="de-DE" dirty="0"/>
              <a:t>- 4:  Vokabeln</a:t>
            </a:r>
          </a:p>
          <a:p>
            <a:r>
              <a:rPr lang="de-DE" b="1" dirty="0"/>
              <a:t>Neue Bücher </a:t>
            </a:r>
          </a:p>
          <a:p>
            <a:r>
              <a:rPr lang="de-DE" dirty="0"/>
              <a:t>3 Tage pro Lektion</a:t>
            </a:r>
          </a:p>
          <a:p>
            <a:r>
              <a:rPr lang="de-DE" dirty="0"/>
              <a:t>Ca. 3 Seiten Vokabeln pro Lektion</a:t>
            </a:r>
          </a:p>
          <a:p>
            <a:r>
              <a:rPr lang="de-DE" dirty="0"/>
              <a:t>Nach jeder Lektion Hausaufgabe: 1 Text schreiben, ca. 600 Zeichen</a:t>
            </a:r>
          </a:p>
          <a:p>
            <a:r>
              <a:rPr lang="de-DE" dirty="0"/>
              <a:t>Wegen Corona kein Theaterstück</a:t>
            </a:r>
          </a:p>
          <a:p>
            <a:endParaRPr lang="LID4096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EDDED7B3-DEFD-4690-8350-DC30FE08C7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8894252"/>
              </p:ext>
            </p:extLst>
          </p:nvPr>
        </p:nvGraphicFramePr>
        <p:xfrm>
          <a:off x="5404104" y="2098040"/>
          <a:ext cx="6135624" cy="212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33906">
                  <a:extLst>
                    <a:ext uri="{9D8B030D-6E8A-4147-A177-3AD203B41FA5}">
                      <a16:colId xmlns:a16="http://schemas.microsoft.com/office/drawing/2014/main" val="746751021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263806303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2350623762"/>
                    </a:ext>
                  </a:extLst>
                </a:gridCol>
                <a:gridCol w="1533906">
                  <a:extLst>
                    <a:ext uri="{9D8B030D-6E8A-4147-A177-3AD203B41FA5}">
                      <a16:colId xmlns:a16="http://schemas.microsoft.com/office/drawing/2014/main" val="2642075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Zeit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Tag 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Tag 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Tag 3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65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2:00-2:50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Vokabeln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Vokabeln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Wiederholung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30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3:00-3:50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Gram. 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Gram. 3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Workbook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30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4:00-4:50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Gram. 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Gram. 4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듣기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/>
                        <a:t> 말하기 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525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5:00-5:50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ko-KR" dirty="0"/>
                        <a:t>Dialog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1, </a:t>
                      </a:r>
                      <a:r>
                        <a:rPr lang="ko-KR" altLang="en-US" dirty="0"/>
                        <a:t>말하기 </a:t>
                      </a:r>
                      <a:r>
                        <a:rPr lang="en-US" altLang="ko-KR" dirty="0"/>
                        <a:t>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ko-KR" dirty="0"/>
                        <a:t>Dialog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2,  </a:t>
                      </a:r>
                      <a:r>
                        <a:rPr lang="ko-KR" altLang="en-US" dirty="0"/>
                        <a:t>말하기 </a:t>
                      </a:r>
                      <a:r>
                        <a:rPr lang="en-US" altLang="ko-KR" dirty="0"/>
                        <a:t>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읽기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 쓰기 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95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15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564DA-5B74-45A7-9BF1-E10AF8B3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Level 4 / </a:t>
            </a:r>
            <a:r>
              <a:rPr lang="ko-KR" altLang="en-US" dirty="0"/>
              <a:t>중급 </a:t>
            </a:r>
            <a:r>
              <a:rPr lang="en-US" altLang="ko-KR" dirty="0"/>
              <a:t>2</a:t>
            </a:r>
            <a:endParaRPr lang="LID4096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02FA19-F236-4C86-90FC-13BD4D7399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3 Bücher; ca. 40 000Won</a:t>
            </a:r>
          </a:p>
          <a:p>
            <a:pPr>
              <a:buFontTx/>
              <a:buChar char="-"/>
            </a:pPr>
            <a:r>
              <a:rPr lang="de-DE" dirty="0"/>
              <a:t>1: Hanyang Korean #4 </a:t>
            </a:r>
          </a:p>
          <a:p>
            <a:pPr>
              <a:buFontTx/>
              <a:buChar char="-"/>
            </a:pPr>
            <a:r>
              <a:rPr lang="de-DE" dirty="0"/>
              <a:t>2:  Workbook (mit Vokabelteil)</a:t>
            </a:r>
          </a:p>
          <a:p>
            <a:pPr>
              <a:buFontTx/>
              <a:buChar char="-"/>
            </a:pPr>
            <a:r>
              <a:rPr lang="de-DE" dirty="0"/>
              <a:t>3: Hausaufgaben </a:t>
            </a:r>
          </a:p>
          <a:p>
            <a:r>
              <a:rPr lang="de-DE" dirty="0"/>
              <a:t>2 Tage pro Lektion</a:t>
            </a:r>
          </a:p>
          <a:p>
            <a:r>
              <a:rPr lang="de-DE" dirty="0"/>
              <a:t>Nach jeder Lektion 4 Seiten Hausaufgaben</a:t>
            </a:r>
          </a:p>
          <a:p>
            <a:r>
              <a:rPr lang="de-DE" dirty="0"/>
              <a:t>Vokabeln nicht mehr ausführlich besprochen</a:t>
            </a:r>
          </a:p>
          <a:p>
            <a:r>
              <a:rPr lang="de-DE" dirty="0"/>
              <a:t>Grammatik: keine Englischen Übersetzungen mehr 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3F452FC1-2AD8-40F6-93D6-9B8F370FE62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3755593"/>
              </p:ext>
            </p:extLst>
          </p:nvPr>
        </p:nvGraphicFramePr>
        <p:xfrm>
          <a:off x="5730240" y="2103438"/>
          <a:ext cx="5827776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42592">
                  <a:extLst>
                    <a:ext uri="{9D8B030D-6E8A-4147-A177-3AD203B41FA5}">
                      <a16:colId xmlns:a16="http://schemas.microsoft.com/office/drawing/2014/main" val="2538198116"/>
                    </a:ext>
                  </a:extLst>
                </a:gridCol>
                <a:gridCol w="1942592">
                  <a:extLst>
                    <a:ext uri="{9D8B030D-6E8A-4147-A177-3AD203B41FA5}">
                      <a16:colId xmlns:a16="http://schemas.microsoft.com/office/drawing/2014/main" val="3125803546"/>
                    </a:ext>
                  </a:extLst>
                </a:gridCol>
                <a:gridCol w="1942592">
                  <a:extLst>
                    <a:ext uri="{9D8B030D-6E8A-4147-A177-3AD203B41FA5}">
                      <a16:colId xmlns:a16="http://schemas.microsoft.com/office/drawing/2014/main" val="4117563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Zeit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Tag 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Tag 2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12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9:15-10:05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Vokabeln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Vokabeln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6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10:15-11:05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Gram. 1, Gram. 2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Gram. 3, Gram. 4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00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11:15-12:05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Gram. 2, Dialog 1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Gram. 4, Dialog 2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2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12:15-13:05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듣기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읽기 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듣기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말하기 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73474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0E4FCA11-A50D-44E5-B4FC-3682E9BA675B}"/>
              </a:ext>
            </a:extLst>
          </p:cNvPr>
          <p:cNvSpPr txBox="1"/>
          <p:nvPr/>
        </p:nvSpPr>
        <p:spPr>
          <a:xfrm>
            <a:off x="5684520" y="4325112"/>
            <a:ext cx="5919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Änderung</a:t>
            </a:r>
            <a:r>
              <a:rPr lang="de-DE" dirty="0"/>
              <a:t>: mehr Fokus auf Sprechen</a:t>
            </a:r>
          </a:p>
          <a:p>
            <a:r>
              <a:rPr lang="de-DE" dirty="0">
                <a:sym typeface="Wingdings" panose="05000000000000000000" pitchFamily="2" charset="2"/>
              </a:rPr>
              <a:t> Pro Lektion einmal Leseverstehen durch Diskussion/Referat/… ersetzt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906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690F6-4D2A-4445-9277-CF85571D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Klausuren</a:t>
            </a:r>
            <a:endParaRPr lang="LID4096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E813BE-E576-4AEE-825A-91D49B043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348" y="1831053"/>
            <a:ext cx="4663440" cy="640080"/>
          </a:xfrm>
        </p:spPr>
        <p:txBody>
          <a:bodyPr/>
          <a:lstStyle/>
          <a:p>
            <a:r>
              <a:rPr lang="de-DE" dirty="0"/>
              <a:t>Level 3</a:t>
            </a:r>
            <a:endParaRPr lang="LID4096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CC7F56FB-FB6D-4AB7-82AE-532E86D266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7138846"/>
              </p:ext>
            </p:extLst>
          </p:nvPr>
        </p:nvGraphicFramePr>
        <p:xfrm>
          <a:off x="6399989" y="2509808"/>
          <a:ext cx="4953873" cy="20764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1291">
                  <a:extLst>
                    <a:ext uri="{9D8B030D-6E8A-4147-A177-3AD203B41FA5}">
                      <a16:colId xmlns:a16="http://schemas.microsoft.com/office/drawing/2014/main" val="2687158048"/>
                    </a:ext>
                  </a:extLst>
                </a:gridCol>
                <a:gridCol w="1651291">
                  <a:extLst>
                    <a:ext uri="{9D8B030D-6E8A-4147-A177-3AD203B41FA5}">
                      <a16:colId xmlns:a16="http://schemas.microsoft.com/office/drawing/2014/main" val="1168606066"/>
                    </a:ext>
                  </a:extLst>
                </a:gridCol>
                <a:gridCol w="1651291">
                  <a:extLst>
                    <a:ext uri="{9D8B030D-6E8A-4147-A177-3AD203B41FA5}">
                      <a16:colId xmlns:a16="http://schemas.microsoft.com/office/drawing/2014/main" val="3602424417"/>
                    </a:ext>
                  </a:extLst>
                </a:gridCol>
              </a:tblGrid>
              <a:tr h="292115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546672"/>
                  </a:ext>
                </a:extLst>
              </a:tr>
              <a:tr h="33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말하기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Speaking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Test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40%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Presentation 10%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75641"/>
                  </a:ext>
                </a:extLst>
              </a:tr>
              <a:tr h="33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쓰기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Writing Test 45%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Assignments 5%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82664"/>
                  </a:ext>
                </a:extLst>
              </a:tr>
              <a:tr h="33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듣기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Listening Test 45%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Class Participation 5%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12491"/>
                  </a:ext>
                </a:extLst>
              </a:tr>
              <a:tr h="33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읽기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Reading Test 40%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Reading Recitation 40%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241314"/>
                  </a:ext>
                </a:extLst>
              </a:tr>
            </a:tbl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BB1934-ED35-4951-9A51-62DE4978B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989" y="1763252"/>
            <a:ext cx="4663440" cy="640080"/>
          </a:xfrm>
        </p:spPr>
        <p:txBody>
          <a:bodyPr/>
          <a:lstStyle/>
          <a:p>
            <a:r>
              <a:rPr lang="de-DE" dirty="0"/>
              <a:t>Level 4</a:t>
            </a:r>
            <a:endParaRPr lang="LID4096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3E264087-1521-439B-A620-51ABE263B45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35824725"/>
              </p:ext>
            </p:extLst>
          </p:nvPr>
        </p:nvGraphicFramePr>
        <p:xfrm>
          <a:off x="1066800" y="2519697"/>
          <a:ext cx="4953872" cy="3083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8468">
                  <a:extLst>
                    <a:ext uri="{9D8B030D-6E8A-4147-A177-3AD203B41FA5}">
                      <a16:colId xmlns:a16="http://schemas.microsoft.com/office/drawing/2014/main" val="1679162944"/>
                    </a:ext>
                  </a:extLst>
                </a:gridCol>
                <a:gridCol w="1238468">
                  <a:extLst>
                    <a:ext uri="{9D8B030D-6E8A-4147-A177-3AD203B41FA5}">
                      <a16:colId xmlns:a16="http://schemas.microsoft.com/office/drawing/2014/main" val="285317527"/>
                    </a:ext>
                  </a:extLst>
                </a:gridCol>
                <a:gridCol w="1238468">
                  <a:extLst>
                    <a:ext uri="{9D8B030D-6E8A-4147-A177-3AD203B41FA5}">
                      <a16:colId xmlns:a16="http://schemas.microsoft.com/office/drawing/2014/main" val="1674750521"/>
                    </a:ext>
                  </a:extLst>
                </a:gridCol>
                <a:gridCol w="1238468">
                  <a:extLst>
                    <a:ext uri="{9D8B030D-6E8A-4147-A177-3AD203B41FA5}">
                      <a16:colId xmlns:a16="http://schemas.microsoft.com/office/drawing/2014/main" val="2096039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1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말하기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Speaking Test 30%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Presentation 10%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Class Participation 10%</a:t>
                      </a:r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82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쓰기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Writing Test 45%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Assignments 5%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261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듣기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Listening Test 45%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Class Participation 5%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01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읽기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Reading Test 40%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Reading Recitation 10%</a:t>
                      </a:r>
                      <a:endParaRPr lang="LID4096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70252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64C2216C-A48D-432B-8B6F-6A5E3A80690F}"/>
              </a:ext>
            </a:extLst>
          </p:cNvPr>
          <p:cNvSpPr txBox="1"/>
          <p:nvPr/>
        </p:nvSpPr>
        <p:spPr>
          <a:xfrm>
            <a:off x="6399989" y="4890782"/>
            <a:ext cx="466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말하기 </a:t>
            </a:r>
            <a:r>
              <a:rPr lang="en-US" altLang="ko-KR" dirty="0"/>
              <a:t>Final: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Presentation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Interview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Presentation 20% </a:t>
            </a:r>
            <a:endParaRPr lang="LID4096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01E0306-2F3A-4041-837D-BA7684295D87}"/>
              </a:ext>
            </a:extLst>
          </p:cNvPr>
          <p:cNvSpPr txBox="1"/>
          <p:nvPr/>
        </p:nvSpPr>
        <p:spPr>
          <a:xfrm>
            <a:off x="8657439" y="847288"/>
            <a:ext cx="254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Midterm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50%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1611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BB0E36-EDA8-475E-98F0-523FE416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 dirty="0"/>
              <a:t>Fazit</a:t>
            </a:r>
            <a:endParaRPr lang="LID4096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351201-885B-4911-B4AB-8446FC0A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de-DE" dirty="0"/>
              <a:t>Corona hat für einiges an Verwirrung gesorgt und auch für </a:t>
            </a:r>
            <a:r>
              <a:rPr lang="de-DE" dirty="0" err="1"/>
              <a:t>Mis</a:t>
            </a:r>
            <a:r>
              <a:rPr lang="de-DE" dirty="0"/>
              <a:t>-informationen aber im Großen und Ganzen hat die Uni ihr bestes getan um sicherzustellen, dass wir genügend Masken haben; dass der Online-Unterricht funktioniert; dass wir auf dem Laufenden gehalten werde</a:t>
            </a:r>
          </a:p>
          <a:p>
            <a:r>
              <a:rPr lang="de-DE" dirty="0"/>
              <a:t>Es ist nicht alles gut gelaufen und die ersten Monate waren hart, aber inzwischen haben wir normal offline Unterricht und es hat sich komplett rentiert durchzuhalten</a:t>
            </a:r>
          </a:p>
          <a:p>
            <a:r>
              <a:rPr lang="de-DE" dirty="0"/>
              <a:t>Es lohnt sich vor zulernen, Level 3 zu überspringen und direkt mit Level 4 anzufangen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Wir kennen bereits über 40% der Grammatiken und einen sehr großen Teil der Vokabeln von Level 3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24658438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SavonVTI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von">
      <a:majorFont>
        <a:latin typeface="Century Gothic" panose="02020404030301010803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432</ep:Words>
  <ep:PresentationFormat>Breitbild</ep:PresentationFormat>
  <ep:Paragraphs>70</ep:Paragraphs>
  <ep:Slides>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SavonVTI</vt:lpstr>
      <vt:lpstr>Hanyang University</vt:lpstr>
      <vt:lpstr>Gliederung</vt:lpstr>
      <vt:lpstr>Grober Zeitablauf</vt:lpstr>
      <vt:lpstr>Hanyang University 한양 대학교</vt:lpstr>
      <vt:lpstr>Level 3 /  중급 1</vt:lpstr>
      <vt:lpstr>Level 4 / 중급 2</vt:lpstr>
      <vt:lpstr>Klausuren</vt:lpstr>
      <vt:lpstr>Fazit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2020-06-22T11:13:51.000</dcterms:created>
  <dc:creator>Mika Söhnlein</dc:creator>
  <cp:lastModifiedBy>한운석</cp:lastModifiedBy>
  <dcterms:modified xsi:type="dcterms:W3CDTF">2020-06-24T06:07:08.107</dcterms:modified>
  <cp:revision>3</cp:revision>
  <dc:title>Hanyang University</dc:title>
  <cp:version/>
</cp:coreProperties>
</file>