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notesMasterIdLst>
    <p:notesMasterId r:id="rId32"/>
  </p:notesMasterIdLst>
  <p:sldIdLst>
    <p:sldId id="256" r:id="rId2"/>
    <p:sldId id="257" r:id="rId3"/>
    <p:sldId id="258" r:id="rId4"/>
    <p:sldId id="285" r:id="rId5"/>
    <p:sldId id="261" r:id="rId6"/>
    <p:sldId id="262" r:id="rId7"/>
    <p:sldId id="286" r:id="rId8"/>
    <p:sldId id="288" r:id="rId9"/>
    <p:sldId id="289" r:id="rId10"/>
    <p:sldId id="287" r:id="rId11"/>
    <p:sldId id="263" r:id="rId12"/>
    <p:sldId id="264" r:id="rId13"/>
    <p:sldId id="265" r:id="rId14"/>
    <p:sldId id="283" r:id="rId15"/>
    <p:sldId id="276" r:id="rId16"/>
    <p:sldId id="280" r:id="rId17"/>
    <p:sldId id="278" r:id="rId18"/>
    <p:sldId id="281" r:id="rId19"/>
    <p:sldId id="282" r:id="rId20"/>
    <p:sldId id="268" r:id="rId21"/>
    <p:sldId id="284" r:id="rId22"/>
    <p:sldId id="269" r:id="rId23"/>
    <p:sldId id="277" r:id="rId24"/>
    <p:sldId id="270" r:id="rId25"/>
    <p:sldId id="259" r:id="rId26"/>
    <p:sldId id="271" r:id="rId27"/>
    <p:sldId id="272" r:id="rId28"/>
    <p:sldId id="273" r:id="rId29"/>
    <p:sldId id="274" r:id="rId30"/>
    <p:sldId id="275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7A"/>
    <a:srgbClr val="FDF9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2"/>
  </p:normalViewPr>
  <p:slideViewPr>
    <p:cSldViewPr>
      <p:cViewPr varScale="1">
        <p:scale>
          <a:sx n="91" d="100"/>
          <a:sy n="91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23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F3C0E-092A-44BD-8625-72874D6C7E3F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B96A0-8918-45AD-9CC8-4BE1357203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07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87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036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06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954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36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99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938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9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47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793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85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29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B96A0-8918-45AD-9CC8-4BE13572032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76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28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76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826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893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656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4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03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545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49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65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5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0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14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25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25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0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00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F79610-4D76-46E6-850D-A0320BDA84FC}" type="datetimeFigureOut">
              <a:rPr lang="de-DE" smtClean="0"/>
              <a:t>25.07.17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650AEE7-E2E5-487E-AD59-3C260F4BD7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565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reiefs@jura.uni-tuebingen.de" TargetMode="Externa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836712"/>
            <a:ext cx="8633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8000" b="1" smtClean="0">
                <a:ea typeface="Al Nile" charset="-78"/>
                <a:cs typeface="Al Nile" charset="-78"/>
              </a:rPr>
              <a:t>Hausarbeitentutorium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187624" y="2046989"/>
            <a:ext cx="6227019" cy="618523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d</a:t>
            </a:r>
            <a:r>
              <a:rPr lang="de-DE" sz="3200" dirty="0" smtClean="0">
                <a:solidFill>
                  <a:schemeClr val="tx1"/>
                </a:solidFill>
              </a:rPr>
              <a:t>er Freien Fachschaft Jura </a:t>
            </a:r>
            <a:endParaRPr lang="de-DE" sz="3200" dirty="0">
              <a:solidFill>
                <a:schemeClr val="tx1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68" y="3140968"/>
            <a:ext cx="3303488" cy="33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5488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Kopieren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8912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de-DE" dirty="0" smtClean="0"/>
              <a:t>Vergewissern, dass die Kopie lesenswert ist</a:t>
            </a:r>
          </a:p>
          <a:p>
            <a:pPr>
              <a:buFont typeface="Wingdings" charset="2"/>
              <a:buChar char="§"/>
            </a:pPr>
            <a:r>
              <a:rPr lang="de-DE" dirty="0" smtClean="0"/>
              <a:t>Quellen mitkopieren, unterstreichen</a:t>
            </a:r>
          </a:p>
          <a:p>
            <a:pPr>
              <a:buFont typeface="Wingdings" charset="2"/>
              <a:buChar char="§"/>
            </a:pPr>
            <a:r>
              <a:rPr lang="de-DE" dirty="0" smtClean="0"/>
              <a:t>Von Anfang an ein Literaturverzeichnis erstellen (Vorsicht falls die Quelle doch nicht benutzt wird!)</a:t>
            </a:r>
          </a:p>
          <a:p>
            <a:pPr>
              <a:buFont typeface="Wingdings" charset="2"/>
              <a:buChar char="§"/>
            </a:pPr>
            <a:r>
              <a:rPr lang="de-DE" dirty="0" smtClean="0"/>
              <a:t>Onlineangebot dringend nutzen!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68560" y="371104"/>
            <a:ext cx="7886700" cy="1680864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Bestandteile der </a:t>
            </a:r>
            <a:br>
              <a:rPr lang="de-DE" sz="4800" b="1" dirty="0" smtClean="0"/>
            </a:br>
            <a:r>
              <a:rPr lang="de-DE" sz="4800" b="1" dirty="0" smtClean="0"/>
              <a:t>Hausarbeit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18033"/>
            <a:ext cx="7675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u="sng" dirty="0" smtClean="0"/>
              <a:t>Übersicht: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Deckblatt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Inhaltsverzeichnis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Literaturverzeichnis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Sachverhalt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Gutachten mit Unterschrift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Fallbesprechungsschein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Erklärung zur HA</a:t>
            </a:r>
            <a:endParaRPr lang="de-DE" sz="26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36096" y="2924944"/>
            <a:ext cx="3024336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u="sng" dirty="0" smtClean="0">
                <a:solidFill>
                  <a:schemeClr val="tx1"/>
                </a:solidFill>
              </a:rPr>
              <a:t>Tipp</a:t>
            </a:r>
            <a:r>
              <a:rPr lang="de-DE" sz="2400" dirty="0" smtClean="0">
                <a:solidFill>
                  <a:schemeClr val="tx1"/>
                </a:solidFill>
              </a:rPr>
              <a:t>: Vorlage des Computerzentrums nutzen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80957" y="1889802"/>
            <a:ext cx="3600400" cy="4968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800" b="1" u="sng" dirty="0"/>
              <a:t>Deckblatt:</a:t>
            </a:r>
          </a:p>
          <a:p>
            <a:pPr>
              <a:buFont typeface="Wingdings" charset="2"/>
              <a:buChar char="§"/>
            </a:pPr>
            <a:r>
              <a:rPr lang="de-DE" sz="2200" u="sng" dirty="0"/>
              <a:t>oben </a:t>
            </a:r>
            <a:r>
              <a:rPr lang="de-DE" sz="2200" u="sng" dirty="0" smtClean="0"/>
              <a:t>links:</a:t>
            </a:r>
            <a:r>
              <a:rPr lang="de-DE" sz="2200" dirty="0" smtClean="0"/>
              <a:t>                        Name</a:t>
            </a:r>
            <a:r>
              <a:rPr lang="de-DE" sz="2200" dirty="0"/>
              <a:t>, </a:t>
            </a:r>
            <a:r>
              <a:rPr lang="de-DE" sz="2200" dirty="0" smtClean="0"/>
              <a:t>                         Anschrift,  Matrikelnummer,  Fachsemesterzahl</a:t>
            </a:r>
          </a:p>
          <a:p>
            <a:pPr>
              <a:buFont typeface="Wingdings" charset="2"/>
              <a:buChar char="§"/>
            </a:pPr>
            <a:endParaRPr lang="de-DE" sz="2200" dirty="0" smtClean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DE" sz="2200" u="sng" dirty="0" smtClean="0"/>
              <a:t>Oben rechts</a:t>
            </a:r>
            <a:r>
              <a:rPr lang="de-DE" sz="2200" dirty="0" smtClean="0"/>
              <a:t>:                   Datum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endParaRPr lang="de-DE" sz="2200" dirty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DE" sz="2200" u="sng" dirty="0"/>
              <a:t>in der Mitte: </a:t>
            </a:r>
            <a:r>
              <a:rPr lang="de-DE" sz="2200" u="sng" dirty="0" smtClean="0"/>
              <a:t>                     </a:t>
            </a:r>
            <a:r>
              <a:rPr lang="de-DE" sz="2200" dirty="0" smtClean="0"/>
              <a:t>Name </a:t>
            </a:r>
            <a:r>
              <a:rPr lang="de-DE" sz="2200" dirty="0"/>
              <a:t>der Veranstaltung, </a:t>
            </a:r>
            <a:r>
              <a:rPr lang="de-DE" sz="2200" dirty="0" smtClean="0"/>
              <a:t>Dozent,                         Semester</a:t>
            </a:r>
            <a:endParaRPr lang="de-DE" sz="2200" dirty="0"/>
          </a:p>
          <a:p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4491" y="-143299"/>
            <a:ext cx="7076666" cy="1680864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/>
              <a:t>Bestandteile der Hausarbeit</a:t>
            </a:r>
            <a:endParaRPr lang="de-DE" sz="4000" b="1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4"/>
          <a:srcRect l="33855" t="18900" r="28738" b="14321"/>
          <a:stretch/>
        </p:blipFill>
        <p:spPr>
          <a:xfrm>
            <a:off x="251520" y="1124744"/>
            <a:ext cx="4907436" cy="54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0152" y="2383907"/>
            <a:ext cx="3610012" cy="440776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b="1" u="sng" spc="-15" dirty="0">
                <a:latin typeface="+mj-lt"/>
              </a:rPr>
              <a:t>I</a:t>
            </a:r>
            <a:r>
              <a:rPr lang="de-DE" b="1" u="sng" spc="-10" dirty="0">
                <a:latin typeface="+mj-lt"/>
              </a:rPr>
              <a:t>nhal</a:t>
            </a:r>
            <a:r>
              <a:rPr lang="de-DE" b="1" u="sng" spc="-5" dirty="0">
                <a:latin typeface="+mj-lt"/>
              </a:rPr>
              <a:t>t</a:t>
            </a:r>
            <a:r>
              <a:rPr lang="de-DE" b="1" u="sng" spc="-15" dirty="0">
                <a:latin typeface="+mj-lt"/>
              </a:rPr>
              <a:t>s</a:t>
            </a:r>
            <a:r>
              <a:rPr lang="de-DE" b="1" u="sng" spc="-10" dirty="0">
                <a:latin typeface="+mj-lt"/>
              </a:rPr>
              <a:t>v</a:t>
            </a:r>
            <a:r>
              <a:rPr lang="de-DE" b="1" u="sng" spc="-25" dirty="0">
                <a:latin typeface="+mj-lt"/>
              </a:rPr>
              <a:t>er</a:t>
            </a:r>
            <a:r>
              <a:rPr lang="de-DE" b="1" u="sng" spc="-45" dirty="0">
                <a:latin typeface="+mj-lt"/>
              </a:rPr>
              <a:t>z</a:t>
            </a:r>
            <a:r>
              <a:rPr lang="de-DE" b="1" u="sng" spc="-25" dirty="0">
                <a:latin typeface="+mj-lt"/>
              </a:rPr>
              <a:t>e</a:t>
            </a:r>
            <a:r>
              <a:rPr lang="de-DE" b="1" u="sng" spc="-10" dirty="0">
                <a:latin typeface="+mj-lt"/>
              </a:rPr>
              <a:t>i</a:t>
            </a:r>
            <a:r>
              <a:rPr lang="de-DE" b="1" u="sng" spc="-25" dirty="0">
                <a:latin typeface="+mj-lt"/>
              </a:rPr>
              <a:t>c</a:t>
            </a:r>
            <a:r>
              <a:rPr lang="de-DE" b="1" u="sng" spc="-15" dirty="0">
                <a:latin typeface="+mj-lt"/>
              </a:rPr>
              <a:t>hn</a:t>
            </a:r>
            <a:r>
              <a:rPr lang="de-DE" b="1" u="sng" spc="-10" dirty="0">
                <a:latin typeface="+mj-lt"/>
              </a:rPr>
              <a:t>is:</a:t>
            </a:r>
          </a:p>
          <a:p>
            <a:pPr marL="469900" marR="6350" indent="-457200">
              <a:lnSpc>
                <a:spcPct val="120000"/>
              </a:lnSpc>
              <a:buFont typeface="Wingdings" charset="2"/>
              <a:buChar char="§"/>
              <a:tabLst>
                <a:tab pos="355600" algn="l"/>
              </a:tabLst>
            </a:pPr>
            <a:r>
              <a:rPr lang="de-DE" sz="2000" spc="-15" dirty="0">
                <a:latin typeface="+mj-lt"/>
                <a:cs typeface="Times New Roman"/>
              </a:rPr>
              <a:t>2</a:t>
            </a:r>
            <a:r>
              <a:rPr lang="de-DE" sz="2000" spc="-10" dirty="0">
                <a:latin typeface="+mj-lt"/>
                <a:cs typeface="Times New Roman"/>
              </a:rPr>
              <a:t> </a:t>
            </a:r>
            <a:r>
              <a:rPr lang="de-DE" sz="2000" spc="-15" dirty="0">
                <a:latin typeface="+mj-lt"/>
                <a:cs typeface="Times New Roman"/>
              </a:rPr>
              <a:t>–</a:t>
            </a:r>
            <a:r>
              <a:rPr lang="de-DE" sz="2000" dirty="0">
                <a:latin typeface="+mj-lt"/>
                <a:cs typeface="Times New Roman"/>
              </a:rPr>
              <a:t> </a:t>
            </a:r>
            <a:r>
              <a:rPr lang="de-DE" sz="2000" spc="-15" dirty="0">
                <a:latin typeface="+mj-lt"/>
                <a:cs typeface="Times New Roman"/>
              </a:rPr>
              <a:t>3</a:t>
            </a:r>
            <a:r>
              <a:rPr lang="de-DE" sz="2000" dirty="0">
                <a:latin typeface="+mj-lt"/>
                <a:cs typeface="Times New Roman"/>
              </a:rPr>
              <a:t> </a:t>
            </a:r>
            <a:r>
              <a:rPr lang="de-DE" sz="2000" spc="-15" dirty="0">
                <a:latin typeface="+mj-lt"/>
                <a:cs typeface="Times New Roman"/>
              </a:rPr>
              <a:t>S</a:t>
            </a:r>
            <a:r>
              <a:rPr lang="de-DE" sz="2000" spc="-25" dirty="0">
                <a:latin typeface="+mj-lt"/>
                <a:cs typeface="Times New Roman"/>
              </a:rPr>
              <a:t>e</a:t>
            </a:r>
            <a:r>
              <a:rPr lang="de-DE" sz="2000" spc="-10" dirty="0">
                <a:latin typeface="+mj-lt"/>
                <a:cs typeface="Times New Roman"/>
              </a:rPr>
              <a:t>it</a:t>
            </a:r>
            <a:r>
              <a:rPr lang="de-DE" sz="2000" spc="-25" dirty="0">
                <a:latin typeface="+mj-lt"/>
                <a:cs typeface="Times New Roman"/>
              </a:rPr>
              <a:t>e</a:t>
            </a:r>
            <a:r>
              <a:rPr lang="de-DE" sz="2000" spc="-10" dirty="0">
                <a:latin typeface="+mj-lt"/>
                <a:cs typeface="Times New Roman"/>
              </a:rPr>
              <a:t>n, ni</a:t>
            </a:r>
            <a:r>
              <a:rPr lang="de-DE" sz="2000" spc="-25" dirty="0">
                <a:latin typeface="+mj-lt"/>
                <a:cs typeface="Times New Roman"/>
              </a:rPr>
              <a:t>c</a:t>
            </a:r>
            <a:r>
              <a:rPr lang="de-DE" sz="2000" spc="-10" dirty="0">
                <a:latin typeface="+mj-lt"/>
                <a:cs typeface="Times New Roman"/>
              </a:rPr>
              <a:t>ht</a:t>
            </a:r>
            <a:r>
              <a:rPr lang="de-DE" sz="2000" spc="-15" dirty="0">
                <a:latin typeface="+mj-lt"/>
                <a:cs typeface="Times New Roman"/>
              </a:rPr>
              <a:t> </a:t>
            </a:r>
            <a:r>
              <a:rPr lang="de-DE" sz="2000" spc="-25" dirty="0" smtClean="0">
                <a:latin typeface="+mj-lt"/>
                <a:cs typeface="Times New Roman"/>
              </a:rPr>
              <a:t>a</a:t>
            </a:r>
            <a:r>
              <a:rPr lang="de-DE" sz="2000" spc="-10" dirty="0" smtClean="0">
                <a:latin typeface="+mj-lt"/>
                <a:cs typeface="Times New Roman"/>
              </a:rPr>
              <a:t>ll</a:t>
            </a:r>
            <a:r>
              <a:rPr lang="de-DE" sz="2000" spc="-25" dirty="0" smtClean="0">
                <a:latin typeface="+mj-lt"/>
                <a:cs typeface="Times New Roman"/>
              </a:rPr>
              <a:t>z</a:t>
            </a:r>
            <a:r>
              <a:rPr lang="de-DE" sz="2000" spc="-15" dirty="0" smtClean="0">
                <a:latin typeface="+mj-lt"/>
                <a:cs typeface="Times New Roman"/>
              </a:rPr>
              <a:t>u</a:t>
            </a:r>
            <a:r>
              <a:rPr lang="de-DE" sz="2000" spc="-10" dirty="0">
                <a:latin typeface="+mj-lt"/>
                <a:cs typeface="Times New Roman"/>
              </a:rPr>
              <a:t> </a:t>
            </a:r>
            <a:r>
              <a:rPr lang="de-DE" sz="2000" spc="-25" dirty="0" smtClean="0">
                <a:latin typeface="+mj-lt"/>
                <a:cs typeface="Times New Roman"/>
              </a:rPr>
              <a:t>a</a:t>
            </a:r>
            <a:r>
              <a:rPr lang="de-DE" sz="2000" spc="-10" dirty="0" smtClean="0">
                <a:latin typeface="+mj-lt"/>
                <a:cs typeface="Times New Roman"/>
              </a:rPr>
              <a:t>u</a:t>
            </a:r>
            <a:r>
              <a:rPr lang="de-DE" sz="2000" spc="-15" dirty="0" smtClean="0">
                <a:latin typeface="+mj-lt"/>
                <a:cs typeface="Times New Roman"/>
              </a:rPr>
              <a:t>s</a:t>
            </a:r>
            <a:r>
              <a:rPr lang="de-DE" sz="2000" spc="-5" dirty="0" smtClean="0">
                <a:latin typeface="+mj-lt"/>
                <a:cs typeface="Times New Roman"/>
              </a:rPr>
              <a:t>f</a:t>
            </a:r>
            <a:r>
              <a:rPr lang="de-DE" sz="2000" spc="-10" dirty="0" smtClean="0">
                <a:latin typeface="+mj-lt"/>
                <a:cs typeface="Times New Roman"/>
              </a:rPr>
              <a:t>üh</a:t>
            </a:r>
            <a:r>
              <a:rPr lang="de-DE" sz="2000" spc="-5" dirty="0" smtClean="0">
                <a:latin typeface="+mj-lt"/>
                <a:cs typeface="Times New Roman"/>
              </a:rPr>
              <a:t>r</a:t>
            </a:r>
            <a:r>
              <a:rPr lang="de-DE" sz="2000" spc="-10" dirty="0" smtClean="0">
                <a:latin typeface="+mj-lt"/>
                <a:cs typeface="Times New Roman"/>
              </a:rPr>
              <a:t>li</a:t>
            </a:r>
            <a:r>
              <a:rPr lang="de-DE" sz="2000" spc="-25" dirty="0" smtClean="0">
                <a:latin typeface="+mj-lt"/>
                <a:cs typeface="Times New Roman"/>
              </a:rPr>
              <a:t>c</a:t>
            </a:r>
            <a:r>
              <a:rPr lang="de-DE" sz="2000" spc="-15" dirty="0" smtClean="0">
                <a:latin typeface="+mj-lt"/>
                <a:cs typeface="Times New Roman"/>
              </a:rPr>
              <a:t>h</a:t>
            </a:r>
            <a:endParaRPr lang="de-DE" sz="2000" spc="-15" dirty="0">
              <a:latin typeface="+mj-lt"/>
              <a:cs typeface="Times New Roman"/>
            </a:endParaRPr>
          </a:p>
          <a:p>
            <a:pPr marL="469900" marR="637540" indent="-457200">
              <a:lnSpc>
                <a:spcPct val="120000"/>
              </a:lnSpc>
              <a:buFont typeface="Wingdings" charset="2"/>
              <a:buChar char="§"/>
              <a:tabLst>
                <a:tab pos="355600" algn="l"/>
              </a:tabLst>
            </a:pPr>
            <a:r>
              <a:rPr lang="de-DE" sz="2000" spc="-25" dirty="0" smtClean="0">
                <a:latin typeface="+mj-lt"/>
                <a:cs typeface="Times New Roman"/>
              </a:rPr>
              <a:t>Automatische E</a:t>
            </a:r>
            <a:r>
              <a:rPr lang="de-DE" sz="2000" spc="-5" dirty="0" smtClean="0">
                <a:latin typeface="+mj-lt"/>
                <a:cs typeface="Times New Roman"/>
              </a:rPr>
              <a:t>r</a:t>
            </a:r>
            <a:r>
              <a:rPr lang="de-DE" sz="2000" spc="-10" dirty="0" smtClean="0">
                <a:latin typeface="+mj-lt"/>
                <a:cs typeface="Times New Roman"/>
              </a:rPr>
              <a:t>st</a:t>
            </a:r>
            <a:r>
              <a:rPr lang="de-DE" sz="2000" spc="-25" dirty="0" smtClean="0">
                <a:latin typeface="+mj-lt"/>
                <a:cs typeface="Times New Roman"/>
              </a:rPr>
              <a:t>e</a:t>
            </a:r>
            <a:r>
              <a:rPr lang="de-DE" sz="2000" spc="-10" dirty="0" smtClean="0">
                <a:latin typeface="+mj-lt"/>
                <a:cs typeface="Times New Roman"/>
              </a:rPr>
              <a:t>llun</a:t>
            </a:r>
            <a:r>
              <a:rPr lang="de-DE" sz="2000" spc="-15" dirty="0" smtClean="0">
                <a:latin typeface="+mj-lt"/>
                <a:cs typeface="Times New Roman"/>
              </a:rPr>
              <a:t>g</a:t>
            </a:r>
            <a:r>
              <a:rPr lang="de-DE" sz="2000" spc="-25" dirty="0" smtClean="0">
                <a:latin typeface="+mj-lt"/>
                <a:cs typeface="Times New Roman"/>
              </a:rPr>
              <a:t> durch das Textprogramm</a:t>
            </a:r>
          </a:p>
          <a:p>
            <a:pPr marL="469900" marR="637540" indent="-457200">
              <a:lnSpc>
                <a:spcPct val="120000"/>
              </a:lnSpc>
              <a:buFont typeface="Wingdings" charset="2"/>
              <a:buChar char="§"/>
              <a:tabLst>
                <a:tab pos="355600" algn="l"/>
              </a:tabLst>
            </a:pPr>
            <a:r>
              <a:rPr lang="de-DE" sz="2000" spc="-30" dirty="0" smtClean="0">
                <a:latin typeface="+mj-lt"/>
                <a:cs typeface="Times New Roman"/>
              </a:rPr>
              <a:t>W</a:t>
            </a:r>
            <a:r>
              <a:rPr lang="de-DE" sz="2000" spc="-25" dirty="0" smtClean="0">
                <a:latin typeface="+mj-lt"/>
                <a:cs typeface="Times New Roman"/>
              </a:rPr>
              <a:t>e</a:t>
            </a:r>
            <a:r>
              <a:rPr lang="de-DE" sz="2000" spc="-10" dirty="0" smtClean="0">
                <a:latin typeface="+mj-lt"/>
                <a:cs typeface="Times New Roman"/>
              </a:rPr>
              <a:t>r</a:t>
            </a:r>
            <a:r>
              <a:rPr lang="de-DE" sz="2000" spc="-15" dirty="0" smtClean="0">
                <a:latin typeface="+mj-lt"/>
                <a:cs typeface="Times New Roman"/>
              </a:rPr>
              <a:t> </a:t>
            </a:r>
            <a:r>
              <a:rPr lang="de-DE" sz="2000" spc="-25" dirty="0">
                <a:latin typeface="+mj-lt"/>
                <a:cs typeface="Times New Roman"/>
              </a:rPr>
              <a:t>A</a:t>
            </a:r>
            <a:r>
              <a:rPr lang="de-DE" sz="2000" spc="5" dirty="0">
                <a:latin typeface="+mj-lt"/>
                <a:cs typeface="Times New Roman"/>
              </a:rPr>
              <a:t> </a:t>
            </a:r>
            <a:r>
              <a:rPr lang="de-DE" sz="2000" spc="-15" dirty="0" smtClean="0">
                <a:latin typeface="+mj-lt"/>
                <a:cs typeface="Times New Roman"/>
              </a:rPr>
              <a:t>s</a:t>
            </a:r>
            <a:r>
              <a:rPr lang="de-DE" sz="2000" spc="-25" dirty="0" smtClean="0">
                <a:latin typeface="+mj-lt"/>
                <a:cs typeface="Times New Roman"/>
              </a:rPr>
              <a:t>a</a:t>
            </a:r>
            <a:r>
              <a:rPr lang="de-DE" sz="2000" spc="-10" dirty="0" smtClean="0">
                <a:latin typeface="+mj-lt"/>
                <a:cs typeface="Times New Roman"/>
              </a:rPr>
              <a:t>gt, </a:t>
            </a:r>
            <a:r>
              <a:rPr lang="de-DE" sz="2000" spc="-45" dirty="0" smtClean="0">
                <a:latin typeface="+mj-lt"/>
                <a:cs typeface="Times New Roman"/>
              </a:rPr>
              <a:t>m</a:t>
            </a:r>
            <a:r>
              <a:rPr lang="de-DE" sz="2000" spc="-10" dirty="0" smtClean="0">
                <a:latin typeface="+mj-lt"/>
                <a:cs typeface="Times New Roman"/>
              </a:rPr>
              <a:t>u</a:t>
            </a:r>
            <a:r>
              <a:rPr lang="de-DE" sz="2000" spc="-15" dirty="0" smtClean="0">
                <a:latin typeface="+mj-lt"/>
                <a:cs typeface="Times New Roman"/>
              </a:rPr>
              <a:t>ss</a:t>
            </a:r>
            <a:r>
              <a:rPr lang="de-DE" sz="2000" dirty="0" smtClean="0">
                <a:latin typeface="+mj-lt"/>
                <a:cs typeface="Times New Roman"/>
              </a:rPr>
              <a:t> </a:t>
            </a:r>
            <a:r>
              <a:rPr lang="de-DE" sz="2000" spc="-25" dirty="0">
                <a:latin typeface="+mj-lt"/>
                <a:cs typeface="Times New Roman"/>
              </a:rPr>
              <a:t>a</a:t>
            </a:r>
            <a:r>
              <a:rPr lang="de-DE" sz="2000" spc="-10" dirty="0">
                <a:latin typeface="+mj-lt"/>
                <a:cs typeface="Times New Roman"/>
              </a:rPr>
              <a:t>u</a:t>
            </a:r>
            <a:r>
              <a:rPr lang="de-DE" sz="2000" spc="-25" dirty="0">
                <a:latin typeface="+mj-lt"/>
                <a:cs typeface="Times New Roman"/>
              </a:rPr>
              <a:t>c</a:t>
            </a:r>
            <a:r>
              <a:rPr lang="de-DE" sz="2000" spc="-15" dirty="0">
                <a:latin typeface="+mj-lt"/>
                <a:cs typeface="Times New Roman"/>
              </a:rPr>
              <a:t>h</a:t>
            </a:r>
            <a:r>
              <a:rPr lang="de-DE" sz="2000" dirty="0">
                <a:latin typeface="+mj-lt"/>
                <a:cs typeface="Times New Roman"/>
              </a:rPr>
              <a:t> </a:t>
            </a:r>
            <a:r>
              <a:rPr lang="de-DE" sz="2000" spc="-20" dirty="0">
                <a:latin typeface="+mj-lt"/>
                <a:cs typeface="Times New Roman"/>
              </a:rPr>
              <a:t>B</a:t>
            </a:r>
            <a:r>
              <a:rPr lang="de-DE" sz="2000" dirty="0">
                <a:latin typeface="+mj-lt"/>
                <a:cs typeface="Times New Roman"/>
              </a:rPr>
              <a:t> </a:t>
            </a:r>
            <a:r>
              <a:rPr lang="de-DE" sz="2000" spc="-15" dirty="0">
                <a:latin typeface="+mj-lt"/>
                <a:cs typeface="Times New Roman"/>
              </a:rPr>
              <a:t>s</a:t>
            </a:r>
            <a:r>
              <a:rPr lang="de-DE" sz="2000" spc="-25" dirty="0">
                <a:latin typeface="+mj-lt"/>
                <a:cs typeface="Times New Roman"/>
              </a:rPr>
              <a:t>a</a:t>
            </a:r>
            <a:r>
              <a:rPr lang="de-DE" sz="2000" spc="-10" dirty="0">
                <a:latin typeface="+mj-lt"/>
                <a:cs typeface="Times New Roman"/>
              </a:rPr>
              <a:t>g</a:t>
            </a:r>
            <a:r>
              <a:rPr lang="de-DE" sz="2000" spc="-25" dirty="0">
                <a:latin typeface="+mj-lt"/>
                <a:cs typeface="Times New Roman"/>
              </a:rPr>
              <a:t>e</a:t>
            </a:r>
            <a:r>
              <a:rPr lang="de-DE" sz="2000" spc="-10" dirty="0">
                <a:latin typeface="+mj-lt"/>
                <a:cs typeface="Times New Roman"/>
              </a:rPr>
              <a:t>n!</a:t>
            </a:r>
          </a:p>
          <a:p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4491" y="-143299"/>
            <a:ext cx="7076666" cy="1680864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/>
              <a:t>Bestandteile der Hausarbeit</a:t>
            </a:r>
            <a:endParaRPr lang="de-DE" sz="4000" b="1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3"/>
          <a:srcRect l="30441" t="23540" r="25522" b="15942"/>
          <a:stretch/>
        </p:blipFill>
        <p:spPr>
          <a:xfrm>
            <a:off x="135164" y="1772816"/>
            <a:ext cx="5701000" cy="4896544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4572000" y="1763936"/>
            <a:ext cx="4464496" cy="5258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u="sng" dirty="0" smtClean="0"/>
              <a:t>Sachverhalt:</a:t>
            </a:r>
          </a:p>
          <a:p>
            <a:pPr>
              <a:buFont typeface="Wingdings" charset="2"/>
              <a:buChar char="§"/>
            </a:pPr>
            <a:r>
              <a:rPr lang="de-DE" sz="2000" dirty="0" smtClean="0"/>
              <a:t>Auf der Homepage des Lehrstuhls</a:t>
            </a:r>
          </a:p>
          <a:p>
            <a:pPr>
              <a:buFont typeface="Wingdings" charset="2"/>
              <a:buChar char="§"/>
            </a:pPr>
            <a:endParaRPr lang="de-DE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u="sng" dirty="0" smtClean="0"/>
              <a:t>Literaturverzeichnis:</a:t>
            </a:r>
          </a:p>
          <a:p>
            <a:pPr>
              <a:buFont typeface="Wingdings" charset="2"/>
              <a:buChar char="§"/>
            </a:pPr>
            <a:r>
              <a:rPr lang="de-DE" sz="2000" spc="5" dirty="0" smtClean="0">
                <a:latin typeface="+mj-lt"/>
                <a:cs typeface="Times New Roman"/>
              </a:rPr>
              <a:t>Kommentare, Lehrbücher, Beiträge aus Fachzeitschriften, Festschriften, Dissertationen</a:t>
            </a:r>
          </a:p>
          <a:p>
            <a:pPr>
              <a:buFont typeface="Wingdings" charset="2"/>
              <a:buChar char="§"/>
            </a:pPr>
            <a:r>
              <a:rPr lang="de-DE" sz="2000" spc="5" dirty="0" smtClean="0">
                <a:latin typeface="+mj-lt"/>
                <a:cs typeface="Times New Roman"/>
              </a:rPr>
              <a:t>k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spc="-10" dirty="0" smtClean="0">
                <a:latin typeface="+mj-lt"/>
                <a:cs typeface="Times New Roman"/>
              </a:rPr>
              <a:t>i</a:t>
            </a:r>
            <a:r>
              <a:rPr lang="de-DE" sz="2000" spc="5" dirty="0" smtClean="0">
                <a:latin typeface="+mj-lt"/>
                <a:cs typeface="Times New Roman"/>
              </a:rPr>
              <a:t>n</a:t>
            </a:r>
            <a:r>
              <a:rPr lang="de-DE" sz="2000" dirty="0" smtClean="0">
                <a:latin typeface="+mj-lt"/>
                <a:cs typeface="Times New Roman"/>
              </a:rPr>
              <a:t>e</a:t>
            </a:r>
            <a:r>
              <a:rPr lang="de-DE" sz="2000" spc="-35" dirty="0" smtClean="0">
                <a:latin typeface="+mj-lt"/>
                <a:cs typeface="Times New Roman"/>
              </a:rPr>
              <a:t> </a:t>
            </a:r>
            <a:r>
              <a:rPr lang="de-DE" sz="2000" spc="5" dirty="0" smtClean="0">
                <a:latin typeface="+mj-lt"/>
                <a:cs typeface="Times New Roman"/>
              </a:rPr>
              <a:t>U</a:t>
            </a:r>
            <a:r>
              <a:rPr lang="de-DE" sz="2000" dirty="0" smtClean="0">
                <a:latin typeface="+mj-lt"/>
                <a:cs typeface="Times New Roman"/>
              </a:rPr>
              <a:t>r</a:t>
            </a:r>
            <a:r>
              <a:rPr lang="de-DE" sz="2000" spc="-10" dirty="0" smtClean="0">
                <a:latin typeface="+mj-lt"/>
                <a:cs typeface="Times New Roman"/>
              </a:rPr>
              <a:t>t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spc="-10" dirty="0" smtClean="0">
                <a:latin typeface="+mj-lt"/>
                <a:cs typeface="Times New Roman"/>
              </a:rPr>
              <a:t>il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,</a:t>
            </a:r>
            <a:r>
              <a:rPr lang="de-DE" sz="2000" spc="-20" dirty="0" smtClean="0">
                <a:latin typeface="+mj-lt"/>
                <a:cs typeface="Times New Roman"/>
              </a:rPr>
              <a:t> 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5" dirty="0" smtClean="0">
                <a:latin typeface="+mj-lt"/>
                <a:cs typeface="Times New Roman"/>
              </a:rPr>
              <a:t>b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r </a:t>
            </a:r>
            <a:r>
              <a:rPr lang="de-DE" sz="2000" spc="5" dirty="0" smtClean="0">
                <a:latin typeface="+mj-lt"/>
                <a:cs typeface="Times New Roman"/>
              </a:rPr>
              <a:t>An</a:t>
            </a:r>
            <a:r>
              <a:rPr lang="de-DE" sz="2000" spc="-25" dirty="0" smtClean="0">
                <a:latin typeface="+mj-lt"/>
                <a:cs typeface="Times New Roman"/>
              </a:rPr>
              <a:t>m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r</a:t>
            </a:r>
            <a:r>
              <a:rPr lang="de-DE" sz="2000" spc="5" dirty="0" smtClean="0">
                <a:latin typeface="+mj-lt"/>
                <a:cs typeface="Times New Roman"/>
              </a:rPr>
              <a:t>kung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n</a:t>
            </a:r>
          </a:p>
          <a:p>
            <a:pPr>
              <a:buFont typeface="Wingdings" charset="2"/>
              <a:buChar char="§"/>
            </a:pPr>
            <a:r>
              <a:rPr lang="de-DE" sz="2000" dirty="0" smtClean="0">
                <a:latin typeface="+mj-lt"/>
                <a:cs typeface="Times New Roman"/>
              </a:rPr>
              <a:t>Keine Fallbücher, Skripte!</a:t>
            </a:r>
          </a:p>
          <a:p>
            <a:pPr>
              <a:buFont typeface="Wingdings" charset="2"/>
              <a:buChar char="§"/>
            </a:pPr>
            <a:r>
              <a:rPr lang="de-DE" sz="2000" spc="5" dirty="0" smtClean="0">
                <a:latin typeface="+mj-lt"/>
                <a:cs typeface="Times New Roman"/>
              </a:rPr>
              <a:t>Au</a:t>
            </a:r>
            <a:r>
              <a:rPr lang="de-DE" sz="2000" spc="-10" dirty="0" smtClean="0">
                <a:latin typeface="+mj-lt"/>
                <a:cs typeface="Times New Roman"/>
              </a:rPr>
              <a:t>t</a:t>
            </a:r>
            <a:r>
              <a:rPr lang="de-DE" sz="2000" spc="5" dirty="0" smtClean="0">
                <a:latin typeface="+mj-lt"/>
                <a:cs typeface="Times New Roman"/>
              </a:rPr>
              <a:t>o</a:t>
            </a:r>
            <a:r>
              <a:rPr lang="de-DE" sz="2000" dirty="0" smtClean="0">
                <a:latin typeface="+mj-lt"/>
                <a:cs typeface="Times New Roman"/>
              </a:rPr>
              <a:t>r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n</a:t>
            </a:r>
            <a:r>
              <a:rPr lang="de-DE" sz="2000" spc="-50" dirty="0" smtClean="0">
                <a:latin typeface="+mj-lt"/>
                <a:cs typeface="Times New Roman"/>
              </a:rPr>
              <a:t> 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-10" dirty="0" smtClean="0">
                <a:latin typeface="+mj-lt"/>
                <a:cs typeface="Times New Roman"/>
              </a:rPr>
              <a:t>l</a:t>
            </a:r>
            <a:r>
              <a:rPr lang="de-DE" sz="2000" spc="5" dirty="0" smtClean="0">
                <a:latin typeface="+mj-lt"/>
                <a:cs typeface="Times New Roman"/>
              </a:rPr>
              <a:t>ph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5" dirty="0" smtClean="0">
                <a:latin typeface="+mj-lt"/>
                <a:cs typeface="Times New Roman"/>
              </a:rPr>
              <a:t>b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spc="-10" dirty="0" smtClean="0">
                <a:latin typeface="+mj-lt"/>
                <a:cs typeface="Times New Roman"/>
              </a:rPr>
              <a:t>ti</a:t>
            </a:r>
            <a:r>
              <a:rPr lang="de-DE" sz="2000" dirty="0" smtClean="0">
                <a:latin typeface="+mj-lt"/>
                <a:cs typeface="Times New Roman"/>
              </a:rPr>
              <a:t>s</a:t>
            </a:r>
            <a:r>
              <a:rPr lang="de-DE" sz="2000" spc="-5" dirty="0" smtClean="0">
                <a:latin typeface="+mj-lt"/>
                <a:cs typeface="Times New Roman"/>
              </a:rPr>
              <a:t>c</a:t>
            </a:r>
            <a:r>
              <a:rPr lang="de-DE" sz="2000" dirty="0" smtClean="0">
                <a:latin typeface="+mj-lt"/>
                <a:cs typeface="Times New Roman"/>
              </a:rPr>
              <a:t>h</a:t>
            </a:r>
            <a:r>
              <a:rPr lang="de-DE" sz="2000" spc="-40" dirty="0" smtClean="0">
                <a:latin typeface="+mj-lt"/>
                <a:cs typeface="Times New Roman"/>
              </a:rPr>
              <a:t> 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5" dirty="0" smtClean="0">
                <a:latin typeface="+mj-lt"/>
                <a:cs typeface="Times New Roman"/>
              </a:rPr>
              <a:t>u</a:t>
            </a:r>
            <a:r>
              <a:rPr lang="de-DE" sz="2000" dirty="0" smtClean="0">
                <a:latin typeface="+mj-lt"/>
                <a:cs typeface="Times New Roman"/>
              </a:rPr>
              <a:t>f</a:t>
            </a:r>
            <a:r>
              <a:rPr lang="de-DE" sz="2000" spc="-10" dirty="0" smtClean="0">
                <a:latin typeface="+mj-lt"/>
                <a:cs typeface="Times New Roman"/>
              </a:rPr>
              <a:t>li</a:t>
            </a:r>
            <a:r>
              <a:rPr lang="de-DE" sz="2000" dirty="0" smtClean="0">
                <a:latin typeface="+mj-lt"/>
                <a:cs typeface="Times New Roman"/>
              </a:rPr>
              <a:t>s</a:t>
            </a:r>
            <a:r>
              <a:rPr lang="de-DE" sz="2000" spc="-10" dirty="0" smtClean="0">
                <a:latin typeface="+mj-lt"/>
                <a:cs typeface="Times New Roman"/>
              </a:rPr>
              <a:t>t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n (</a:t>
            </a:r>
            <a:r>
              <a:rPr lang="de-DE" sz="2000" spc="5" dirty="0" smtClean="0">
                <a:latin typeface="+mj-lt"/>
                <a:cs typeface="Times New Roman"/>
              </a:rPr>
              <a:t>g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spc="5" dirty="0" smtClean="0">
                <a:latin typeface="+mj-lt"/>
                <a:cs typeface="Times New Roman"/>
              </a:rPr>
              <a:t>h</a:t>
            </a:r>
            <a:r>
              <a:rPr lang="de-DE" sz="2000" dirty="0" smtClean="0">
                <a:latin typeface="+mj-lt"/>
                <a:cs typeface="Times New Roman"/>
              </a:rPr>
              <a:t>t</a:t>
            </a:r>
            <a:r>
              <a:rPr lang="de-DE" sz="2000" spc="-50" dirty="0" smtClean="0">
                <a:latin typeface="+mj-lt"/>
                <a:cs typeface="Times New Roman"/>
              </a:rPr>
              <a:t> 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5" dirty="0" smtClean="0">
                <a:latin typeface="+mj-lt"/>
                <a:cs typeface="Times New Roman"/>
              </a:rPr>
              <a:t>u</a:t>
            </a:r>
            <a:r>
              <a:rPr lang="de-DE" sz="2000" spc="-10" dirty="0" smtClean="0">
                <a:latin typeface="+mj-lt"/>
                <a:cs typeface="Times New Roman"/>
              </a:rPr>
              <a:t>t</a:t>
            </a:r>
            <a:r>
              <a:rPr lang="de-DE" sz="2000" spc="5" dirty="0" smtClean="0">
                <a:latin typeface="+mj-lt"/>
                <a:cs typeface="Times New Roman"/>
              </a:rPr>
              <a:t>o</a:t>
            </a:r>
            <a:r>
              <a:rPr lang="de-DE" sz="2000" spc="-25" dirty="0" smtClean="0">
                <a:latin typeface="+mj-lt"/>
                <a:cs typeface="Times New Roman"/>
              </a:rPr>
              <a:t>m</a:t>
            </a:r>
            <a:r>
              <a:rPr lang="de-DE" sz="2000" spc="-5" dirty="0" smtClean="0">
                <a:latin typeface="+mj-lt"/>
                <a:cs typeface="Times New Roman"/>
              </a:rPr>
              <a:t>a</a:t>
            </a:r>
            <a:r>
              <a:rPr lang="de-DE" sz="2000" spc="-10" dirty="0" smtClean="0">
                <a:latin typeface="+mj-lt"/>
                <a:cs typeface="Times New Roman"/>
              </a:rPr>
              <a:t>ti</a:t>
            </a:r>
            <a:r>
              <a:rPr lang="de-DE" sz="2000" dirty="0" smtClean="0">
                <a:latin typeface="+mj-lt"/>
                <a:cs typeface="Times New Roman"/>
              </a:rPr>
              <a:t>s</a:t>
            </a:r>
            <a:r>
              <a:rPr lang="de-DE" sz="2000" spc="-5" dirty="0" smtClean="0">
                <a:latin typeface="+mj-lt"/>
                <a:cs typeface="Times New Roman"/>
              </a:rPr>
              <a:t>c</a:t>
            </a:r>
            <a:r>
              <a:rPr lang="de-DE" sz="2000" spc="5" dirty="0" smtClean="0">
                <a:latin typeface="+mj-lt"/>
                <a:cs typeface="Times New Roman"/>
              </a:rPr>
              <a:t>h</a:t>
            </a:r>
            <a:r>
              <a:rPr lang="de-DE" sz="2000" dirty="0" smtClean="0">
                <a:latin typeface="+mj-lt"/>
                <a:cs typeface="Times New Roman"/>
              </a:rPr>
              <a:t>;</a:t>
            </a:r>
            <a:r>
              <a:rPr lang="de-DE" sz="2000" spc="-30" dirty="0" smtClean="0">
                <a:latin typeface="+mj-lt"/>
                <a:cs typeface="Times New Roman"/>
              </a:rPr>
              <a:t> </a:t>
            </a:r>
            <a:r>
              <a:rPr lang="de-DE" sz="2000" dirty="0" smtClean="0">
                <a:latin typeface="+mj-lt"/>
                <a:cs typeface="Times New Roman"/>
              </a:rPr>
              <a:t>s. </a:t>
            </a:r>
            <a:r>
              <a:rPr lang="de-DE" sz="2000" spc="-5" dirty="0" smtClean="0">
                <a:latin typeface="+mj-lt"/>
                <a:cs typeface="Times New Roman"/>
              </a:rPr>
              <a:t>C</a:t>
            </a:r>
            <a:r>
              <a:rPr lang="de-DE" sz="2000" spc="5" dirty="0" smtClean="0">
                <a:latin typeface="+mj-lt"/>
                <a:cs typeface="Times New Roman"/>
              </a:rPr>
              <a:t>o</a:t>
            </a:r>
            <a:r>
              <a:rPr lang="de-DE" sz="2000" spc="-25" dirty="0" smtClean="0">
                <a:latin typeface="+mj-lt"/>
                <a:cs typeface="Times New Roman"/>
              </a:rPr>
              <a:t>m</a:t>
            </a:r>
            <a:r>
              <a:rPr lang="de-DE" sz="2000" spc="5" dirty="0" smtClean="0">
                <a:latin typeface="+mj-lt"/>
                <a:cs typeface="Times New Roman"/>
              </a:rPr>
              <a:t>pu</a:t>
            </a:r>
            <a:r>
              <a:rPr lang="de-DE" sz="2000" spc="-10" dirty="0" smtClean="0">
                <a:latin typeface="+mj-lt"/>
                <a:cs typeface="Times New Roman"/>
              </a:rPr>
              <a:t>t</a:t>
            </a:r>
            <a:r>
              <a:rPr lang="de-DE" sz="2000" spc="-5" dirty="0" smtClean="0">
                <a:latin typeface="+mj-lt"/>
                <a:cs typeface="Times New Roman"/>
              </a:rPr>
              <a:t>e</a:t>
            </a:r>
            <a:r>
              <a:rPr lang="de-DE" sz="2000" dirty="0" smtClean="0">
                <a:latin typeface="+mj-lt"/>
                <a:cs typeface="Times New Roman"/>
              </a:rPr>
              <a:t>r</a:t>
            </a:r>
            <a:r>
              <a:rPr lang="de-DE" sz="2000" spc="5" dirty="0" smtClean="0">
                <a:latin typeface="+mj-lt"/>
                <a:cs typeface="Times New Roman"/>
              </a:rPr>
              <a:t>ku</a:t>
            </a:r>
            <a:r>
              <a:rPr lang="de-DE" sz="2000" spc="-10" dirty="0" smtClean="0">
                <a:latin typeface="+mj-lt"/>
                <a:cs typeface="Times New Roman"/>
              </a:rPr>
              <a:t>r</a:t>
            </a:r>
            <a:r>
              <a:rPr lang="de-DE" sz="2000" dirty="0" smtClean="0">
                <a:latin typeface="+mj-lt"/>
                <a:cs typeface="Times New Roman"/>
              </a:rPr>
              <a:t>s)</a:t>
            </a:r>
          </a:p>
          <a:p>
            <a:pPr>
              <a:buFont typeface="Wingdings" charset="2"/>
              <a:buChar char="§"/>
            </a:pPr>
            <a:r>
              <a:rPr lang="de-DE" sz="2000" dirty="0" smtClean="0">
                <a:latin typeface="+mj-lt"/>
                <a:cs typeface="Times New Roman"/>
              </a:rPr>
              <a:t>Immer neuste Auflage angeben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04491" y="-143299"/>
            <a:ext cx="7076666" cy="1680864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/>
              <a:t>Bestandteile der Hausarbeit</a:t>
            </a:r>
            <a:endParaRPr lang="de-DE" sz="40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/>
          <a:srcRect l="40550" t="12201" r="26376" b="14720"/>
          <a:stretch/>
        </p:blipFill>
        <p:spPr>
          <a:xfrm>
            <a:off x="104490" y="1086341"/>
            <a:ext cx="4179477" cy="5771659"/>
          </a:xfrm>
          <a:prstGeom prst="rect">
            <a:avLst/>
          </a:prstGeom>
        </p:spPr>
      </p:pic>
      <p:sp>
        <p:nvSpPr>
          <p:cNvPr id="13" name="Freihandform 12"/>
          <p:cNvSpPr/>
          <p:nvPr/>
        </p:nvSpPr>
        <p:spPr>
          <a:xfrm>
            <a:off x="3919444" y="3212976"/>
            <a:ext cx="729048" cy="240153"/>
          </a:xfrm>
          <a:custGeom>
            <a:avLst/>
            <a:gdLst>
              <a:gd name="connsiteX0" fmla="*/ 729048 w 729048"/>
              <a:gd name="connsiteY0" fmla="*/ 210064 h 240153"/>
              <a:gd name="connsiteX1" fmla="*/ 407773 w 729048"/>
              <a:gd name="connsiteY1" fmla="*/ 222421 h 240153"/>
              <a:gd name="connsiteX2" fmla="*/ 0 w 729048"/>
              <a:gd name="connsiteY2" fmla="*/ 0 h 24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048" h="240153">
                <a:moveTo>
                  <a:pt x="729048" y="210064"/>
                </a:moveTo>
                <a:cubicBezTo>
                  <a:pt x="629164" y="233748"/>
                  <a:pt x="529281" y="257432"/>
                  <a:pt x="407773" y="222421"/>
                </a:cubicBezTo>
                <a:cubicBezTo>
                  <a:pt x="286265" y="187410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868" y="188640"/>
            <a:ext cx="2088232" cy="50405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u="sng" dirty="0" smtClean="0"/>
              <a:t>Kommentare:</a:t>
            </a:r>
            <a:endParaRPr lang="de-DE" b="1" u="sng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171381"/>
              </p:ext>
            </p:extLst>
          </p:nvPr>
        </p:nvGraphicFramePr>
        <p:xfrm>
          <a:off x="179512" y="851481"/>
          <a:ext cx="8784976" cy="528294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58019"/>
                <a:gridCol w="4426957"/>
              </a:tblGrid>
              <a:tr h="538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Heintschell-Heinegg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Bernd von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Beck´scher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Online-Kommentar, StGB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23. Edition, München 2013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Zit.: </a:t>
                      </a:r>
                      <a:r>
                        <a:rPr lang="de-DE" sz="1800" i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Bearbeiter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in: </a:t>
                      </a: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BeckOK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Fundstelle.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7982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Kindhäuser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Urs/Neumann, </a:t>
                      </a: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Ulfrid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r>
                        <a:rPr lang="de-DE" sz="18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Paeffgen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Hans-Ulrich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de-DE" sz="18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Nomos Kommentar, StGB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 Auflage, Baden-Baden 2013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Zit.: </a:t>
                      </a:r>
                      <a:r>
                        <a:rPr lang="de-DE" sz="1800" i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Bearbeiter</a:t>
                      </a: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in: NK, Fundstelle</a:t>
                      </a: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</a:t>
                      </a: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</a:t>
                      </a:r>
                      <a:r>
                        <a:rPr lang="de-DE" sz="1800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Bearbeiter</a:t>
                      </a: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/NK/StGB, Fundstelle.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</a:t>
                      </a: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NK-StGB-</a:t>
                      </a:r>
                      <a:r>
                        <a:rPr lang="de-DE" sz="1800" i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Bearbeiter</a:t>
                      </a: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Fundstelle.</a:t>
                      </a:r>
                      <a:endParaRPr lang="de-DE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124392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Begründer des Kommentares</a:t>
                      </a:r>
                      <a:endParaRPr lang="de-DE" sz="18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ln>
                            <a:noFill/>
                          </a:ln>
                          <a:effectLst/>
                        </a:rPr>
                        <a:t>Werkname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Auflage, Auflageort &amp;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Jahr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                                +</a:t>
                      </a: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Aufzeigen, wie das Werk in den Fußnoten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</a:rPr>
                        <a:t> zitiert 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</a:rPr>
                        <a:t>wird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</a:rPr>
                        <a:t>(Beachten: Bearbeiter ist stets kursiv)</a:t>
                      </a: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3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868" y="188640"/>
            <a:ext cx="2088232" cy="50405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u="sng" dirty="0" smtClean="0"/>
              <a:t>Lehrbücher:</a:t>
            </a:r>
            <a:endParaRPr lang="de-DE" b="1" u="sng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48153"/>
              </p:ext>
            </p:extLst>
          </p:nvPr>
        </p:nvGraphicFramePr>
        <p:xfrm>
          <a:off x="179512" y="851481"/>
          <a:ext cx="8784976" cy="448405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58019"/>
                <a:gridCol w="4426957"/>
              </a:tblGrid>
              <a:tr h="538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Rengier, Rudolf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Strafrecht Allgemeiner Teil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 Auflage, München 2013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Zit.: </a:t>
                      </a:r>
                      <a:r>
                        <a:rPr lang="de-DE" sz="1800" i="1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Rengier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AT, Fundstelle.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7982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Kühl, Kristian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Strafrecht, Allgemeiner Teil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 Aufl., München 2012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Zit.: </a:t>
                      </a:r>
                      <a:r>
                        <a:rPr lang="de-DE" sz="1800" i="1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Kühl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AT, Fundstelle.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1243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Verfasser</a:t>
                      </a:r>
                      <a:r>
                        <a:rPr lang="de-DE" sz="1800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des Lehrbuchs</a:t>
                      </a:r>
                      <a:endParaRPr lang="de-DE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de-DE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Werkname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Auflage, Auflageort &amp;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Jahr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                        +</a:t>
                      </a:r>
                      <a:endParaRPr lang="de-DE" sz="1800" dirty="0" smtClean="0">
                        <a:ln>
                          <a:noFill/>
                        </a:ln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Aufzeigen, wie das Werk in den Fußnoten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zitiert </a:t>
                      </a:r>
                      <a:r>
                        <a:rPr lang="de-DE" sz="1800" baseline="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wird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(Beachten: Bearbeiter ist stets kursiv)</a:t>
                      </a:r>
                      <a:endParaRPr lang="de-DE" sz="1800" dirty="0" smtClean="0">
                        <a:ln>
                          <a:noFill/>
                        </a:ln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7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868" y="188640"/>
            <a:ext cx="8374572" cy="504056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b="1" u="sng" dirty="0">
                <a:solidFill>
                  <a:schemeClr val="tx1"/>
                </a:solidFill>
                <a:ea typeface="Calibri" charset="0"/>
                <a:cs typeface="Times New Roman" charset="0"/>
              </a:rPr>
              <a:t>Beiträge </a:t>
            </a:r>
            <a:r>
              <a:rPr lang="de-DE" b="1" u="sng" dirty="0" smtClean="0">
                <a:solidFill>
                  <a:schemeClr val="tx1"/>
                </a:solidFill>
                <a:ea typeface="Calibri" charset="0"/>
                <a:cs typeface="Times New Roman" charset="0"/>
              </a:rPr>
              <a:t>aus juristischen Fachzeitschriften/Sammelbänden: </a:t>
            </a:r>
            <a:endParaRPr lang="de-DE" b="1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48094"/>
              </p:ext>
            </p:extLst>
          </p:nvPr>
        </p:nvGraphicFramePr>
        <p:xfrm>
          <a:off x="179512" y="851481"/>
          <a:ext cx="8784976" cy="38154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58019"/>
                <a:gridCol w="4426957"/>
              </a:tblGrid>
              <a:tr h="538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Alwart, Heiner</a:t>
                      </a:r>
                      <a:endParaRPr lang="de-DE" sz="1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Der Begriff des Motivbündels im Strafrecht,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in: GA 1983, S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 433-356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7982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Seelmann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Kurt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Grundfälle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zu den Straftaten gegen das </a:t>
                      </a:r>
                      <a:r>
                        <a:rPr lang="de-DE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Ver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 mögen als Ganzes</a:t>
                      </a:r>
                      <a:b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In: </a:t>
                      </a:r>
                      <a:r>
                        <a:rPr lang="de-DE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JuS</a:t>
                      </a:r>
                      <a:r>
                        <a:rPr lang="de-DE" sz="180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1982, S. 914 – 918.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1243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Verfasser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de-DE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Überschrift des Beitrags, die jeweiligen Zeitschrift, Jahr,  Anfangs- und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Endseite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Hinweis: Das „Zit.:…“ ist nicht erforderlich,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wird nämlich genauso zitiert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23226" t="34880" r="1963" b="47480"/>
          <a:stretch/>
        </p:blipFill>
        <p:spPr>
          <a:xfrm>
            <a:off x="467544" y="5229200"/>
            <a:ext cx="8306637" cy="1224136"/>
          </a:xfrm>
          <a:prstGeom prst="rect">
            <a:avLst/>
          </a:prstGeom>
        </p:spPr>
      </p:pic>
      <p:sp>
        <p:nvSpPr>
          <p:cNvPr id="5" name="Freihandform 4"/>
          <p:cNvSpPr/>
          <p:nvPr/>
        </p:nvSpPr>
        <p:spPr>
          <a:xfrm>
            <a:off x="7495974" y="4343709"/>
            <a:ext cx="1274148" cy="1266093"/>
          </a:xfrm>
          <a:custGeom>
            <a:avLst/>
            <a:gdLst>
              <a:gd name="connsiteX0" fmla="*/ 1181686 w 1274148"/>
              <a:gd name="connsiteY0" fmla="*/ 0 h 1266093"/>
              <a:gd name="connsiteX1" fmla="*/ 1153551 w 1274148"/>
              <a:gd name="connsiteY1" fmla="*/ 633047 h 1266093"/>
              <a:gd name="connsiteX2" fmla="*/ 0 w 1274148"/>
              <a:gd name="connsiteY2" fmla="*/ 1266093 h 126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4148" h="1266093">
                <a:moveTo>
                  <a:pt x="1181686" y="0"/>
                </a:moveTo>
                <a:cubicBezTo>
                  <a:pt x="1266092" y="211016"/>
                  <a:pt x="1350499" y="422032"/>
                  <a:pt x="1153551" y="633047"/>
                </a:cubicBezTo>
                <a:cubicBezTo>
                  <a:pt x="956603" y="844062"/>
                  <a:pt x="0" y="1266093"/>
                  <a:pt x="0" y="126609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868" y="188640"/>
            <a:ext cx="5998308" cy="504056"/>
          </a:xfrm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b="1" u="sng" dirty="0" smtClean="0">
                <a:solidFill>
                  <a:schemeClr val="tx1"/>
                </a:solidFill>
                <a:ea typeface="Calibri" charset="0"/>
                <a:cs typeface="Times New Roman" charset="0"/>
              </a:rPr>
              <a:t>Anmerkung zu Gerichtsurteilen:</a:t>
            </a:r>
            <a:endParaRPr lang="de-DE" b="1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23272"/>
              </p:ext>
            </p:extLst>
          </p:nvPr>
        </p:nvGraphicFramePr>
        <p:xfrm>
          <a:off x="179512" y="851481"/>
          <a:ext cx="8784976" cy="38154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58019"/>
                <a:gridCol w="4426957"/>
              </a:tblGrid>
              <a:tr h="538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Martin, Sigmund</a:t>
                      </a:r>
                      <a:endParaRPr lang="de-DE" sz="1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Anmerkung zu BGH NJW 2001, 763, in:</a:t>
                      </a:r>
                      <a:b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JuS 2001, S. 613-614</a:t>
                      </a:r>
                      <a:endParaRPr lang="de-DE" sz="1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de-DE" sz="1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7982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Otto, Harro</a:t>
                      </a:r>
                      <a:endParaRPr lang="de-DE" sz="1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Anmerkung zu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BGHSt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42, 128-134, in:</a:t>
                      </a:r>
                      <a:b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JZ 2002, S. 567-568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1243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Verfasser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der Anmerkung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Gerichtsurteil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nennen, Fundort nennen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Beachte: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Nur Anmerkungen zu einem Gerichtsurteil erscheinen im Literaturverzeichnis, nicht die Urteile selbst!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5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5488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Gliederung</a:t>
            </a:r>
            <a:endParaRPr lang="de-DE" sz="4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03634" y="1916832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de-DE" sz="3200" dirty="0" smtClean="0"/>
              <a:t>Allgemeines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ersten Schritte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smtClean="0"/>
              <a:t>Ausarbeiten im Seminar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Bestandteile der Hausarbeit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smtClean="0"/>
              <a:t>Plagiate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Tipps, Tricks</a:t>
            </a:r>
          </a:p>
          <a:p>
            <a:pPr marL="457200" indent="-457200">
              <a:buFont typeface="Wingdings" charset="2"/>
              <a:buChar char="§"/>
            </a:pPr>
            <a:r>
              <a:rPr lang="de-DE" sz="3200" dirty="0" err="1" smtClean="0"/>
              <a:t>Remonstration</a:t>
            </a:r>
            <a:endParaRPr lang="de-DE" sz="3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05686" y="1963797"/>
            <a:ext cx="4380072" cy="4351338"/>
          </a:xfrm>
        </p:spPr>
        <p:txBody>
          <a:bodyPr>
            <a:normAutofit/>
          </a:bodyPr>
          <a:lstStyle/>
          <a:p>
            <a:pPr marL="469900" indent="-457200">
              <a:lnSpc>
                <a:spcPct val="100000"/>
              </a:lnSpc>
              <a:spcBef>
                <a:spcPts val="33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spc="-15" dirty="0" smtClean="0">
                <a:latin typeface="+mj-lt"/>
                <a:cs typeface="Times New Roman"/>
              </a:rPr>
              <a:t>F</a:t>
            </a:r>
            <a:r>
              <a:rPr lang="de-DE" sz="2800" spc="-10" dirty="0" smtClean="0">
                <a:latin typeface="+mj-lt"/>
                <a:cs typeface="Times New Roman"/>
              </a:rPr>
              <a:t>o</a:t>
            </a:r>
            <a:r>
              <a:rPr lang="de-DE" sz="2800" spc="-5" dirty="0" smtClean="0">
                <a:latin typeface="+mj-lt"/>
                <a:cs typeface="Times New Roman"/>
              </a:rPr>
              <a:t>r</a:t>
            </a:r>
            <a:r>
              <a:rPr lang="de-DE" sz="2800" spc="-45" dirty="0" smtClean="0">
                <a:latin typeface="+mj-lt"/>
                <a:cs typeface="Times New Roman"/>
              </a:rPr>
              <a:t>m</a:t>
            </a:r>
            <a:r>
              <a:rPr lang="de-DE" sz="2800" spc="-25" dirty="0" smtClean="0">
                <a:latin typeface="+mj-lt"/>
                <a:cs typeface="Times New Roman"/>
              </a:rPr>
              <a:t>a</a:t>
            </a:r>
            <a:r>
              <a:rPr lang="de-DE" sz="2800" spc="-10" dirty="0" smtClean="0">
                <a:latin typeface="+mj-lt"/>
                <a:cs typeface="Times New Roman"/>
              </a:rPr>
              <a:t>li</a:t>
            </a:r>
            <a:r>
              <a:rPr lang="de-DE" sz="2800" spc="-25" dirty="0" smtClean="0">
                <a:latin typeface="+mj-lt"/>
                <a:cs typeface="Times New Roman"/>
              </a:rPr>
              <a:t>e</a:t>
            </a:r>
            <a:r>
              <a:rPr lang="de-DE" sz="2800" spc="-10" dirty="0" smtClean="0">
                <a:latin typeface="+mj-lt"/>
                <a:cs typeface="Times New Roman"/>
              </a:rPr>
              <a:t>n</a:t>
            </a:r>
            <a:r>
              <a:rPr lang="de-DE" sz="2800" spc="-10" dirty="0">
                <a:latin typeface="+mj-lt"/>
                <a:cs typeface="Times New Roman"/>
              </a:rPr>
              <a:t>:</a:t>
            </a:r>
            <a:endParaRPr lang="de-DE" sz="2800" dirty="0">
              <a:latin typeface="+mj-lt"/>
              <a:cs typeface="Times New Roman"/>
            </a:endParaRPr>
          </a:p>
          <a:p>
            <a:pPr marL="756285" marR="6350" lvl="1" indent="-286385">
              <a:lnSpc>
                <a:spcPts val="2590"/>
              </a:lnSpc>
              <a:spcBef>
                <a:spcPts val="63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dirty="0">
                <a:latin typeface="+mj-lt"/>
                <a:cs typeface="Times New Roman"/>
              </a:rPr>
              <a:t>1/3</a:t>
            </a:r>
            <a:r>
              <a:rPr lang="de-DE" spc="-25" dirty="0">
                <a:latin typeface="+mj-lt"/>
                <a:cs typeface="Times New Roman"/>
              </a:rPr>
              <a:t> </a:t>
            </a:r>
            <a:r>
              <a:rPr lang="de-DE" spc="-5" dirty="0">
                <a:latin typeface="+mj-lt"/>
                <a:cs typeface="Times New Roman"/>
              </a:rPr>
              <a:t>R</a:t>
            </a:r>
            <a:r>
              <a:rPr lang="de-DE" dirty="0">
                <a:latin typeface="+mj-lt"/>
                <a:cs typeface="Times New Roman"/>
              </a:rPr>
              <a:t>and auf</a:t>
            </a:r>
            <a:r>
              <a:rPr lang="de-DE" spc="-10" dirty="0">
                <a:latin typeface="+mj-lt"/>
                <a:cs typeface="Times New Roman"/>
              </a:rPr>
              <a:t> </a:t>
            </a:r>
            <a:r>
              <a:rPr lang="de-DE" dirty="0">
                <a:latin typeface="+mj-lt"/>
                <a:cs typeface="Times New Roman"/>
              </a:rPr>
              <a:t>der </a:t>
            </a:r>
            <a:r>
              <a:rPr lang="de-DE" dirty="0" smtClean="0">
                <a:latin typeface="+mj-lt"/>
                <a:cs typeface="Times New Roman"/>
              </a:rPr>
              <a:t>linken/rechten</a:t>
            </a:r>
            <a:r>
              <a:rPr lang="de-DE" spc="-40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S</a:t>
            </a:r>
            <a:r>
              <a:rPr lang="de-DE" dirty="0" smtClean="0">
                <a:latin typeface="+mj-lt"/>
                <a:cs typeface="Times New Roman"/>
              </a:rPr>
              <a:t>eite</a:t>
            </a:r>
            <a:endParaRPr lang="de-DE" spc="-20" dirty="0" smtClean="0">
              <a:latin typeface="+mj-lt"/>
              <a:cs typeface="Times New Roman"/>
            </a:endParaRPr>
          </a:p>
          <a:p>
            <a:pPr marL="756285" marR="6350" lvl="1" indent="-286385">
              <a:lnSpc>
                <a:spcPts val="2590"/>
              </a:lnSpc>
              <a:spcBef>
                <a:spcPts val="63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spc="-5" dirty="0" smtClean="0">
                <a:latin typeface="+mj-lt"/>
                <a:cs typeface="Times New Roman"/>
              </a:rPr>
              <a:t>S</a:t>
            </a:r>
            <a:r>
              <a:rPr lang="de-DE" dirty="0" smtClean="0">
                <a:latin typeface="+mj-lt"/>
                <a:cs typeface="Times New Roman"/>
              </a:rPr>
              <a:t>chri</a:t>
            </a:r>
            <a:r>
              <a:rPr lang="de-DE" spc="-10" dirty="0" smtClean="0">
                <a:latin typeface="+mj-lt"/>
                <a:cs typeface="Times New Roman"/>
              </a:rPr>
              <a:t>f</a:t>
            </a:r>
            <a:r>
              <a:rPr lang="de-DE" dirty="0" smtClean="0">
                <a:latin typeface="+mj-lt"/>
                <a:cs typeface="Times New Roman"/>
              </a:rPr>
              <a:t>tart</a:t>
            </a:r>
            <a:r>
              <a:rPr lang="de-DE" dirty="0">
                <a:latin typeface="+mj-lt"/>
                <a:cs typeface="Times New Roman"/>
              </a:rPr>
              <a:t>:</a:t>
            </a:r>
            <a:r>
              <a:rPr lang="de-DE" spc="-45" dirty="0">
                <a:latin typeface="+mj-lt"/>
                <a:cs typeface="Times New Roman"/>
              </a:rPr>
              <a:t> </a:t>
            </a:r>
            <a:r>
              <a:rPr lang="de-DE" spc="-5" dirty="0">
                <a:latin typeface="+mj-lt"/>
                <a:cs typeface="Times New Roman"/>
              </a:rPr>
              <a:t>T</a:t>
            </a:r>
            <a:r>
              <a:rPr lang="de-DE" dirty="0">
                <a:latin typeface="+mj-lt"/>
                <a:cs typeface="Times New Roman"/>
              </a:rPr>
              <a:t>i</a:t>
            </a:r>
            <a:r>
              <a:rPr lang="de-DE" spc="-20" dirty="0">
                <a:latin typeface="+mj-lt"/>
                <a:cs typeface="Times New Roman"/>
              </a:rPr>
              <a:t>m</a:t>
            </a:r>
            <a:r>
              <a:rPr lang="de-DE" dirty="0">
                <a:latin typeface="+mj-lt"/>
                <a:cs typeface="Times New Roman"/>
              </a:rPr>
              <a:t>es </a:t>
            </a:r>
            <a:r>
              <a:rPr lang="de-DE" spc="-5" dirty="0">
                <a:latin typeface="+mj-lt"/>
                <a:cs typeface="Times New Roman"/>
              </a:rPr>
              <a:t>N</a:t>
            </a:r>
            <a:r>
              <a:rPr lang="de-DE" dirty="0">
                <a:latin typeface="+mj-lt"/>
                <a:cs typeface="Times New Roman"/>
              </a:rPr>
              <a:t>ew </a:t>
            </a:r>
            <a:r>
              <a:rPr lang="de-DE" spc="-5" dirty="0" smtClean="0">
                <a:latin typeface="+mj-lt"/>
                <a:cs typeface="Times New Roman"/>
              </a:rPr>
              <a:t>R</a:t>
            </a:r>
            <a:r>
              <a:rPr lang="de-DE" dirty="0" smtClean="0">
                <a:latin typeface="+mj-lt"/>
                <a:cs typeface="Times New Roman"/>
              </a:rPr>
              <a:t>o</a:t>
            </a:r>
            <a:r>
              <a:rPr lang="de-DE" spc="-20" dirty="0" smtClean="0">
                <a:latin typeface="+mj-lt"/>
                <a:cs typeface="Times New Roman"/>
              </a:rPr>
              <a:t>m</a:t>
            </a:r>
            <a:r>
              <a:rPr lang="de-DE" dirty="0" smtClean="0">
                <a:latin typeface="+mj-lt"/>
                <a:cs typeface="Times New Roman"/>
              </a:rPr>
              <a:t>an</a:t>
            </a:r>
            <a:endParaRPr lang="de-DE" spc="-10" dirty="0" smtClean="0">
              <a:latin typeface="+mj-lt"/>
              <a:cs typeface="Times New Roman"/>
            </a:endParaRPr>
          </a:p>
          <a:p>
            <a:pPr marL="756285" marR="6350" lvl="1" indent="-286385">
              <a:lnSpc>
                <a:spcPts val="2590"/>
              </a:lnSpc>
              <a:spcBef>
                <a:spcPts val="63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spc="-5" dirty="0" smtClean="0">
                <a:latin typeface="+mj-lt"/>
                <a:cs typeface="Times New Roman"/>
              </a:rPr>
              <a:t>S</a:t>
            </a:r>
            <a:r>
              <a:rPr lang="de-DE" dirty="0" smtClean="0">
                <a:latin typeface="+mj-lt"/>
                <a:cs typeface="Times New Roman"/>
              </a:rPr>
              <a:t>chri</a:t>
            </a:r>
            <a:r>
              <a:rPr lang="de-DE" spc="-10" dirty="0" smtClean="0">
                <a:latin typeface="+mj-lt"/>
                <a:cs typeface="Times New Roman"/>
              </a:rPr>
              <a:t>f</a:t>
            </a:r>
            <a:r>
              <a:rPr lang="de-DE" dirty="0" smtClean="0">
                <a:latin typeface="+mj-lt"/>
                <a:cs typeface="Times New Roman"/>
              </a:rPr>
              <a:t>tgröße</a:t>
            </a:r>
            <a:r>
              <a:rPr lang="de-DE" dirty="0">
                <a:latin typeface="+mj-lt"/>
                <a:cs typeface="Times New Roman"/>
              </a:rPr>
              <a:t>:</a:t>
            </a:r>
            <a:r>
              <a:rPr lang="de-DE" spc="-35" dirty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12</a:t>
            </a:r>
          </a:p>
          <a:p>
            <a:pPr marL="756285" marR="6350" lvl="1" indent="-286385">
              <a:lnSpc>
                <a:spcPts val="2590"/>
              </a:lnSpc>
              <a:spcBef>
                <a:spcPts val="63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spc="-5" dirty="0" smtClean="0">
                <a:latin typeface="+mj-lt"/>
                <a:cs typeface="Times New Roman"/>
              </a:rPr>
              <a:t>Z</a:t>
            </a:r>
            <a:r>
              <a:rPr lang="de-DE" dirty="0" smtClean="0">
                <a:latin typeface="+mj-lt"/>
                <a:cs typeface="Times New Roman"/>
              </a:rPr>
              <a:t>eilenabst</a:t>
            </a:r>
            <a:r>
              <a:rPr lang="de-DE" spc="-10" dirty="0" smtClean="0">
                <a:latin typeface="+mj-lt"/>
                <a:cs typeface="Times New Roman"/>
              </a:rPr>
              <a:t>a</a:t>
            </a:r>
            <a:r>
              <a:rPr lang="de-DE" dirty="0" smtClean="0">
                <a:latin typeface="+mj-lt"/>
                <a:cs typeface="Times New Roman"/>
              </a:rPr>
              <a:t>nd</a:t>
            </a:r>
            <a:r>
              <a:rPr lang="de-DE" dirty="0">
                <a:latin typeface="+mj-lt"/>
                <a:cs typeface="Times New Roman"/>
              </a:rPr>
              <a:t>:</a:t>
            </a:r>
            <a:r>
              <a:rPr lang="de-DE" spc="-45" dirty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1,5</a:t>
            </a:r>
          </a:p>
          <a:p>
            <a:pPr marL="756285" marR="6350" lvl="1" indent="-286385">
              <a:lnSpc>
                <a:spcPts val="2590"/>
              </a:lnSpc>
              <a:spcBef>
                <a:spcPts val="63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spc="-5" dirty="0" smtClean="0">
                <a:latin typeface="+mj-lt"/>
                <a:cs typeface="Times New Roman"/>
              </a:rPr>
              <a:t>L</a:t>
            </a:r>
            <a:r>
              <a:rPr lang="de-DE" dirty="0" smtClean="0">
                <a:latin typeface="+mj-lt"/>
                <a:cs typeface="Times New Roman"/>
              </a:rPr>
              <a:t>änge</a:t>
            </a:r>
            <a:r>
              <a:rPr lang="de-DE" dirty="0">
                <a:latin typeface="+mj-lt"/>
                <a:cs typeface="Times New Roman"/>
              </a:rPr>
              <a:t>:</a:t>
            </a:r>
            <a:r>
              <a:rPr lang="de-DE" spc="-20" dirty="0">
                <a:latin typeface="+mj-lt"/>
                <a:cs typeface="Times New Roman"/>
              </a:rPr>
              <a:t> </a:t>
            </a:r>
            <a:r>
              <a:rPr lang="de-DE" dirty="0">
                <a:latin typeface="+mj-lt"/>
                <a:cs typeface="Times New Roman"/>
              </a:rPr>
              <a:t>20 </a:t>
            </a:r>
            <a:r>
              <a:rPr lang="de-DE" spc="-5" dirty="0">
                <a:latin typeface="+mj-lt"/>
                <a:cs typeface="Times New Roman"/>
              </a:rPr>
              <a:t>S</a:t>
            </a:r>
            <a:r>
              <a:rPr lang="de-DE" dirty="0">
                <a:latin typeface="+mj-lt"/>
                <a:cs typeface="Times New Roman"/>
              </a:rPr>
              <a:t>eiten</a:t>
            </a:r>
            <a:r>
              <a:rPr lang="de-DE" spc="-40" dirty="0">
                <a:latin typeface="+mj-lt"/>
                <a:cs typeface="Times New Roman"/>
              </a:rPr>
              <a:t> </a:t>
            </a:r>
            <a:r>
              <a:rPr lang="de-DE" dirty="0">
                <a:latin typeface="+mj-lt"/>
                <a:cs typeface="Times New Roman"/>
              </a:rPr>
              <a:t>(</a:t>
            </a:r>
            <a:r>
              <a:rPr lang="de-DE" b="1" dirty="0">
                <a:latin typeface="+mj-lt"/>
                <a:cs typeface="Times New Roman"/>
              </a:rPr>
              <a:t>so</a:t>
            </a:r>
            <a:r>
              <a:rPr lang="de-DE" b="1" spc="-20" dirty="0">
                <a:latin typeface="+mj-lt"/>
                <a:cs typeface="Times New Roman"/>
              </a:rPr>
              <a:t>w</a:t>
            </a:r>
            <a:r>
              <a:rPr lang="de-DE" b="1" dirty="0">
                <a:latin typeface="+mj-lt"/>
                <a:cs typeface="Times New Roman"/>
              </a:rPr>
              <a:t>eit a</a:t>
            </a:r>
            <a:r>
              <a:rPr lang="de-DE" b="1" spc="-5" dirty="0">
                <a:latin typeface="+mj-lt"/>
                <a:cs typeface="Times New Roman"/>
              </a:rPr>
              <a:t>u</a:t>
            </a:r>
            <a:r>
              <a:rPr lang="de-DE" b="1" dirty="0">
                <a:latin typeface="+mj-lt"/>
                <a:cs typeface="Times New Roman"/>
              </a:rPr>
              <a:t>f </a:t>
            </a:r>
            <a:r>
              <a:rPr lang="de-DE" b="1" spc="-5" dirty="0">
                <a:latin typeface="+mj-lt"/>
                <a:cs typeface="Times New Roman"/>
              </a:rPr>
              <a:t>d</a:t>
            </a:r>
            <a:r>
              <a:rPr lang="de-DE" b="1" dirty="0">
                <a:latin typeface="+mj-lt"/>
                <a:cs typeface="Times New Roman"/>
              </a:rPr>
              <a:t>em </a:t>
            </a:r>
            <a:r>
              <a:rPr lang="de-DE" b="1" spc="-5" dirty="0">
                <a:latin typeface="+mj-lt"/>
                <a:cs typeface="Times New Roman"/>
              </a:rPr>
              <a:t>Au</a:t>
            </a:r>
            <a:r>
              <a:rPr lang="de-DE" b="1" dirty="0">
                <a:latin typeface="+mj-lt"/>
                <a:cs typeface="Times New Roman"/>
              </a:rPr>
              <a:t>fga</a:t>
            </a:r>
            <a:r>
              <a:rPr lang="de-DE" b="1" spc="-5" dirty="0">
                <a:latin typeface="+mj-lt"/>
                <a:cs typeface="Times New Roman"/>
              </a:rPr>
              <a:t>b</a:t>
            </a:r>
            <a:r>
              <a:rPr lang="de-DE" b="1" dirty="0">
                <a:latin typeface="+mj-lt"/>
                <a:cs typeface="Times New Roman"/>
              </a:rPr>
              <a:t>e</a:t>
            </a:r>
            <a:r>
              <a:rPr lang="de-DE" b="1" spc="-5" dirty="0">
                <a:latin typeface="+mj-lt"/>
                <a:cs typeface="Times New Roman"/>
              </a:rPr>
              <a:t>nb</a:t>
            </a:r>
            <a:r>
              <a:rPr lang="de-DE" b="1" dirty="0">
                <a:latin typeface="+mj-lt"/>
                <a:cs typeface="Times New Roman"/>
              </a:rPr>
              <a:t>latt </a:t>
            </a:r>
            <a:r>
              <a:rPr lang="de-DE" b="1" spc="-5" dirty="0">
                <a:latin typeface="+mj-lt"/>
                <a:cs typeface="Times New Roman"/>
              </a:rPr>
              <a:t>n</a:t>
            </a:r>
            <a:r>
              <a:rPr lang="de-DE" b="1" dirty="0">
                <a:latin typeface="+mj-lt"/>
                <a:cs typeface="Times New Roman"/>
              </a:rPr>
              <a:t>ic</a:t>
            </a:r>
            <a:r>
              <a:rPr lang="de-DE" b="1" spc="-5" dirty="0">
                <a:latin typeface="+mj-lt"/>
                <a:cs typeface="Times New Roman"/>
              </a:rPr>
              <a:t>h</a:t>
            </a:r>
            <a:r>
              <a:rPr lang="de-DE" b="1" dirty="0">
                <a:latin typeface="+mj-lt"/>
                <a:cs typeface="Times New Roman"/>
              </a:rPr>
              <a:t>ts a</a:t>
            </a:r>
            <a:r>
              <a:rPr lang="de-DE" b="1" spc="-5" dirty="0">
                <a:latin typeface="+mj-lt"/>
                <a:cs typeface="Times New Roman"/>
              </a:rPr>
              <a:t>nd</a:t>
            </a:r>
            <a:r>
              <a:rPr lang="de-DE" b="1" dirty="0">
                <a:latin typeface="+mj-lt"/>
                <a:cs typeface="Times New Roman"/>
              </a:rPr>
              <a:t>eres a</a:t>
            </a:r>
            <a:r>
              <a:rPr lang="de-DE" b="1" spc="-5" dirty="0">
                <a:latin typeface="+mj-lt"/>
                <a:cs typeface="Times New Roman"/>
              </a:rPr>
              <a:t>n</a:t>
            </a:r>
            <a:r>
              <a:rPr lang="de-DE" b="1" dirty="0">
                <a:latin typeface="+mj-lt"/>
                <a:cs typeface="Times New Roman"/>
              </a:rPr>
              <a:t>gege</a:t>
            </a:r>
            <a:r>
              <a:rPr lang="de-DE" b="1" spc="-5" dirty="0">
                <a:latin typeface="+mj-lt"/>
                <a:cs typeface="Times New Roman"/>
              </a:rPr>
              <a:t>b</a:t>
            </a:r>
            <a:r>
              <a:rPr lang="de-DE" b="1" dirty="0">
                <a:latin typeface="+mj-lt"/>
                <a:cs typeface="Times New Roman"/>
              </a:rPr>
              <a:t>e</a:t>
            </a:r>
            <a:r>
              <a:rPr lang="de-DE" b="1" spc="-5" dirty="0">
                <a:latin typeface="+mj-lt"/>
                <a:cs typeface="Times New Roman"/>
              </a:rPr>
              <a:t>n</a:t>
            </a:r>
            <a:r>
              <a:rPr lang="de-DE" b="1" dirty="0">
                <a:latin typeface="+mj-lt"/>
                <a:cs typeface="Times New Roman"/>
              </a:rPr>
              <a:t>!</a:t>
            </a:r>
            <a:r>
              <a:rPr lang="de-DE" dirty="0">
                <a:latin typeface="+mj-lt"/>
                <a:cs typeface="Times New Roman"/>
              </a:rPr>
              <a:t>)</a:t>
            </a:r>
          </a:p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04491" y="-143299"/>
            <a:ext cx="7076666" cy="168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smtClean="0"/>
              <a:t>Bestandteile der Hausarbeit</a:t>
            </a:r>
            <a:endParaRPr lang="de-DE" sz="4000" b="1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/>
          <a:srcRect l="6688" t="860" r="50749" b="860"/>
          <a:stretch/>
        </p:blipFill>
        <p:spPr>
          <a:xfrm>
            <a:off x="323528" y="1124744"/>
            <a:ext cx="38919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indent="-457200">
              <a:lnSpc>
                <a:spcPct val="100000"/>
              </a:lnSpc>
              <a:spcBef>
                <a:spcPts val="28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spc="-15" dirty="0" smtClean="0">
                <a:latin typeface="+mj-lt"/>
                <a:cs typeface="Times New Roman"/>
              </a:rPr>
              <a:t>S</a:t>
            </a:r>
            <a:r>
              <a:rPr lang="de-DE" sz="2800" spc="-25" dirty="0" smtClean="0">
                <a:latin typeface="+mj-lt"/>
                <a:cs typeface="Times New Roman"/>
              </a:rPr>
              <a:t>c</a:t>
            </a:r>
            <a:r>
              <a:rPr lang="de-DE" sz="2800" spc="-10" dirty="0" smtClean="0">
                <a:latin typeface="+mj-lt"/>
                <a:cs typeface="Times New Roman"/>
              </a:rPr>
              <a:t>h</a:t>
            </a:r>
            <a:r>
              <a:rPr lang="de-DE" sz="2800" spc="-30" dirty="0" smtClean="0">
                <a:latin typeface="+mj-lt"/>
                <a:cs typeface="Times New Roman"/>
              </a:rPr>
              <a:t>w</a:t>
            </a:r>
            <a:r>
              <a:rPr lang="de-DE" sz="2800" spc="-25" dirty="0" smtClean="0">
                <a:latin typeface="+mj-lt"/>
                <a:cs typeface="Times New Roman"/>
              </a:rPr>
              <a:t>e</a:t>
            </a:r>
            <a:r>
              <a:rPr lang="de-DE" sz="2800" spc="-5" dirty="0" smtClean="0">
                <a:latin typeface="+mj-lt"/>
                <a:cs typeface="Times New Roman"/>
              </a:rPr>
              <a:t>r</a:t>
            </a:r>
            <a:r>
              <a:rPr lang="de-DE" sz="2800" spc="-10" dirty="0" smtClean="0">
                <a:latin typeface="+mj-lt"/>
                <a:cs typeface="Times New Roman"/>
              </a:rPr>
              <a:t>punktbildun</a:t>
            </a:r>
            <a:r>
              <a:rPr lang="de-DE" sz="2800" spc="-15" dirty="0" smtClean="0">
                <a:latin typeface="+mj-lt"/>
                <a:cs typeface="Times New Roman"/>
              </a:rPr>
              <a:t>g</a:t>
            </a:r>
            <a:endParaRPr lang="de-DE" sz="2800" dirty="0" smtClean="0">
              <a:latin typeface="+mj-lt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spc="-5" dirty="0" smtClean="0">
                <a:latin typeface="+mj-lt"/>
                <a:cs typeface="Times New Roman"/>
              </a:rPr>
              <a:t>P</a:t>
            </a:r>
            <a:r>
              <a:rPr lang="de-DE" dirty="0" smtClean="0">
                <a:latin typeface="+mj-lt"/>
                <a:cs typeface="Times New Roman"/>
              </a:rPr>
              <a:t>roble</a:t>
            </a:r>
            <a:r>
              <a:rPr lang="de-DE" spc="-20" dirty="0" smtClean="0">
                <a:latin typeface="+mj-lt"/>
                <a:cs typeface="Times New Roman"/>
              </a:rPr>
              <a:t>m</a:t>
            </a:r>
            <a:r>
              <a:rPr lang="de-DE" dirty="0" smtClean="0">
                <a:latin typeface="+mj-lt"/>
                <a:cs typeface="Times New Roman"/>
              </a:rPr>
              <a:t>e</a:t>
            </a:r>
            <a:r>
              <a:rPr lang="de-DE" spc="-10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aus</a:t>
            </a:r>
            <a:r>
              <a:rPr lang="de-DE" spc="-10" dirty="0" smtClean="0">
                <a:latin typeface="+mj-lt"/>
                <a:cs typeface="Times New Roman"/>
              </a:rPr>
              <a:t>f</a:t>
            </a:r>
            <a:r>
              <a:rPr lang="de-DE" dirty="0" smtClean="0">
                <a:latin typeface="+mj-lt"/>
                <a:cs typeface="Times New Roman"/>
              </a:rPr>
              <a:t>ührlich,</a:t>
            </a:r>
            <a:r>
              <a:rPr lang="de-DE" spc="-25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S</a:t>
            </a:r>
            <a:r>
              <a:rPr lang="de-DE" dirty="0" smtClean="0">
                <a:latin typeface="+mj-lt"/>
                <a:cs typeface="Times New Roman"/>
              </a:rPr>
              <a:t>elbstverständ</a:t>
            </a:r>
            <a:r>
              <a:rPr lang="de-DE" spc="-10" dirty="0" smtClean="0">
                <a:latin typeface="+mj-lt"/>
                <a:cs typeface="Times New Roman"/>
              </a:rPr>
              <a:t>l</a:t>
            </a:r>
            <a:r>
              <a:rPr lang="de-DE" dirty="0" smtClean="0">
                <a:latin typeface="+mj-lt"/>
                <a:cs typeface="Times New Roman"/>
              </a:rPr>
              <a:t>i</a:t>
            </a:r>
            <a:r>
              <a:rPr lang="de-DE" spc="-10" dirty="0" smtClean="0">
                <a:latin typeface="+mj-lt"/>
                <a:cs typeface="Times New Roman"/>
              </a:rPr>
              <a:t>c</a:t>
            </a:r>
            <a:r>
              <a:rPr lang="de-DE" dirty="0" smtClean="0">
                <a:latin typeface="+mj-lt"/>
                <a:cs typeface="Times New Roman"/>
              </a:rPr>
              <a:t>hes</a:t>
            </a:r>
            <a:r>
              <a:rPr lang="de-DE" spc="-50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kurz</a:t>
            </a:r>
          </a:p>
          <a:p>
            <a:pPr marL="756285" marR="407034" lvl="1" indent="-286385">
              <a:lnSpc>
                <a:spcPts val="2590"/>
              </a:lnSpc>
              <a:spcBef>
                <a:spcPts val="615"/>
              </a:spcBef>
              <a:buFont typeface="Times New Roman"/>
              <a:buChar char="–"/>
              <a:tabLst>
                <a:tab pos="756920" algn="l"/>
              </a:tabLst>
            </a:pPr>
            <a:r>
              <a:rPr lang="de-DE" dirty="0" smtClean="0">
                <a:latin typeface="+mj-lt"/>
                <a:cs typeface="Times New Roman"/>
              </a:rPr>
              <a:t>auf</a:t>
            </a:r>
            <a:r>
              <a:rPr lang="de-DE" spc="-20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richtige</a:t>
            </a:r>
            <a:r>
              <a:rPr lang="de-DE" spc="-35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und präzise</a:t>
            </a:r>
            <a:r>
              <a:rPr lang="de-DE" spc="-35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F</a:t>
            </a:r>
            <a:r>
              <a:rPr lang="de-DE" dirty="0" smtClean="0">
                <a:latin typeface="+mj-lt"/>
                <a:cs typeface="Times New Roman"/>
              </a:rPr>
              <a:t>or</a:t>
            </a:r>
            <a:r>
              <a:rPr lang="de-DE" spc="-20" dirty="0" smtClean="0">
                <a:latin typeface="+mj-lt"/>
                <a:cs typeface="Times New Roman"/>
              </a:rPr>
              <a:t>m</a:t>
            </a:r>
            <a:r>
              <a:rPr lang="de-DE" dirty="0" smtClean="0">
                <a:latin typeface="+mj-lt"/>
                <a:cs typeface="Times New Roman"/>
              </a:rPr>
              <a:t>ulierung</a:t>
            </a:r>
            <a:r>
              <a:rPr lang="de-DE" spc="-15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achten (</a:t>
            </a:r>
            <a:r>
              <a:rPr lang="de-DE" spc="-5" dirty="0" smtClean="0">
                <a:latin typeface="+mj-lt"/>
                <a:cs typeface="Times New Roman"/>
              </a:rPr>
              <a:t>B</a:t>
            </a:r>
            <a:r>
              <a:rPr lang="de-DE" dirty="0" smtClean="0">
                <a:latin typeface="+mj-lt"/>
                <a:cs typeface="Times New Roman"/>
              </a:rPr>
              <a:t>uchtipp:</a:t>
            </a:r>
            <a:r>
              <a:rPr lang="de-DE" spc="-45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S</a:t>
            </a:r>
            <a:r>
              <a:rPr lang="de-DE" dirty="0" smtClean="0">
                <a:latin typeface="+mj-lt"/>
                <a:cs typeface="Times New Roman"/>
              </a:rPr>
              <a:t>chi</a:t>
            </a:r>
            <a:r>
              <a:rPr lang="de-DE" spc="-20" dirty="0" smtClean="0">
                <a:latin typeface="+mj-lt"/>
                <a:cs typeface="Times New Roman"/>
              </a:rPr>
              <a:t>mm</a:t>
            </a:r>
            <a:r>
              <a:rPr lang="de-DE" dirty="0" smtClean="0">
                <a:latin typeface="+mj-lt"/>
                <a:cs typeface="Times New Roman"/>
              </a:rPr>
              <a:t>el,</a:t>
            </a:r>
            <a:r>
              <a:rPr lang="de-DE" spc="10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R</a:t>
            </a:r>
            <a:r>
              <a:rPr lang="de-DE" dirty="0" smtClean="0">
                <a:latin typeface="+mj-lt"/>
                <a:cs typeface="Times New Roman"/>
              </a:rPr>
              <a:t>oland:</a:t>
            </a:r>
            <a:r>
              <a:rPr lang="de-DE" spc="-20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Juristische</a:t>
            </a:r>
            <a:r>
              <a:rPr lang="de-DE" spc="-35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K</a:t>
            </a:r>
            <a:r>
              <a:rPr lang="de-DE" dirty="0" smtClean="0">
                <a:latin typeface="+mj-lt"/>
                <a:cs typeface="Times New Roman"/>
              </a:rPr>
              <a:t>lausuren und</a:t>
            </a:r>
            <a:r>
              <a:rPr lang="de-DE" spc="-15" dirty="0" smtClean="0">
                <a:latin typeface="+mj-lt"/>
                <a:cs typeface="Times New Roman"/>
              </a:rPr>
              <a:t> </a:t>
            </a:r>
            <a:r>
              <a:rPr lang="de-DE" spc="-5" dirty="0" smtClean="0">
                <a:latin typeface="+mj-lt"/>
                <a:cs typeface="Times New Roman"/>
              </a:rPr>
              <a:t>H</a:t>
            </a:r>
            <a:r>
              <a:rPr lang="de-DE" dirty="0" smtClean="0">
                <a:latin typeface="+mj-lt"/>
                <a:cs typeface="Times New Roman"/>
              </a:rPr>
              <a:t>ausarbeiten</a:t>
            </a:r>
            <a:r>
              <a:rPr lang="de-DE" spc="-40" dirty="0" smtClean="0">
                <a:latin typeface="+mj-lt"/>
                <a:cs typeface="Times New Roman"/>
              </a:rPr>
              <a:t> </a:t>
            </a:r>
            <a:r>
              <a:rPr lang="de-DE" dirty="0" smtClean="0">
                <a:latin typeface="+mj-lt"/>
                <a:cs typeface="Times New Roman"/>
              </a:rPr>
              <a:t>richtig</a:t>
            </a:r>
            <a:r>
              <a:rPr lang="de-DE" spc="-40" dirty="0" smtClean="0">
                <a:latin typeface="+mj-lt"/>
                <a:cs typeface="Times New Roman"/>
              </a:rPr>
              <a:t> </a:t>
            </a:r>
            <a:r>
              <a:rPr lang="de-DE" spc="-10" dirty="0" smtClean="0">
                <a:latin typeface="+mj-lt"/>
                <a:cs typeface="Times New Roman"/>
              </a:rPr>
              <a:t>f</a:t>
            </a:r>
            <a:r>
              <a:rPr lang="de-DE" dirty="0" smtClean="0">
                <a:latin typeface="+mj-lt"/>
                <a:cs typeface="Times New Roman"/>
              </a:rPr>
              <a:t>or</a:t>
            </a:r>
            <a:r>
              <a:rPr lang="de-DE" spc="-20" dirty="0" smtClean="0">
                <a:latin typeface="+mj-lt"/>
                <a:cs typeface="Times New Roman"/>
              </a:rPr>
              <a:t>m</a:t>
            </a:r>
            <a:r>
              <a:rPr lang="de-DE" dirty="0" smtClean="0">
                <a:latin typeface="+mj-lt"/>
                <a:cs typeface="Times New Roman"/>
              </a:rPr>
              <a:t>ulieren)</a:t>
            </a:r>
          </a:p>
          <a:p>
            <a:pPr marL="756285" marR="407034" lvl="1" indent="-286385">
              <a:lnSpc>
                <a:spcPts val="2590"/>
              </a:lnSpc>
              <a:spcBef>
                <a:spcPts val="615"/>
              </a:spcBef>
              <a:buFont typeface="Times New Roman"/>
              <a:buChar char="–"/>
              <a:tabLst>
                <a:tab pos="756920" algn="l"/>
              </a:tabLst>
            </a:pPr>
            <a:endParaRPr lang="de-DE" dirty="0">
              <a:latin typeface="+mj-lt"/>
              <a:cs typeface="Times New Roman"/>
            </a:endParaRPr>
          </a:p>
          <a:p>
            <a:pPr marL="469900" marR="407034" indent="-342900">
              <a:lnSpc>
                <a:spcPts val="2590"/>
              </a:lnSpc>
              <a:spcBef>
                <a:spcPts val="615"/>
              </a:spcBef>
              <a:buFont typeface="Wingdings" charset="2"/>
              <a:buChar char="§"/>
              <a:tabLst>
                <a:tab pos="756920" algn="l"/>
              </a:tabLst>
            </a:pPr>
            <a:r>
              <a:rPr lang="de-DE" dirty="0" smtClean="0">
                <a:latin typeface="+mj-lt"/>
                <a:cs typeface="Times New Roman"/>
              </a:rPr>
              <a:t>Paragraphen zitieren</a:t>
            </a:r>
          </a:p>
          <a:p>
            <a:pPr marL="812800" marR="407034" lvl="1" indent="-342900">
              <a:lnSpc>
                <a:spcPts val="2590"/>
              </a:lnSpc>
              <a:spcBef>
                <a:spcPts val="615"/>
              </a:spcBef>
              <a:buFont typeface="Symbol" charset="2"/>
              <a:buChar char="-"/>
              <a:tabLst>
                <a:tab pos="756920" algn="l"/>
              </a:tabLst>
            </a:pPr>
            <a:r>
              <a:rPr lang="de-DE" dirty="0" smtClean="0">
                <a:latin typeface="+mj-lt"/>
                <a:cs typeface="Times New Roman"/>
              </a:rPr>
              <a:t>Genau zitieren </a:t>
            </a:r>
          </a:p>
          <a:p>
            <a:pPr marL="812800" marR="407034" lvl="1" indent="-342900">
              <a:lnSpc>
                <a:spcPts val="2590"/>
              </a:lnSpc>
              <a:spcBef>
                <a:spcPts val="615"/>
              </a:spcBef>
              <a:buFont typeface="Symbol" charset="2"/>
              <a:buChar char="-"/>
              <a:tabLst>
                <a:tab pos="756920" algn="l"/>
              </a:tabLst>
            </a:pPr>
            <a:r>
              <a:rPr lang="de-DE" dirty="0" smtClean="0">
                <a:latin typeface="+mj-lt"/>
                <a:cs typeface="Times New Roman"/>
              </a:rPr>
              <a:t>Bsp.: § 223 I StGB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04491" y="-143299"/>
            <a:ext cx="7076666" cy="168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smtClean="0"/>
              <a:t>Bestandteile der Hausarbeit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1743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0000" y="1523022"/>
            <a:ext cx="76753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b="1" spc="-25" dirty="0">
                <a:latin typeface="+mj-lt"/>
                <a:cs typeface="Times New Roman"/>
              </a:rPr>
              <a:t>F</a:t>
            </a:r>
            <a:r>
              <a:rPr lang="de-DE" sz="2400" b="1" spc="-10" dirty="0">
                <a:latin typeface="+mj-lt"/>
                <a:cs typeface="Times New Roman"/>
              </a:rPr>
              <a:t>ußnot</a:t>
            </a:r>
            <a:r>
              <a:rPr lang="de-DE" sz="2400" b="1" spc="-25" dirty="0">
                <a:latin typeface="+mj-lt"/>
                <a:cs typeface="Times New Roman"/>
              </a:rPr>
              <a:t>e</a:t>
            </a:r>
            <a:r>
              <a:rPr lang="de-DE" sz="2400" b="1" spc="-15" dirty="0">
                <a:latin typeface="+mj-lt"/>
                <a:cs typeface="Times New Roman"/>
              </a:rPr>
              <a:t>n</a:t>
            </a:r>
            <a:r>
              <a:rPr lang="de-DE" sz="2400" b="1" spc="-10" dirty="0">
                <a:latin typeface="+mj-lt"/>
                <a:cs typeface="Times New Roman"/>
              </a:rPr>
              <a:t>:</a:t>
            </a:r>
            <a:endParaRPr lang="de-DE" sz="2400" dirty="0">
              <a:latin typeface="+mj-lt"/>
              <a:cs typeface="Times New Roman"/>
            </a:endParaRPr>
          </a:p>
          <a:p>
            <a:pPr marL="355600" marR="123189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spc="-5" dirty="0">
                <a:latin typeface="+mj-lt"/>
                <a:cs typeface="Times New Roman"/>
              </a:rPr>
              <a:t>I</a:t>
            </a:r>
            <a:r>
              <a:rPr lang="de-DE" sz="2400" spc="-45" dirty="0">
                <a:latin typeface="+mj-lt"/>
                <a:cs typeface="Times New Roman"/>
              </a:rPr>
              <a:t>mm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spc="25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F</a:t>
            </a:r>
            <a:r>
              <a:rPr lang="de-DE" sz="2400" spc="-10" dirty="0">
                <a:latin typeface="+mj-lt"/>
                <a:cs typeface="Times New Roman"/>
              </a:rPr>
              <a:t>ußno</a:t>
            </a:r>
            <a:r>
              <a:rPr lang="de-DE" sz="2400" spc="-15" dirty="0">
                <a:latin typeface="+mj-lt"/>
                <a:cs typeface="Times New Roman"/>
              </a:rPr>
              <a:t>te</a:t>
            </a:r>
            <a:r>
              <a:rPr lang="de-DE" sz="2400" spc="-25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s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t</a:t>
            </a:r>
            <a:r>
              <a:rPr lang="de-DE" sz="2400" spc="-25" dirty="0">
                <a:latin typeface="+mj-lt"/>
                <a:cs typeface="Times New Roman"/>
              </a:rPr>
              <a:t>ze</a:t>
            </a:r>
            <a:r>
              <a:rPr lang="de-DE" sz="2400" spc="-10" dirty="0">
                <a:latin typeface="+mj-lt"/>
                <a:cs typeface="Times New Roman"/>
              </a:rPr>
              <a:t>n, </a:t>
            </a:r>
            <a:r>
              <a:rPr lang="de-DE" sz="2400" spc="-30" dirty="0">
                <a:latin typeface="+mj-lt"/>
                <a:cs typeface="Times New Roman"/>
              </a:rPr>
              <a:t>w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spc="1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30" dirty="0">
                <a:latin typeface="+mj-lt"/>
                <a:cs typeface="Times New Roman"/>
              </a:rPr>
              <a:t>G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d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10" dirty="0">
                <a:latin typeface="+mj-lt"/>
                <a:cs typeface="Times New Roman"/>
              </a:rPr>
              <a:t>nk</a:t>
            </a:r>
            <a:r>
              <a:rPr lang="de-DE" sz="2400" spc="-1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 ni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ht vo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spc="-25" dirty="0">
                <a:latin typeface="+mj-lt"/>
                <a:cs typeface="Times New Roman"/>
              </a:rPr>
              <a:t> e</a:t>
            </a:r>
            <a:r>
              <a:rPr lang="de-DE" sz="2400" spc="-10" dirty="0">
                <a:latin typeface="+mj-lt"/>
                <a:cs typeface="Times New Roman"/>
              </a:rPr>
              <a:t>u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5" dirty="0">
                <a:latin typeface="+mj-lt"/>
                <a:cs typeface="Times New Roman"/>
              </a:rPr>
              <a:t>h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ist</a:t>
            </a:r>
            <a:endParaRPr lang="de-DE" sz="2400" dirty="0">
              <a:latin typeface="+mj-lt"/>
              <a:cs typeface="Times New Roman"/>
            </a:endParaRPr>
          </a:p>
          <a:p>
            <a:pPr marL="355600" marR="82550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spc="-30" dirty="0">
                <a:latin typeface="+mj-lt"/>
                <a:cs typeface="Times New Roman"/>
              </a:rPr>
              <a:t>W</a:t>
            </a:r>
            <a:r>
              <a:rPr lang="de-DE" sz="2400" spc="-10" dirty="0">
                <a:latin typeface="+mj-lt"/>
                <a:cs typeface="Times New Roman"/>
              </a:rPr>
              <a:t>ö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10" dirty="0">
                <a:latin typeface="+mj-lt"/>
                <a:cs typeface="Times New Roman"/>
              </a:rPr>
              <a:t>tli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</a:t>
            </a:r>
            <a:r>
              <a:rPr lang="de-DE" sz="2400" spc="-15" dirty="0">
                <a:latin typeface="+mj-lt"/>
                <a:cs typeface="Times New Roman"/>
              </a:rPr>
              <a:t>e</a:t>
            </a:r>
            <a:r>
              <a:rPr lang="de-DE" sz="2400" spc="-35" dirty="0">
                <a:latin typeface="+mj-lt"/>
                <a:cs typeface="Times New Roman"/>
              </a:rPr>
              <a:t> </a:t>
            </a:r>
            <a:r>
              <a:rPr lang="de-DE" sz="2400" spc="-25" dirty="0">
                <a:latin typeface="+mj-lt"/>
                <a:cs typeface="Times New Roman"/>
              </a:rPr>
              <a:t>Z</a:t>
            </a:r>
            <a:r>
              <a:rPr lang="de-DE" sz="2400" spc="-10" dirty="0">
                <a:latin typeface="+mj-lt"/>
                <a:cs typeface="Times New Roman"/>
              </a:rPr>
              <a:t>it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15" dirty="0">
                <a:latin typeface="+mj-lt"/>
                <a:cs typeface="Times New Roman"/>
              </a:rPr>
              <a:t>te</a:t>
            </a:r>
            <a:r>
              <a:rPr lang="de-DE" sz="2400" spc="-10" dirty="0">
                <a:latin typeface="+mj-lt"/>
                <a:cs typeface="Times New Roman"/>
              </a:rPr>
              <a:t> </a:t>
            </a:r>
            <a:r>
              <a:rPr lang="de-DE" sz="2400" spc="-45" dirty="0">
                <a:latin typeface="+mj-lt"/>
                <a:cs typeface="Times New Roman"/>
              </a:rPr>
              <a:t>m</a:t>
            </a:r>
            <a:r>
              <a:rPr lang="de-DE" sz="2400" spc="-10" dirty="0">
                <a:latin typeface="+mj-lt"/>
                <a:cs typeface="Times New Roman"/>
              </a:rPr>
              <a:t>it</a:t>
            </a:r>
            <a:r>
              <a:rPr lang="de-DE" sz="2400" spc="-5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„</a:t>
            </a:r>
            <a:r>
              <a:rPr lang="de-DE" sz="2400" spc="-15" dirty="0">
                <a:latin typeface="+mj-lt"/>
                <a:cs typeface="Times New Roman"/>
              </a:rPr>
              <a:t>“</a:t>
            </a:r>
            <a:r>
              <a:rPr lang="de-DE" sz="2400" spc="-10" dirty="0">
                <a:latin typeface="+mj-lt"/>
                <a:cs typeface="Times New Roman"/>
              </a:rPr>
              <a:t> k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nn</a:t>
            </a:r>
            <a:r>
              <a:rPr lang="de-DE" sz="2400" spc="-25" dirty="0">
                <a:latin typeface="+mj-lt"/>
                <a:cs typeface="Times New Roman"/>
              </a:rPr>
              <a:t>ze</a:t>
            </a:r>
            <a:r>
              <a:rPr lang="de-DE" sz="2400" spc="-10" dirty="0">
                <a:latin typeface="+mj-lt"/>
                <a:cs typeface="Times New Roman"/>
              </a:rPr>
              <a:t>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hn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spc="-10" dirty="0">
                <a:latin typeface="+mj-lt"/>
                <a:cs typeface="Times New Roman"/>
              </a:rPr>
              <a:t> </a:t>
            </a:r>
            <a:r>
              <a:rPr lang="de-DE" sz="2400" spc="-5" dirty="0">
                <a:latin typeface="+mj-lt"/>
                <a:cs typeface="Times New Roman"/>
              </a:rPr>
              <a:t>(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10" dirty="0">
                <a:latin typeface="+mj-lt"/>
                <a:cs typeface="Times New Roman"/>
              </a:rPr>
              <a:t>b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h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 v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45" dirty="0">
                <a:latin typeface="+mj-lt"/>
                <a:cs typeface="Times New Roman"/>
              </a:rPr>
              <a:t>m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id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n)</a:t>
            </a:r>
            <a:endParaRPr lang="de-DE" sz="2400" dirty="0">
              <a:latin typeface="+mj-lt"/>
              <a:cs typeface="Times New Roman"/>
            </a:endParaRPr>
          </a:p>
          <a:p>
            <a:pPr marL="355600" marR="21590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spc="-30" dirty="0">
                <a:latin typeface="+mj-lt"/>
                <a:cs typeface="Times New Roman"/>
              </a:rPr>
              <a:t>Ä</a:t>
            </a:r>
            <a:r>
              <a:rPr lang="de-DE" sz="2400" spc="-10" dirty="0">
                <a:latin typeface="+mj-lt"/>
                <a:cs typeface="Times New Roman"/>
              </a:rPr>
              <a:t>hnli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</a:t>
            </a:r>
            <a:r>
              <a:rPr lang="de-DE" sz="2400" spc="-15" dirty="0">
                <a:latin typeface="+mj-lt"/>
                <a:cs typeface="Times New Roman"/>
              </a:rPr>
              <a:t>e</a:t>
            </a:r>
            <a:r>
              <a:rPr lang="de-DE" sz="2400" spc="-35" dirty="0">
                <a:latin typeface="+mj-lt"/>
                <a:cs typeface="Times New Roman"/>
              </a:rPr>
              <a:t> </a:t>
            </a:r>
            <a:r>
              <a:rPr lang="de-DE" sz="2400" spc="-30" dirty="0">
                <a:latin typeface="+mj-lt"/>
                <a:cs typeface="Times New Roman"/>
              </a:rPr>
              <a:t>A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10" dirty="0">
                <a:latin typeface="+mj-lt"/>
                <a:cs typeface="Times New Roman"/>
              </a:rPr>
              <a:t>gu</a:t>
            </a:r>
            <a:r>
              <a:rPr lang="de-DE" sz="2400" spc="-45" dirty="0">
                <a:latin typeface="+mj-lt"/>
                <a:cs typeface="Times New Roman"/>
              </a:rPr>
              <a:t>m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</a:t>
            </a:r>
            <a:r>
              <a:rPr lang="de-DE" sz="2400" spc="-15" dirty="0">
                <a:latin typeface="+mj-lt"/>
                <a:cs typeface="Times New Roman"/>
              </a:rPr>
              <a:t>te</a:t>
            </a:r>
            <a:r>
              <a:rPr lang="de-DE" sz="2400" spc="1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in</a:t>
            </a:r>
            <a:r>
              <a:rPr lang="de-DE" sz="2400" spc="-10" dirty="0">
                <a:latin typeface="+mj-lt"/>
                <a:cs typeface="Times New Roman"/>
              </a:rPr>
              <a:t> 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F</a:t>
            </a:r>
            <a:r>
              <a:rPr lang="de-DE" sz="2400" spc="-10" dirty="0">
                <a:latin typeface="+mj-lt"/>
                <a:cs typeface="Times New Roman"/>
              </a:rPr>
              <a:t>ußnot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spc="-10" dirty="0">
                <a:latin typeface="+mj-lt"/>
                <a:cs typeface="Times New Roman"/>
              </a:rPr>
              <a:t> </a:t>
            </a:r>
            <a:r>
              <a:rPr lang="de-DE" sz="2400" spc="-45" dirty="0">
                <a:latin typeface="+mj-lt"/>
                <a:cs typeface="Times New Roman"/>
              </a:rPr>
              <a:t>m</a:t>
            </a:r>
            <a:r>
              <a:rPr lang="de-DE" sz="2400" spc="-10" dirty="0">
                <a:latin typeface="+mj-lt"/>
                <a:cs typeface="Times New Roman"/>
              </a:rPr>
              <a:t>it</a:t>
            </a:r>
            <a:r>
              <a:rPr lang="de-DE" sz="2400" spc="1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„</a:t>
            </a:r>
            <a:r>
              <a:rPr lang="de-DE" sz="2400" b="1" spc="-10" dirty="0">
                <a:latin typeface="+mj-lt"/>
                <a:cs typeface="Times New Roman"/>
              </a:rPr>
              <a:t>vgl</a:t>
            </a:r>
            <a:r>
              <a:rPr lang="de-DE" sz="2400" b="1" spc="-15" dirty="0">
                <a:latin typeface="+mj-lt"/>
                <a:cs typeface="Times New Roman"/>
              </a:rPr>
              <a:t>.“</a:t>
            </a:r>
            <a:r>
              <a:rPr lang="de-DE" sz="2400" b="1" spc="-1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od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spc="-15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„</a:t>
            </a:r>
            <a:r>
              <a:rPr lang="de-DE" sz="2400" b="1" spc="-10" dirty="0">
                <a:latin typeface="+mj-lt"/>
                <a:cs typeface="Times New Roman"/>
              </a:rPr>
              <a:t>si</a:t>
            </a:r>
            <a:r>
              <a:rPr lang="de-DE" sz="2400" b="1" spc="-25" dirty="0">
                <a:latin typeface="+mj-lt"/>
                <a:cs typeface="Times New Roman"/>
              </a:rPr>
              <a:t>e</a:t>
            </a:r>
            <a:r>
              <a:rPr lang="de-DE" sz="2400" b="1" spc="-15" dirty="0">
                <a:latin typeface="+mj-lt"/>
                <a:cs typeface="Times New Roman"/>
              </a:rPr>
              <a:t>he</a:t>
            </a:r>
            <a:r>
              <a:rPr lang="de-DE" sz="2400" b="1" spc="-25" dirty="0">
                <a:latin typeface="+mj-lt"/>
                <a:cs typeface="Times New Roman"/>
              </a:rPr>
              <a:t> </a:t>
            </a:r>
            <a:r>
              <a:rPr lang="de-DE" sz="2400" b="1" spc="-10" dirty="0">
                <a:latin typeface="+mj-lt"/>
                <a:cs typeface="Times New Roman"/>
              </a:rPr>
              <a:t>a</a:t>
            </a:r>
            <a:r>
              <a:rPr lang="de-DE" sz="2400" b="1" spc="-15" dirty="0">
                <a:latin typeface="+mj-lt"/>
                <a:cs typeface="Times New Roman"/>
              </a:rPr>
              <a:t>u</a:t>
            </a:r>
            <a:r>
              <a:rPr lang="de-DE" sz="2400" b="1" spc="-25" dirty="0">
                <a:latin typeface="+mj-lt"/>
                <a:cs typeface="Times New Roman"/>
              </a:rPr>
              <a:t>c</a:t>
            </a:r>
            <a:r>
              <a:rPr lang="de-DE" sz="2400" b="1" spc="-15" dirty="0">
                <a:latin typeface="+mj-lt"/>
                <a:cs typeface="Times New Roman"/>
              </a:rPr>
              <a:t>h“</a:t>
            </a:r>
            <a:r>
              <a:rPr lang="de-DE" sz="2400" b="1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k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nn</a:t>
            </a:r>
            <a:r>
              <a:rPr lang="de-DE" sz="2400" spc="-25" dirty="0">
                <a:latin typeface="+mj-lt"/>
                <a:cs typeface="Times New Roman"/>
              </a:rPr>
              <a:t>ze</a:t>
            </a:r>
            <a:r>
              <a:rPr lang="de-DE" sz="2400" spc="-10" dirty="0">
                <a:latin typeface="+mj-lt"/>
                <a:cs typeface="Times New Roman"/>
              </a:rPr>
              <a:t>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hn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endParaRPr lang="de-DE" sz="2400" dirty="0">
              <a:latin typeface="+mj-lt"/>
              <a:cs typeface="Times New Roman"/>
            </a:endParaRPr>
          </a:p>
          <a:p>
            <a:pPr marL="355600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b="1" spc="-30" dirty="0">
                <a:latin typeface="+mj-lt"/>
                <a:cs typeface="Times New Roman"/>
              </a:rPr>
              <a:t>K</a:t>
            </a:r>
            <a:r>
              <a:rPr lang="de-DE" sz="2400" b="1" spc="-25" dirty="0">
                <a:latin typeface="+mj-lt"/>
                <a:cs typeface="Times New Roman"/>
              </a:rPr>
              <a:t>e</a:t>
            </a:r>
            <a:r>
              <a:rPr lang="de-DE" sz="2400" b="1" spc="-10" dirty="0">
                <a:latin typeface="+mj-lt"/>
                <a:cs typeface="Times New Roman"/>
              </a:rPr>
              <a:t>i</a:t>
            </a:r>
            <a:r>
              <a:rPr lang="de-DE" sz="2400" b="1" spc="-15" dirty="0">
                <a:latin typeface="+mj-lt"/>
                <a:cs typeface="Times New Roman"/>
              </a:rPr>
              <a:t>ne</a:t>
            </a:r>
            <a:r>
              <a:rPr lang="de-DE" sz="2400" b="1" spc="-10" dirty="0">
                <a:latin typeface="+mj-lt"/>
                <a:cs typeface="Times New Roman"/>
              </a:rPr>
              <a:t> </a:t>
            </a:r>
            <a:r>
              <a:rPr lang="de-DE" sz="2400" b="1" spc="-25" dirty="0">
                <a:latin typeface="+mj-lt"/>
                <a:cs typeface="Times New Roman"/>
              </a:rPr>
              <a:t>B</a:t>
            </a:r>
            <a:r>
              <a:rPr lang="de-DE" sz="2400" b="1" spc="-10" dirty="0">
                <a:latin typeface="+mj-lt"/>
                <a:cs typeface="Times New Roman"/>
              </a:rPr>
              <a:t>li</a:t>
            </a:r>
            <a:r>
              <a:rPr lang="de-DE" sz="2400" b="1" spc="-15" dirty="0">
                <a:latin typeface="+mj-lt"/>
                <a:cs typeface="Times New Roman"/>
              </a:rPr>
              <a:t>nd</a:t>
            </a:r>
            <a:r>
              <a:rPr lang="de-DE" sz="2400" b="1" spc="-45" dirty="0">
                <a:latin typeface="+mj-lt"/>
                <a:cs typeface="Times New Roman"/>
              </a:rPr>
              <a:t>z</a:t>
            </a:r>
            <a:r>
              <a:rPr lang="de-DE" sz="2400" b="1" spc="-10" dirty="0">
                <a:latin typeface="+mj-lt"/>
                <a:cs typeface="Times New Roman"/>
              </a:rPr>
              <a:t>i</a:t>
            </a:r>
            <a:r>
              <a:rPr lang="de-DE" sz="2400" b="1" spc="-5" dirty="0">
                <a:latin typeface="+mj-lt"/>
                <a:cs typeface="Times New Roman"/>
              </a:rPr>
              <a:t>t</a:t>
            </a:r>
            <a:r>
              <a:rPr lang="de-DE" sz="2400" b="1" spc="-10" dirty="0">
                <a:latin typeface="+mj-lt"/>
                <a:cs typeface="Times New Roman"/>
              </a:rPr>
              <a:t>a</a:t>
            </a:r>
            <a:r>
              <a:rPr lang="de-DE" sz="2400" b="1" spc="-5" dirty="0">
                <a:latin typeface="+mj-lt"/>
                <a:cs typeface="Times New Roman"/>
              </a:rPr>
              <a:t>t</a:t>
            </a:r>
            <a:r>
              <a:rPr lang="de-DE" sz="2400" b="1" spc="-25" dirty="0">
                <a:latin typeface="+mj-lt"/>
                <a:cs typeface="Times New Roman"/>
              </a:rPr>
              <a:t>e</a:t>
            </a:r>
            <a:r>
              <a:rPr lang="de-DE" sz="2400" b="1" spc="-10" dirty="0">
                <a:latin typeface="+mj-lt"/>
                <a:cs typeface="Times New Roman"/>
              </a:rPr>
              <a:t>!</a:t>
            </a:r>
            <a:endParaRPr lang="de-DE" sz="2400" dirty="0">
              <a:latin typeface="+mj-lt"/>
              <a:cs typeface="Times New Roman"/>
            </a:endParaRPr>
          </a:p>
          <a:p>
            <a:pPr marL="355600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spc="-10" dirty="0">
                <a:latin typeface="+mj-lt"/>
                <a:cs typeface="Times New Roman"/>
              </a:rPr>
              <a:t>„</a:t>
            </a:r>
            <a:r>
              <a:rPr lang="de-DE" sz="2400" spc="-25" dirty="0">
                <a:latin typeface="+mj-lt"/>
                <a:cs typeface="Times New Roman"/>
              </a:rPr>
              <a:t>Z</a:t>
            </a:r>
            <a:r>
              <a:rPr lang="de-DE" sz="2400" spc="-10" dirty="0">
                <a:latin typeface="+mj-lt"/>
                <a:cs typeface="Times New Roman"/>
              </a:rPr>
              <a:t>iti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5" dirty="0">
                <a:latin typeface="+mj-lt"/>
                <a:cs typeface="Times New Roman"/>
              </a:rPr>
              <a:t>rf</a:t>
            </a:r>
            <a:r>
              <a:rPr lang="de-DE" sz="2400" spc="-10" dirty="0">
                <a:latin typeface="+mj-lt"/>
                <a:cs typeface="Times New Roman"/>
              </a:rPr>
              <a:t>ib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l</a:t>
            </a:r>
            <a:r>
              <a:rPr lang="de-DE" sz="2400" spc="-40" dirty="0">
                <a:latin typeface="+mj-lt"/>
                <a:cs typeface="Times New Roman"/>
              </a:rPr>
              <a:t> </a:t>
            </a:r>
            <a:r>
              <a:rPr lang="de-DE" sz="2400" spc="-5" dirty="0">
                <a:latin typeface="+mj-lt"/>
                <a:cs typeface="Times New Roman"/>
              </a:rPr>
              <a:t>f</a:t>
            </a:r>
            <a:r>
              <a:rPr lang="de-DE" sz="2400" spc="-10" dirty="0">
                <a:latin typeface="+mj-lt"/>
                <a:cs typeface="Times New Roman"/>
              </a:rPr>
              <a:t>ür</a:t>
            </a:r>
            <a:r>
              <a:rPr lang="de-DE" sz="2400" spc="1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J</a:t>
            </a:r>
            <a:r>
              <a:rPr lang="de-DE" sz="2400" spc="-10" dirty="0">
                <a:latin typeface="+mj-lt"/>
                <a:cs typeface="Times New Roman"/>
              </a:rPr>
              <a:t>u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10" dirty="0">
                <a:latin typeface="+mj-lt"/>
                <a:cs typeface="Times New Roman"/>
              </a:rPr>
              <a:t>ist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</a:t>
            </a:r>
            <a:r>
              <a:rPr lang="de-DE" sz="2400" spc="-15" dirty="0">
                <a:latin typeface="+mj-lt"/>
                <a:cs typeface="Times New Roman"/>
              </a:rPr>
              <a:t>“</a:t>
            </a:r>
            <a:r>
              <a:rPr lang="de-DE" sz="2400" spc="-35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b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i</a:t>
            </a:r>
            <a:r>
              <a:rPr lang="de-DE" sz="2400" spc="-5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S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45" dirty="0">
                <a:latin typeface="+mj-lt"/>
                <a:cs typeface="Times New Roman"/>
              </a:rPr>
              <a:t>m</a:t>
            </a:r>
            <a:r>
              <a:rPr lang="de-DE" sz="2400" spc="-10" dirty="0">
                <a:latin typeface="+mj-lt"/>
                <a:cs typeface="Times New Roman"/>
              </a:rPr>
              <a:t>in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10" dirty="0">
                <a:latin typeface="+mj-lt"/>
                <a:cs typeface="Times New Roman"/>
              </a:rPr>
              <a:t>ussi</a:t>
            </a:r>
            <a:r>
              <a:rPr lang="de-DE" sz="2400" spc="-25" dirty="0">
                <a:latin typeface="+mj-lt"/>
                <a:cs typeface="Times New Roman"/>
              </a:rPr>
              <a:t>c</a:t>
            </a:r>
            <a:r>
              <a:rPr lang="de-DE" sz="2400" spc="-10" dirty="0">
                <a:latin typeface="+mj-lt"/>
                <a:cs typeface="Times New Roman"/>
              </a:rPr>
              <a:t>ht</a:t>
            </a:r>
            <a:endParaRPr lang="de-DE" sz="2400" dirty="0">
              <a:latin typeface="+mj-lt"/>
              <a:cs typeface="Times New Roman"/>
            </a:endParaRPr>
          </a:p>
          <a:p>
            <a:pPr marL="355600" indent="-342900">
              <a:spcBef>
                <a:spcPts val="670"/>
              </a:spcBef>
              <a:tabLst>
                <a:tab pos="355600" algn="l"/>
              </a:tabLst>
            </a:pPr>
            <a:r>
              <a:rPr lang="de-DE" sz="2400" spc="-30" dirty="0">
                <a:latin typeface="+mj-lt"/>
                <a:cs typeface="Times New Roman"/>
              </a:rPr>
              <a:t>A</a:t>
            </a:r>
            <a:r>
              <a:rPr lang="de-DE" sz="2400" spc="-15" dirty="0">
                <a:latin typeface="+mj-lt"/>
                <a:cs typeface="Times New Roman"/>
              </a:rPr>
              <a:t>n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d</a:t>
            </a:r>
            <a:r>
              <a:rPr lang="de-DE" sz="2400" spc="-25" dirty="0">
                <a:latin typeface="+mj-lt"/>
                <a:cs typeface="Times New Roman"/>
              </a:rPr>
              <a:t>a</a:t>
            </a:r>
            <a:r>
              <a:rPr lang="de-DE" sz="2400" spc="-15" dirty="0">
                <a:latin typeface="+mj-lt"/>
                <a:cs typeface="Times New Roman"/>
              </a:rPr>
              <a:t>s 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nd</a:t>
            </a:r>
            <a:r>
              <a:rPr lang="de-DE" sz="2400" spc="-15" dirty="0">
                <a:latin typeface="+mj-lt"/>
                <a:cs typeface="Times New Roman"/>
              </a:rPr>
              <a:t>e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d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r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F</a:t>
            </a:r>
            <a:r>
              <a:rPr lang="de-DE" sz="2400" spc="-10" dirty="0">
                <a:latin typeface="+mj-lt"/>
                <a:cs typeface="Times New Roman"/>
              </a:rPr>
              <a:t>ußno</a:t>
            </a:r>
            <a:r>
              <a:rPr lang="de-DE" sz="2400" spc="-15" dirty="0">
                <a:latin typeface="+mj-lt"/>
                <a:cs typeface="Times New Roman"/>
              </a:rPr>
              <a:t>te</a:t>
            </a:r>
            <a:r>
              <a:rPr lang="de-DE" sz="2400" spc="-25" dirty="0">
                <a:latin typeface="+mj-lt"/>
                <a:cs typeface="Times New Roman"/>
              </a:rPr>
              <a:t> </a:t>
            </a:r>
            <a:r>
              <a:rPr lang="de-DE" sz="2400" spc="-10" dirty="0">
                <a:latin typeface="+mj-lt"/>
                <a:cs typeface="Times New Roman"/>
              </a:rPr>
              <a:t>g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0" dirty="0">
                <a:latin typeface="+mj-lt"/>
                <a:cs typeface="Times New Roman"/>
              </a:rPr>
              <a:t>hö</a:t>
            </a:r>
            <a:r>
              <a:rPr lang="de-DE" sz="2400" spc="-5" dirty="0">
                <a:latin typeface="+mj-lt"/>
                <a:cs typeface="Times New Roman"/>
              </a:rPr>
              <a:t>r</a:t>
            </a:r>
            <a:r>
              <a:rPr lang="de-DE" sz="2400" spc="-10" dirty="0">
                <a:latin typeface="+mj-lt"/>
                <a:cs typeface="Times New Roman"/>
              </a:rPr>
              <a:t>t</a:t>
            </a:r>
            <a:r>
              <a:rPr lang="de-DE" sz="2400" spc="-15" dirty="0">
                <a:latin typeface="+mj-lt"/>
                <a:cs typeface="Times New Roman"/>
              </a:rPr>
              <a:t> </a:t>
            </a:r>
            <a:r>
              <a:rPr lang="de-DE" sz="2400" spc="-25" dirty="0">
                <a:latin typeface="+mj-lt"/>
                <a:cs typeface="Times New Roman"/>
              </a:rPr>
              <a:t>e</a:t>
            </a:r>
            <a:r>
              <a:rPr lang="de-DE" sz="2400" spc="-15" dirty="0">
                <a:latin typeface="+mj-lt"/>
                <a:cs typeface="Times New Roman"/>
              </a:rPr>
              <a:t>in</a:t>
            </a:r>
            <a:r>
              <a:rPr lang="de-DE" sz="2400" dirty="0">
                <a:latin typeface="+mj-lt"/>
                <a:cs typeface="Times New Roman"/>
              </a:rPr>
              <a:t> </a:t>
            </a:r>
            <a:r>
              <a:rPr lang="de-DE" sz="2400" spc="-15" dirty="0">
                <a:latin typeface="+mj-lt"/>
                <a:cs typeface="Times New Roman"/>
              </a:rPr>
              <a:t>P</a:t>
            </a:r>
            <a:r>
              <a:rPr lang="de-DE" sz="2400" spc="-10" dirty="0">
                <a:latin typeface="+mj-lt"/>
                <a:cs typeface="Times New Roman"/>
              </a:rPr>
              <a:t>unkt!</a:t>
            </a:r>
            <a:endParaRPr lang="de-DE" sz="2400" dirty="0">
              <a:latin typeface="+mj-lt"/>
              <a:cs typeface="Times New Roman"/>
            </a:endParaRP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04491" y="-143299"/>
            <a:ext cx="7076666" cy="168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 smtClean="0"/>
              <a:t>Bestandteile der Hausarbeit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22634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20077" t="34880" r="6874" b="19760"/>
          <a:stretch/>
        </p:blipFill>
        <p:spPr>
          <a:xfrm>
            <a:off x="764321" y="3573016"/>
            <a:ext cx="7488832" cy="290632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/>
          <a:srcRect l="23225" t="47480" r="9051" b="13460"/>
          <a:stretch/>
        </p:blipFill>
        <p:spPr>
          <a:xfrm>
            <a:off x="711782" y="476672"/>
            <a:ext cx="7593911" cy="27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711429"/>
            <a:ext cx="76753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800" b="1" spc="-5" dirty="0">
                <a:cs typeface="Times New Roman"/>
              </a:rPr>
              <a:t>N</a:t>
            </a:r>
            <a:r>
              <a:rPr lang="de-DE" sz="2800" b="1" dirty="0">
                <a:cs typeface="Times New Roman"/>
              </a:rPr>
              <a:t>ic</a:t>
            </a:r>
            <a:r>
              <a:rPr lang="de-DE" sz="2800" b="1" spc="-5" dirty="0">
                <a:cs typeface="Times New Roman"/>
              </a:rPr>
              <a:t>h</a:t>
            </a:r>
            <a:r>
              <a:rPr lang="de-DE" sz="2800" b="1" dirty="0">
                <a:cs typeface="Times New Roman"/>
              </a:rPr>
              <a:t>t</a:t>
            </a:r>
            <a:r>
              <a:rPr lang="de-DE" sz="2800" b="1" spc="-10" dirty="0">
                <a:cs typeface="Times New Roman"/>
              </a:rPr>
              <a:t> </a:t>
            </a:r>
            <a:r>
              <a:rPr lang="de-DE" sz="2800" b="1" dirty="0">
                <a:cs typeface="Times New Roman"/>
              </a:rPr>
              <a:t>vergesse</a:t>
            </a:r>
            <a:r>
              <a:rPr lang="de-DE" sz="2800" b="1" spc="-5" dirty="0">
                <a:cs typeface="Times New Roman"/>
              </a:rPr>
              <a:t>n</a:t>
            </a:r>
            <a:r>
              <a:rPr lang="de-DE" sz="2800" b="1" dirty="0">
                <a:cs typeface="Times New Roman"/>
              </a:rPr>
              <a:t>:</a:t>
            </a:r>
            <a:endParaRPr lang="de-DE" sz="2800" dirty="0">
              <a:cs typeface="Times New Roman"/>
            </a:endParaRPr>
          </a:p>
          <a:p>
            <a:pPr marL="469900" indent="-457200"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U</a:t>
            </a:r>
            <a:r>
              <a:rPr lang="de-DE" dirty="0">
                <a:cs typeface="Times New Roman"/>
              </a:rPr>
              <a:t>nterschri</a:t>
            </a:r>
            <a:r>
              <a:rPr lang="de-DE" spc="-10" dirty="0">
                <a:cs typeface="Times New Roman"/>
              </a:rPr>
              <a:t>f</a:t>
            </a:r>
            <a:r>
              <a:rPr lang="de-DE" dirty="0">
                <a:cs typeface="Times New Roman"/>
              </a:rPr>
              <a:t>t</a:t>
            </a:r>
            <a:r>
              <a:rPr lang="de-DE" spc="-35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auf</a:t>
            </a:r>
            <a:r>
              <a:rPr lang="de-DE" spc="-1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der</a:t>
            </a:r>
            <a:r>
              <a:rPr lang="de-DE" spc="-1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letzten</a:t>
            </a:r>
            <a:r>
              <a:rPr lang="de-DE" spc="-50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S</a:t>
            </a:r>
            <a:r>
              <a:rPr lang="de-DE" dirty="0">
                <a:cs typeface="Times New Roman"/>
              </a:rPr>
              <a:t>eite</a:t>
            </a:r>
          </a:p>
          <a:p>
            <a:pPr marL="469900" indent="-457200"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K</a:t>
            </a:r>
            <a:r>
              <a:rPr lang="de-DE" dirty="0">
                <a:cs typeface="Times New Roman"/>
              </a:rPr>
              <a:t>opie</a:t>
            </a:r>
            <a:r>
              <a:rPr lang="de-DE" spc="-1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des</a:t>
            </a:r>
            <a:r>
              <a:rPr lang="de-DE" spc="-1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zugehörigen</a:t>
            </a:r>
            <a:r>
              <a:rPr lang="de-DE" spc="-25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F</a:t>
            </a:r>
            <a:r>
              <a:rPr lang="de-DE" dirty="0">
                <a:cs typeface="Times New Roman"/>
              </a:rPr>
              <a:t>allbesprechungssche</a:t>
            </a:r>
            <a:r>
              <a:rPr lang="de-DE" spc="-10" dirty="0">
                <a:cs typeface="Times New Roman"/>
              </a:rPr>
              <a:t>i</a:t>
            </a:r>
            <a:r>
              <a:rPr lang="de-DE" dirty="0">
                <a:cs typeface="Times New Roman"/>
              </a:rPr>
              <a:t>ns</a:t>
            </a:r>
          </a:p>
          <a:p>
            <a:pPr marL="469900" indent="-457200"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edlichkei</a:t>
            </a:r>
            <a:r>
              <a:rPr lang="de-DE" spc="-10" dirty="0">
                <a:cs typeface="Times New Roman"/>
              </a:rPr>
              <a:t>t</a:t>
            </a:r>
            <a:r>
              <a:rPr lang="de-DE" dirty="0">
                <a:cs typeface="Times New Roman"/>
              </a:rPr>
              <a:t>s</a:t>
            </a:r>
            <a:r>
              <a:rPr lang="de-DE" spc="-10" dirty="0">
                <a:cs typeface="Times New Roman"/>
              </a:rPr>
              <a:t>e</a:t>
            </a:r>
            <a:r>
              <a:rPr lang="de-DE" dirty="0">
                <a:cs typeface="Times New Roman"/>
              </a:rPr>
              <a:t>rk</a:t>
            </a:r>
            <a:r>
              <a:rPr lang="de-DE" spc="-10" dirty="0">
                <a:cs typeface="Times New Roman"/>
              </a:rPr>
              <a:t>l</a:t>
            </a:r>
            <a:r>
              <a:rPr lang="de-DE" dirty="0">
                <a:cs typeface="Times New Roman"/>
              </a:rPr>
              <a:t>ärung</a:t>
            </a:r>
            <a:r>
              <a:rPr lang="de-DE" spc="-5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zur</a:t>
            </a:r>
            <a:r>
              <a:rPr lang="de-DE" spc="-10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H</a:t>
            </a:r>
            <a:r>
              <a:rPr lang="de-DE" dirty="0">
                <a:cs typeface="Times New Roman"/>
              </a:rPr>
              <a:t>ausarbeit</a:t>
            </a:r>
            <a:r>
              <a:rPr lang="de-DE" spc="-35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(</a:t>
            </a:r>
            <a:r>
              <a:rPr lang="de-DE" spc="-5" dirty="0">
                <a:cs typeface="Times New Roman"/>
              </a:rPr>
              <a:t>L</a:t>
            </a:r>
            <a:r>
              <a:rPr lang="de-DE" dirty="0">
                <a:cs typeface="Times New Roman"/>
              </a:rPr>
              <a:t>ehrstuhlho</a:t>
            </a:r>
            <a:r>
              <a:rPr lang="de-DE" spc="-20" dirty="0">
                <a:cs typeface="Times New Roman"/>
              </a:rPr>
              <a:t>m</a:t>
            </a:r>
            <a:r>
              <a:rPr lang="de-DE" dirty="0">
                <a:cs typeface="Times New Roman"/>
              </a:rPr>
              <a:t>epag</a:t>
            </a:r>
            <a:r>
              <a:rPr lang="de-DE" spc="-10" dirty="0">
                <a:cs typeface="Times New Roman"/>
              </a:rPr>
              <a:t>e</a:t>
            </a:r>
            <a:r>
              <a:rPr lang="de-DE" dirty="0">
                <a:cs typeface="Times New Roman"/>
              </a:rPr>
              <a:t>)</a:t>
            </a:r>
          </a:p>
          <a:p>
            <a:pPr>
              <a:lnSpc>
                <a:spcPts val="2800"/>
              </a:lnSpc>
              <a:spcBef>
                <a:spcPts val="79"/>
              </a:spcBef>
              <a:buFont typeface="Times New Roman"/>
              <a:buChar char="•"/>
            </a:pPr>
            <a:endParaRPr lang="de-DE" sz="32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2800" b="1" spc="-5" dirty="0">
                <a:cs typeface="Times New Roman"/>
              </a:rPr>
              <a:t>D</a:t>
            </a:r>
            <a:r>
              <a:rPr lang="de-DE" sz="2800" b="1" dirty="0">
                <a:cs typeface="Times New Roman"/>
              </a:rPr>
              <a:t>a</a:t>
            </a:r>
            <a:r>
              <a:rPr lang="de-DE" sz="2800" b="1" spc="-5" dirty="0">
                <a:cs typeface="Times New Roman"/>
              </a:rPr>
              <a:t>n</a:t>
            </a:r>
            <a:r>
              <a:rPr lang="de-DE" sz="2800" b="1" dirty="0">
                <a:cs typeface="Times New Roman"/>
              </a:rPr>
              <a:t>ac</a:t>
            </a:r>
            <a:r>
              <a:rPr lang="de-DE" sz="2800" b="1" spc="-5" dirty="0">
                <a:cs typeface="Times New Roman"/>
              </a:rPr>
              <a:t>h</a:t>
            </a:r>
            <a:r>
              <a:rPr lang="de-DE" sz="2800" b="1" dirty="0">
                <a:cs typeface="Times New Roman"/>
              </a:rPr>
              <a:t>:</a:t>
            </a:r>
            <a:endParaRPr lang="de-DE" sz="2800" dirty="0">
              <a:cs typeface="Times New Roman"/>
            </a:endParaRPr>
          </a:p>
          <a:p>
            <a:pPr marL="469900" marR="289560" indent="-457200">
              <a:lnSpc>
                <a:spcPct val="8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U</a:t>
            </a:r>
            <a:r>
              <a:rPr lang="de-DE" dirty="0">
                <a:cs typeface="Times New Roman"/>
              </a:rPr>
              <a:t>nbedingt</a:t>
            </a:r>
            <a:r>
              <a:rPr lang="de-DE" spc="-20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an</a:t>
            </a:r>
            <a:r>
              <a:rPr lang="de-DE" spc="-15" dirty="0">
                <a:cs typeface="Times New Roman"/>
              </a:rPr>
              <a:t> </a:t>
            </a:r>
            <a:r>
              <a:rPr lang="de-DE" dirty="0">
                <a:cs typeface="Times New Roman"/>
              </a:rPr>
              <a:t>die</a:t>
            </a:r>
            <a:r>
              <a:rPr lang="de-DE" spc="-10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O</a:t>
            </a:r>
            <a:r>
              <a:rPr lang="de-DE" dirty="0">
                <a:cs typeface="Times New Roman"/>
              </a:rPr>
              <a:t>nlineabgabe</a:t>
            </a:r>
            <a:r>
              <a:rPr lang="de-DE" spc="-35" dirty="0">
                <a:cs typeface="Times New Roman"/>
              </a:rPr>
              <a:t> </a:t>
            </a:r>
            <a:r>
              <a:rPr lang="de-DE" dirty="0" smtClean="0">
                <a:cs typeface="Times New Roman"/>
              </a:rPr>
              <a:t>denken</a:t>
            </a:r>
            <a:endParaRPr lang="de-DE" dirty="0">
              <a:cs typeface="Times New Roman"/>
            </a:endParaRPr>
          </a:p>
          <a:p>
            <a:pPr marL="469900" marR="1757045" indent="-457200">
              <a:lnSpc>
                <a:spcPct val="8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A</a:t>
            </a:r>
            <a:r>
              <a:rPr lang="de-DE" dirty="0">
                <a:cs typeface="Times New Roman"/>
              </a:rPr>
              <a:t>n</a:t>
            </a:r>
            <a:r>
              <a:rPr lang="de-DE" spc="-20" dirty="0">
                <a:cs typeface="Times New Roman"/>
              </a:rPr>
              <a:t>m</a:t>
            </a:r>
            <a:r>
              <a:rPr lang="de-DE" dirty="0">
                <a:cs typeface="Times New Roman"/>
              </a:rPr>
              <a:t>eldung zur</a:t>
            </a:r>
            <a:r>
              <a:rPr lang="de-DE" spc="-10" dirty="0">
                <a:cs typeface="Times New Roman"/>
              </a:rPr>
              <a:t> </a:t>
            </a:r>
            <a:r>
              <a:rPr lang="de-DE" spc="-5" dirty="0" smtClean="0">
                <a:cs typeface="Times New Roman"/>
              </a:rPr>
              <a:t>Ü</a:t>
            </a:r>
            <a:r>
              <a:rPr lang="de-DE" dirty="0" smtClean="0">
                <a:cs typeface="Times New Roman"/>
              </a:rPr>
              <a:t>bung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04491" y="-143299"/>
            <a:ext cx="7076666" cy="168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smtClean="0"/>
              <a:t>Bestandteile der Hausarbeit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1115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0234" y="5464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Die obersten </a:t>
            </a:r>
            <a:r>
              <a:rPr lang="de-DE" b="1" dirty="0" smtClean="0">
                <a:solidFill>
                  <a:schemeClr val="tx1"/>
                </a:solidFill>
              </a:rPr>
              <a:t>Gebote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de-DE" b="1" dirty="0" smtClean="0"/>
              <a:t>Verständlichkeit</a:t>
            </a:r>
          </a:p>
          <a:p>
            <a:pPr marL="0" indent="0">
              <a:buNone/>
            </a:pPr>
            <a:r>
              <a:rPr lang="de-DE" dirty="0" smtClean="0"/>
              <a:t>Konkret: Einfach, klar, elegant, prägnant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 typeface="Wingdings" charset="2"/>
              <a:buChar char="§"/>
            </a:pPr>
            <a:r>
              <a:rPr lang="de-DE" b="1" dirty="0" smtClean="0"/>
              <a:t>Der rote Faden</a:t>
            </a:r>
          </a:p>
          <a:p>
            <a:pPr marL="0" indent="0">
              <a:buNone/>
            </a:pPr>
            <a:r>
              <a:rPr lang="de-DE" dirty="0" smtClean="0"/>
              <a:t>Konkret: logischer Aufbau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 typeface="Wingdings" charset="2"/>
              <a:buChar char="§"/>
            </a:pPr>
            <a:r>
              <a:rPr lang="de-DE" b="1" dirty="0" smtClean="0"/>
              <a:t>Gutachtentechnik</a:t>
            </a:r>
          </a:p>
          <a:p>
            <a:pPr marL="0" indent="0">
              <a:buNone/>
            </a:pPr>
            <a:r>
              <a:rPr lang="de-DE" dirty="0" smtClean="0"/>
              <a:t>Konkret: problemorientiert, Urteils-/Gutachtenstil 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843" y="302176"/>
            <a:ext cx="7886700" cy="1325563"/>
          </a:xfrm>
        </p:spPr>
        <p:txBody>
          <a:bodyPr/>
          <a:lstStyle/>
          <a:p>
            <a:pPr algn="ctr"/>
            <a:r>
              <a:rPr lang="de-DE" b="1" spc="5" dirty="0"/>
              <a:t>P</a:t>
            </a:r>
            <a:r>
              <a:rPr lang="de-DE" b="1" spc="10" dirty="0"/>
              <a:t>l</a:t>
            </a:r>
            <a:r>
              <a:rPr lang="de-DE" b="1" spc="-5" dirty="0"/>
              <a:t>ag</a:t>
            </a:r>
            <a:r>
              <a:rPr lang="de-DE" b="1" spc="5" dirty="0"/>
              <a:t>i</a:t>
            </a:r>
            <a:r>
              <a:rPr lang="de-DE" b="1" spc="-15" dirty="0"/>
              <a:t>ate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3649" y="1741275"/>
            <a:ext cx="8729951" cy="5223052"/>
          </a:xfrm>
        </p:spPr>
        <p:txBody>
          <a:bodyPr>
            <a:normAutofit fontScale="92500" lnSpcReduction="20000"/>
          </a:bodyPr>
          <a:lstStyle/>
          <a:p>
            <a:pPr marL="469900" marR="6350" indent="-457200">
              <a:lnSpc>
                <a:spcPct val="120000"/>
              </a:lnSpc>
              <a:buFont typeface="Wingdings" charset="2"/>
              <a:buChar char="§"/>
              <a:tabLst>
                <a:tab pos="355600" algn="l"/>
              </a:tabLst>
            </a:pPr>
            <a:r>
              <a:rPr lang="de-DE" sz="2800" spc="-5" dirty="0">
                <a:cs typeface="Times New Roman"/>
              </a:rPr>
              <a:t>P</a:t>
            </a:r>
            <a:r>
              <a:rPr lang="de-DE" sz="2800" dirty="0">
                <a:cs typeface="Times New Roman"/>
              </a:rPr>
              <a:t>lagiate</a:t>
            </a:r>
            <a:r>
              <a:rPr lang="de-DE" sz="2800" spc="-5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=</a:t>
            </a:r>
            <a:r>
              <a:rPr lang="de-DE" sz="2800" spc="-1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zu hohe</a:t>
            </a:r>
            <a:r>
              <a:rPr lang="de-DE" sz="2800" spc="-10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Ü</a:t>
            </a:r>
            <a:r>
              <a:rPr lang="de-DE" sz="2800" dirty="0">
                <a:cs typeface="Times New Roman"/>
              </a:rPr>
              <a:t>bereinsti</a:t>
            </a:r>
            <a:r>
              <a:rPr lang="de-DE" sz="2800" spc="-20" dirty="0">
                <a:cs typeface="Times New Roman"/>
              </a:rPr>
              <a:t>mm</a:t>
            </a:r>
            <a:r>
              <a:rPr lang="de-DE" sz="2800" dirty="0">
                <a:cs typeface="Times New Roman"/>
              </a:rPr>
              <a:t>ung 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it einer</a:t>
            </a:r>
            <a:r>
              <a:rPr lang="de-DE" sz="2800" spc="-2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anderen </a:t>
            </a:r>
            <a:r>
              <a:rPr lang="de-DE" sz="2800" spc="-5" dirty="0">
                <a:cs typeface="Times New Roman"/>
              </a:rPr>
              <a:t>H</a:t>
            </a:r>
            <a:r>
              <a:rPr lang="de-DE" sz="2800" dirty="0">
                <a:cs typeface="Times New Roman"/>
              </a:rPr>
              <a:t>ausarbeit</a:t>
            </a:r>
            <a:r>
              <a:rPr lang="de-DE" sz="2800" spc="-3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oder</a:t>
            </a:r>
            <a:r>
              <a:rPr lang="de-DE" sz="2800" spc="-10" dirty="0">
                <a:cs typeface="Times New Roman"/>
              </a:rPr>
              <a:t> 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it</a:t>
            </a:r>
            <a:r>
              <a:rPr lang="de-DE" sz="2800" spc="-1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einer</a:t>
            </a:r>
            <a:r>
              <a:rPr lang="de-DE" sz="2800" spc="-2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Internetquel</a:t>
            </a:r>
            <a:r>
              <a:rPr lang="de-DE" sz="2800" spc="-10" dirty="0">
                <a:cs typeface="Times New Roman"/>
              </a:rPr>
              <a:t>l</a:t>
            </a:r>
            <a:r>
              <a:rPr lang="de-DE" sz="2800" dirty="0">
                <a:cs typeface="Times New Roman"/>
              </a:rPr>
              <a:t>e</a:t>
            </a:r>
          </a:p>
          <a:p>
            <a:pPr marL="469900" marR="236220" indent="-457200">
              <a:lnSpc>
                <a:spcPct val="12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spc="-5" dirty="0">
                <a:cs typeface="Times New Roman"/>
              </a:rPr>
              <a:t>E</a:t>
            </a:r>
            <a:r>
              <a:rPr lang="de-DE" sz="2800" dirty="0">
                <a:cs typeface="Times New Roman"/>
              </a:rPr>
              <a:t>ntsteht</a:t>
            </a:r>
            <a:r>
              <a:rPr lang="de-DE" sz="2800" spc="-4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z.</a:t>
            </a:r>
            <a:r>
              <a:rPr lang="de-DE" sz="2800" spc="-5" dirty="0">
                <a:cs typeface="Times New Roman"/>
              </a:rPr>
              <a:t>B</a:t>
            </a:r>
            <a:r>
              <a:rPr lang="de-DE" sz="2800" dirty="0">
                <a:cs typeface="Times New Roman"/>
              </a:rPr>
              <a:t>. durch</a:t>
            </a:r>
            <a:r>
              <a:rPr lang="de-DE" sz="2800" spc="-1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ge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einsa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es </a:t>
            </a:r>
            <a:r>
              <a:rPr lang="de-DE" sz="2800" spc="-5" dirty="0">
                <a:cs typeface="Times New Roman"/>
              </a:rPr>
              <a:t>F</a:t>
            </a:r>
            <a:r>
              <a:rPr lang="de-DE" sz="2800" dirty="0">
                <a:cs typeface="Times New Roman"/>
              </a:rPr>
              <a:t>or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ulieren,</a:t>
            </a:r>
            <a:r>
              <a:rPr lang="de-DE" sz="2800" spc="-1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genau gleicher</a:t>
            </a:r>
            <a:r>
              <a:rPr lang="de-DE" sz="2800" spc="-45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A</a:t>
            </a:r>
            <a:r>
              <a:rPr lang="de-DE" sz="2800" dirty="0">
                <a:cs typeface="Times New Roman"/>
              </a:rPr>
              <a:t>u</a:t>
            </a:r>
            <a:r>
              <a:rPr lang="de-DE" sz="2800" spc="-10" dirty="0">
                <a:cs typeface="Times New Roman"/>
              </a:rPr>
              <a:t>f</a:t>
            </a:r>
            <a:r>
              <a:rPr lang="de-DE" sz="2800" dirty="0">
                <a:cs typeface="Times New Roman"/>
              </a:rPr>
              <a:t>bau</a:t>
            </a:r>
            <a:r>
              <a:rPr lang="de-DE" sz="2800" spc="10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und </a:t>
            </a:r>
            <a:r>
              <a:rPr lang="de-DE" sz="2800" spc="-5" dirty="0">
                <a:cs typeface="Times New Roman"/>
              </a:rPr>
              <a:t>A</a:t>
            </a:r>
            <a:r>
              <a:rPr lang="de-DE" sz="2800" dirty="0">
                <a:cs typeface="Times New Roman"/>
              </a:rPr>
              <a:t>bschreiben</a:t>
            </a:r>
          </a:p>
          <a:p>
            <a:pPr marL="469900" indent="-457200">
              <a:lnSpc>
                <a:spcPct val="12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spc="-5" dirty="0">
                <a:cs typeface="Times New Roman"/>
              </a:rPr>
              <a:t>V</a:t>
            </a:r>
            <a:r>
              <a:rPr lang="de-DE" sz="2800" dirty="0">
                <a:cs typeface="Times New Roman"/>
              </a:rPr>
              <a:t>erstoß</a:t>
            </a:r>
            <a:r>
              <a:rPr lang="de-DE" sz="2800" spc="-2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gegen</a:t>
            </a:r>
            <a:r>
              <a:rPr lang="de-DE" sz="2800" spc="-1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§ 106 </a:t>
            </a:r>
            <a:r>
              <a:rPr lang="de-DE" sz="2800" spc="-5" dirty="0">
                <a:cs typeface="Times New Roman"/>
              </a:rPr>
              <a:t>U</a:t>
            </a:r>
            <a:r>
              <a:rPr lang="de-DE" sz="2800" dirty="0">
                <a:cs typeface="Times New Roman"/>
              </a:rPr>
              <a:t>rhG</a:t>
            </a:r>
          </a:p>
          <a:p>
            <a:pPr marL="469900" marR="295275" indent="-457200">
              <a:lnSpc>
                <a:spcPct val="12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dirty="0">
                <a:cs typeface="Times New Roman"/>
              </a:rPr>
              <a:t>bei</a:t>
            </a:r>
            <a:r>
              <a:rPr lang="de-DE" sz="2800" spc="-20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V</a:t>
            </a:r>
            <a:r>
              <a:rPr lang="de-DE" sz="2800" dirty="0">
                <a:cs typeface="Times New Roman"/>
              </a:rPr>
              <a:t>erstoß</a:t>
            </a:r>
            <a:r>
              <a:rPr lang="de-DE" sz="2800" spc="-1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dagegen:</a:t>
            </a:r>
            <a:r>
              <a:rPr lang="de-DE" sz="2800" spc="-20" dirty="0">
                <a:cs typeface="Times New Roman"/>
              </a:rPr>
              <a:t> </a:t>
            </a:r>
            <a:r>
              <a:rPr lang="de-DE" sz="2800" b="1" spc="-5" dirty="0">
                <a:cs typeface="Times New Roman"/>
              </a:rPr>
              <a:t>Au</a:t>
            </a:r>
            <a:r>
              <a:rPr lang="de-DE" sz="2800" b="1" dirty="0">
                <a:cs typeface="Times New Roman"/>
              </a:rPr>
              <a:t>ssc</a:t>
            </a:r>
            <a:r>
              <a:rPr lang="de-DE" sz="2800" b="1" spc="-5" dirty="0">
                <a:cs typeface="Times New Roman"/>
              </a:rPr>
              <a:t>h</a:t>
            </a:r>
            <a:r>
              <a:rPr lang="de-DE" sz="2800" b="1" dirty="0">
                <a:cs typeface="Times New Roman"/>
              </a:rPr>
              <a:t>l</a:t>
            </a:r>
            <a:r>
              <a:rPr lang="de-DE" sz="2800" b="1" spc="-5" dirty="0">
                <a:cs typeface="Times New Roman"/>
              </a:rPr>
              <a:t>u</a:t>
            </a:r>
            <a:r>
              <a:rPr lang="de-DE" sz="2800" b="1" dirty="0">
                <a:cs typeface="Times New Roman"/>
              </a:rPr>
              <a:t>ss</a:t>
            </a:r>
            <a:r>
              <a:rPr lang="de-DE" sz="2800" b="1" spc="10" dirty="0">
                <a:cs typeface="Times New Roman"/>
              </a:rPr>
              <a:t> </a:t>
            </a:r>
            <a:r>
              <a:rPr lang="de-DE" sz="2800" b="1" dirty="0">
                <a:cs typeface="Times New Roman"/>
              </a:rPr>
              <a:t>von</a:t>
            </a:r>
            <a:r>
              <a:rPr lang="de-DE" sz="2800" b="1" spc="5" dirty="0">
                <a:cs typeface="Times New Roman"/>
              </a:rPr>
              <a:t> </a:t>
            </a:r>
            <a:r>
              <a:rPr lang="de-DE" sz="2800" b="1" spc="-5" dirty="0">
                <a:cs typeface="Times New Roman"/>
              </a:rPr>
              <a:t>d</a:t>
            </a:r>
            <a:r>
              <a:rPr lang="de-DE" sz="2800" b="1" dirty="0">
                <a:cs typeface="Times New Roman"/>
              </a:rPr>
              <a:t>er</a:t>
            </a:r>
            <a:r>
              <a:rPr lang="de-DE" sz="2800" b="1" spc="-10" dirty="0">
                <a:cs typeface="Times New Roman"/>
              </a:rPr>
              <a:t> </a:t>
            </a:r>
            <a:r>
              <a:rPr lang="de-DE" sz="2800" b="1" dirty="0">
                <a:cs typeface="Times New Roman"/>
              </a:rPr>
              <a:t>gesamten </a:t>
            </a:r>
            <a:r>
              <a:rPr lang="de-DE" sz="2800" b="1" spc="-5" dirty="0">
                <a:cs typeface="Times New Roman"/>
              </a:rPr>
              <a:t>Übun</a:t>
            </a:r>
            <a:r>
              <a:rPr lang="de-DE" sz="2800" b="1" dirty="0">
                <a:cs typeface="Times New Roman"/>
              </a:rPr>
              <a:t>g</a:t>
            </a:r>
            <a:r>
              <a:rPr lang="de-DE" sz="2800" b="1" spc="10" dirty="0">
                <a:cs typeface="Times New Roman"/>
              </a:rPr>
              <a:t> 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öglich</a:t>
            </a:r>
          </a:p>
          <a:p>
            <a:pPr marL="469900" indent="-457200">
              <a:lnSpc>
                <a:spcPct val="120000"/>
              </a:lnSpc>
              <a:spcBef>
                <a:spcPts val="575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800" dirty="0">
                <a:cs typeface="Times New Roman"/>
              </a:rPr>
              <a:t>ele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entare</a:t>
            </a:r>
            <a:r>
              <a:rPr lang="de-DE" sz="2800" spc="-50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G</a:t>
            </a:r>
            <a:r>
              <a:rPr lang="de-DE" sz="2800" dirty="0">
                <a:cs typeface="Times New Roman"/>
              </a:rPr>
              <a:t>rundsätze</a:t>
            </a:r>
            <a:r>
              <a:rPr lang="de-DE" sz="2800" spc="-25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w</a:t>
            </a:r>
            <a:r>
              <a:rPr lang="de-DE" sz="2800" dirty="0">
                <a:cs typeface="Times New Roman"/>
              </a:rPr>
              <a:t>issenscha</a:t>
            </a:r>
            <a:r>
              <a:rPr lang="de-DE" sz="2800" spc="-10" dirty="0">
                <a:cs typeface="Times New Roman"/>
              </a:rPr>
              <a:t>f</a:t>
            </a:r>
            <a:r>
              <a:rPr lang="de-DE" sz="2800" dirty="0">
                <a:cs typeface="Times New Roman"/>
              </a:rPr>
              <a:t>tlichen</a:t>
            </a:r>
            <a:r>
              <a:rPr lang="de-DE" sz="2800" spc="-40" dirty="0">
                <a:cs typeface="Times New Roman"/>
              </a:rPr>
              <a:t> </a:t>
            </a:r>
            <a:r>
              <a:rPr lang="de-DE" sz="2800" spc="-5" dirty="0" smtClean="0">
                <a:cs typeface="Times New Roman"/>
              </a:rPr>
              <a:t>A</a:t>
            </a:r>
            <a:r>
              <a:rPr lang="de-DE" sz="2800" dirty="0" smtClean="0">
                <a:cs typeface="Times New Roman"/>
              </a:rPr>
              <a:t>rbeitens:</a:t>
            </a:r>
          </a:p>
          <a:p>
            <a:pPr marL="812800" lvl="1" indent="-457200">
              <a:lnSpc>
                <a:spcPct val="120000"/>
              </a:lnSpc>
              <a:spcBef>
                <a:spcPts val="575"/>
              </a:spcBef>
              <a:tabLst>
                <a:tab pos="355600" algn="l"/>
              </a:tabLst>
            </a:pPr>
            <a:r>
              <a:rPr lang="de-DE" sz="2800" dirty="0" smtClean="0">
                <a:cs typeface="Times New Roman"/>
              </a:rPr>
              <a:t>selbstständiges</a:t>
            </a:r>
            <a:r>
              <a:rPr lang="de-DE" sz="2800" spc="-50" dirty="0" smtClean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D</a:t>
            </a:r>
            <a:r>
              <a:rPr lang="de-DE" sz="2800" dirty="0">
                <a:cs typeface="Times New Roman"/>
              </a:rPr>
              <a:t>enken und </a:t>
            </a:r>
            <a:r>
              <a:rPr lang="de-DE" sz="2800" spc="-5" dirty="0">
                <a:cs typeface="Times New Roman"/>
              </a:rPr>
              <a:t>F</a:t>
            </a:r>
            <a:r>
              <a:rPr lang="de-DE" sz="2800" dirty="0">
                <a:cs typeface="Times New Roman"/>
              </a:rPr>
              <a:t>or</a:t>
            </a:r>
            <a:r>
              <a:rPr lang="de-DE" sz="2800" spc="-20" dirty="0">
                <a:cs typeface="Times New Roman"/>
              </a:rPr>
              <a:t>m</a:t>
            </a:r>
            <a:r>
              <a:rPr lang="de-DE" sz="2800" dirty="0">
                <a:cs typeface="Times New Roman"/>
              </a:rPr>
              <a:t>ulieren</a:t>
            </a:r>
            <a:r>
              <a:rPr lang="de-DE" sz="2800" spc="-25" dirty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(</a:t>
            </a:r>
            <a:r>
              <a:rPr lang="de-DE" sz="2800" spc="-5" dirty="0">
                <a:cs typeface="Times New Roman"/>
              </a:rPr>
              <a:t>w</a:t>
            </a:r>
            <a:r>
              <a:rPr lang="de-DE" sz="2800" dirty="0">
                <a:cs typeface="Times New Roman"/>
              </a:rPr>
              <a:t>ird auch vom</a:t>
            </a:r>
            <a:r>
              <a:rPr lang="de-DE" sz="2800" spc="-20" dirty="0">
                <a:cs typeface="Times New Roman"/>
              </a:rPr>
              <a:t> </a:t>
            </a:r>
            <a:r>
              <a:rPr lang="de-DE" sz="2800" spc="-5" dirty="0">
                <a:cs typeface="Times New Roman"/>
              </a:rPr>
              <a:t>K</a:t>
            </a:r>
            <a:r>
              <a:rPr lang="de-DE" sz="2800" dirty="0">
                <a:cs typeface="Times New Roman"/>
              </a:rPr>
              <a:t>orrektor</a:t>
            </a:r>
            <a:r>
              <a:rPr lang="de-DE" sz="2800" spc="-10" dirty="0">
                <a:cs typeface="Times New Roman"/>
              </a:rPr>
              <a:t> </a:t>
            </a:r>
            <a:r>
              <a:rPr lang="de-DE" sz="2800" dirty="0" smtClean="0">
                <a:cs typeface="Times New Roman"/>
              </a:rPr>
              <a:t>honoriert)</a:t>
            </a:r>
          </a:p>
          <a:p>
            <a:pPr marL="812800" lvl="1" indent="-457200">
              <a:lnSpc>
                <a:spcPct val="120000"/>
              </a:lnSpc>
              <a:spcBef>
                <a:spcPts val="575"/>
              </a:spcBef>
              <a:tabLst>
                <a:tab pos="355600" algn="l"/>
              </a:tabLst>
            </a:pPr>
            <a:r>
              <a:rPr lang="de-DE" sz="2800" spc="-5" dirty="0" smtClean="0">
                <a:cs typeface="Times New Roman"/>
              </a:rPr>
              <a:t>Z</a:t>
            </a:r>
            <a:r>
              <a:rPr lang="de-DE" sz="2800" dirty="0" smtClean="0">
                <a:cs typeface="Times New Roman"/>
              </a:rPr>
              <a:t>itate</a:t>
            </a:r>
            <a:r>
              <a:rPr lang="de-DE" sz="2800" spc="-50" dirty="0" smtClean="0">
                <a:cs typeface="Times New Roman"/>
              </a:rPr>
              <a:t> </a:t>
            </a:r>
            <a:r>
              <a:rPr lang="de-DE" sz="2800" dirty="0">
                <a:cs typeface="Times New Roman"/>
              </a:rPr>
              <a:t>sind zu</a:t>
            </a:r>
            <a:r>
              <a:rPr lang="de-DE" sz="2800" spc="-15" dirty="0">
                <a:cs typeface="Times New Roman"/>
              </a:rPr>
              <a:t> </a:t>
            </a:r>
            <a:r>
              <a:rPr lang="de-DE" sz="2800" dirty="0" smtClean="0">
                <a:cs typeface="Times New Roman"/>
              </a:rPr>
              <a:t>kennzeichnen</a:t>
            </a:r>
            <a:endParaRPr lang="de-DE" sz="2800" dirty="0">
              <a:cs typeface="Times New Roman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3506"/>
            <a:ext cx="7886700" cy="1325563"/>
          </a:xfrm>
        </p:spPr>
        <p:txBody>
          <a:bodyPr/>
          <a:lstStyle/>
          <a:p>
            <a:pPr algn="ctr"/>
            <a:r>
              <a:rPr lang="de-DE" b="1" spc="-20" dirty="0"/>
              <a:t>T</a:t>
            </a:r>
            <a:r>
              <a:rPr lang="de-DE" b="1" spc="5" dirty="0"/>
              <a:t>i</a:t>
            </a:r>
            <a:r>
              <a:rPr lang="de-DE" b="1" spc="10" dirty="0"/>
              <a:t>pp</a:t>
            </a:r>
            <a:r>
              <a:rPr lang="de-DE" b="1" spc="-15" dirty="0"/>
              <a:t>s,</a:t>
            </a:r>
            <a:r>
              <a:rPr lang="de-DE" b="1" spc="-75" dirty="0">
                <a:cs typeface="Times New Roman"/>
              </a:rPr>
              <a:t> </a:t>
            </a:r>
            <a:r>
              <a:rPr lang="de-DE" b="1" spc="-20" dirty="0"/>
              <a:t>T</a:t>
            </a:r>
            <a:r>
              <a:rPr lang="de-DE" b="1" spc="10" dirty="0"/>
              <a:t>r</a:t>
            </a:r>
            <a:r>
              <a:rPr lang="de-DE" b="1" spc="5" dirty="0"/>
              <a:t>i</a:t>
            </a:r>
            <a:r>
              <a:rPr lang="de-DE" b="1" spc="10" dirty="0"/>
              <a:t>c</a:t>
            </a:r>
            <a:r>
              <a:rPr lang="de-DE" b="1" spc="15" dirty="0"/>
              <a:t>k</a:t>
            </a:r>
            <a:r>
              <a:rPr lang="de-DE" b="1" spc="-15" dirty="0"/>
              <a:t>s</a:t>
            </a:r>
            <a:r>
              <a:rPr lang="de-DE" b="1" spc="-60" dirty="0">
                <a:cs typeface="Times New Roman"/>
              </a:rPr>
              <a:t> </a:t>
            </a:r>
            <a:r>
              <a:rPr lang="de-DE" b="1" spc="-15" dirty="0"/>
              <a:t>u</a:t>
            </a:r>
            <a:r>
              <a:rPr lang="de-DE" b="1" spc="-10" dirty="0"/>
              <a:t>n</a:t>
            </a:r>
            <a:r>
              <a:rPr lang="de-DE" b="1" spc="-20" dirty="0"/>
              <a:t>d</a:t>
            </a:r>
            <a:r>
              <a:rPr lang="de-DE" b="1" spc="-30" dirty="0">
                <a:cs typeface="Times New Roman"/>
              </a:rPr>
              <a:t> </a:t>
            </a:r>
            <a:r>
              <a:rPr lang="de-DE" b="1" spc="10" dirty="0"/>
              <a:t>K</a:t>
            </a:r>
            <a:r>
              <a:rPr lang="de-DE" b="1" spc="-10" dirty="0"/>
              <a:t>n</a:t>
            </a:r>
            <a:r>
              <a:rPr lang="de-DE" b="1" spc="5" dirty="0"/>
              <a:t>i</a:t>
            </a:r>
            <a:r>
              <a:rPr lang="de-DE" b="1" spc="-5" dirty="0"/>
              <a:t>ff</a:t>
            </a:r>
            <a:r>
              <a:rPr lang="de-DE" b="1" spc="-15" dirty="0"/>
              <a:t>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602" y="1763935"/>
            <a:ext cx="7675350" cy="4351338"/>
          </a:xfrm>
        </p:spPr>
        <p:txBody>
          <a:bodyPr>
            <a:normAutofit/>
          </a:bodyPr>
          <a:lstStyle/>
          <a:p>
            <a:pPr marL="355600" marR="79375" indent="-342900">
              <a:buFont typeface="Wingdings" charset="2"/>
              <a:buChar char="§"/>
              <a:tabLst>
                <a:tab pos="355600" algn="l"/>
              </a:tabLst>
            </a:pPr>
            <a:r>
              <a:rPr lang="de-DE" spc="-30" dirty="0">
                <a:cs typeface="Times New Roman"/>
              </a:rPr>
              <a:t>G</a:t>
            </a:r>
            <a:r>
              <a:rPr lang="de-DE" spc="-10" dirty="0">
                <a:cs typeface="Times New Roman"/>
              </a:rPr>
              <a:t>ut</a:t>
            </a:r>
            <a:r>
              <a:rPr lang="de-DE" spc="-25" dirty="0">
                <a:cs typeface="Times New Roman"/>
              </a:rPr>
              <a:t>ac</a:t>
            </a:r>
            <a:r>
              <a:rPr lang="de-DE" spc="-10" dirty="0">
                <a:cs typeface="Times New Roman"/>
              </a:rPr>
              <a:t>ht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r>
              <a:rPr lang="de-DE" spc="-10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in</a:t>
            </a:r>
            <a:r>
              <a:rPr lang="de-DE" spc="-10" dirty="0">
                <a:cs typeface="Times New Roman"/>
              </a:rPr>
              <a:t> d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Re</a:t>
            </a:r>
            <a:r>
              <a:rPr lang="de-DE" spc="-10" dirty="0">
                <a:cs typeface="Times New Roman"/>
              </a:rPr>
              <a:t>ih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n</a:t>
            </a:r>
            <a:r>
              <a:rPr lang="de-DE" spc="-5" dirty="0">
                <a:cs typeface="Times New Roman"/>
              </a:rPr>
              <a:t>f</a:t>
            </a:r>
            <a:r>
              <a:rPr lang="de-DE" spc="-10" dirty="0">
                <a:cs typeface="Times New Roman"/>
              </a:rPr>
              <a:t>olg</a:t>
            </a:r>
            <a:r>
              <a:rPr lang="de-DE" spc="-15" dirty="0">
                <a:cs typeface="Times New Roman"/>
              </a:rPr>
              <a:t>e</a:t>
            </a:r>
            <a:r>
              <a:rPr lang="de-DE" spc="-25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d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r</a:t>
            </a:r>
            <a:r>
              <a:rPr lang="de-DE" spc="10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(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u</a:t>
            </a:r>
            <a:r>
              <a:rPr lang="de-DE" spc="-15" dirty="0">
                <a:cs typeface="Times New Roman"/>
              </a:rPr>
              <a:t>s</a:t>
            </a:r>
            <a:r>
              <a:rPr lang="de-DE" spc="-5" dirty="0">
                <a:cs typeface="Times New Roman"/>
              </a:rPr>
              <a:t>f</a:t>
            </a:r>
            <a:r>
              <a:rPr lang="de-DE" spc="-10" dirty="0">
                <a:cs typeface="Times New Roman"/>
              </a:rPr>
              <a:t>üh</a:t>
            </a:r>
            <a:r>
              <a:rPr lang="de-DE" spc="-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li</a:t>
            </a:r>
            <a:r>
              <a:rPr lang="de-DE" spc="-25" dirty="0">
                <a:cs typeface="Times New Roman"/>
              </a:rPr>
              <a:t>c</a:t>
            </a:r>
            <a:r>
              <a:rPr lang="de-DE" spc="-10" dirty="0">
                <a:cs typeface="Times New Roman"/>
              </a:rPr>
              <a:t>h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n) </a:t>
            </a:r>
            <a:r>
              <a:rPr lang="de-DE" spc="-25" dirty="0">
                <a:cs typeface="Times New Roman"/>
              </a:rPr>
              <a:t>L</a:t>
            </a:r>
            <a:r>
              <a:rPr lang="de-DE" spc="-10" dirty="0">
                <a:cs typeface="Times New Roman"/>
              </a:rPr>
              <a:t>ö</a:t>
            </a:r>
            <a:r>
              <a:rPr lang="de-DE" spc="-15" dirty="0">
                <a:cs typeface="Times New Roman"/>
              </a:rPr>
              <a:t>s</a:t>
            </a:r>
            <a:r>
              <a:rPr lang="de-DE" spc="-10" dirty="0">
                <a:cs typeface="Times New Roman"/>
              </a:rPr>
              <a:t>ung</a:t>
            </a:r>
            <a:r>
              <a:rPr lang="de-DE" spc="-15" dirty="0">
                <a:cs typeface="Times New Roman"/>
              </a:rPr>
              <a:t>ss</a:t>
            </a:r>
            <a:r>
              <a:rPr lang="de-DE" spc="-10" dirty="0">
                <a:cs typeface="Times New Roman"/>
              </a:rPr>
              <a:t>ki</a:t>
            </a:r>
            <a:r>
              <a:rPr lang="de-DE" spc="-25" dirty="0">
                <a:cs typeface="Times New Roman"/>
              </a:rPr>
              <a:t>zz</a:t>
            </a:r>
            <a:r>
              <a:rPr lang="de-DE" spc="-15" dirty="0">
                <a:cs typeface="Times New Roman"/>
              </a:rPr>
              <a:t>e</a:t>
            </a:r>
            <a:r>
              <a:rPr lang="de-DE" spc="-50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c</a:t>
            </a:r>
            <a:r>
              <a:rPr lang="de-DE" spc="-10" dirty="0">
                <a:cs typeface="Times New Roman"/>
              </a:rPr>
              <a:t>h</a:t>
            </a:r>
            <a:r>
              <a:rPr lang="de-DE" spc="-5" dirty="0">
                <a:cs typeface="Times New Roman"/>
              </a:rPr>
              <a:t>r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ib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endParaRPr lang="de-DE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30" dirty="0">
                <a:cs typeface="Times New Roman"/>
              </a:rPr>
              <a:t>N</a:t>
            </a:r>
            <a:r>
              <a:rPr lang="de-DE" spc="-10" dirty="0">
                <a:cs typeface="Times New Roman"/>
              </a:rPr>
              <a:t>i</a:t>
            </a:r>
            <a:r>
              <a:rPr lang="de-DE" spc="-25" dirty="0">
                <a:cs typeface="Times New Roman"/>
              </a:rPr>
              <a:t>c</a:t>
            </a:r>
            <a:r>
              <a:rPr lang="de-DE" spc="-10" dirty="0">
                <a:cs typeface="Times New Roman"/>
              </a:rPr>
              <a:t>ht</a:t>
            </a:r>
            <a:r>
              <a:rPr lang="de-DE" spc="-15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z</a:t>
            </a:r>
            <a:r>
              <a:rPr lang="de-DE" spc="-15" dirty="0">
                <a:cs typeface="Times New Roman"/>
              </a:rPr>
              <a:t>u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l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ng</a:t>
            </a:r>
            <a:r>
              <a:rPr lang="de-DE" spc="-1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 </a:t>
            </a:r>
            <a:r>
              <a:rPr lang="de-DE" spc="-45" dirty="0">
                <a:cs typeface="Times New Roman"/>
              </a:rPr>
              <a:t>m</a:t>
            </a:r>
            <a:r>
              <a:rPr lang="de-DE" spc="-10" dirty="0">
                <a:cs typeface="Times New Roman"/>
              </a:rPr>
              <a:t>it</a:t>
            </a:r>
            <a:r>
              <a:rPr lang="de-DE" spc="-5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in</a:t>
            </a:r>
            <a:r>
              <a:rPr lang="de-DE" spc="-25" dirty="0">
                <a:cs typeface="Times New Roman"/>
              </a:rPr>
              <a:t>em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P</a:t>
            </a:r>
            <a:r>
              <a:rPr lang="de-DE" spc="-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obl</a:t>
            </a:r>
            <a:r>
              <a:rPr lang="de-DE" spc="-25" dirty="0">
                <a:cs typeface="Times New Roman"/>
              </a:rPr>
              <a:t>em</a:t>
            </a:r>
            <a:r>
              <a:rPr lang="de-DE" spc="-20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u</a:t>
            </a:r>
            <a:r>
              <a:rPr lang="de-DE" spc="-5" dirty="0">
                <a:cs typeface="Times New Roman"/>
              </a:rPr>
              <a:t>f</a:t>
            </a:r>
            <a:r>
              <a:rPr lang="de-DE" spc="-10" dirty="0">
                <a:cs typeface="Times New Roman"/>
              </a:rPr>
              <a:t>h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lt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endParaRPr lang="de-DE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5" dirty="0">
                <a:cs typeface="Times New Roman"/>
              </a:rPr>
              <a:t>fr</a:t>
            </a:r>
            <a:r>
              <a:rPr lang="de-DE" spc="-10" dirty="0">
                <a:cs typeface="Times New Roman"/>
              </a:rPr>
              <a:t>ü</a:t>
            </a:r>
            <a:r>
              <a:rPr lang="de-DE" spc="-15" dirty="0">
                <a:cs typeface="Times New Roman"/>
              </a:rPr>
              <a:t>h</a:t>
            </a:r>
            <a:r>
              <a:rPr lang="de-DE" spc="-10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(</a:t>
            </a:r>
            <a:r>
              <a:rPr lang="de-DE" spc="-25" dirty="0">
                <a:cs typeface="Times New Roman"/>
              </a:rPr>
              <a:t>a</a:t>
            </a:r>
            <a:r>
              <a:rPr lang="de-DE" spc="-15" dirty="0">
                <a:cs typeface="Times New Roman"/>
              </a:rPr>
              <a:t>b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8</a:t>
            </a:r>
            <a:r>
              <a:rPr lang="de-DE" dirty="0">
                <a:cs typeface="Times New Roman"/>
              </a:rPr>
              <a:t> </a:t>
            </a:r>
            <a:r>
              <a:rPr lang="de-DE" spc="-30" dirty="0">
                <a:cs typeface="Times New Roman"/>
              </a:rPr>
              <a:t>U</a:t>
            </a:r>
            <a:r>
              <a:rPr lang="de-DE" spc="-10" dirty="0">
                <a:cs typeface="Times New Roman"/>
              </a:rPr>
              <a:t>h</a:t>
            </a:r>
            <a:r>
              <a:rPr lang="de-DE" spc="-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)</a:t>
            </a:r>
            <a:r>
              <a:rPr lang="de-DE" spc="10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od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10" dirty="0">
                <a:cs typeface="Times New Roman"/>
              </a:rPr>
              <a:t>p</a:t>
            </a:r>
            <a:r>
              <a:rPr lang="de-DE" spc="-25" dirty="0">
                <a:cs typeface="Times New Roman"/>
              </a:rPr>
              <a:t>ä</a:t>
            </a:r>
            <a:r>
              <a:rPr lang="de-DE" spc="-10" dirty="0">
                <a:cs typeface="Times New Roman"/>
              </a:rPr>
              <a:t>t</a:t>
            </a:r>
            <a:r>
              <a:rPr lang="de-DE" spc="-15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(</a:t>
            </a:r>
            <a:r>
              <a:rPr lang="de-DE" spc="-25" dirty="0">
                <a:cs typeface="Times New Roman"/>
              </a:rPr>
              <a:t>a</a:t>
            </a:r>
            <a:r>
              <a:rPr lang="de-DE" spc="-15" dirty="0">
                <a:cs typeface="Times New Roman"/>
              </a:rPr>
              <a:t>b</a:t>
            </a:r>
            <a:r>
              <a:rPr lang="de-DE" spc="10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1</a:t>
            </a:r>
            <a:r>
              <a:rPr lang="de-DE" spc="-15" dirty="0">
                <a:cs typeface="Times New Roman"/>
              </a:rPr>
              <a:t>6</a:t>
            </a:r>
            <a:r>
              <a:rPr lang="de-DE" spc="-10" dirty="0">
                <a:cs typeface="Times New Roman"/>
              </a:rPr>
              <a:t> </a:t>
            </a:r>
            <a:r>
              <a:rPr lang="de-DE" spc="-30" dirty="0">
                <a:cs typeface="Times New Roman"/>
              </a:rPr>
              <a:t>U</a:t>
            </a:r>
            <a:r>
              <a:rPr lang="de-DE" spc="-10" dirty="0">
                <a:cs typeface="Times New Roman"/>
              </a:rPr>
              <a:t>h</a:t>
            </a:r>
            <a:r>
              <a:rPr lang="de-DE" spc="-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)</a:t>
            </a:r>
            <a:r>
              <a:rPr lang="de-DE" spc="10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in</a:t>
            </a:r>
            <a:r>
              <a:rPr lang="de-DE" spc="-15" dirty="0">
                <a:cs typeface="Times New Roman"/>
              </a:rPr>
              <a:t>s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e</a:t>
            </a:r>
            <a:r>
              <a:rPr lang="de-DE" spc="-45" dirty="0">
                <a:cs typeface="Times New Roman"/>
              </a:rPr>
              <a:t>m</a:t>
            </a:r>
            <a:r>
              <a:rPr lang="de-DE" spc="-10" dirty="0">
                <a:cs typeface="Times New Roman"/>
              </a:rPr>
              <a:t>in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r</a:t>
            </a:r>
            <a:endParaRPr lang="de-DE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30" dirty="0">
                <a:cs typeface="Times New Roman"/>
              </a:rPr>
              <a:t>V</a:t>
            </a:r>
            <a:r>
              <a:rPr lang="de-DE" spc="-10" dirty="0">
                <a:cs typeface="Times New Roman"/>
              </a:rPr>
              <a:t>o</a:t>
            </a:r>
            <a:r>
              <a:rPr lang="de-DE" spc="-2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si</a:t>
            </a:r>
            <a:r>
              <a:rPr lang="de-DE" spc="-25" dirty="0">
                <a:cs typeface="Times New Roman"/>
              </a:rPr>
              <a:t>c</a:t>
            </a:r>
            <a:r>
              <a:rPr lang="de-DE" spc="-15" dirty="0">
                <a:cs typeface="Times New Roman"/>
              </a:rPr>
              <a:t>h</a:t>
            </a:r>
            <a:r>
              <a:rPr lang="de-DE" spc="-10" dirty="0">
                <a:cs typeface="Times New Roman"/>
              </a:rPr>
              <a:t>t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vo</a:t>
            </a:r>
            <a:r>
              <a:rPr lang="de-DE" spc="-15" dirty="0">
                <a:cs typeface="Times New Roman"/>
              </a:rPr>
              <a:t>r</a:t>
            </a:r>
            <a:r>
              <a:rPr lang="de-DE" spc="-25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d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"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e</a:t>
            </a:r>
            <a:r>
              <a:rPr lang="de-DE" spc="-30" dirty="0">
                <a:cs typeface="Times New Roman"/>
              </a:rPr>
              <a:t>m</a:t>
            </a:r>
            <a:r>
              <a:rPr lang="de-DE" spc="-10" dirty="0">
                <a:cs typeface="Times New Roman"/>
              </a:rPr>
              <a:t>i</a:t>
            </a:r>
            <a:r>
              <a:rPr lang="de-DE" spc="-15" dirty="0">
                <a:cs typeface="Times New Roman"/>
              </a:rPr>
              <a:t>n</a:t>
            </a:r>
            <a:r>
              <a:rPr lang="de-DE" spc="-10" dirty="0">
                <a:cs typeface="Times New Roman"/>
              </a:rPr>
              <a:t>a</a:t>
            </a:r>
            <a:r>
              <a:rPr lang="de-DE" spc="-25" dirty="0">
                <a:cs typeface="Times New Roman"/>
              </a:rPr>
              <a:t>r</a:t>
            </a:r>
            <a:r>
              <a:rPr lang="de-DE" spc="-30" dirty="0">
                <a:cs typeface="Times New Roman"/>
              </a:rPr>
              <a:t>m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i</a:t>
            </a:r>
            <a:r>
              <a:rPr lang="de-DE" spc="-15" dirty="0">
                <a:cs typeface="Times New Roman"/>
              </a:rPr>
              <a:t>nun</a:t>
            </a:r>
            <a:r>
              <a:rPr lang="de-DE" spc="-10" dirty="0">
                <a:cs typeface="Times New Roman"/>
              </a:rPr>
              <a:t>g</a:t>
            </a:r>
            <a:r>
              <a:rPr lang="de-DE" spc="-20" dirty="0">
                <a:cs typeface="Times New Roman"/>
              </a:rPr>
              <a:t>"</a:t>
            </a:r>
            <a:endParaRPr lang="de-DE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15" dirty="0">
                <a:cs typeface="Times New Roman"/>
              </a:rPr>
              <a:t>P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sst</a:t>
            </a:r>
            <a:r>
              <a:rPr lang="de-DE" spc="-30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im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e</a:t>
            </a:r>
            <a:r>
              <a:rPr lang="de-DE" spc="-45" dirty="0">
                <a:cs typeface="Times New Roman"/>
              </a:rPr>
              <a:t>m</a:t>
            </a:r>
            <a:r>
              <a:rPr lang="de-DE" spc="-10" dirty="0">
                <a:cs typeface="Times New Roman"/>
              </a:rPr>
              <a:t>in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r</a:t>
            </a:r>
            <a:r>
              <a:rPr lang="de-DE" spc="10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uf</a:t>
            </a:r>
            <a:r>
              <a:rPr lang="de-DE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u</a:t>
            </a:r>
            <a:r>
              <a:rPr lang="de-DE" spc="-5" dirty="0">
                <a:cs typeface="Times New Roman"/>
              </a:rPr>
              <a:t>r</a:t>
            </a:r>
            <a:r>
              <a:rPr lang="de-DE" spc="-15" dirty="0">
                <a:cs typeface="Times New Roman"/>
              </a:rPr>
              <a:t>e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ac</a:t>
            </a:r>
            <a:r>
              <a:rPr lang="de-DE" spc="-10" dirty="0">
                <a:cs typeface="Times New Roman"/>
              </a:rPr>
              <a:t>h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r>
              <a:rPr lang="de-DE" dirty="0">
                <a:cs typeface="Times New Roman"/>
              </a:rPr>
              <a:t> 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uf</a:t>
            </a:r>
            <a:endParaRPr lang="de-DE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15" dirty="0">
                <a:cs typeface="Times New Roman"/>
              </a:rPr>
              <a:t>P</a:t>
            </a:r>
            <a:r>
              <a:rPr lang="de-DE" spc="-25" dirty="0">
                <a:cs typeface="Times New Roman"/>
              </a:rPr>
              <a:t>a</a:t>
            </a:r>
            <a:r>
              <a:rPr lang="de-DE" spc="-15" dirty="0">
                <a:cs typeface="Times New Roman"/>
              </a:rPr>
              <a:t>ss</a:t>
            </a:r>
            <a:r>
              <a:rPr lang="de-DE" spc="-30" dirty="0">
                <a:cs typeface="Times New Roman"/>
              </a:rPr>
              <a:t>w</a:t>
            </a:r>
            <a:r>
              <a:rPr lang="de-DE" spc="-10" dirty="0">
                <a:cs typeface="Times New Roman"/>
              </a:rPr>
              <a:t>o</a:t>
            </a:r>
            <a:r>
              <a:rPr lang="de-DE" spc="-5" dirty="0">
                <a:cs typeface="Times New Roman"/>
              </a:rPr>
              <a:t>r</a:t>
            </a:r>
            <a:r>
              <a:rPr lang="de-DE" spc="-10" dirty="0">
                <a:cs typeface="Times New Roman"/>
              </a:rPr>
              <a:t>t</a:t>
            </a:r>
            <a:r>
              <a:rPr lang="de-DE" spc="-15" dirty="0">
                <a:cs typeface="Times New Roman"/>
              </a:rPr>
              <a:t> </a:t>
            </a:r>
            <a:r>
              <a:rPr lang="de-DE" spc="-5" dirty="0">
                <a:cs typeface="Times New Roman"/>
              </a:rPr>
              <a:t>(f</a:t>
            </a:r>
            <a:r>
              <a:rPr lang="de-DE" spc="-10" dirty="0">
                <a:cs typeface="Times New Roman"/>
              </a:rPr>
              <a:t>ür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d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r>
              <a:rPr lang="de-DE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P</a:t>
            </a:r>
            <a:r>
              <a:rPr lang="de-DE" spc="-20" dirty="0">
                <a:cs typeface="Times New Roman"/>
              </a:rPr>
              <a:t>C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od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d</a:t>
            </a:r>
            <a:r>
              <a:rPr lang="de-DE" spc="-15" dirty="0">
                <a:cs typeface="Times New Roman"/>
              </a:rPr>
              <a:t>ie</a:t>
            </a:r>
            <a:r>
              <a:rPr lang="de-DE" spc="-10" dirty="0">
                <a:cs typeface="Times New Roman"/>
              </a:rPr>
              <a:t> </a:t>
            </a:r>
            <a:r>
              <a:rPr lang="de-DE" spc="-30" dirty="0">
                <a:cs typeface="Times New Roman"/>
              </a:rPr>
              <a:t>D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t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i</a:t>
            </a:r>
            <a:r>
              <a:rPr lang="de-DE" spc="-5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di</a:t>
            </a:r>
            <a:r>
              <a:rPr lang="de-DE" spc="-5" dirty="0">
                <a:cs typeface="Times New Roman"/>
              </a:rPr>
              <a:t>r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kt)</a:t>
            </a:r>
            <a:endParaRPr lang="de-DE" dirty="0">
              <a:cs typeface="Times New Roman"/>
            </a:endParaRPr>
          </a:p>
          <a:p>
            <a:pPr marL="355600" marR="2253615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u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r</a:t>
            </a:r>
            <a:r>
              <a:rPr lang="de-DE" dirty="0">
                <a:cs typeface="Times New Roman"/>
              </a:rPr>
              <a:t> </a:t>
            </a:r>
            <a:r>
              <a:rPr lang="de-DE" spc="-30" dirty="0">
                <a:cs typeface="Times New Roman"/>
              </a:rPr>
              <a:t>G</a:t>
            </a:r>
            <a:r>
              <a:rPr lang="de-DE" spc="-10" dirty="0">
                <a:cs typeface="Times New Roman"/>
              </a:rPr>
              <a:t>ut</a:t>
            </a:r>
            <a:r>
              <a:rPr lang="de-DE" spc="-25" dirty="0">
                <a:cs typeface="Times New Roman"/>
              </a:rPr>
              <a:t>ac</a:t>
            </a:r>
            <a:r>
              <a:rPr lang="de-DE" spc="-10" dirty="0">
                <a:cs typeface="Times New Roman"/>
              </a:rPr>
              <a:t>ht</a:t>
            </a:r>
            <a:r>
              <a:rPr lang="de-DE" spc="-25" dirty="0">
                <a:cs typeface="Times New Roman"/>
              </a:rPr>
              <a:t>e</a:t>
            </a:r>
            <a:r>
              <a:rPr lang="de-DE" spc="-15" dirty="0">
                <a:cs typeface="Times New Roman"/>
              </a:rPr>
              <a:t>n</a:t>
            </a:r>
            <a:r>
              <a:rPr lang="de-DE" dirty="0">
                <a:cs typeface="Times New Roman"/>
              </a:rPr>
              <a:t> </a:t>
            </a:r>
            <a:r>
              <a:rPr lang="de-DE" spc="-10" dirty="0">
                <a:cs typeface="Times New Roman"/>
              </a:rPr>
              <a:t>unb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dingt</a:t>
            </a:r>
            <a:r>
              <a:rPr lang="de-DE" spc="-40" dirty="0">
                <a:cs typeface="Times New Roman"/>
              </a:rPr>
              <a:t> </a:t>
            </a:r>
            <a:r>
              <a:rPr lang="de-DE" spc="-15" dirty="0">
                <a:cs typeface="Times New Roman"/>
              </a:rPr>
              <a:t>s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p</a:t>
            </a:r>
            <a:r>
              <a:rPr lang="de-DE" spc="-25" dirty="0">
                <a:cs typeface="Times New Roman"/>
              </a:rPr>
              <a:t>a</a:t>
            </a:r>
            <a:r>
              <a:rPr lang="de-DE" spc="-5" dirty="0">
                <a:cs typeface="Times New Roman"/>
              </a:rPr>
              <a:t>r</a:t>
            </a:r>
            <a:r>
              <a:rPr lang="de-DE" spc="-25" dirty="0">
                <a:cs typeface="Times New Roman"/>
              </a:rPr>
              <a:t>a</a:t>
            </a:r>
            <a:r>
              <a:rPr lang="de-DE" spc="-10" dirty="0">
                <a:cs typeface="Times New Roman"/>
              </a:rPr>
              <a:t>t </a:t>
            </a:r>
            <a:r>
              <a:rPr lang="de-DE" spc="-25" dirty="0">
                <a:cs typeface="Times New Roman"/>
              </a:rPr>
              <a:t>z</a:t>
            </a:r>
            <a:r>
              <a:rPr lang="de-DE" spc="-30" dirty="0">
                <a:cs typeface="Times New Roman"/>
              </a:rPr>
              <a:t>w</a:t>
            </a:r>
            <a:r>
              <a:rPr lang="de-DE" spc="-10" dirty="0">
                <a:cs typeface="Times New Roman"/>
              </a:rPr>
              <a:t>is</a:t>
            </a:r>
            <a:r>
              <a:rPr lang="de-DE" spc="-25" dirty="0">
                <a:cs typeface="Times New Roman"/>
              </a:rPr>
              <a:t>c</a:t>
            </a:r>
            <a:r>
              <a:rPr lang="de-DE" spc="-10" dirty="0">
                <a:cs typeface="Times New Roman"/>
              </a:rPr>
              <a:t>h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n</a:t>
            </a:r>
            <a:r>
              <a:rPr lang="de-DE" spc="-15" dirty="0">
                <a:cs typeface="Times New Roman"/>
              </a:rPr>
              <a:t>s</a:t>
            </a:r>
            <a:r>
              <a:rPr lang="de-DE" spc="-10" dirty="0">
                <a:cs typeface="Times New Roman"/>
              </a:rPr>
              <a:t>p</a:t>
            </a:r>
            <a:r>
              <a:rPr lang="de-DE" spc="-25" dirty="0">
                <a:cs typeface="Times New Roman"/>
              </a:rPr>
              <a:t>e</a:t>
            </a:r>
            <a:r>
              <a:rPr lang="de-DE" spc="-10" dirty="0">
                <a:cs typeface="Times New Roman"/>
              </a:rPr>
              <a:t>i</a:t>
            </a:r>
            <a:r>
              <a:rPr lang="de-DE" spc="-25" dirty="0">
                <a:cs typeface="Times New Roman"/>
              </a:rPr>
              <a:t>c</a:t>
            </a:r>
            <a:r>
              <a:rPr lang="de-DE" spc="-10" dirty="0">
                <a:cs typeface="Times New Roman"/>
              </a:rPr>
              <a:t>h</a:t>
            </a:r>
            <a:r>
              <a:rPr lang="de-DE" spc="-25" dirty="0">
                <a:cs typeface="Times New Roman"/>
              </a:rPr>
              <a:t>e</a:t>
            </a:r>
            <a:r>
              <a:rPr lang="de-DE" spc="-5" dirty="0">
                <a:cs typeface="Times New Roman"/>
              </a:rPr>
              <a:t>r</a:t>
            </a:r>
            <a:r>
              <a:rPr lang="de-DE" spc="-15" dirty="0">
                <a:cs typeface="Times New Roman"/>
              </a:rPr>
              <a:t>n</a:t>
            </a:r>
            <a:endParaRPr lang="de-DE" dirty="0">
              <a:cs typeface="Times New Roman"/>
            </a:endParaRPr>
          </a:p>
          <a:p>
            <a:endParaRPr lang="de-DE" sz="24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marR="6350" indent="-342900"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10" dirty="0">
                <a:cs typeface="Times New Roman"/>
              </a:rPr>
              <a:t>3</a:t>
            </a:r>
            <a:r>
              <a:rPr lang="de-DE" sz="2400" spc="-5" dirty="0">
                <a:cs typeface="Times New Roman"/>
              </a:rPr>
              <a:t>-</a:t>
            </a:r>
            <a:r>
              <a:rPr lang="de-DE" sz="2400" spc="-25" dirty="0">
                <a:cs typeface="Times New Roman"/>
              </a:rPr>
              <a:t>B</a:t>
            </a:r>
            <a:r>
              <a:rPr lang="de-DE" sz="2400" spc="-10" dirty="0">
                <a:cs typeface="Times New Roman"/>
              </a:rPr>
              <a:t>ü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r-</a:t>
            </a:r>
            <a:r>
              <a:rPr lang="de-DE" sz="2400" spc="-25" dirty="0">
                <a:cs typeface="Times New Roman"/>
              </a:rPr>
              <a:t>Re</a:t>
            </a:r>
            <a:r>
              <a:rPr lang="de-DE" sz="2400" spc="-10" dirty="0">
                <a:cs typeface="Times New Roman"/>
              </a:rPr>
              <a:t>g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l</a:t>
            </a:r>
            <a:r>
              <a:rPr lang="de-DE" sz="2400" spc="-1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b</a:t>
            </a:r>
            <a:r>
              <a:rPr lang="de-DE" sz="2400" spc="-25" dirty="0">
                <a:cs typeface="Times New Roman"/>
              </a:rPr>
              <a:t>eac</a:t>
            </a:r>
            <a:r>
              <a:rPr lang="de-DE" sz="2400" spc="-10" dirty="0">
                <a:cs typeface="Times New Roman"/>
              </a:rPr>
              <a:t>ht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n, </a:t>
            </a:r>
            <a:r>
              <a:rPr lang="de-DE" sz="2400" spc="-25" dirty="0">
                <a:cs typeface="Times New Roman"/>
              </a:rPr>
              <a:t>B</a:t>
            </a:r>
            <a:r>
              <a:rPr lang="de-DE" sz="2400" spc="-10" dirty="0">
                <a:cs typeface="Times New Roman"/>
              </a:rPr>
              <a:t>ü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r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bitte</a:t>
            </a:r>
            <a:r>
              <a:rPr lang="de-DE" sz="2400" spc="-25" dirty="0">
                <a:cs typeface="Times New Roman"/>
              </a:rPr>
              <a:t> a</a:t>
            </a:r>
            <a:r>
              <a:rPr lang="de-DE" sz="2400" spc="-10" dirty="0">
                <a:cs typeface="Times New Roman"/>
              </a:rPr>
              <a:t>u</a:t>
            </a:r>
            <a:r>
              <a:rPr lang="de-DE" sz="2400" spc="-5" dirty="0">
                <a:cs typeface="Times New Roman"/>
              </a:rPr>
              <a:t>fr</a:t>
            </a:r>
            <a:r>
              <a:rPr lang="de-DE" sz="2400" spc="-25" dirty="0">
                <a:cs typeface="Times New Roman"/>
              </a:rPr>
              <a:t>ä</a:t>
            </a:r>
            <a:r>
              <a:rPr lang="de-DE" sz="2400" spc="-10" dirty="0">
                <a:cs typeface="Times New Roman"/>
              </a:rPr>
              <a:t>u</a:t>
            </a:r>
            <a:r>
              <a:rPr lang="de-DE" sz="2400" spc="-45" dirty="0">
                <a:cs typeface="Times New Roman"/>
              </a:rPr>
              <a:t>m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un</a:t>
            </a:r>
            <a:r>
              <a:rPr lang="de-DE" sz="2400" spc="-15" dirty="0">
                <a:cs typeface="Times New Roman"/>
              </a:rPr>
              <a:t>d</a:t>
            </a:r>
            <a:r>
              <a:rPr lang="de-DE" sz="2400" spc="-2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ni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ht</a:t>
            </a:r>
            <a:r>
              <a:rPr lang="de-DE" sz="2400" spc="-1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v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st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ec</a:t>
            </a:r>
            <a:r>
              <a:rPr lang="de-DE" sz="2400" spc="-10" dirty="0">
                <a:cs typeface="Times New Roman"/>
              </a:rPr>
              <a:t>k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endParaRPr lang="de-DE" sz="2400" dirty="0">
              <a:cs typeface="Times New Roman"/>
            </a:endParaRPr>
          </a:p>
          <a:p>
            <a:pPr marL="355600" marR="46609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30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ur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w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kli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5" dirty="0">
                <a:cs typeface="Times New Roman"/>
              </a:rPr>
              <a:t>h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G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undl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g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s </a:t>
            </a:r>
            <a:r>
              <a:rPr lang="de-DE" sz="2400" spc="-10" dirty="0">
                <a:cs typeface="Times New Roman"/>
              </a:rPr>
              <a:t>kopi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n,</a:t>
            </a:r>
            <a:r>
              <a:rPr lang="de-DE" sz="2400" spc="-2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nd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N</a:t>
            </a:r>
            <a:r>
              <a:rPr lang="de-DE" sz="2400" spc="-25" dirty="0">
                <a:cs typeface="Times New Roman"/>
              </a:rPr>
              <a:t>ac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30" dirty="0">
                <a:cs typeface="Times New Roman"/>
              </a:rPr>
              <a:t>w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ise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15" dirty="0">
                <a:cs typeface="Times New Roman"/>
              </a:rPr>
              <a:t>im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5" dirty="0">
                <a:cs typeface="Times New Roman"/>
              </a:rPr>
              <a:t>I</a:t>
            </a:r>
            <a:r>
              <a:rPr lang="de-DE" sz="2400" spc="-10" dirty="0">
                <a:cs typeface="Times New Roman"/>
              </a:rPr>
              <a:t>d</a:t>
            </a:r>
            <a:r>
              <a:rPr lang="de-DE" sz="2400" spc="-25" dirty="0">
                <a:cs typeface="Times New Roman"/>
              </a:rPr>
              <a:t>ea</a:t>
            </a:r>
            <a:r>
              <a:rPr lang="de-DE" sz="2400" spc="-10" dirty="0">
                <a:cs typeface="Times New Roman"/>
              </a:rPr>
              <a:t>l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ll</a:t>
            </a:r>
            <a:r>
              <a:rPr lang="de-DE" sz="2400" spc="-5" dirty="0">
                <a:cs typeface="Times New Roman"/>
              </a:rPr>
              <a:t> 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spc="-10" dirty="0">
                <a:cs typeface="Times New Roman"/>
              </a:rPr>
              <a:t>o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10" dirty="0">
                <a:cs typeface="Times New Roman"/>
              </a:rPr>
              <a:t>o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t</a:t>
            </a:r>
            <a:r>
              <a:rPr lang="de-DE" sz="2400" spc="-15" dirty="0">
                <a:cs typeface="Times New Roman"/>
              </a:rPr>
              <a:t> in</a:t>
            </a:r>
            <a:r>
              <a:rPr lang="de-DE" sz="2400" spc="-10" dirty="0">
                <a:cs typeface="Times New Roman"/>
              </a:rPr>
              <a:t> d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G</a:t>
            </a:r>
            <a:r>
              <a:rPr lang="de-DE" sz="2400" spc="-10" dirty="0">
                <a:cs typeface="Times New Roman"/>
              </a:rPr>
              <a:t>ut</a:t>
            </a:r>
            <a:r>
              <a:rPr lang="de-DE" sz="2400" spc="-25" dirty="0">
                <a:cs typeface="Times New Roman"/>
              </a:rPr>
              <a:t>ac</a:t>
            </a:r>
            <a:r>
              <a:rPr lang="de-DE" sz="2400" spc="-10" dirty="0">
                <a:cs typeface="Times New Roman"/>
              </a:rPr>
              <a:t>ht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int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g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25" dirty="0">
                <a:cs typeface="Times New Roman"/>
              </a:rPr>
              <a:t> </a:t>
            </a:r>
            <a:r>
              <a:rPr lang="de-DE" sz="2400" spc="-5" dirty="0">
                <a:cs typeface="Times New Roman"/>
              </a:rPr>
              <a:t>(</a:t>
            </a:r>
            <a:r>
              <a:rPr lang="de-DE" sz="2400" spc="-25" dirty="0">
                <a:cs typeface="Times New Roman"/>
              </a:rPr>
              <a:t>z</a:t>
            </a:r>
            <a:r>
              <a:rPr lang="de-DE" sz="2400" spc="-15" dirty="0">
                <a:cs typeface="Times New Roman"/>
              </a:rPr>
              <a:t>.</a:t>
            </a:r>
            <a:r>
              <a:rPr lang="de-DE" sz="2400" spc="-25" dirty="0">
                <a:cs typeface="Times New Roman"/>
              </a:rPr>
              <a:t>B</a:t>
            </a:r>
            <a:r>
              <a:rPr lang="de-DE" sz="2400" spc="-10" dirty="0">
                <a:cs typeface="Times New Roman"/>
              </a:rPr>
              <a:t>.</a:t>
            </a:r>
            <a:r>
              <a:rPr lang="de-DE" sz="2400" spc="5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10" dirty="0">
                <a:cs typeface="Times New Roman"/>
              </a:rPr>
              <a:t>inition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n)</a:t>
            </a:r>
            <a:endParaRPr lang="de-DE" sz="2400" dirty="0">
              <a:cs typeface="Times New Roman"/>
            </a:endParaRPr>
          </a:p>
          <a:p>
            <a:pPr marL="355600" marR="111506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15" dirty="0" smtClean="0">
                <a:cs typeface="Times New Roman"/>
              </a:rPr>
              <a:t>S</a:t>
            </a:r>
            <a:r>
              <a:rPr lang="de-DE" sz="2400" spc="-25" dirty="0" smtClean="0">
                <a:cs typeface="Times New Roman"/>
              </a:rPr>
              <a:t>c</a:t>
            </a:r>
            <a:r>
              <a:rPr lang="de-DE" sz="2400" spc="-10" dirty="0" smtClean="0">
                <a:cs typeface="Times New Roman"/>
              </a:rPr>
              <a:t>hn</a:t>
            </a:r>
            <a:r>
              <a:rPr lang="de-DE" sz="2400" spc="-25" dirty="0" smtClean="0">
                <a:cs typeface="Times New Roman"/>
              </a:rPr>
              <a:t>e</a:t>
            </a:r>
            <a:r>
              <a:rPr lang="de-DE" sz="2400" spc="-10" dirty="0" smtClean="0">
                <a:cs typeface="Times New Roman"/>
              </a:rPr>
              <a:t>ll:</a:t>
            </a:r>
            <a:r>
              <a:rPr lang="de-DE" sz="2400" spc="-30" dirty="0" smtClean="0">
                <a:cs typeface="Times New Roman"/>
              </a:rPr>
              <a:t> </a:t>
            </a:r>
            <a:r>
              <a:rPr lang="de-DE" sz="2400" spc="-15" dirty="0" smtClean="0">
                <a:cs typeface="Times New Roman"/>
              </a:rPr>
              <a:t>F</a:t>
            </a:r>
            <a:r>
              <a:rPr lang="de-DE" sz="2400" spc="-10" dirty="0" smtClean="0">
                <a:cs typeface="Times New Roman"/>
              </a:rPr>
              <a:t>ußnot</a:t>
            </a:r>
            <a:r>
              <a:rPr lang="de-DE" sz="2400" spc="-25" dirty="0" smtClean="0">
                <a:cs typeface="Times New Roman"/>
              </a:rPr>
              <a:t>e</a:t>
            </a:r>
            <a:r>
              <a:rPr lang="de-DE" sz="2400" spc="-15" dirty="0" smtClean="0">
                <a:cs typeface="Times New Roman"/>
              </a:rPr>
              <a:t>n</a:t>
            </a:r>
            <a:r>
              <a:rPr lang="de-DE" sz="2400" spc="-25" dirty="0" smtClean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in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gut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Le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bu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b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ib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2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un</a:t>
            </a:r>
            <a:r>
              <a:rPr lang="de-DE" sz="2400" spc="-15" dirty="0">
                <a:cs typeface="Times New Roman"/>
              </a:rPr>
              <a:t>d</a:t>
            </a:r>
            <a:r>
              <a:rPr lang="de-DE" sz="2400" spc="-10" dirty="0">
                <a:cs typeface="Times New Roman"/>
              </a:rPr>
              <a:t> nur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üb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p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ü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un</a:t>
            </a:r>
            <a:r>
              <a:rPr lang="de-DE" sz="2400" spc="-15" dirty="0">
                <a:cs typeface="Times New Roman"/>
              </a:rPr>
              <a:t>d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in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V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ze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hnis</a:t>
            </a:r>
            <a:r>
              <a:rPr lang="de-DE" sz="2400" spc="-15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u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10" dirty="0">
                <a:cs typeface="Times New Roman"/>
              </a:rPr>
              <a:t>n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45" dirty="0">
                <a:cs typeface="Times New Roman"/>
              </a:rPr>
              <a:t>m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endParaRPr lang="de-DE" sz="2400" dirty="0">
              <a:cs typeface="Times New Roman"/>
            </a:endParaRPr>
          </a:p>
          <a:p>
            <a:pPr marL="355600" marR="40640" indent="-342900">
              <a:spcBef>
                <a:spcPts val="670"/>
              </a:spcBef>
              <a:buFont typeface="Wingdings" charset="2"/>
              <a:buChar char="§"/>
              <a:tabLst>
                <a:tab pos="442595" algn="l"/>
              </a:tabLst>
            </a:pP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st</a:t>
            </a:r>
            <a:r>
              <a:rPr lang="de-DE" sz="2400" spc="-45" dirty="0">
                <a:cs typeface="Times New Roman"/>
              </a:rPr>
              <a:t>m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l</a:t>
            </a:r>
            <a:r>
              <a:rPr lang="de-DE" sz="2400" spc="1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u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10" dirty="0">
                <a:cs typeface="Times New Roman"/>
              </a:rPr>
              <a:t>üh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li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5" dirty="0">
                <a:cs typeface="Times New Roman"/>
              </a:rPr>
              <a:t>h</a:t>
            </a:r>
            <a:r>
              <a:rPr lang="de-DE" sz="2400" spc="-2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un</a:t>
            </a:r>
            <a:r>
              <a:rPr lang="de-DE" sz="2400" spc="-15" dirty="0">
                <a:cs typeface="Times New Roman"/>
              </a:rPr>
              <a:t>d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5" dirty="0">
                <a:cs typeface="Times New Roman"/>
              </a:rPr>
              <a:t>im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G</a:t>
            </a:r>
            <a:r>
              <a:rPr lang="de-DE" sz="2400" spc="-10" dirty="0">
                <a:cs typeface="Times New Roman"/>
              </a:rPr>
              <a:t>ut</a:t>
            </a:r>
            <a:r>
              <a:rPr lang="de-DE" sz="2400" spc="-25" dirty="0">
                <a:cs typeface="Times New Roman"/>
              </a:rPr>
              <a:t>ac</a:t>
            </a:r>
            <a:r>
              <a:rPr lang="de-DE" sz="2400" spc="-10" dirty="0">
                <a:cs typeface="Times New Roman"/>
              </a:rPr>
              <a:t>ht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nstil</a:t>
            </a:r>
            <a:r>
              <a:rPr lang="de-DE" sz="2400" spc="-3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un</a:t>
            </a:r>
            <a:r>
              <a:rPr lang="de-DE" sz="2400" spc="-15" dirty="0">
                <a:cs typeface="Times New Roman"/>
              </a:rPr>
              <a:t>d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st </a:t>
            </a:r>
            <a:r>
              <a:rPr lang="de-DE" sz="2400" spc="-25" dirty="0">
                <a:cs typeface="Times New Roman"/>
              </a:rPr>
              <a:t>am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nd</a:t>
            </a:r>
            <a:r>
              <a:rPr lang="de-DE" sz="2400" spc="-1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U</a:t>
            </a:r>
            <a:r>
              <a:rPr lang="de-DE" sz="2400" spc="-10" dirty="0">
                <a:cs typeface="Times New Roman"/>
              </a:rPr>
              <a:t>n</a:t>
            </a:r>
            <a:r>
              <a:rPr lang="de-DE" sz="2400" spc="-30" dirty="0">
                <a:cs typeface="Times New Roman"/>
              </a:rPr>
              <a:t>w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htig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s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kü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ze</a:t>
            </a:r>
            <a:r>
              <a:rPr lang="de-DE" sz="2400" spc="-15" dirty="0">
                <a:cs typeface="Times New Roman"/>
              </a:rPr>
              <a:t>n</a:t>
            </a:r>
            <a:endParaRPr lang="de-DE" sz="2400" dirty="0">
              <a:cs typeface="Times New Roman"/>
            </a:endParaRP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313506"/>
            <a:ext cx="7886700" cy="1325563"/>
          </a:xfrm>
        </p:spPr>
        <p:txBody>
          <a:bodyPr/>
          <a:lstStyle/>
          <a:p>
            <a:pPr algn="ctr"/>
            <a:r>
              <a:rPr lang="de-DE" b="1" spc="-20" dirty="0"/>
              <a:t>T</a:t>
            </a:r>
            <a:r>
              <a:rPr lang="de-DE" b="1" spc="5" dirty="0"/>
              <a:t>i</a:t>
            </a:r>
            <a:r>
              <a:rPr lang="de-DE" b="1" spc="10" dirty="0"/>
              <a:t>pp</a:t>
            </a:r>
            <a:r>
              <a:rPr lang="de-DE" b="1" spc="-15" dirty="0"/>
              <a:t>s,</a:t>
            </a:r>
            <a:r>
              <a:rPr lang="de-DE" b="1" spc="-75" dirty="0">
                <a:cs typeface="Times New Roman"/>
              </a:rPr>
              <a:t> </a:t>
            </a:r>
            <a:r>
              <a:rPr lang="de-DE" b="1" spc="-20" dirty="0"/>
              <a:t>T</a:t>
            </a:r>
            <a:r>
              <a:rPr lang="de-DE" b="1" spc="10" dirty="0"/>
              <a:t>r</a:t>
            </a:r>
            <a:r>
              <a:rPr lang="de-DE" b="1" spc="5" dirty="0"/>
              <a:t>i</a:t>
            </a:r>
            <a:r>
              <a:rPr lang="de-DE" b="1" spc="10" dirty="0"/>
              <a:t>c</a:t>
            </a:r>
            <a:r>
              <a:rPr lang="de-DE" b="1" spc="15" dirty="0"/>
              <a:t>k</a:t>
            </a:r>
            <a:r>
              <a:rPr lang="de-DE" b="1" spc="-15" dirty="0"/>
              <a:t>s</a:t>
            </a:r>
            <a:r>
              <a:rPr lang="de-DE" b="1" spc="-60" dirty="0">
                <a:cs typeface="Times New Roman"/>
              </a:rPr>
              <a:t> </a:t>
            </a:r>
            <a:r>
              <a:rPr lang="de-DE" b="1" spc="-15" dirty="0"/>
              <a:t>u</a:t>
            </a:r>
            <a:r>
              <a:rPr lang="de-DE" b="1" spc="-10" dirty="0"/>
              <a:t>n</a:t>
            </a:r>
            <a:r>
              <a:rPr lang="de-DE" b="1" spc="-20" dirty="0"/>
              <a:t>d</a:t>
            </a:r>
            <a:r>
              <a:rPr lang="de-DE" b="1" spc="-30" dirty="0">
                <a:cs typeface="Times New Roman"/>
              </a:rPr>
              <a:t> </a:t>
            </a:r>
            <a:r>
              <a:rPr lang="de-DE" b="1" spc="10" dirty="0"/>
              <a:t>K</a:t>
            </a:r>
            <a:r>
              <a:rPr lang="de-DE" b="1" spc="-10" dirty="0"/>
              <a:t>n</a:t>
            </a:r>
            <a:r>
              <a:rPr lang="de-DE" b="1" spc="5" dirty="0"/>
              <a:t>i</a:t>
            </a:r>
            <a:r>
              <a:rPr lang="de-DE" b="1" spc="-5" dirty="0"/>
              <a:t>ff</a:t>
            </a:r>
            <a:r>
              <a:rPr lang="de-DE" b="1" spc="-15" dirty="0"/>
              <a:t>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23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3506"/>
            <a:ext cx="7886700" cy="1325563"/>
          </a:xfrm>
        </p:spPr>
        <p:txBody>
          <a:bodyPr/>
          <a:lstStyle/>
          <a:p>
            <a:pPr algn="ctr"/>
            <a:r>
              <a:rPr lang="de-DE" b="1" dirty="0" err="1" smtClean="0"/>
              <a:t>Remonstration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42900"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n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u</a:t>
            </a:r>
            <a:r>
              <a:rPr lang="de-DE" sz="2400" spc="-15" dirty="0">
                <a:cs typeface="Times New Roman"/>
              </a:rPr>
              <a:t>te</a:t>
            </a:r>
            <a:r>
              <a:rPr lang="de-DE" sz="2400" spc="-25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K</a:t>
            </a:r>
            <a:r>
              <a:rPr lang="de-DE" sz="2400" spc="-10" dirty="0">
                <a:cs typeface="Times New Roman"/>
              </a:rPr>
              <a:t>o</a:t>
            </a:r>
            <a:r>
              <a:rPr lang="de-DE" sz="2400" spc="-5" dirty="0">
                <a:cs typeface="Times New Roman"/>
              </a:rPr>
              <a:t>rr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ktur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du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5" dirty="0">
                <a:cs typeface="Times New Roman"/>
              </a:rPr>
              <a:t>h</a:t>
            </a:r>
            <a:r>
              <a:rPr lang="de-DE" sz="2400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Ü</a:t>
            </a:r>
            <a:r>
              <a:rPr lang="de-DE" sz="2400" spc="-10" dirty="0">
                <a:cs typeface="Times New Roman"/>
              </a:rPr>
              <a:t>bungsl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it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r</a:t>
            </a:r>
            <a:endParaRPr lang="de-DE" sz="2400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15" dirty="0">
                <a:cs typeface="Times New Roman"/>
              </a:rPr>
              <a:t>s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5" dirty="0">
                <a:cs typeface="Times New Roman"/>
              </a:rPr>
              <a:t>f</a:t>
            </a:r>
            <a:r>
              <a:rPr lang="de-DE" sz="2400" spc="-10" dirty="0">
                <a:cs typeface="Times New Roman"/>
              </a:rPr>
              <a:t>tli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5" dirty="0">
                <a:cs typeface="Times New Roman"/>
              </a:rPr>
              <a:t>h</a:t>
            </a:r>
            <a:r>
              <a:rPr lang="de-DE" sz="2400" spc="-3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b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g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ünd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endParaRPr lang="de-DE" sz="2400" dirty="0">
              <a:cs typeface="Times New Roman"/>
            </a:endParaRPr>
          </a:p>
          <a:p>
            <a:pPr marL="355600" marR="635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spc="-10" dirty="0">
                <a:cs typeface="Times New Roman"/>
              </a:rPr>
              <a:t>k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in</a:t>
            </a:r>
            <a:r>
              <a:rPr lang="de-DE" sz="2400" spc="-15" dirty="0">
                <a:cs typeface="Times New Roman"/>
              </a:rPr>
              <a:t>e</a:t>
            </a:r>
            <a:r>
              <a:rPr lang="de-DE" sz="2400" spc="-35" dirty="0">
                <a:cs typeface="Times New Roman"/>
              </a:rPr>
              <a:t> </a:t>
            </a:r>
            <a:r>
              <a:rPr lang="de-DE" sz="2400" spc="-10" dirty="0">
                <a:cs typeface="Times New Roman"/>
              </a:rPr>
              <a:t>v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gl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</a:t>
            </a:r>
            <a:r>
              <a:rPr lang="de-DE" sz="2400" spc="-25" dirty="0">
                <a:cs typeface="Times New Roman"/>
              </a:rPr>
              <a:t>c</a:t>
            </a:r>
            <a:r>
              <a:rPr lang="de-DE" sz="2400" spc="-10" dirty="0">
                <a:cs typeface="Times New Roman"/>
              </a:rPr>
              <a:t>h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nd</a:t>
            </a:r>
            <a:r>
              <a:rPr lang="de-DE" sz="2400" spc="-15" dirty="0">
                <a:cs typeface="Times New Roman"/>
              </a:rPr>
              <a:t>e</a:t>
            </a:r>
            <a:r>
              <a:rPr lang="de-DE" sz="2400" spc="-25" dirty="0">
                <a:cs typeface="Times New Roman"/>
              </a:rPr>
              <a:t> Be</a:t>
            </a:r>
            <a:r>
              <a:rPr lang="de-DE" sz="2400" spc="-10" dirty="0">
                <a:cs typeface="Times New Roman"/>
              </a:rPr>
              <a:t>g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ündun</a:t>
            </a:r>
            <a:r>
              <a:rPr lang="de-DE" sz="2400" spc="-15" dirty="0">
                <a:cs typeface="Times New Roman"/>
              </a:rPr>
              <a:t>g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45" dirty="0">
                <a:cs typeface="Times New Roman"/>
              </a:rPr>
              <a:t>m</a:t>
            </a:r>
            <a:r>
              <a:rPr lang="de-DE" sz="2400" spc="-10" dirty="0">
                <a:cs typeface="Times New Roman"/>
              </a:rPr>
              <a:t>it</a:t>
            </a:r>
            <a:r>
              <a:rPr lang="de-DE" sz="2400" spc="-5" dirty="0">
                <a:cs typeface="Times New Roman"/>
              </a:rPr>
              <a:t> 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in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r </a:t>
            </a:r>
            <a:r>
              <a:rPr lang="de-DE" sz="2400" spc="-25" dirty="0">
                <a:cs typeface="Times New Roman"/>
              </a:rPr>
              <a:t>a</a:t>
            </a:r>
            <a:r>
              <a:rPr lang="de-DE" sz="2400" spc="-10" dirty="0">
                <a:cs typeface="Times New Roman"/>
              </a:rPr>
              <a:t>nd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5" dirty="0">
                <a:cs typeface="Times New Roman"/>
              </a:rPr>
              <a:t>n</a:t>
            </a:r>
            <a:r>
              <a:rPr lang="de-DE" sz="2400" spc="-10" dirty="0">
                <a:cs typeface="Times New Roman"/>
              </a:rPr>
              <a:t> </a:t>
            </a:r>
            <a:r>
              <a:rPr lang="de-DE" sz="2400" spc="-30" dirty="0">
                <a:cs typeface="Times New Roman"/>
              </a:rPr>
              <a:t>A</a:t>
            </a:r>
            <a:r>
              <a:rPr lang="de-DE" sz="2400" spc="-5" dirty="0">
                <a:cs typeface="Times New Roman"/>
              </a:rPr>
              <a:t>r</a:t>
            </a:r>
            <a:r>
              <a:rPr lang="de-DE" sz="2400" spc="-10" dirty="0">
                <a:cs typeface="Times New Roman"/>
              </a:rPr>
              <a:t>b</a:t>
            </a:r>
            <a:r>
              <a:rPr lang="de-DE" sz="2400" spc="-25" dirty="0">
                <a:cs typeface="Times New Roman"/>
              </a:rPr>
              <a:t>e</a:t>
            </a:r>
            <a:r>
              <a:rPr lang="de-DE" sz="2400" spc="-10" dirty="0">
                <a:cs typeface="Times New Roman"/>
              </a:rPr>
              <a:t>it</a:t>
            </a:r>
            <a:endParaRPr lang="de-DE" sz="2400" dirty="0">
              <a:cs typeface="Times New Roman"/>
            </a:endParaRP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b="1" spc="-30" dirty="0">
                <a:cs typeface="Times New Roman"/>
              </a:rPr>
              <a:t>A</a:t>
            </a:r>
            <a:r>
              <a:rPr lang="de-DE" sz="2400" b="1" spc="-15" dirty="0">
                <a:cs typeface="Times New Roman"/>
              </a:rPr>
              <a:t>uss</a:t>
            </a:r>
            <a:r>
              <a:rPr lang="de-DE" sz="2400" b="1" spc="-25" dirty="0">
                <a:cs typeface="Times New Roman"/>
              </a:rPr>
              <a:t>c</a:t>
            </a:r>
            <a:r>
              <a:rPr lang="de-DE" sz="2400" b="1" spc="-15" dirty="0">
                <a:cs typeface="Times New Roman"/>
              </a:rPr>
              <a:t>h</a:t>
            </a:r>
            <a:r>
              <a:rPr lang="de-DE" sz="2400" b="1" spc="-10" dirty="0">
                <a:cs typeface="Times New Roman"/>
              </a:rPr>
              <a:t>l</a:t>
            </a:r>
            <a:r>
              <a:rPr lang="de-DE" sz="2400" b="1" spc="-15" dirty="0">
                <a:cs typeface="Times New Roman"/>
              </a:rPr>
              <a:t>uss</a:t>
            </a:r>
            <a:r>
              <a:rPr lang="de-DE" sz="2400" b="1" spc="-5" dirty="0">
                <a:cs typeface="Times New Roman"/>
              </a:rPr>
              <a:t>f</a:t>
            </a:r>
            <a:r>
              <a:rPr lang="de-DE" sz="2400" b="1" spc="-25" dirty="0">
                <a:cs typeface="Times New Roman"/>
              </a:rPr>
              <a:t>r</a:t>
            </a:r>
            <a:r>
              <a:rPr lang="de-DE" sz="2400" b="1" spc="-10" dirty="0">
                <a:cs typeface="Times New Roman"/>
              </a:rPr>
              <a:t>ist</a:t>
            </a:r>
            <a:r>
              <a:rPr lang="de-DE" sz="2400" b="1" spc="-15" dirty="0">
                <a:cs typeface="Times New Roman"/>
              </a:rPr>
              <a:t> b</a:t>
            </a:r>
            <a:r>
              <a:rPr lang="de-DE" sz="2400" b="1" spc="-25" dirty="0">
                <a:cs typeface="Times New Roman"/>
              </a:rPr>
              <a:t>e</a:t>
            </a:r>
            <a:r>
              <a:rPr lang="de-DE" sz="2400" b="1" spc="-10" dirty="0">
                <a:cs typeface="Times New Roman"/>
              </a:rPr>
              <a:t>a</a:t>
            </a:r>
            <a:r>
              <a:rPr lang="de-DE" sz="2400" b="1" spc="-25" dirty="0">
                <a:cs typeface="Times New Roman"/>
              </a:rPr>
              <a:t>c</a:t>
            </a:r>
            <a:r>
              <a:rPr lang="de-DE" sz="2400" b="1" spc="-15" dirty="0">
                <a:cs typeface="Times New Roman"/>
              </a:rPr>
              <a:t>h</a:t>
            </a:r>
            <a:r>
              <a:rPr lang="de-DE" sz="2400" b="1" spc="-5" dirty="0">
                <a:cs typeface="Times New Roman"/>
              </a:rPr>
              <a:t>t</a:t>
            </a:r>
            <a:r>
              <a:rPr lang="de-DE" sz="2400" b="1" spc="-25" dirty="0">
                <a:cs typeface="Times New Roman"/>
              </a:rPr>
              <a:t>e</a:t>
            </a:r>
            <a:r>
              <a:rPr lang="de-DE" sz="2400" b="1" spc="-15" dirty="0">
                <a:cs typeface="Times New Roman"/>
              </a:rPr>
              <a:t>n</a:t>
            </a:r>
            <a:r>
              <a:rPr lang="de-DE" sz="2400" spc="-10" dirty="0" smtClean="0">
                <a:cs typeface="Times New Roman"/>
              </a:rPr>
              <a:t>!</a:t>
            </a:r>
            <a:endParaRPr lang="de-DE" dirty="0" smtClean="0"/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dirty="0" smtClean="0">
                <a:cs typeface="Times New Roman"/>
              </a:rPr>
              <a:t>Mit Quellennachweisen/Literatur belegen</a:t>
            </a:r>
          </a:p>
          <a:p>
            <a:pPr marL="355600" indent="-342900">
              <a:spcBef>
                <a:spcPts val="670"/>
              </a:spcBef>
              <a:buFont typeface="Wingdings" charset="2"/>
              <a:buChar char="§"/>
              <a:tabLst>
                <a:tab pos="355600" algn="l"/>
              </a:tabLst>
            </a:pPr>
            <a:r>
              <a:rPr lang="de-DE" sz="2400" dirty="0" smtClean="0">
                <a:cs typeface="Times New Roman"/>
              </a:rPr>
              <a:t>Sachlich neutral, nicht wertend!</a:t>
            </a:r>
            <a:endParaRPr lang="de-DE" sz="2400" dirty="0">
              <a:cs typeface="Times New Roman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16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Allgemeines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63687"/>
            <a:ext cx="7675350" cy="4351338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de-DE" sz="2600" b="1" dirty="0" smtClean="0"/>
              <a:t>Was ist eine Hausarbeit?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 Ein </a:t>
            </a:r>
            <a:r>
              <a:rPr lang="de-DE" sz="2600" dirty="0" smtClean="0">
                <a:solidFill>
                  <a:srgbClr val="FF0000"/>
                </a:solidFill>
              </a:rPr>
              <a:t>wissenschaftliches</a:t>
            </a:r>
            <a:r>
              <a:rPr lang="de-DE" sz="2600" dirty="0" smtClean="0"/>
              <a:t> Schriftstück!!</a:t>
            </a:r>
          </a:p>
          <a:p>
            <a:pPr lvl="1">
              <a:buFont typeface="Symbol" charset="2"/>
              <a:buChar char="-"/>
            </a:pPr>
            <a:endParaRPr lang="de-DE" sz="2600" dirty="0" smtClean="0"/>
          </a:p>
          <a:p>
            <a:pPr>
              <a:buFont typeface="Wingdings" charset="2"/>
              <a:buChar char="§"/>
            </a:pPr>
            <a:r>
              <a:rPr lang="de-DE" sz="2600" b="1" dirty="0" smtClean="0"/>
              <a:t>Wo kann ich arbeiten?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UB, Seminar, </a:t>
            </a:r>
            <a:r>
              <a:rPr lang="de-DE" sz="2600" dirty="0"/>
              <a:t>d</a:t>
            </a:r>
            <a:r>
              <a:rPr lang="de-DE" sz="2600" dirty="0" smtClean="0"/>
              <a:t>aheim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Gruppenarbeitsräume AP, UB, Seminar</a:t>
            </a:r>
          </a:p>
          <a:p>
            <a:pPr lvl="1">
              <a:buFont typeface="Symbol" charset="2"/>
              <a:buChar char="-"/>
            </a:pPr>
            <a:endParaRPr lang="de-DE" sz="2600" dirty="0" smtClean="0"/>
          </a:p>
          <a:p>
            <a:pPr>
              <a:buFont typeface="Wingdings" charset="2"/>
              <a:buChar char="§"/>
            </a:pPr>
            <a:r>
              <a:rPr lang="de-DE" sz="2600" b="1" dirty="0" smtClean="0"/>
              <a:t>Wie lange brauche ich für eine Hausarbeit?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3-4 Wochen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3573016"/>
            <a:ext cx="8862210" cy="5559896"/>
          </a:xfrm>
        </p:spPr>
        <p:txBody>
          <a:bodyPr>
            <a:normAutofit/>
          </a:bodyPr>
          <a:lstStyle/>
          <a:p>
            <a:pPr marL="0" marR="109601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b="1" spc="-20" dirty="0" smtClean="0">
                <a:solidFill>
                  <a:schemeClr val="tx1"/>
                </a:solidFill>
                <a:cs typeface="DaunPenh"/>
              </a:rPr>
              <a:t>Sp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r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e</a:t>
            </a:r>
            <a:r>
              <a:rPr lang="de-DE" sz="2000" b="1" spc="-20" dirty="0" smtClean="0">
                <a:solidFill>
                  <a:schemeClr val="tx1"/>
                </a:solidFill>
                <a:cs typeface="DaunPenh"/>
              </a:rPr>
              <a:t>ch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stu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n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d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e:</a:t>
            </a:r>
            <a:r>
              <a:rPr lang="de-DE" sz="2000" b="1" spc="-5" dirty="0">
                <a:solidFill>
                  <a:schemeClr val="tx1"/>
                </a:solidFill>
                <a:cs typeface="Times New Roman"/>
              </a:rPr>
              <a:t> </a:t>
            </a:r>
          </a:p>
          <a:p>
            <a:pPr marL="0" marR="109601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Dien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st</a:t>
            </a:r>
            <a:r>
              <a:rPr lang="de-DE" sz="2000" b="1" spc="-5" dirty="0" smtClean="0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g</a:t>
            </a:r>
            <a:r>
              <a:rPr lang="de-DE" sz="20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1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3</a:t>
            </a:r>
            <a:r>
              <a:rPr lang="de-DE" sz="2000" b="1" spc="-2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–</a:t>
            </a:r>
            <a:r>
              <a:rPr lang="de-DE" sz="2000" b="1" spc="-1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1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4</a:t>
            </a:r>
            <a:r>
              <a:rPr lang="de-DE" sz="2000" b="1" spc="-2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20" dirty="0">
                <a:solidFill>
                  <a:schemeClr val="tx1"/>
                </a:solidFill>
                <a:cs typeface="DaunPenh"/>
              </a:rPr>
              <a:t>U</a:t>
            </a:r>
            <a:r>
              <a:rPr lang="de-DE" sz="2000" b="1" spc="-25" dirty="0">
                <a:solidFill>
                  <a:schemeClr val="tx1"/>
                </a:solidFill>
                <a:cs typeface="DaunPenh"/>
              </a:rPr>
              <a:t>h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r</a:t>
            </a:r>
            <a:r>
              <a:rPr lang="de-DE" sz="2000" b="1" spc="-1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(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im</a:t>
            </a:r>
            <a:r>
              <a:rPr lang="de-DE" sz="2000" b="1" spc="-1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 err="1">
                <a:solidFill>
                  <a:schemeClr val="tx1"/>
                </a:solidFill>
                <a:cs typeface="DaunPenh"/>
              </a:rPr>
              <a:t>F</a:t>
            </a:r>
            <a:r>
              <a:rPr lang="de-DE" sz="2000" b="1" spc="-5" dirty="0" err="1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20" dirty="0" err="1">
                <a:solidFill>
                  <a:schemeClr val="tx1"/>
                </a:solidFill>
                <a:cs typeface="DaunPenh"/>
              </a:rPr>
              <a:t>ch</a:t>
            </a:r>
            <a:r>
              <a:rPr lang="de-DE" sz="2000" b="1" spc="-15" dirty="0" err="1">
                <a:solidFill>
                  <a:schemeClr val="tx1"/>
                </a:solidFill>
                <a:cs typeface="DaunPenh"/>
              </a:rPr>
              <a:t>s</a:t>
            </a:r>
            <a:r>
              <a:rPr lang="de-DE" sz="2000" b="1" spc="-20" dirty="0" err="1">
                <a:solidFill>
                  <a:schemeClr val="tx1"/>
                </a:solidFill>
                <a:cs typeface="DaunPenh"/>
              </a:rPr>
              <a:t>ch</a:t>
            </a:r>
            <a:r>
              <a:rPr lang="de-DE" sz="2000" b="1" spc="-5" dirty="0" err="1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15" dirty="0" err="1">
                <a:solidFill>
                  <a:schemeClr val="tx1"/>
                </a:solidFill>
                <a:cs typeface="DaunPenh"/>
              </a:rPr>
              <a:t>ftsr</a:t>
            </a:r>
            <a:r>
              <a:rPr lang="de-DE" sz="2000" b="1" spc="-5" dirty="0" err="1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15" dirty="0" err="1">
                <a:solidFill>
                  <a:schemeClr val="tx1"/>
                </a:solidFill>
                <a:cs typeface="DaunPenh"/>
              </a:rPr>
              <a:t>um</a:t>
            </a:r>
            <a:r>
              <a:rPr lang="de-DE" sz="2000" b="1" spc="3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Nr</a:t>
            </a:r>
            <a:r>
              <a:rPr lang="de-DE" sz="2000" b="1" spc="-5" dirty="0">
                <a:solidFill>
                  <a:schemeClr val="tx1"/>
                </a:solidFill>
                <a:cs typeface="DaunPenh"/>
              </a:rPr>
              <a:t>.</a:t>
            </a:r>
            <a:r>
              <a:rPr lang="de-DE" sz="2000" b="1" spc="-2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9</a:t>
            </a:r>
            <a:r>
              <a:rPr lang="de-DE" sz="2000" b="1" spc="-5" dirty="0">
                <a:solidFill>
                  <a:schemeClr val="tx1"/>
                </a:solidFill>
                <a:cs typeface="DaunPenh"/>
              </a:rPr>
              <a:t>,</a:t>
            </a:r>
            <a:r>
              <a:rPr lang="de-DE" sz="2000" b="1" spc="-2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20" dirty="0" err="1" smtClean="0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5" dirty="0" err="1" smtClean="0">
                <a:solidFill>
                  <a:schemeClr val="tx1"/>
                </a:solidFill>
                <a:cs typeface="DaunPenh"/>
              </a:rPr>
              <a:t>l</a:t>
            </a: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t</a:t>
            </a:r>
            <a:r>
              <a:rPr lang="de-DE" sz="2000" b="1" spc="-10" dirty="0" err="1" smtClean="0">
                <a:solidFill>
                  <a:schemeClr val="tx1"/>
                </a:solidFill>
                <a:cs typeface="DaunPenh"/>
              </a:rPr>
              <a:t>e</a:t>
            </a: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P</a:t>
            </a:r>
            <a:r>
              <a:rPr lang="de-DE" sz="2000" b="1" spc="-25" dirty="0" err="1" smtClean="0">
                <a:solidFill>
                  <a:schemeClr val="tx1"/>
                </a:solidFill>
                <a:cs typeface="DaunPenh"/>
              </a:rPr>
              <a:t>h</a:t>
            </a: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ys</a:t>
            </a:r>
            <a:r>
              <a:rPr lang="de-DE" sz="2000" b="1" spc="-10" dirty="0" err="1" smtClean="0">
                <a:solidFill>
                  <a:schemeClr val="tx1"/>
                </a:solidFill>
                <a:cs typeface="DaunPenh"/>
              </a:rPr>
              <a:t>i</a:t>
            </a:r>
            <a:r>
              <a:rPr lang="de-DE" sz="2000" b="1" spc="-20" dirty="0" err="1" smtClean="0">
                <a:solidFill>
                  <a:schemeClr val="tx1"/>
                </a:solidFill>
                <a:cs typeface="DaunPenh"/>
              </a:rPr>
              <a:t>k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)</a:t>
            </a:r>
            <a:endParaRPr lang="de-DE" sz="2000" b="1" dirty="0">
              <a:solidFill>
                <a:schemeClr val="tx1"/>
              </a:solidFill>
              <a:cs typeface="DaunPenh"/>
            </a:endParaRPr>
          </a:p>
          <a:p>
            <a:pPr>
              <a:lnSpc>
                <a:spcPts val="3300"/>
              </a:lnSpc>
              <a:spcBef>
                <a:spcPts val="59"/>
              </a:spcBef>
            </a:pPr>
            <a:endParaRPr lang="de-DE" sz="2000" b="1" dirty="0">
              <a:solidFill>
                <a:schemeClr val="tx1"/>
              </a:solidFill>
            </a:endParaRPr>
          </a:p>
          <a:p>
            <a:pPr marL="0" marR="6350" indent="0">
              <a:lnSpc>
                <a:spcPct val="100000"/>
              </a:lnSpc>
              <a:buNone/>
            </a:pPr>
            <a:r>
              <a:rPr lang="de-DE" sz="2000" b="1" spc="-20" dirty="0" smtClean="0">
                <a:solidFill>
                  <a:schemeClr val="tx1"/>
                </a:solidFill>
                <a:cs typeface="DaunPenh"/>
              </a:rPr>
              <a:t>U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n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s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e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r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e</a:t>
            </a:r>
            <a:r>
              <a:rPr lang="de-DE" sz="20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20" dirty="0">
                <a:solidFill>
                  <a:schemeClr val="tx1"/>
                </a:solidFill>
                <a:cs typeface="DaunPenh"/>
              </a:rPr>
              <a:t>S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i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t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zung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:	</a:t>
            </a:r>
            <a:r>
              <a:rPr lang="de-DE" sz="2000" b="1" spc="-30" dirty="0" smtClean="0">
                <a:solidFill>
                  <a:schemeClr val="tx1"/>
                </a:solidFill>
                <a:cs typeface="Times New Roman"/>
              </a:rPr>
              <a:t> </a:t>
            </a:r>
          </a:p>
          <a:p>
            <a:pPr marL="0" marR="6350" indent="0">
              <a:lnSpc>
                <a:spcPct val="100000"/>
              </a:lnSpc>
              <a:buNone/>
            </a:pP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Dien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st</a:t>
            </a:r>
            <a:r>
              <a:rPr lang="de-DE" sz="2000" b="1" spc="-5" dirty="0" smtClean="0">
                <a:solidFill>
                  <a:schemeClr val="tx1"/>
                </a:solidFill>
                <a:cs typeface="DaunPenh"/>
              </a:rPr>
              <a:t>a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g</a:t>
            </a:r>
            <a:r>
              <a:rPr lang="de-DE" sz="20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19</a:t>
            </a:r>
            <a:r>
              <a:rPr lang="de-DE" sz="2000" b="1" spc="-5" dirty="0">
                <a:solidFill>
                  <a:schemeClr val="tx1"/>
                </a:solidFill>
                <a:cs typeface="DaunPenh"/>
              </a:rPr>
              <a:t>.</a:t>
            </a:r>
            <a:r>
              <a:rPr lang="de-DE" sz="2000" b="1" spc="-15" dirty="0">
                <a:solidFill>
                  <a:schemeClr val="tx1"/>
                </a:solidFill>
                <a:cs typeface="DaunPenh"/>
              </a:rPr>
              <a:t>4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5</a:t>
            </a:r>
            <a:r>
              <a:rPr lang="de-DE" sz="2000" b="1" spc="-2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20" dirty="0">
                <a:solidFill>
                  <a:schemeClr val="tx1"/>
                </a:solidFill>
                <a:cs typeface="DaunPenh"/>
              </a:rPr>
              <a:t>U</a:t>
            </a:r>
            <a:r>
              <a:rPr lang="de-DE" sz="2000" b="1" spc="-25" dirty="0">
                <a:solidFill>
                  <a:schemeClr val="tx1"/>
                </a:solidFill>
                <a:cs typeface="DaunPenh"/>
              </a:rPr>
              <a:t>h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r</a:t>
            </a:r>
            <a:r>
              <a:rPr lang="de-DE" sz="2000" b="1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0" dirty="0">
                <a:solidFill>
                  <a:schemeClr val="tx1"/>
                </a:solidFill>
                <a:cs typeface="DaunPenh"/>
              </a:rPr>
              <a:t>(in</a:t>
            </a:r>
            <a:r>
              <a:rPr lang="de-DE" sz="2000" b="1" spc="-1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</a:rPr>
              <a:t>d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en</a:t>
            </a:r>
            <a:r>
              <a:rPr lang="de-DE" sz="20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0" dirty="0" err="1" smtClean="0">
                <a:solidFill>
                  <a:schemeClr val="tx1"/>
                </a:solidFill>
                <a:cs typeface="DaunPenh"/>
              </a:rPr>
              <a:t>Semsterfe</a:t>
            </a: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r</a:t>
            </a:r>
            <a:r>
              <a:rPr lang="de-DE" sz="2000" b="1" spc="-10" dirty="0" err="1" smtClean="0">
                <a:solidFill>
                  <a:schemeClr val="tx1"/>
                </a:solidFill>
                <a:cs typeface="DaunPenh"/>
              </a:rPr>
              <a:t>ien</a:t>
            </a:r>
            <a:r>
              <a:rPr lang="de-DE" sz="2000" b="1" spc="-10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zweiwö</a:t>
            </a:r>
            <a:r>
              <a:rPr lang="de-DE" sz="2000" b="1" spc="-20" dirty="0" smtClean="0">
                <a:solidFill>
                  <a:schemeClr val="tx1"/>
                </a:solidFill>
                <a:cs typeface="DaunPenh"/>
              </a:rPr>
              <a:t>ch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ig)	</a:t>
            </a:r>
            <a:endParaRPr lang="de-DE" sz="2000" b="1" dirty="0">
              <a:solidFill>
                <a:schemeClr val="tx1"/>
              </a:solidFill>
              <a:cs typeface="DaunPenh"/>
            </a:endParaRPr>
          </a:p>
          <a:p>
            <a:pPr marL="0" indent="0">
              <a:lnSpc>
                <a:spcPts val="3300"/>
              </a:lnSpc>
              <a:spcBef>
                <a:spcPts val="59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  <a:tabLst>
                <a:tab pos="897255" algn="l"/>
              </a:tabLst>
            </a:pP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E</a:t>
            </a:r>
            <a:r>
              <a:rPr lang="de-DE" sz="2000" b="1" spc="-10" dirty="0" err="1" smtClean="0">
                <a:solidFill>
                  <a:schemeClr val="tx1"/>
                </a:solidFill>
                <a:cs typeface="DaunPenh"/>
              </a:rPr>
              <a:t>-</a:t>
            </a:r>
            <a:r>
              <a:rPr lang="de-DE" sz="2000" b="1" spc="-15" dirty="0" err="1" smtClean="0">
                <a:solidFill>
                  <a:schemeClr val="tx1"/>
                </a:solidFill>
                <a:cs typeface="DaunPenh"/>
              </a:rPr>
              <a:t>m</a:t>
            </a:r>
            <a:r>
              <a:rPr lang="de-DE" sz="2000" b="1" spc="-5" dirty="0" err="1" smtClean="0">
                <a:solidFill>
                  <a:schemeClr val="tx1"/>
                </a:solidFill>
                <a:cs typeface="DaunPenh"/>
              </a:rPr>
              <a:t>ail</a:t>
            </a:r>
            <a:r>
              <a:rPr lang="de-DE" sz="2000" b="1" spc="-5" dirty="0">
                <a:solidFill>
                  <a:schemeClr val="tx1"/>
                </a:solidFill>
                <a:cs typeface="DaunPenh"/>
              </a:rPr>
              <a:t>:</a:t>
            </a:r>
            <a:r>
              <a:rPr lang="de-DE" sz="2000" b="1" dirty="0">
                <a:solidFill>
                  <a:schemeClr val="tx1"/>
                </a:solidFill>
                <a:cs typeface="Times New Roman"/>
              </a:rPr>
              <a:t>	</a:t>
            </a:r>
            <a:endParaRPr lang="de-DE" sz="2000" b="1" dirty="0" smtClean="0">
              <a:solidFill>
                <a:schemeClr val="tx1"/>
              </a:solidFill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  <a:tabLst>
                <a:tab pos="897255" algn="l"/>
              </a:tabLst>
            </a:pP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fr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  <a:hlinkClick r:id="rId2"/>
              </a:rPr>
              <a:t>eie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fs</a:t>
            </a:r>
            <a:r>
              <a:rPr lang="de-DE" sz="2000" b="1" spc="-25" dirty="0" smtClean="0">
                <a:solidFill>
                  <a:schemeClr val="tx1"/>
                </a:solidFill>
                <a:cs typeface="DaunPenh"/>
                <a:hlinkClick r:id="rId2"/>
              </a:rPr>
              <a:t>@</a:t>
            </a:r>
            <a:r>
              <a:rPr lang="de-DE" sz="2000" b="1" dirty="0" smtClean="0">
                <a:solidFill>
                  <a:schemeClr val="tx1"/>
                </a:solidFill>
                <a:cs typeface="DaunPenh"/>
                <a:hlinkClick r:id="rId2"/>
              </a:rPr>
              <a:t>j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ur</a:t>
            </a:r>
            <a:r>
              <a:rPr lang="de-DE" sz="2000" b="1" spc="-5" dirty="0" smtClean="0">
                <a:solidFill>
                  <a:schemeClr val="tx1"/>
                </a:solidFill>
                <a:cs typeface="DaunPenh"/>
                <a:hlinkClick r:id="rId2"/>
              </a:rPr>
              <a:t>a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  <a:hlinkClick r:id="rId2"/>
              </a:rPr>
              <a:t>.uni-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t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  <a:hlinkClick r:id="rId2"/>
              </a:rPr>
              <a:t>ue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b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  <a:hlinkClick r:id="rId2"/>
              </a:rPr>
              <a:t>ingen</a:t>
            </a:r>
            <a:r>
              <a:rPr lang="de-DE" sz="2000" b="1" spc="-5" dirty="0" smtClean="0">
                <a:solidFill>
                  <a:schemeClr val="tx1"/>
                </a:solidFill>
                <a:cs typeface="DaunPenh"/>
                <a:hlinkClick r:id="rId2"/>
              </a:rPr>
              <a:t>.</a:t>
            </a:r>
            <a:r>
              <a:rPr lang="de-DE" sz="2000" b="1" spc="-15" dirty="0" smtClean="0">
                <a:solidFill>
                  <a:schemeClr val="tx1"/>
                </a:solidFill>
                <a:cs typeface="DaunPenh"/>
                <a:hlinkClick r:id="rId2"/>
              </a:rPr>
              <a:t>d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  <a:hlinkClick r:id="rId2"/>
              </a:rPr>
              <a:t>e</a:t>
            </a:r>
            <a:r>
              <a:rPr lang="de-DE" sz="2000" b="1" spc="-10" dirty="0" smtClean="0">
                <a:solidFill>
                  <a:schemeClr val="tx1"/>
                </a:solidFill>
                <a:cs typeface="DaunPenh"/>
              </a:rPr>
              <a:t>	</a:t>
            </a:r>
            <a:endParaRPr lang="de-DE" sz="2000" b="1" dirty="0">
              <a:solidFill>
                <a:schemeClr val="tx1"/>
              </a:solidFill>
              <a:cs typeface="DaunPenh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8640"/>
            <a:ext cx="3087464" cy="30874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51520" y="578210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u="sng" dirty="0" smtClean="0"/>
              <a:t>Danke für eure Aufmerksamkeit!</a:t>
            </a:r>
          </a:p>
          <a:p>
            <a:pPr algn="ctr"/>
            <a:endParaRPr lang="de-DE" sz="3600" b="1" u="sng" dirty="0"/>
          </a:p>
          <a:p>
            <a:pPr algn="ctr"/>
            <a:r>
              <a:rPr lang="de-DE" sz="3600" b="1" u="sng" dirty="0" smtClean="0"/>
              <a:t>Noch Fragen?</a:t>
            </a:r>
          </a:p>
        </p:txBody>
      </p:sp>
    </p:spTree>
    <p:extLst>
      <p:ext uri="{BB962C8B-B14F-4D97-AF65-F5344CB8AC3E}">
        <p14:creationId xmlns:p14="http://schemas.microsoft.com/office/powerpoint/2010/main" val="14198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16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Allgemeines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16832"/>
            <a:ext cx="7675350" cy="4351338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de-DE" sz="2600" b="1" dirty="0" smtClean="0"/>
              <a:t>Wie ist die Hausarbeit zu verfassen?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 schriftlich am Computer</a:t>
            </a:r>
          </a:p>
          <a:p>
            <a:pPr lvl="1">
              <a:buFont typeface="Symbol" charset="2"/>
              <a:buChar char="-"/>
            </a:pPr>
            <a:r>
              <a:rPr lang="de-DE" sz="2800" dirty="0" smtClean="0"/>
              <a:t>Microsoft </a:t>
            </a:r>
            <a:r>
              <a:rPr lang="de-DE" sz="2800" dirty="0"/>
              <a:t>Word, Open </a:t>
            </a:r>
            <a:r>
              <a:rPr lang="de-DE" sz="2800" dirty="0" smtClean="0"/>
              <a:t>Office</a:t>
            </a:r>
          </a:p>
          <a:p>
            <a:pPr lvl="1">
              <a:buFont typeface="Symbol" charset="2"/>
              <a:buChar char="-"/>
            </a:pPr>
            <a:r>
              <a:rPr lang="de-DE" sz="2800" dirty="0" smtClean="0"/>
              <a:t> gebunden</a:t>
            </a:r>
            <a:endParaRPr lang="de-DE" sz="2800" dirty="0"/>
          </a:p>
          <a:p>
            <a:pPr lvl="1">
              <a:buFont typeface="Symbol" charset="2"/>
              <a:buChar char="-"/>
            </a:pPr>
            <a:endParaRPr lang="de-DE" sz="2600" dirty="0" smtClean="0"/>
          </a:p>
          <a:p>
            <a:pPr>
              <a:buFont typeface="Wingdings" charset="2"/>
              <a:buChar char="§"/>
            </a:pPr>
            <a:r>
              <a:rPr lang="de-DE" sz="2600" b="1" dirty="0" smtClean="0"/>
              <a:t>Sonstiges</a:t>
            </a:r>
          </a:p>
          <a:p>
            <a:pPr lvl="1">
              <a:buFont typeface="Symbol" charset="2"/>
              <a:buChar char="-"/>
            </a:pPr>
            <a:r>
              <a:rPr lang="de-DE" sz="2600" dirty="0" smtClean="0"/>
              <a:t>Computerkurse für die HA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5394" y="3443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Die ersten Schritte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685938"/>
            <a:ext cx="76753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00" u="sng" dirty="0" smtClean="0"/>
              <a:t>Herantasten: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SV allein und in Ruhe mehrmals lesen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Erste Ideen notieren, betreffende §§ lesen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Danach mithilfe des Lehrbuchs Skizze erstellen</a:t>
            </a:r>
          </a:p>
          <a:p>
            <a:pPr marL="0" indent="0">
              <a:buNone/>
            </a:pPr>
            <a:r>
              <a:rPr lang="de-DE" sz="2600" dirty="0"/>
              <a:t>	</a:t>
            </a:r>
            <a:r>
              <a:rPr lang="de-DE" sz="2600" dirty="0" smtClean="0"/>
              <a:t>-&gt;Problemorientiert (P), Schwerpunktbildung (S)</a:t>
            </a:r>
          </a:p>
          <a:p>
            <a:pPr marL="0" indent="0">
              <a:buNone/>
            </a:pPr>
            <a:endParaRPr lang="de-DE" sz="2600" u="sng" dirty="0" smtClean="0"/>
          </a:p>
          <a:p>
            <a:pPr marL="0" indent="0">
              <a:buNone/>
            </a:pPr>
            <a:r>
              <a:rPr lang="de-DE" sz="2600" u="sng" dirty="0" smtClean="0"/>
              <a:t>Ggf. in der Gruppe besprechen (Max. 4 Pers):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Nur Diskussionen der Skizze, KEIN “angleichen“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Auf keinen Fall zusammen schreiben! </a:t>
            </a:r>
            <a:r>
              <a:rPr lang="de-DE" sz="2600" dirty="0" err="1" smtClean="0">
                <a:solidFill>
                  <a:srgbClr val="FF0000"/>
                </a:solidFill>
              </a:rPr>
              <a:t>Plagiatgefahr</a:t>
            </a:r>
            <a:r>
              <a:rPr lang="de-DE" sz="2600" dirty="0" smtClean="0"/>
              <a:t>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68560" y="3711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Ausarbeiten im Seminar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602" y="1731079"/>
            <a:ext cx="789581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00" b="1" u="sng" dirty="0" smtClean="0"/>
              <a:t>Problem/Schwerpunktsetzung!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Zu jedem Problem ein Übersichtsblatt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Lehrbücher/Kommentare/Dissertationen/Zeitschriften/ Monografien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Neuesten Auflagen der Komm. bei Seminaraufsicht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Regelmäßiges austauschen in der Gruppe</a:t>
            </a:r>
          </a:p>
          <a:p>
            <a:pPr marL="0" indent="0">
              <a:buNone/>
            </a:pPr>
            <a:endParaRPr lang="de-DE" sz="26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68560" y="3711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Ausarbeiten im Seminar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520" y="1606737"/>
            <a:ext cx="812892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00" b="1" u="sng" dirty="0" smtClean="0"/>
              <a:t>Literatursuche</a:t>
            </a:r>
            <a:endParaRPr lang="de-DE" sz="2600" dirty="0"/>
          </a:p>
          <a:p>
            <a:pPr>
              <a:buFont typeface="Wingdings" charset="2"/>
              <a:buChar char="§"/>
            </a:pPr>
            <a:r>
              <a:rPr lang="de-DE" sz="2600" dirty="0" smtClean="0"/>
              <a:t>Lehrbücher, Kommentare, Gerichtsurteile, Anmerkungen zu Gerichtsurteilen, Fachzeitschriften, Festschriften...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Fallbücher, Skripte </a:t>
            </a:r>
            <a:r>
              <a:rPr lang="de-DE" sz="2600" dirty="0"/>
              <a:t>können hilfreich </a:t>
            </a:r>
            <a:r>
              <a:rPr lang="de-DE" sz="2600" dirty="0" smtClean="0"/>
              <a:t>sein 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OPAC </a:t>
            </a:r>
          </a:p>
          <a:p>
            <a:pPr lvl="2">
              <a:buFont typeface="Wingdings" charset="2"/>
              <a:buChar char="§"/>
            </a:pPr>
            <a:r>
              <a:rPr lang="de-DE" sz="2600" dirty="0" smtClean="0"/>
              <a:t>nach Büchern suchen </a:t>
            </a:r>
          </a:p>
          <a:p>
            <a:pPr lvl="2">
              <a:buFont typeface="Wingdings" charset="2"/>
              <a:buChar char="§"/>
            </a:pPr>
            <a:r>
              <a:rPr lang="de-DE" sz="2600" dirty="0" smtClean="0"/>
              <a:t>nach Online-Literatur suchen</a:t>
            </a:r>
          </a:p>
          <a:p>
            <a:pPr>
              <a:buFont typeface="Wingdings" charset="2"/>
              <a:buChar char="§"/>
            </a:pPr>
            <a:r>
              <a:rPr lang="de-DE" sz="2600" dirty="0" err="1"/>
              <a:t>b</a:t>
            </a:r>
            <a:r>
              <a:rPr lang="de-DE" sz="2600" dirty="0" err="1" smtClean="0"/>
              <a:t>eck</a:t>
            </a:r>
            <a:r>
              <a:rPr lang="de-DE" sz="2600" dirty="0" smtClean="0"/>
              <a:t>-online 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68560" y="3711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smtClean="0"/>
              <a:t>Ausarbeiten im Seminar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520" y="1606737"/>
            <a:ext cx="812892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00" b="1" u="sng" dirty="0" smtClean="0"/>
              <a:t>Literatursuche</a:t>
            </a:r>
            <a:endParaRPr lang="de-DE" sz="2600" dirty="0"/>
          </a:p>
          <a:p>
            <a:pPr>
              <a:buFont typeface="Wingdings" charset="2"/>
              <a:buChar char="§"/>
            </a:pPr>
            <a:r>
              <a:rPr lang="de-DE" sz="2600" dirty="0" smtClean="0"/>
              <a:t>Lehrbücher, Kommentare, Gerichtsurteile, Anmerkungen zu Gerichtsurteilen, Fachzeitschriften, Festschriften...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Fallbücher, Skripte </a:t>
            </a:r>
            <a:r>
              <a:rPr lang="de-DE" sz="2600" dirty="0"/>
              <a:t>können hilfreich </a:t>
            </a:r>
            <a:r>
              <a:rPr lang="de-DE" sz="2600" dirty="0" smtClean="0"/>
              <a:t>sein </a:t>
            </a:r>
          </a:p>
          <a:p>
            <a:pPr>
              <a:buFont typeface="Wingdings" charset="2"/>
              <a:buChar char="§"/>
            </a:pPr>
            <a:r>
              <a:rPr lang="de-DE" sz="2600" dirty="0" smtClean="0"/>
              <a:t>OPAC </a:t>
            </a:r>
          </a:p>
          <a:p>
            <a:pPr lvl="2">
              <a:buFont typeface="Wingdings" charset="2"/>
              <a:buChar char="§"/>
            </a:pPr>
            <a:r>
              <a:rPr lang="de-DE" sz="2600" dirty="0" smtClean="0"/>
              <a:t>nach Büchern suchen </a:t>
            </a:r>
          </a:p>
          <a:p>
            <a:pPr lvl="2">
              <a:buFont typeface="Wingdings" charset="2"/>
              <a:buChar char="§"/>
            </a:pPr>
            <a:r>
              <a:rPr lang="de-DE" sz="2600" dirty="0" smtClean="0"/>
              <a:t>nach Online-Literatur suchen</a:t>
            </a:r>
          </a:p>
          <a:p>
            <a:pPr>
              <a:buFont typeface="Wingdings" charset="2"/>
              <a:buChar char="§"/>
            </a:pPr>
            <a:r>
              <a:rPr lang="de-DE" sz="2600" dirty="0" err="1"/>
              <a:t>b</a:t>
            </a:r>
            <a:r>
              <a:rPr lang="de-DE" sz="2600" dirty="0" err="1" smtClean="0"/>
              <a:t>eck</a:t>
            </a:r>
            <a:r>
              <a:rPr lang="de-DE" sz="2600" dirty="0" smtClean="0"/>
              <a:t>-online 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75296" cy="1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efe">
  <a:themeElements>
    <a:clrScheme name="Tief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Tief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ef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0</TotalTime>
  <Words>1011</Words>
  <Application>Microsoft Macintosh PowerPoint</Application>
  <PresentationFormat>Bildschirmpräsentation (4:3)</PresentationFormat>
  <Paragraphs>264</Paragraphs>
  <Slides>30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Al Nile</vt:lpstr>
      <vt:lpstr>Calibri</vt:lpstr>
      <vt:lpstr>Corbel</vt:lpstr>
      <vt:lpstr>DaunPenh</vt:lpstr>
      <vt:lpstr>Symbol</vt:lpstr>
      <vt:lpstr>Times New Roman</vt:lpstr>
      <vt:lpstr>Wingdings</vt:lpstr>
      <vt:lpstr>Arial</vt:lpstr>
      <vt:lpstr>Tiefe</vt:lpstr>
      <vt:lpstr>Hausarbeitentutorium </vt:lpstr>
      <vt:lpstr>Gliederung</vt:lpstr>
      <vt:lpstr>Allgemeines</vt:lpstr>
      <vt:lpstr>Allgemeines</vt:lpstr>
      <vt:lpstr>Die ersten Schritte</vt:lpstr>
      <vt:lpstr>Ausarbeiten im Seminar</vt:lpstr>
      <vt:lpstr>Ausarbeiten im Seminar</vt:lpstr>
      <vt:lpstr>PowerPoint-Präsentation</vt:lpstr>
      <vt:lpstr>Ausarbeiten im Seminar</vt:lpstr>
      <vt:lpstr>PowerPoint-Präsentation</vt:lpstr>
      <vt:lpstr>Kopieren</vt:lpstr>
      <vt:lpstr>Bestandteile der  Hausarbeit</vt:lpstr>
      <vt:lpstr>Bestandteile der Hausarbeit</vt:lpstr>
      <vt:lpstr>Bestandteile der Hausarbeit</vt:lpstr>
      <vt:lpstr>Bestandteile der Hausarbeit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obersten Gebote </vt:lpstr>
      <vt:lpstr>Plagiate</vt:lpstr>
      <vt:lpstr>Tipps, Tricks und Kniffe</vt:lpstr>
      <vt:lpstr>Tipps, Tricks und Kniffe</vt:lpstr>
      <vt:lpstr>Remonstration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Hausarbeitentutorium</dc:title>
  <dc:creator>KingZ</dc:creator>
  <cp:lastModifiedBy>vicky s</cp:lastModifiedBy>
  <cp:revision>43</cp:revision>
  <dcterms:created xsi:type="dcterms:W3CDTF">2014-01-18T12:38:14Z</dcterms:created>
  <dcterms:modified xsi:type="dcterms:W3CDTF">2017-07-25T08:52:29Z</dcterms:modified>
</cp:coreProperties>
</file>