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8" r:id="rId3"/>
    <p:sldId id="295" r:id="rId4"/>
    <p:sldId id="279" r:id="rId5"/>
    <p:sldId id="296" r:id="rId6"/>
    <p:sldId id="297" r:id="rId7"/>
    <p:sldId id="280" r:id="rId8"/>
    <p:sldId id="285" r:id="rId9"/>
    <p:sldId id="293" r:id="rId10"/>
    <p:sldId id="298" r:id="rId11"/>
    <p:sldId id="299" r:id="rId12"/>
    <p:sldId id="294" r:id="rId1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76977" autoAdjust="0"/>
  </p:normalViewPr>
  <p:slideViewPr>
    <p:cSldViewPr snapToGrid="0" snapToObjects="1">
      <p:cViewPr varScale="1">
        <p:scale>
          <a:sx n="100" d="100"/>
          <a:sy n="100" d="100"/>
        </p:scale>
        <p:origin x="178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195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028F02-FF5E-428C-8413-51E055904FB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899A65-A34A-4076-9306-326164CD1D8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99A65-A34A-4076-9306-326164CD1D81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6809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99A65-A34A-4076-9306-326164CD1D81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9450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49 Partneruniversitäten in 20 Ländern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99A65-A34A-4076-9306-326164CD1D81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93930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99A65-A34A-4076-9306-326164CD1D81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49131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99A65-A34A-4076-9306-326164CD1D81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8062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99A65-A34A-4076-9306-326164CD1D81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2783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xEKUT_WortBildMarke_W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358775"/>
            <a:ext cx="28067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719138" y="1258888"/>
            <a:ext cx="77057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" name="Picture 46" descr="3ju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63" y="371475"/>
            <a:ext cx="1376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19138" y="5194300"/>
            <a:ext cx="7700962" cy="803275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4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719138" y="4672013"/>
            <a:ext cx="7700962" cy="427037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9138" y="6172200"/>
            <a:ext cx="7700962" cy="254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1">
                <a:latin typeface="Arial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097C6C78-7B81-402C-9CC0-78015DCDF0A3}" type="datetime1">
              <a:rPr lang="de-DE"/>
              <a:pPr>
                <a:defRPr/>
              </a:pPr>
              <a:t>03.04.2023</a:t>
            </a:fld>
            <a:r>
              <a:rPr lang="de-DE"/>
              <a:t>, Verfasser [optional] / 16 pt / Zeilenabstand 1-fach</a:t>
            </a: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914775" y="927100"/>
            <a:ext cx="4505325" cy="1825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solidFill>
                  <a:schemeClr val="tx2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de-DE"/>
              <a:t>&lt;Fachbereich/Institut/Lehrstuhl/Dezernatsabteilung&gt;</a:t>
            </a:r>
          </a:p>
        </p:txBody>
      </p:sp>
    </p:spTree>
    <p:extLst>
      <p:ext uri="{BB962C8B-B14F-4D97-AF65-F5344CB8AC3E}">
        <p14:creationId xmlns:p14="http://schemas.microsoft.com/office/powerpoint/2010/main" val="35273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6223-C0A9-48CE-A8C3-9F9116DAE5C0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88811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99225" y="1292225"/>
            <a:ext cx="1925638" cy="48339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9138" y="1292225"/>
            <a:ext cx="5627687" cy="483393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58FBA-E731-49DA-9DB5-FC87123346BA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20505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DF48-047B-4339-A4C6-6F872C0B6AF5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277183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741B-4550-48C0-85DC-D1C9734C0962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6115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138" y="1773238"/>
            <a:ext cx="3776662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3776663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F0E6B-5C9B-42EE-887D-1E724CBCA4E1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80928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51673-2FE9-497D-A332-232FFEF8B295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245537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5E6E2-09E9-4948-B333-1A67B587C548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04675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E850-AD26-40CA-A001-CAA08B24840B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50593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319CD-07D4-46C6-99B8-E4D2E0491976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403931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716CB-75F4-4196-8A00-445025B9AF90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32918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8"/>
          <p:cNvSpPr>
            <a:spLocks noChangeShapeType="1"/>
          </p:cNvSpPr>
          <p:nvPr/>
        </p:nvSpPr>
        <p:spPr bwMode="auto">
          <a:xfrm>
            <a:off x="719138" y="809625"/>
            <a:ext cx="77057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292225"/>
            <a:ext cx="7700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Line 17"/>
          <p:cNvSpPr>
            <a:spLocks noChangeShapeType="1"/>
          </p:cNvSpPr>
          <p:nvPr/>
        </p:nvSpPr>
        <p:spPr bwMode="auto">
          <a:xfrm>
            <a:off x="719138" y="6315075"/>
            <a:ext cx="77057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138" y="6519863"/>
            <a:ext cx="77057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fld id="{A25AE4E3-1673-4B7B-8BB5-8BBBA4BD211B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  <p:pic>
        <p:nvPicPr>
          <p:cNvPr id="1030" name="Picture 22" descr="xEKUT_WortBildMarke_W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9388"/>
            <a:ext cx="176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773238"/>
            <a:ext cx="77057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ＭＳ Ｐゴシック" pitchFamily="-111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1pPr>
      <a:lvl2pPr marL="541338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SzPct val="80000"/>
        <a:buChar char="-"/>
        <a:defRPr sz="2000">
          <a:solidFill>
            <a:schemeClr val="tx1"/>
          </a:solidFill>
          <a:latin typeface="+mn-lt"/>
          <a:ea typeface="ＭＳ Ｐゴシック" pitchFamily="-111" charset="-128"/>
        </a:defRPr>
      </a:lvl2pPr>
      <a:lvl3pPr marL="895350" indent="-174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260475" indent="-18573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pitchFamily="-111" charset="-128"/>
        </a:defRPr>
      </a:lvl4pPr>
      <a:lvl5pPr marL="1622425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  <a:ea typeface="ＭＳ Ｐゴシック" pitchFamily="-111" charset="-128"/>
        </a:defRPr>
      </a:lvl5pPr>
      <a:lvl6pPr marL="20796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6pPr>
      <a:lvl7pPr marL="25368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7pPr>
      <a:lvl8pPr marL="29940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8pPr>
      <a:lvl9pPr marL="34512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ni-tuebingen.de/index.php?id=15757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ni-tuebingen.de/international/universita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@jura.uni-tuebingen.d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914775" y="927100"/>
            <a:ext cx="45053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10000"/>
              </a:lnSpc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110000"/>
              </a:lnSpc>
              <a:buSzPct val="8000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110000"/>
              </a:lnSpc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110000"/>
              </a:lnSpc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110000"/>
              </a:lnSpc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buFontTx/>
              <a:buNone/>
            </a:pPr>
            <a:r>
              <a:rPr lang="de-DE" altLang="de-DE" sz="1200">
                <a:solidFill>
                  <a:schemeClr val="tx2"/>
                </a:solidFill>
              </a:rPr>
              <a:t>Dekanat</a:t>
            </a:r>
          </a:p>
        </p:txBody>
      </p:sp>
      <p:sp>
        <p:nvSpPr>
          <p:cNvPr id="512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719138" y="4237276"/>
            <a:ext cx="7700962" cy="861774"/>
          </a:xfrm>
        </p:spPr>
        <p:txBody>
          <a:bodyPr/>
          <a:lstStyle/>
          <a:p>
            <a:pPr algn="ctr" eaLnBrk="1" hangingPunct="1"/>
            <a:r>
              <a:rPr lang="de-DE" altLang="de-DE" b="0" dirty="0">
                <a:solidFill>
                  <a:schemeClr val="bg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Informationen zu</a:t>
            </a:r>
            <a:br>
              <a:rPr lang="de-DE" altLang="de-DE" b="0" dirty="0">
                <a:solidFill>
                  <a:schemeClr val="bg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</a:br>
            <a:r>
              <a:rPr lang="de-DE" altLang="de-DE" b="0" dirty="0">
                <a:solidFill>
                  <a:schemeClr val="bg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ERASMUS, CIVIS und Co.</a:t>
            </a:r>
          </a:p>
        </p:txBody>
      </p:sp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719138" y="3681413"/>
            <a:ext cx="7700962" cy="179387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10000"/>
              </a:lnSpc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110000"/>
              </a:lnSpc>
              <a:buSzPct val="8000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110000"/>
              </a:lnSpc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110000"/>
              </a:lnSpc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110000"/>
              </a:lnSpc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endParaRPr lang="de-DE" altLang="de-DE" sz="1800"/>
          </a:p>
        </p:txBody>
      </p:sp>
      <p:sp>
        <p:nvSpPr>
          <p:cNvPr id="5126" name="Textfeld 5"/>
          <p:cNvSpPr txBox="1">
            <a:spLocks noChangeArrowheads="1"/>
          </p:cNvSpPr>
          <p:nvPr/>
        </p:nvSpPr>
        <p:spPr bwMode="auto">
          <a:xfrm>
            <a:off x="6299200" y="23241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10000"/>
              </a:lnSpc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110000"/>
              </a:lnSpc>
              <a:buSzPct val="8000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110000"/>
              </a:lnSpc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110000"/>
              </a:lnSpc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110000"/>
              </a:lnSpc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endParaRPr lang="de-DE" altLang="de-DE" sz="1800"/>
          </a:p>
        </p:txBody>
      </p:sp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719138" y="2940210"/>
            <a:ext cx="770096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ＭＳ Ｐゴシック" pitchFamily="-111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000" kern="0" dirty="0">
                <a:ea typeface="ＭＳ Ｐゴシック" panose="020B0600070205080204" pitchFamily="34" charset="-128"/>
              </a:rPr>
              <a:t>Dublin, Aix-en-Provence, Oslo… Wohin soll es gehen?</a:t>
            </a:r>
            <a:br>
              <a:rPr lang="de-DE" altLang="de-DE" sz="2000" kern="0" dirty="0">
                <a:ea typeface="ＭＳ Ｐゴシック" panose="020B0600070205080204" pitchFamily="34" charset="-128"/>
              </a:rPr>
            </a:br>
            <a:r>
              <a:rPr lang="de-DE" altLang="de-DE" sz="2000" kern="0" dirty="0">
                <a:ea typeface="ＭＳ Ｐゴシック" panose="020B0600070205080204" pitchFamily="34" charset="-128"/>
              </a:rPr>
              <a:t>Auslandsstudium leicht gemacht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288018"/>
            <a:ext cx="7700962" cy="369332"/>
          </a:xfrm>
        </p:spPr>
        <p:txBody>
          <a:bodyPr/>
          <a:lstStyle/>
          <a:p>
            <a:r>
              <a:rPr lang="de-DE" dirty="0"/>
              <a:t>Weitere Informationen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Für weitere Informationen schauen Sie bitte auf diese Webseiten:</a:t>
            </a:r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3"/>
              </a:rPr>
              <a:t>https://uni-tuebingen.de/index.php?id=157572</a:t>
            </a: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10</a:t>
            </a:fld>
            <a:r>
              <a:rPr lang="de-DE" altLang="de-DE" dirty="0"/>
              <a:t> | ERASMUS+ der Juristischen Fakultät 	© 2010 Universität Tübingen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869" y="3268663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565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2400" b="1" dirty="0"/>
              <a:t>Studienaufenthalt im außereuropäischen Ausland?</a:t>
            </a:r>
          </a:p>
          <a:p>
            <a:pPr algn="ctr"/>
            <a:endParaRPr lang="de-DE" sz="2400" dirty="0"/>
          </a:p>
          <a:p>
            <a:pPr marL="714375" lvl="2" indent="0">
              <a:buNone/>
            </a:pPr>
            <a:r>
              <a:rPr lang="de-DE" sz="2400" dirty="0"/>
              <a:t>Bitte wenden Sie sich an das International Office</a:t>
            </a:r>
          </a:p>
          <a:p>
            <a:pPr marL="714375" lvl="2" indent="0">
              <a:buNone/>
            </a:pPr>
            <a:endParaRPr lang="de-DE" sz="2400" dirty="0"/>
          </a:p>
          <a:p>
            <a:pPr marL="714375" lvl="2" indent="0">
              <a:buNone/>
            </a:pPr>
            <a:r>
              <a:rPr lang="de-DE" sz="2000" dirty="0"/>
              <a:t>https://uni-tuebingen.de/international/studieren-im-ausland/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9138" y="6519863"/>
            <a:ext cx="7705725" cy="153888"/>
          </a:xfrm>
        </p:spPr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11</a:t>
            </a:fld>
            <a:r>
              <a:rPr lang="de-DE" altLang="de-DE" dirty="0"/>
              <a:t> | ERASMUS+ der Juristischen Fakultät	© 2010 Universität Tübingen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3864036"/>
            <a:ext cx="2262127" cy="226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sz="2400" dirty="0"/>
          </a:p>
          <a:p>
            <a:pPr marL="0" indent="0" algn="ctr">
              <a:buNone/>
            </a:pPr>
            <a:endParaRPr lang="de-DE" sz="2400" dirty="0"/>
          </a:p>
          <a:p>
            <a:pPr marL="0" indent="0" algn="ctr">
              <a:buNone/>
            </a:pPr>
            <a:endParaRPr lang="de-DE" sz="2400" dirty="0"/>
          </a:p>
          <a:p>
            <a:pPr marL="0" indent="0" algn="ctr">
              <a:buNone/>
            </a:pPr>
            <a:r>
              <a:rPr lang="de-DE" sz="2400" dirty="0"/>
              <a:t>Wenden Sie sich bei Fragen gerne persönlich oder per E-Mail an uns!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12</a:t>
            </a:fld>
            <a:r>
              <a:rPr lang="de-DE" altLang="de-DE" dirty="0"/>
              <a:t> | ERASMUS+ der Juristischen Fakultät 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22761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sz="2400" dirty="0"/>
          </a:p>
          <a:p>
            <a:pPr marL="0" indent="0" algn="ctr">
              <a:buNone/>
            </a:pPr>
            <a:r>
              <a:rPr lang="de-DE" sz="2400" b="1" dirty="0"/>
              <a:t>Studienaufenthalt im europäischen Ausland?</a:t>
            </a:r>
          </a:p>
          <a:p>
            <a:pPr algn="ctr"/>
            <a:endParaRPr lang="de-DE" sz="2400" dirty="0"/>
          </a:p>
          <a:p>
            <a:pPr marL="714375" lvl="2" indent="0">
              <a:buNone/>
            </a:pPr>
            <a:r>
              <a:rPr lang="de-DE" sz="2400" dirty="0"/>
              <a:t>Möglichkeiten:</a:t>
            </a:r>
          </a:p>
          <a:p>
            <a:pPr marL="714375" lvl="2" indent="0">
              <a:buNone/>
            </a:pPr>
            <a:endParaRPr lang="de-DE" sz="2400" dirty="0"/>
          </a:p>
          <a:p>
            <a:pPr lvl="4"/>
            <a:r>
              <a:rPr lang="de-DE" sz="2400" b="1" dirty="0"/>
              <a:t>ERASMUS</a:t>
            </a:r>
            <a:r>
              <a:rPr lang="de-DE" sz="2400" dirty="0"/>
              <a:t> </a:t>
            </a:r>
          </a:p>
          <a:p>
            <a:pPr lvl="4"/>
            <a:r>
              <a:rPr lang="de-DE" sz="2400" b="1" dirty="0"/>
              <a:t>CIVIS-Netzwerk</a:t>
            </a:r>
          </a:p>
          <a:p>
            <a:pPr lvl="4"/>
            <a:r>
              <a:rPr lang="de-DE" sz="2400" b="1" dirty="0"/>
              <a:t>Master I / II in </a:t>
            </a:r>
            <a:r>
              <a:rPr lang="de-DE" sz="2400" b="1" dirty="0" err="1"/>
              <a:t>Aix</a:t>
            </a:r>
            <a:r>
              <a:rPr lang="de-DE" sz="2400" b="1" dirty="0"/>
              <a:t>-Marseille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9138" y="6519863"/>
            <a:ext cx="7705725" cy="153888"/>
          </a:xfrm>
        </p:spPr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2</a:t>
            </a:fld>
            <a:r>
              <a:rPr lang="de-DE" altLang="de-DE" dirty="0"/>
              <a:t> | ERASMUS+ der Juristischen Fakultät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343396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288018"/>
            <a:ext cx="7700962" cy="369332"/>
          </a:xfrm>
        </p:spPr>
        <p:txBody>
          <a:bodyPr/>
          <a:lstStyle/>
          <a:p>
            <a:r>
              <a:rPr lang="de-DE" dirty="0"/>
              <a:t>ERASMUS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773238"/>
            <a:ext cx="7705725" cy="4544435"/>
          </a:xfrm>
        </p:spPr>
        <p:txBody>
          <a:bodyPr/>
          <a:lstStyle/>
          <a:p>
            <a:pPr algn="just"/>
            <a:endParaRPr lang="de-DE" dirty="0"/>
          </a:p>
          <a:p>
            <a:pPr lvl="1" algn="just"/>
            <a:r>
              <a:rPr lang="de-DE" b="1" dirty="0"/>
              <a:t>ein bis zwei Semester</a:t>
            </a:r>
            <a:r>
              <a:rPr lang="de-DE" dirty="0"/>
              <a:t> an einer ausländischen Universität studieren</a:t>
            </a:r>
          </a:p>
          <a:p>
            <a:pPr lvl="1" algn="just"/>
            <a:r>
              <a:rPr lang="de-DE" b="1" dirty="0"/>
              <a:t>finanzielle Vorteile</a:t>
            </a:r>
            <a:r>
              <a:rPr lang="de-DE" dirty="0"/>
              <a:t> gegenüber Reisen ins außereuropäische Ausland, denn es gibt</a:t>
            </a:r>
          </a:p>
          <a:p>
            <a:pPr lvl="3"/>
            <a:r>
              <a:rPr lang="de-DE" sz="2000" dirty="0"/>
              <a:t>das ERASMUS+ Stipendium in Höhe von 490 bis 600 € monatlich</a:t>
            </a:r>
          </a:p>
          <a:p>
            <a:pPr lvl="3"/>
            <a:r>
              <a:rPr lang="de-DE" sz="2000" dirty="0"/>
              <a:t>keine zu zahlenden Studiengebühren an der ausländischen Universität</a:t>
            </a:r>
          </a:p>
          <a:p>
            <a:pPr lvl="1"/>
            <a:r>
              <a:rPr lang="de-DE" dirty="0"/>
              <a:t>automatischer </a:t>
            </a:r>
            <a:r>
              <a:rPr lang="de-DE" b="1" dirty="0"/>
              <a:t>Erwerb des Fremdsprachenscheins</a:t>
            </a:r>
            <a:r>
              <a:rPr lang="de-DE" dirty="0"/>
              <a:t> (unter bestimmten Voraussetzungen)</a:t>
            </a:r>
          </a:p>
          <a:p>
            <a:pPr lvl="3"/>
            <a:endParaRPr lang="de-DE" sz="2000" dirty="0"/>
          </a:p>
          <a:p>
            <a:pPr marL="0" indent="-4763">
              <a:buNone/>
            </a:pPr>
            <a:r>
              <a:rPr lang="de-DE" sz="1600" dirty="0"/>
              <a:t>Näheres: https://uni-tuebingen.de/international/studieren-im-ausland/wege-ins-ausland/erasmus/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3</a:t>
            </a:fld>
            <a:r>
              <a:rPr lang="de-DE" altLang="de-DE" dirty="0"/>
              <a:t> | ERASMUS+ der Juristischen Fakultät 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268819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918686"/>
            <a:ext cx="7700962" cy="738664"/>
          </a:xfrm>
        </p:spPr>
        <p:txBody>
          <a:bodyPr/>
          <a:lstStyle/>
          <a:p>
            <a:r>
              <a:rPr lang="de-DE" dirty="0"/>
              <a:t>Länder und Anzahl der Partneruniversitäten der Juristischen Fakultät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9" y="1773238"/>
            <a:ext cx="3558948" cy="4352925"/>
          </a:xfrm>
        </p:spPr>
        <p:txBody>
          <a:bodyPr/>
          <a:lstStyle/>
          <a:p>
            <a:r>
              <a:rPr lang="de-DE" dirty="0"/>
              <a:t>Belgien (3)</a:t>
            </a:r>
          </a:p>
          <a:p>
            <a:r>
              <a:rPr lang="de-DE" dirty="0"/>
              <a:t>Bulgarien (1)</a:t>
            </a:r>
          </a:p>
          <a:p>
            <a:r>
              <a:rPr lang="de-DE" dirty="0"/>
              <a:t>Finnland (1)</a:t>
            </a:r>
          </a:p>
          <a:p>
            <a:r>
              <a:rPr lang="de-DE" dirty="0"/>
              <a:t>Frankreich (1)</a:t>
            </a:r>
          </a:p>
          <a:p>
            <a:r>
              <a:rPr lang="de-DE" dirty="0"/>
              <a:t>Griechenland (2)</a:t>
            </a:r>
          </a:p>
          <a:p>
            <a:r>
              <a:rPr lang="de-DE" dirty="0"/>
              <a:t>Irland (1)</a:t>
            </a:r>
          </a:p>
          <a:p>
            <a:r>
              <a:rPr lang="de-DE" dirty="0"/>
              <a:t>Italien (12)</a:t>
            </a:r>
          </a:p>
          <a:p>
            <a:r>
              <a:rPr lang="de-DE" dirty="0"/>
              <a:t>Litauen (1)</a:t>
            </a:r>
          </a:p>
          <a:p>
            <a:r>
              <a:rPr lang="de-DE" dirty="0"/>
              <a:t>Norwegen (1)</a:t>
            </a:r>
          </a:p>
          <a:p>
            <a:r>
              <a:rPr lang="de-DE" dirty="0"/>
              <a:t>Österreich (2)</a:t>
            </a:r>
          </a:p>
          <a:p>
            <a:r>
              <a:rPr lang="de-DE" dirty="0"/>
              <a:t>Polen (1)</a:t>
            </a:r>
          </a:p>
          <a:p>
            <a:r>
              <a:rPr lang="de-DE" dirty="0"/>
              <a:t>Portugal (2)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4</a:t>
            </a:fld>
            <a:r>
              <a:rPr lang="de-DE" altLang="de-DE" dirty="0"/>
              <a:t> | ERASMUS+ der Juristischen Fakultät 	© 2010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4865915" y="1773237"/>
            <a:ext cx="3558948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541338" indent="-180975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895350" indent="-174625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260475" indent="-185738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1622425" indent="-182563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/>
              <a:t>Rumänien (1)</a:t>
            </a:r>
          </a:p>
          <a:p>
            <a:r>
              <a:rPr lang="de-DE" kern="0" dirty="0"/>
              <a:t>Schweden (1)</a:t>
            </a:r>
          </a:p>
          <a:p>
            <a:r>
              <a:rPr lang="de-DE" kern="0" dirty="0"/>
              <a:t>Schweiz (3)</a:t>
            </a:r>
          </a:p>
          <a:p>
            <a:r>
              <a:rPr lang="de-DE" kern="0" dirty="0"/>
              <a:t>Slowakei (1)</a:t>
            </a:r>
          </a:p>
          <a:p>
            <a:r>
              <a:rPr lang="de-DE" kern="0" dirty="0"/>
              <a:t>Spanien (12)</a:t>
            </a:r>
          </a:p>
          <a:p>
            <a:r>
              <a:rPr lang="de-DE" kern="0" dirty="0"/>
              <a:t>Tschechien (1)</a:t>
            </a:r>
          </a:p>
          <a:p>
            <a:r>
              <a:rPr lang="de-DE" kern="0" dirty="0"/>
              <a:t>Türkei (1)</a:t>
            </a:r>
          </a:p>
          <a:p>
            <a:r>
              <a:rPr lang="de-DE" kern="0" dirty="0"/>
              <a:t>Ungarn (3)</a:t>
            </a:r>
          </a:p>
          <a:p>
            <a:r>
              <a:rPr lang="de-DE" kern="0" dirty="0"/>
              <a:t>Vereinigtes Königreich (4)</a:t>
            </a:r>
          </a:p>
          <a:p>
            <a:endParaRPr lang="de-DE" kern="0" dirty="0"/>
          </a:p>
          <a:p>
            <a:endParaRPr lang="de-DE" kern="0" dirty="0"/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101797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288018"/>
            <a:ext cx="7700962" cy="369332"/>
          </a:xfrm>
        </p:spPr>
        <p:txBody>
          <a:bodyPr/>
          <a:lstStyle/>
          <a:p>
            <a:r>
              <a:rPr lang="de-DE" dirty="0"/>
              <a:t>CIVIS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de-DE" dirty="0"/>
          </a:p>
          <a:p>
            <a:pPr lvl="1" algn="just"/>
            <a:r>
              <a:rPr lang="de-DE" dirty="0"/>
              <a:t>Zusammenschluss von zehn europäischen Universitäten in Lehre und Forschung </a:t>
            </a:r>
          </a:p>
          <a:p>
            <a:pPr lvl="1" algn="just"/>
            <a:r>
              <a:rPr lang="de-DE" dirty="0"/>
              <a:t>Für Studierende: </a:t>
            </a:r>
          </a:p>
          <a:p>
            <a:pPr lvl="2" algn="just"/>
            <a:r>
              <a:rPr lang="de-DE" sz="2000" dirty="0"/>
              <a:t>längere und auch kürzere Studienaufenthalte im Ausland </a:t>
            </a:r>
          </a:p>
          <a:p>
            <a:pPr lvl="2" algn="just"/>
            <a:r>
              <a:rPr lang="de-DE" sz="2000" dirty="0"/>
              <a:t>Zugriff auf Vorlesungen und Lehrangebote der ausländischen Fakultäten </a:t>
            </a:r>
          </a:p>
          <a:p>
            <a:pPr lvl="1" algn="just"/>
            <a:r>
              <a:rPr lang="de-DE" dirty="0"/>
              <a:t>Das Programm befindet sich derzeit noch im Aufbau, sodass es zur Zeit v.a. längere Aufenthalte (vgl. Erasmus+) möglich sind.</a:t>
            </a:r>
          </a:p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Näheres: </a:t>
            </a:r>
            <a:r>
              <a:rPr lang="de-DE" u="sng" dirty="0">
                <a:hlinkClick r:id="rId2"/>
              </a:rPr>
              <a:t>https://uni-tuebingen.de/international/universitaet/</a:t>
            </a:r>
            <a:r>
              <a:rPr lang="de-DE" u="sng" dirty="0"/>
              <a:t> </a:t>
            </a:r>
            <a:r>
              <a:rPr lang="de-DE" u="sng" dirty="0" err="1"/>
              <a:t>netzwerke</a:t>
            </a:r>
            <a:r>
              <a:rPr lang="de-DE" u="sng" dirty="0"/>
              <a:t>/</a:t>
            </a:r>
            <a:r>
              <a:rPr lang="de-DE" u="sng" dirty="0" err="1"/>
              <a:t>civis</a:t>
            </a:r>
            <a:r>
              <a:rPr lang="de-DE" u="sng" dirty="0"/>
              <a:t>/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5</a:t>
            </a:fld>
            <a:r>
              <a:rPr lang="de-DE" altLang="de-DE" dirty="0"/>
              <a:t> | ERASMUS+ der Juristischen Fakultät 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212825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288018"/>
            <a:ext cx="7700962" cy="369332"/>
          </a:xfrm>
        </p:spPr>
        <p:txBody>
          <a:bodyPr/>
          <a:lstStyle/>
          <a:p>
            <a:r>
              <a:rPr lang="de-DE" dirty="0"/>
              <a:t>CIVIS - Partneruniversitäten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Teilnehmende ausländische Universitäten des Netzwerkes sind:</a:t>
            </a:r>
          </a:p>
          <a:p>
            <a:pPr marL="0" indent="0">
              <a:buNone/>
            </a:pPr>
            <a:endParaRPr lang="de-DE" dirty="0"/>
          </a:p>
          <a:p>
            <a:pPr lvl="2"/>
            <a:r>
              <a:rPr lang="de-DE" sz="2000" dirty="0"/>
              <a:t>Universität </a:t>
            </a:r>
            <a:r>
              <a:rPr lang="de-DE" sz="2000" dirty="0" err="1"/>
              <a:t>Aix</a:t>
            </a:r>
            <a:r>
              <a:rPr lang="de-DE" sz="2000" dirty="0"/>
              <a:t>-Marseille, Frankreich</a:t>
            </a:r>
          </a:p>
          <a:p>
            <a:pPr lvl="2"/>
            <a:r>
              <a:rPr lang="de-DE" sz="2000" dirty="0"/>
              <a:t>Nationale und </a:t>
            </a:r>
            <a:r>
              <a:rPr lang="de-DE" sz="2000" dirty="0" err="1"/>
              <a:t>Kapodistrias</a:t>
            </a:r>
            <a:r>
              <a:rPr lang="de-DE" sz="2000" dirty="0"/>
              <a:t>-Universität Athen, Griechenland</a:t>
            </a:r>
          </a:p>
          <a:p>
            <a:pPr lvl="2"/>
            <a:r>
              <a:rPr lang="de-DE" sz="2000" dirty="0"/>
              <a:t>Universität Bukarest, Rumänien</a:t>
            </a:r>
          </a:p>
          <a:p>
            <a:pPr lvl="2"/>
            <a:r>
              <a:rPr lang="de-DE" sz="2000" dirty="0"/>
              <a:t>Freie Universität Brüssel, Belgien</a:t>
            </a:r>
          </a:p>
          <a:p>
            <a:pPr lvl="2"/>
            <a:r>
              <a:rPr lang="de-DE" sz="2000" dirty="0"/>
              <a:t>Universität Glasgow, Schottland</a:t>
            </a:r>
          </a:p>
          <a:p>
            <a:pPr lvl="2"/>
            <a:r>
              <a:rPr lang="de-DE" sz="2000" dirty="0"/>
              <a:t>Autonome Universität Madrid, Spanien</a:t>
            </a:r>
          </a:p>
          <a:p>
            <a:pPr lvl="2"/>
            <a:r>
              <a:rPr lang="de-DE" sz="2000" dirty="0" err="1"/>
              <a:t>Sapienza</a:t>
            </a:r>
            <a:r>
              <a:rPr lang="de-DE" sz="2000" dirty="0"/>
              <a:t> Universität Rom, Italien</a:t>
            </a:r>
          </a:p>
          <a:p>
            <a:pPr lvl="2"/>
            <a:r>
              <a:rPr lang="de-DE" sz="2000" dirty="0"/>
              <a:t>Universität Stockholm, Schweden</a:t>
            </a:r>
          </a:p>
          <a:p>
            <a:pPr lvl="2"/>
            <a:r>
              <a:rPr lang="de-DE" sz="2000" dirty="0"/>
              <a:t>Universität Salzburg, Österreich</a:t>
            </a:r>
          </a:p>
          <a:p>
            <a:pPr marL="720725" lvl="2" indent="0">
              <a:buNone/>
            </a:pP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6</a:t>
            </a:fld>
            <a:r>
              <a:rPr lang="de-DE" altLang="de-DE" dirty="0"/>
              <a:t> | ERASMUS+ der Juristischen Fakultät 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46207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288018"/>
            <a:ext cx="7700962" cy="369332"/>
          </a:xfrm>
        </p:spPr>
        <p:txBody>
          <a:bodyPr/>
          <a:lstStyle/>
          <a:p>
            <a:r>
              <a:rPr lang="de-DE" dirty="0"/>
              <a:t>Bewerbungsvoraussetzungen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z="2400" dirty="0"/>
          </a:p>
          <a:p>
            <a:r>
              <a:rPr lang="de-DE" sz="2400" dirty="0"/>
              <a:t>Voraussetzungen für einen Auslandsaufenthalt: </a:t>
            </a:r>
          </a:p>
          <a:p>
            <a:pPr marL="0" indent="0">
              <a:buNone/>
            </a:pPr>
            <a:endParaRPr lang="de-DE" sz="2400" dirty="0"/>
          </a:p>
          <a:p>
            <a:pPr lvl="2"/>
            <a:r>
              <a:rPr lang="de-DE" sz="2400" dirty="0"/>
              <a:t>Bestandene Zwischenprüfung</a:t>
            </a:r>
          </a:p>
          <a:p>
            <a:pPr lvl="2"/>
            <a:r>
              <a:rPr lang="de-DE" sz="2400" dirty="0"/>
              <a:t>B1/B2-Niveau der entsprechenden Unterrichtssprache (Nachweis erforderlich)</a:t>
            </a:r>
          </a:p>
          <a:p>
            <a:pPr lvl="2"/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Näheres in Infoveranstaltungen (meist im Januar) oder auf unseren Webseiten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7</a:t>
            </a:fld>
            <a:r>
              <a:rPr lang="de-DE" altLang="de-DE" dirty="0"/>
              <a:t> | ERASMUS+ der Juristischen Fakultät 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51683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288018"/>
            <a:ext cx="7700962" cy="369332"/>
          </a:xfrm>
        </p:spPr>
        <p:txBody>
          <a:bodyPr/>
          <a:lstStyle/>
          <a:p>
            <a:r>
              <a:rPr lang="de-DE" dirty="0"/>
              <a:t>Bewerbungsfristen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Bewerbungszeiträume:</a:t>
            </a:r>
            <a:endParaRPr lang="de-DE" sz="2400" b="1" dirty="0"/>
          </a:p>
          <a:p>
            <a:pPr lvl="2"/>
            <a:r>
              <a:rPr lang="de-DE" sz="2400" dirty="0"/>
              <a:t>Für das folgende </a:t>
            </a:r>
            <a:r>
              <a:rPr lang="de-DE" sz="2400" b="1" dirty="0"/>
              <a:t>Wintersemester:</a:t>
            </a:r>
          </a:p>
          <a:p>
            <a:pPr marL="1074737" lvl="3" indent="0">
              <a:buNone/>
            </a:pPr>
            <a:r>
              <a:rPr lang="de-DE" sz="2400" b="1" dirty="0"/>
              <a:t>	</a:t>
            </a:r>
            <a:r>
              <a:rPr lang="de-DE" sz="2400" b="1" dirty="0">
                <a:solidFill>
                  <a:srgbClr val="FF0000"/>
                </a:solidFill>
              </a:rPr>
              <a:t>1. Februar bis 15. März</a:t>
            </a:r>
          </a:p>
          <a:p>
            <a:pPr lvl="2"/>
            <a:endParaRPr lang="de-DE" sz="2400" b="1" dirty="0"/>
          </a:p>
          <a:p>
            <a:pPr lvl="2"/>
            <a:r>
              <a:rPr lang="de-DE" sz="2400" dirty="0"/>
              <a:t>Für das folgende </a:t>
            </a:r>
            <a:r>
              <a:rPr lang="de-DE" sz="2400" b="1" dirty="0"/>
              <a:t>Sommersemester:</a:t>
            </a:r>
          </a:p>
          <a:p>
            <a:pPr marL="720725" lvl="2" indent="0">
              <a:buNone/>
            </a:pPr>
            <a:r>
              <a:rPr lang="de-DE" sz="2400" b="1" dirty="0"/>
              <a:t>		</a:t>
            </a:r>
            <a:r>
              <a:rPr lang="de-DE" sz="2400" b="1" dirty="0">
                <a:solidFill>
                  <a:srgbClr val="FF0000"/>
                </a:solidFill>
              </a:rPr>
              <a:t>15. Mai bis 15. Juni</a:t>
            </a:r>
          </a:p>
          <a:p>
            <a:endParaRPr lang="de-DE" sz="2400" dirty="0"/>
          </a:p>
          <a:p>
            <a:r>
              <a:rPr lang="de-DE" sz="2400" dirty="0"/>
              <a:t>Es kann </a:t>
            </a:r>
            <a:r>
              <a:rPr lang="de-DE" sz="2400" b="1" dirty="0"/>
              <a:t>abweichende</a:t>
            </a:r>
            <a:r>
              <a:rPr lang="de-DE" sz="2400" dirty="0"/>
              <a:t> Bewerbungsfristen (insbesondere für CIVIS) geben. Bitte beachten Sie die Angaben auf unseren Webseiten.</a:t>
            </a:r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6DF48-047B-4339-A4C6-6F872C0B6AF5}" type="slidenum">
              <a:rPr lang="de-DE" altLang="de-DE" smtClean="0"/>
              <a:pPr>
                <a:defRPr/>
              </a:pPr>
              <a:t>8</a:t>
            </a:fld>
            <a:r>
              <a:rPr lang="de-DE" altLang="de-DE" dirty="0"/>
              <a:t> | ERASMUS+ der Juristischen Fakultät 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122228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918686"/>
            <a:ext cx="7700962" cy="738664"/>
          </a:xfrm>
        </p:spPr>
        <p:txBody>
          <a:bodyPr/>
          <a:lstStyle/>
          <a:p>
            <a:r>
              <a:rPr lang="de-DE" dirty="0"/>
              <a:t>Derzeitige Ansprechpartnerin für ERASMUS+ und CIVIS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50" indent="0">
              <a:buNone/>
            </a:pPr>
            <a:endParaRPr lang="de-DE" sz="2400" b="1" dirty="0"/>
          </a:p>
          <a:p>
            <a:pPr marL="6350" indent="0">
              <a:buNone/>
            </a:pPr>
            <a:r>
              <a:rPr lang="de-DE" sz="2400" dirty="0"/>
              <a:t>Laura Dias de Almeida</a:t>
            </a:r>
          </a:p>
          <a:p>
            <a:pPr marL="6350" indent="0">
              <a:buNone/>
            </a:pPr>
            <a:endParaRPr lang="de-DE" sz="2400" dirty="0"/>
          </a:p>
          <a:p>
            <a:pPr marL="6350" indent="0">
              <a:buNone/>
            </a:pPr>
            <a:r>
              <a:rPr lang="de-DE" sz="2400" dirty="0"/>
              <a:t>Kontakt:</a:t>
            </a:r>
          </a:p>
          <a:p>
            <a:pPr marL="349250" indent="-342900"/>
            <a:r>
              <a:rPr lang="de-DE" sz="2400" dirty="0"/>
              <a:t>E-Mail: </a:t>
            </a:r>
            <a:r>
              <a:rPr lang="de-DE" sz="2400" b="1" dirty="0">
                <a:hlinkClick r:id="rId3"/>
              </a:rPr>
              <a:t>erasmus@jura.uni-tuebingen.de</a:t>
            </a:r>
            <a:endParaRPr lang="de-DE" sz="2400" dirty="0"/>
          </a:p>
          <a:p>
            <a:pPr marL="349250" indent="-342900"/>
            <a:r>
              <a:rPr lang="de-DE" sz="2400" dirty="0"/>
              <a:t>Individuelle Termine nach Vereinbarung per E-Mail</a:t>
            </a:r>
          </a:p>
          <a:p>
            <a:pPr marL="349250" indent="-342900"/>
            <a:r>
              <a:rPr lang="de-DE" sz="2400" dirty="0"/>
              <a:t>Raum 017.5 (bei den Schließfächern)</a:t>
            </a:r>
          </a:p>
          <a:p>
            <a:pPr marL="349250" indent="-342900"/>
            <a:endParaRPr lang="de-DE" sz="2400" b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 </a:t>
            </a:r>
            <a:fld id="{47B6DF48-047B-4339-A4C6-6F872C0B6AF5}" type="slidenum">
              <a:rPr lang="de-DE" altLang="de-DE" smtClean="0"/>
              <a:pPr>
                <a:defRPr/>
              </a:pPr>
              <a:t>9</a:t>
            </a:fld>
            <a:r>
              <a:rPr lang="de-DE" altLang="de-DE" dirty="0"/>
              <a:t> | ERASMUS+ der Juristischen Fakultät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19137403"/>
      </p:ext>
    </p:extLst>
  </p:cSld>
  <p:clrMapOvr>
    <a:masterClrMapping/>
  </p:clrMapOvr>
</p:sld>
</file>

<file path=ppt/theme/theme1.xml><?xml version="1.0" encoding="utf-8"?>
<a:theme xmlns:a="http://schemas.openxmlformats.org/drawingml/2006/main" name="UT_pptmaster_jur">
  <a:themeElements>
    <a:clrScheme name="UT_TITEL 1">
      <a:dk1>
        <a:srgbClr val="333333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TIT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T_TITEL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UT_pptmaster_jur</Template>
  <TotalTime>0</TotalTime>
  <Words>641</Words>
  <Application>Microsoft Office PowerPoint</Application>
  <PresentationFormat>Bildschirmpräsentation (4:3)</PresentationFormat>
  <Paragraphs>122</Paragraphs>
  <Slides>12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Wingdings</vt:lpstr>
      <vt:lpstr>UT_pptmaster_jur</vt:lpstr>
      <vt:lpstr>Informationen zu ERASMUS, CIVIS und Co.</vt:lpstr>
      <vt:lpstr>PowerPoint-Präsentation</vt:lpstr>
      <vt:lpstr>ERASMUS</vt:lpstr>
      <vt:lpstr>Länder und Anzahl der Partneruniversitäten der Juristischen Fakultät</vt:lpstr>
      <vt:lpstr>CIVIS</vt:lpstr>
      <vt:lpstr>CIVIS - Partneruniversitäten</vt:lpstr>
      <vt:lpstr>Bewerbungsvoraussetzungen</vt:lpstr>
      <vt:lpstr>Bewerbungsfristen</vt:lpstr>
      <vt:lpstr>Derzeitige Ansprechpartnerin für ERASMUS+ und CIVIS</vt:lpstr>
      <vt:lpstr>Weitere Informationen</vt:lpstr>
      <vt:lpstr>PowerPoint-Präsentation</vt:lpstr>
      <vt:lpstr>PowerPoint-Präsentation</vt:lpstr>
    </vt:vector>
  </TitlesOfParts>
  <Company>Universität Tübingen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(max. zweizeilig/linksbündig) Headline (Ausrichtung am Fuß) 28 pt</dc:title>
  <dc:creator>Oliver Richter</dc:creator>
  <cp:lastModifiedBy>Laura Dias de Almeida</cp:lastModifiedBy>
  <cp:revision>163</cp:revision>
  <dcterms:created xsi:type="dcterms:W3CDTF">2012-10-20T13:39:22Z</dcterms:created>
  <dcterms:modified xsi:type="dcterms:W3CDTF">2023-04-03T08:36:15Z</dcterms:modified>
</cp:coreProperties>
</file>