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5"/>
  </p:notesMasterIdLst>
  <p:handoutMasterIdLst>
    <p:handoutMasterId r:id="rId16"/>
  </p:handoutMasterIdLst>
  <p:sldIdLst>
    <p:sldId id="257" r:id="rId2"/>
    <p:sldId id="325" r:id="rId3"/>
    <p:sldId id="326" r:id="rId4"/>
    <p:sldId id="327" r:id="rId5"/>
    <p:sldId id="329" r:id="rId6"/>
    <p:sldId id="330" r:id="rId7"/>
    <p:sldId id="331" r:id="rId8"/>
    <p:sldId id="332" r:id="rId9"/>
    <p:sldId id="335" r:id="rId10"/>
    <p:sldId id="334" r:id="rId11"/>
    <p:sldId id="333" r:id="rId12"/>
    <p:sldId id="336" r:id="rId13"/>
    <p:sldId id="337" r:id="rId14"/>
  </p:sldIdLst>
  <p:sldSz cx="9144000" cy="6858000" type="screen4x3"/>
  <p:notesSz cx="6797675" cy="985996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6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33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00" autoAdjust="0"/>
    <p:restoredTop sz="91569" autoAdjust="0"/>
  </p:normalViewPr>
  <p:slideViewPr>
    <p:cSldViewPr snapToGrid="0" snapToObjects="1">
      <p:cViewPr varScale="1">
        <p:scale>
          <a:sx n="105" d="100"/>
          <a:sy n="105" d="100"/>
        </p:scale>
        <p:origin x="1866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napToObjects="1">
      <p:cViewPr varScale="1">
        <p:scale>
          <a:sx n="94" d="100"/>
          <a:sy n="94" d="100"/>
        </p:scale>
        <p:origin x="-1950" y="-102"/>
      </p:cViewPr>
      <p:guideLst>
        <p:guide orient="horz" pos="310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5659" cy="492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9" rIns="91436" bIns="4571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4" y="1"/>
            <a:ext cx="2945659" cy="492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9" rIns="91436" bIns="4571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65255"/>
            <a:ext cx="2945659" cy="492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9" rIns="91436" bIns="4571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4" y="9365255"/>
            <a:ext cx="2945659" cy="492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9" rIns="91436" bIns="4571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D1066AF-0F7C-453B-B792-A25FFAEF5B55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64763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5659" cy="492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9" rIns="91436" bIns="4571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4" y="1"/>
            <a:ext cx="2945659" cy="492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9" rIns="91436" bIns="4571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5038" y="739775"/>
            <a:ext cx="4927600" cy="36972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683483"/>
            <a:ext cx="5438140" cy="4436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9" rIns="91436" bIns="457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65255"/>
            <a:ext cx="2945659" cy="492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9" rIns="91436" bIns="4571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4" y="9365255"/>
            <a:ext cx="2945659" cy="492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9" rIns="91436" bIns="4571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E2FADEF-E9D1-40C4-BBD0-780AE89AB007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33520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5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9138" y="6172200"/>
            <a:ext cx="7700962" cy="254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600" b="1"/>
            </a:lvl1pPr>
          </a:lstStyle>
          <a:p>
            <a:fld id="{738C4456-6ACA-4396-BE01-9DB70AAA39BD}" type="datetime1">
              <a:rPr lang="de-DE"/>
              <a:pPr/>
              <a:t>20.11.2023</a:t>
            </a:fld>
            <a:r>
              <a:rPr lang="de-DE"/>
              <a:t>, Verfasser [optional] / 16 pt / Zeilenabstand 1-fach</a:t>
            </a:r>
          </a:p>
        </p:txBody>
      </p:sp>
      <p:pic>
        <p:nvPicPr>
          <p:cNvPr id="4108" name="Picture 12" descr="xEKUT_WortBildMarke_W_RG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9138" y="358775"/>
            <a:ext cx="2806700" cy="727075"/>
          </a:xfrm>
          <a:prstGeom prst="rect">
            <a:avLst/>
          </a:prstGeom>
          <a:noFill/>
        </p:spPr>
      </p:pic>
      <p:sp>
        <p:nvSpPr>
          <p:cNvPr id="4109" name="Line 13"/>
          <p:cNvSpPr>
            <a:spLocks noChangeShapeType="1"/>
          </p:cNvSpPr>
          <p:nvPr/>
        </p:nvSpPr>
        <p:spPr bwMode="auto">
          <a:xfrm>
            <a:off x="719138" y="1258888"/>
            <a:ext cx="7705725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4113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719138" y="5194300"/>
            <a:ext cx="7700962" cy="803275"/>
          </a:xfrm>
        </p:spPr>
        <p:txBody>
          <a:bodyPr>
            <a:spAutoFit/>
          </a:bodyPr>
          <a:lstStyle>
            <a:lvl1pPr marL="0" indent="0">
              <a:buFontTx/>
              <a:buNone/>
              <a:defRPr sz="2400"/>
            </a:lvl1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116" name="Rectangle 20"/>
          <p:cNvSpPr>
            <a:spLocks noGrp="1" noChangeArrowheads="1"/>
          </p:cNvSpPr>
          <p:nvPr>
            <p:ph type="ctrTitle" sz="quarter"/>
          </p:nvPr>
        </p:nvSpPr>
        <p:spPr>
          <a:xfrm>
            <a:off x="719138" y="4672013"/>
            <a:ext cx="7700962" cy="427037"/>
          </a:xfrm>
        </p:spPr>
        <p:txBody>
          <a:bodyPr/>
          <a:lstStyle>
            <a:lvl1pPr>
              <a:defRPr sz="2800">
                <a:solidFill>
                  <a:schemeClr val="tx2"/>
                </a:solidFill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4141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914775" y="927100"/>
            <a:ext cx="4505325" cy="1825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200" b="1">
                <a:solidFill>
                  <a:schemeClr val="tx2"/>
                </a:solidFill>
              </a:defRPr>
            </a:lvl1pPr>
          </a:lstStyle>
          <a:p>
            <a:r>
              <a:rPr lang="de-DE"/>
              <a:t>&lt;Fachbereich/Institut/Lehrstuhl/Dezernatsabteilung&gt;</a:t>
            </a:r>
          </a:p>
        </p:txBody>
      </p:sp>
      <p:pic>
        <p:nvPicPr>
          <p:cNvPr id="4142" name="Picture 46" descr="3jur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90963" y="371475"/>
            <a:ext cx="1376362" cy="460375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B8AF543-0D33-434D-886D-D056518AE1E9}" type="slidenum">
              <a:rPr lang="de-DE"/>
              <a:pPr/>
              <a:t>‹Nr.›</a:t>
            </a:fld>
            <a:r>
              <a:rPr lang="de-DE"/>
              <a:t> | Autor/Verfasser/Thema/Rubrik/Titel etc.	© 2010 Universität Tübingen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499225" y="1292225"/>
            <a:ext cx="1925638" cy="48339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719138" y="1292225"/>
            <a:ext cx="5627687" cy="4833938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A76A7ED-5AC2-47FD-8A1B-2F92346E8AC6}" type="slidenum">
              <a:rPr lang="de-DE"/>
              <a:pPr/>
              <a:t>‹Nr.›</a:t>
            </a:fld>
            <a:r>
              <a:rPr lang="de-DE"/>
              <a:t> | Autor/Verfasser/Thema/Rubrik/Titel etc.	© 2010 Universität Tübingen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AE9B9A7-265B-4E32-8B15-E52970B064A7}" type="slidenum">
              <a:rPr lang="de-DE"/>
              <a:pPr/>
              <a:t>‹Nr.›</a:t>
            </a:fld>
            <a:r>
              <a:rPr lang="de-DE"/>
              <a:t> | Autor/Verfasser/Thema/Rubrik/Titel etc.	© 2010 Universität Tübingen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5224232-FEC5-4890-8A6B-975925DA1901}" type="slidenum">
              <a:rPr lang="de-DE"/>
              <a:pPr/>
              <a:t>‹Nr.›</a:t>
            </a:fld>
            <a:r>
              <a:rPr lang="de-DE"/>
              <a:t> | Autor/Verfasser/Thema/Rubrik/Titel etc.	© 2010 Universität Tübingen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719138" y="1773238"/>
            <a:ext cx="3776662" cy="435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773238"/>
            <a:ext cx="3776663" cy="435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70E4D16-CBF0-4073-9611-3215FB27B649}" type="slidenum">
              <a:rPr lang="de-DE"/>
              <a:pPr/>
              <a:t>‹Nr.›</a:t>
            </a:fld>
            <a:r>
              <a:rPr lang="de-DE"/>
              <a:t> | Autor/Verfasser/Thema/Rubrik/Titel etc.	© 2010 Universität Tübingen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A0B05FD-718A-4E66-AD18-681710952EA7}" type="slidenum">
              <a:rPr lang="de-DE"/>
              <a:pPr/>
              <a:t>‹Nr.›</a:t>
            </a:fld>
            <a:r>
              <a:rPr lang="de-DE"/>
              <a:t> | Autor/Verfasser/Thema/Rubrik/Titel etc.	© 2010 Universität Tübingen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B62D978-DC0B-46F1-A6FA-6F893334CB26}" type="slidenum">
              <a:rPr lang="de-DE"/>
              <a:pPr/>
              <a:t>‹Nr.›</a:t>
            </a:fld>
            <a:r>
              <a:rPr lang="de-DE"/>
              <a:t> | Autor/Verfasser/Thema/Rubrik/Titel etc.	© 2010 Universität Tübingen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F3DB6E3-613C-4EB3-B8C1-FC45DC989277}" type="slidenum">
              <a:rPr lang="de-DE"/>
              <a:pPr/>
              <a:t>‹Nr.›</a:t>
            </a:fld>
            <a:r>
              <a:rPr lang="de-DE"/>
              <a:t> | Autor/Verfasser/Thema/Rubrik/Titel etc.	© 2010 Universität Tübingen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0383737-858C-47EE-9A5E-AE8EE3EB5A9E}" type="slidenum">
              <a:rPr lang="de-DE"/>
              <a:pPr/>
              <a:t>‹Nr.›</a:t>
            </a:fld>
            <a:r>
              <a:rPr lang="de-DE"/>
              <a:t> | Autor/Verfasser/Thema/Rubrik/Titel etc.	© 2010 Universität Tübingen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3E9E1A6-0D66-4BB8-A3CC-D41CE55BE3AB}" type="slidenum">
              <a:rPr lang="de-DE"/>
              <a:pPr/>
              <a:t>‹Nr.›</a:t>
            </a:fld>
            <a:r>
              <a:rPr lang="de-DE"/>
              <a:t> | Autor/Verfasser/Thema/Rubrik/Titel etc.	© 2010 Universität Tübingen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9138" y="809625"/>
            <a:ext cx="7705725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3086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719138" y="1292225"/>
            <a:ext cx="770096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089" name="Line 17"/>
          <p:cNvSpPr>
            <a:spLocks noChangeShapeType="1"/>
          </p:cNvSpPr>
          <p:nvPr/>
        </p:nvSpPr>
        <p:spPr bwMode="auto">
          <a:xfrm>
            <a:off x="719138" y="6315075"/>
            <a:ext cx="7705725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309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9138" y="6519863"/>
            <a:ext cx="770572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tabLst>
                <a:tab pos="7702550" algn="r"/>
              </a:tabLst>
              <a:defRPr sz="1000"/>
            </a:lvl1pPr>
          </a:lstStyle>
          <a:p>
            <a:fld id="{332AA8B9-CC4D-4637-97D4-BA22242B5B17}" type="slidenum">
              <a:rPr lang="de-DE"/>
              <a:pPr/>
              <a:t>‹Nr.›</a:t>
            </a:fld>
            <a:r>
              <a:rPr lang="de-DE"/>
              <a:t> | Autor/Verfasser/Thema/Rubrik/Titel etc.	© 2010 Universität Tübingen</a:t>
            </a:r>
          </a:p>
        </p:txBody>
      </p:sp>
      <p:pic>
        <p:nvPicPr>
          <p:cNvPr id="3094" name="Picture 22" descr="xEKUT_WortBildMarke_W_RGB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19138" y="179388"/>
            <a:ext cx="1763712" cy="457200"/>
          </a:xfrm>
          <a:prstGeom prst="rect">
            <a:avLst/>
          </a:prstGeom>
          <a:noFill/>
        </p:spPr>
      </p:pic>
      <p:sp>
        <p:nvSpPr>
          <p:cNvPr id="3095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9138" y="1773238"/>
            <a:ext cx="7705725" cy="435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2"/>
          </a:solidFill>
          <a:latin typeface="Arial" charset="0"/>
        </a:defRPr>
      </a:lvl9pPr>
    </p:titleStyle>
    <p:bodyStyle>
      <a:lvl1pPr marL="180975" indent="-180975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541338" indent="-180975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SzPct val="80000"/>
        <a:buChar char="-"/>
        <a:defRPr sz="2000">
          <a:solidFill>
            <a:schemeClr val="tx1"/>
          </a:solidFill>
          <a:latin typeface="+mn-lt"/>
        </a:defRPr>
      </a:lvl2pPr>
      <a:lvl3pPr marL="895350" indent="-174625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3pPr>
      <a:lvl4pPr marL="1260475" indent="-18573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4pPr>
      <a:lvl5pPr marL="1622425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-"/>
        <a:defRPr sz="1200">
          <a:solidFill>
            <a:schemeClr val="tx1"/>
          </a:solidFill>
          <a:latin typeface="+mn-lt"/>
        </a:defRPr>
      </a:lvl5pPr>
      <a:lvl6pPr marL="2079625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-"/>
        <a:defRPr sz="1200">
          <a:solidFill>
            <a:schemeClr val="tx1"/>
          </a:solidFill>
          <a:latin typeface="+mn-lt"/>
        </a:defRPr>
      </a:lvl6pPr>
      <a:lvl7pPr marL="2536825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-"/>
        <a:defRPr sz="1200">
          <a:solidFill>
            <a:schemeClr val="tx1"/>
          </a:solidFill>
          <a:latin typeface="+mn-lt"/>
        </a:defRPr>
      </a:lvl7pPr>
      <a:lvl8pPr marL="2994025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-"/>
        <a:defRPr sz="1200">
          <a:solidFill>
            <a:schemeClr val="tx1"/>
          </a:solidFill>
          <a:latin typeface="+mn-lt"/>
        </a:defRPr>
      </a:lvl8pPr>
      <a:lvl9pPr marL="3451225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-"/>
        <a:defRPr sz="12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tudienwahltest.uni-tuebingen.de/index.php?view=frontend" TargetMode="External"/><Relationship Id="rId2" Type="http://schemas.openxmlformats.org/officeDocument/2006/relationships/hyperlink" Target="https://www.studieren-in-bw.de/vor-dem-studium/bestor/bw2-beispielaufgaben-aus-dem-studium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0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719138" y="2143141"/>
            <a:ext cx="7700962" cy="3754874"/>
          </a:xfrm>
        </p:spPr>
        <p:txBody>
          <a:bodyPr anchor="ctr"/>
          <a:lstStyle/>
          <a:p>
            <a:pPr algn="ctr"/>
            <a:br>
              <a:rPr lang="de-DE" dirty="0"/>
            </a:br>
            <a:r>
              <a:rPr lang="de-DE" dirty="0">
                <a:solidFill>
                  <a:schemeClr val="tx1"/>
                </a:solidFill>
              </a:rPr>
              <a:t>Rechtswissenschaft</a:t>
            </a:r>
            <a:br>
              <a:rPr lang="de-DE" dirty="0"/>
            </a:br>
            <a:r>
              <a:rPr lang="de-DE" dirty="0"/>
              <a:t>Vorstellung des Studienfachs</a:t>
            </a:r>
            <a:br>
              <a:rPr lang="de-DE" sz="2000" dirty="0"/>
            </a:br>
            <a:br>
              <a:rPr lang="de-DE" sz="2000" dirty="0"/>
            </a:br>
            <a:br>
              <a:rPr lang="de-DE" sz="2000" dirty="0"/>
            </a:br>
            <a:r>
              <a:rPr lang="de-DE" altLang="de-DE" sz="2000" dirty="0">
                <a:solidFill>
                  <a:schemeClr val="tx1"/>
                </a:solidFill>
              </a:rPr>
              <a:t>Rechtswissenschaft mit dem Abschlussziel der Ersten juristischen Prüfung</a:t>
            </a:r>
            <a:br>
              <a:rPr lang="de-DE" altLang="de-DE" sz="2000" dirty="0">
                <a:solidFill>
                  <a:schemeClr val="tx1"/>
                </a:solidFill>
              </a:rPr>
            </a:br>
            <a:r>
              <a:rPr lang="de-DE" altLang="de-DE" sz="2000" b="0" dirty="0">
                <a:solidFill>
                  <a:schemeClr val="tx1"/>
                </a:solidFill>
              </a:rPr>
              <a:t>&amp;</a:t>
            </a:r>
            <a:br>
              <a:rPr lang="de-DE" altLang="de-DE" sz="2000" b="0" dirty="0">
                <a:solidFill>
                  <a:schemeClr val="tx1"/>
                </a:solidFill>
              </a:rPr>
            </a:br>
            <a:r>
              <a:rPr lang="de-DE" altLang="de-DE" sz="2000" dirty="0">
                <a:solidFill>
                  <a:schemeClr val="tx1"/>
                </a:solidFill>
              </a:rPr>
              <a:t>Rechtswissenschaft im Nebenfach (Bachelor)</a:t>
            </a:r>
            <a:br>
              <a:rPr lang="de-DE" altLang="de-DE" sz="2000" dirty="0">
                <a:solidFill>
                  <a:schemeClr val="tx1"/>
                </a:solidFill>
              </a:rPr>
            </a:br>
            <a:br>
              <a:rPr lang="de-DE" altLang="de-DE" sz="2000" dirty="0">
                <a:solidFill>
                  <a:schemeClr val="tx1"/>
                </a:solidFill>
              </a:rPr>
            </a:br>
            <a:endParaRPr lang="de-DE" altLang="de-DE" sz="2000" dirty="0"/>
          </a:p>
        </p:txBody>
      </p:sp>
      <p:sp>
        <p:nvSpPr>
          <p:cNvPr id="3" name="Rectangle 12"/>
          <p:cNvSpPr>
            <a:spLocks noChangeArrowheads="1"/>
          </p:cNvSpPr>
          <p:nvPr/>
        </p:nvSpPr>
        <p:spPr bwMode="auto">
          <a:xfrm>
            <a:off x="719138" y="3473679"/>
            <a:ext cx="7700962" cy="179387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2" tIns="45716" rIns="91432" bIns="45716" anchor="ctr"/>
          <a:lstStyle>
            <a:lvl1pPr>
              <a:lnSpc>
                <a:spcPct val="110000"/>
              </a:lnSpc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110000"/>
              </a:lnSpc>
              <a:buSzPct val="8000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110000"/>
              </a:lnSpc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110000"/>
              </a:lnSpc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110000"/>
              </a:lnSpc>
              <a:buChar char="-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buFontTx/>
              <a:buNone/>
            </a:pPr>
            <a:endParaRPr lang="de-DE" altLang="de-DE" sz="18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17892" y="965676"/>
            <a:ext cx="7700962" cy="467496"/>
          </a:xfrm>
          <a:solidFill>
            <a:schemeClr val="accent2"/>
          </a:solidFill>
        </p:spPr>
        <p:txBody>
          <a:bodyPr/>
          <a:lstStyle/>
          <a:p>
            <a:pPr marL="571500" indent="-571500">
              <a:lnSpc>
                <a:spcPct val="150000"/>
              </a:lnSpc>
              <a:buFont typeface="+mj-lt"/>
              <a:buAutoNum type="romanUcPeriod" startAt="2"/>
            </a:pPr>
            <a:r>
              <a:rPr lang="de-DE" altLang="de-DE" dirty="0"/>
              <a:t>Details zum Studium in Tübingen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864417" y="6367463"/>
            <a:ext cx="7705725" cy="152400"/>
          </a:xfrm>
        </p:spPr>
        <p:txBody>
          <a:bodyPr/>
          <a:lstStyle/>
          <a:p>
            <a:fld id="{BAE9B9A7-265B-4E32-8B15-E52970B064A7}" type="slidenum">
              <a:rPr lang="de-DE" smtClean="0"/>
              <a:pPr/>
              <a:t>10</a:t>
            </a:fld>
            <a:r>
              <a:rPr lang="de-DE" dirty="0"/>
              <a:t> | 	© 2020 Universität Tübingen</a:t>
            </a:r>
          </a:p>
        </p:txBody>
      </p:sp>
      <p:sp>
        <p:nvSpPr>
          <p:cNvPr id="6" name="Inhaltsplatzhalter 2"/>
          <p:cNvSpPr txBox="1">
            <a:spLocks/>
          </p:cNvSpPr>
          <p:nvPr/>
        </p:nvSpPr>
        <p:spPr bwMode="auto">
          <a:xfrm>
            <a:off x="717892" y="1645746"/>
            <a:ext cx="7700962" cy="3857746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814387" lvl="2" indent="-457200">
              <a:lnSpc>
                <a:spcPct val="150000"/>
              </a:lnSpc>
              <a:buFont typeface="+mj-lt"/>
              <a:buAutoNum type="arabicPeriod" startAt="2"/>
              <a:defRPr/>
            </a:pPr>
            <a:endParaRPr lang="de-DE" altLang="de-DE" sz="800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6263" y="1645746"/>
            <a:ext cx="7742591" cy="4578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50517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17892" y="965676"/>
            <a:ext cx="7700962" cy="467496"/>
          </a:xfrm>
          <a:solidFill>
            <a:schemeClr val="accent2"/>
          </a:solidFill>
        </p:spPr>
        <p:txBody>
          <a:bodyPr/>
          <a:lstStyle/>
          <a:p>
            <a:pPr marL="571500" indent="-571500">
              <a:lnSpc>
                <a:spcPct val="150000"/>
              </a:lnSpc>
              <a:buFont typeface="+mj-lt"/>
              <a:buAutoNum type="romanUcPeriod" startAt="2"/>
            </a:pPr>
            <a:r>
              <a:rPr lang="de-DE" altLang="de-DE" dirty="0"/>
              <a:t>Details zum Studium in Tübingen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864417" y="6367463"/>
            <a:ext cx="7705725" cy="152400"/>
          </a:xfrm>
        </p:spPr>
        <p:txBody>
          <a:bodyPr/>
          <a:lstStyle/>
          <a:p>
            <a:fld id="{BAE9B9A7-265B-4E32-8B15-E52970B064A7}" type="slidenum">
              <a:rPr lang="de-DE" smtClean="0"/>
              <a:pPr/>
              <a:t>11</a:t>
            </a:fld>
            <a:r>
              <a:rPr lang="de-DE" dirty="0"/>
              <a:t> | 	© 2020 Universität Tübingen</a:t>
            </a:r>
          </a:p>
        </p:txBody>
      </p:sp>
      <p:sp>
        <p:nvSpPr>
          <p:cNvPr id="6" name="Inhaltsplatzhalter 2"/>
          <p:cNvSpPr txBox="1">
            <a:spLocks/>
          </p:cNvSpPr>
          <p:nvPr/>
        </p:nvSpPr>
        <p:spPr bwMode="auto">
          <a:xfrm>
            <a:off x="717892" y="1555524"/>
            <a:ext cx="7700962" cy="4575592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814387" lvl="2" indent="-457200">
              <a:lnSpc>
                <a:spcPct val="150000"/>
              </a:lnSpc>
              <a:buFont typeface="+mj-lt"/>
              <a:buAutoNum type="arabicPeriod" startAt="2"/>
              <a:defRPr/>
            </a:pPr>
            <a:endParaRPr lang="de-DE" altLang="de-DE" sz="800" dirty="0"/>
          </a:p>
        </p:txBody>
      </p:sp>
      <p:pic>
        <p:nvPicPr>
          <p:cNvPr id="9" name="Inhaltsplatzhalter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77316" y="1666857"/>
            <a:ext cx="6589368" cy="435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8635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17892" y="947654"/>
            <a:ext cx="7700962" cy="485518"/>
          </a:xfrm>
          <a:solidFill>
            <a:schemeClr val="accent2"/>
          </a:solidFill>
        </p:spPr>
        <p:txBody>
          <a:bodyPr/>
          <a:lstStyle/>
          <a:p>
            <a:pPr>
              <a:lnSpc>
                <a:spcPct val="150000"/>
              </a:lnSpc>
              <a:tabLst>
                <a:tab pos="358775" algn="l"/>
              </a:tabLst>
            </a:pPr>
            <a:r>
              <a:rPr lang="de-DE" altLang="de-DE" dirty="0"/>
              <a:t>	Weitere Informationsmöglichkeiten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864417" y="6367463"/>
            <a:ext cx="7705725" cy="152400"/>
          </a:xfrm>
        </p:spPr>
        <p:txBody>
          <a:bodyPr/>
          <a:lstStyle/>
          <a:p>
            <a:fld id="{BAE9B9A7-265B-4E32-8B15-E52970B064A7}" type="slidenum">
              <a:rPr lang="de-DE" smtClean="0"/>
              <a:pPr/>
              <a:t>12</a:t>
            </a:fld>
            <a:r>
              <a:rPr lang="de-DE" dirty="0"/>
              <a:t> | 	© 2020 Universität Tübingen</a:t>
            </a:r>
          </a:p>
        </p:txBody>
      </p:sp>
      <p:sp>
        <p:nvSpPr>
          <p:cNvPr id="6" name="Inhaltsplatzhalter 2"/>
          <p:cNvSpPr txBox="1">
            <a:spLocks/>
          </p:cNvSpPr>
          <p:nvPr/>
        </p:nvSpPr>
        <p:spPr bwMode="auto">
          <a:xfrm>
            <a:off x="717892" y="1543196"/>
            <a:ext cx="7700962" cy="4592683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815975" lvl="1" indent="-457200">
              <a:lnSpc>
                <a:spcPct val="150000"/>
              </a:lnSpc>
              <a:buFont typeface="+mj-lt"/>
              <a:buAutoNum type="arabicPeriod"/>
            </a:pPr>
            <a:r>
              <a:rPr lang="de-DE" altLang="de-DE" sz="1800" b="1" dirty="0"/>
              <a:t>Auf der Homepage der Juristischen Fakultät unter:</a:t>
            </a:r>
          </a:p>
          <a:p>
            <a:pPr marL="1169988" lvl="2" indent="-457200">
              <a:lnSpc>
                <a:spcPct val="150000"/>
              </a:lnSpc>
              <a:buFont typeface="+mj-lt"/>
              <a:buAutoNum type="alphaLcParenR"/>
            </a:pPr>
            <a:r>
              <a:rPr lang="de-DE" altLang="de-DE" dirty="0"/>
              <a:t>Studium/Studieninteressierte</a:t>
            </a:r>
          </a:p>
          <a:p>
            <a:pPr marL="1169988" lvl="2" indent="-457200">
              <a:lnSpc>
                <a:spcPct val="150000"/>
              </a:lnSpc>
              <a:buFont typeface="+mj-lt"/>
              <a:buAutoNum type="alphaLcParenR"/>
            </a:pPr>
            <a:r>
              <a:rPr lang="de-DE" altLang="de-DE" dirty="0"/>
              <a:t>Studium/Studienfachberatung/Studien- und Prüfungsordnungen (hier finden Sie auch Studienpläne sowie das Modulhandbuch für das Bachelor-Nebenfach Rechtswissenschaft)</a:t>
            </a:r>
          </a:p>
          <a:p>
            <a:pPr marL="1169988" lvl="2" indent="-457200">
              <a:lnSpc>
                <a:spcPct val="150000"/>
              </a:lnSpc>
              <a:buFont typeface="+mj-lt"/>
              <a:buAutoNum type="alphaLcParenR"/>
            </a:pPr>
            <a:r>
              <a:rPr lang="de-DE" altLang="de-DE" dirty="0"/>
              <a:t>Studium/Studienfachberatung/FAQ</a:t>
            </a:r>
          </a:p>
          <a:p>
            <a:pPr marL="815975" lvl="1" indent="-457200">
              <a:lnSpc>
                <a:spcPct val="150000"/>
              </a:lnSpc>
              <a:buFont typeface="+mj-lt"/>
              <a:buAutoNum type="arabicPeriod"/>
            </a:pPr>
            <a:r>
              <a:rPr lang="de-DE" altLang="de-DE" sz="1800" b="1" dirty="0"/>
              <a:t>BW</a:t>
            </a:r>
            <a:r>
              <a:rPr lang="de-DE" altLang="de-DE" sz="1800" b="1" baseline="30000" dirty="0"/>
              <a:t>2</a:t>
            </a:r>
            <a:r>
              <a:rPr lang="de-DE" altLang="de-DE" sz="1800" b="1" dirty="0"/>
              <a:t> – Beispielaufgaben aus dem Studium: </a:t>
            </a:r>
          </a:p>
          <a:p>
            <a:pPr marL="815975" lvl="1" indent="-457200">
              <a:lnSpc>
                <a:spcPct val="150000"/>
              </a:lnSpc>
              <a:buFont typeface="+mj-lt"/>
              <a:buAutoNum type="arabicPeriod"/>
            </a:pPr>
            <a:r>
              <a:rPr lang="de-DE" altLang="de-DE" sz="1400" dirty="0">
                <a:hlinkClick r:id="rId2"/>
              </a:rPr>
              <a:t>https://www.studieren-in-bw.de/vor-dem-studium/bestor/bw2-beispielaufgaben-aus-dem-studium/</a:t>
            </a:r>
            <a:endParaRPr lang="de-DE" altLang="de-DE" sz="1400" dirty="0"/>
          </a:p>
          <a:p>
            <a:pPr marL="358775" lvl="1" indent="0">
              <a:lnSpc>
                <a:spcPct val="150000"/>
              </a:lnSpc>
              <a:buFont typeface="+mj-lt"/>
              <a:buAutoNum type="arabicPeriod"/>
              <a:tabLst>
                <a:tab pos="358775" algn="l"/>
              </a:tabLst>
            </a:pPr>
            <a:r>
              <a:rPr lang="de-DE" sz="1800" b="1" dirty="0"/>
              <a:t>Tübinger Studienwahltest:</a:t>
            </a:r>
          </a:p>
          <a:p>
            <a:pPr marL="803275" lvl="1" indent="0">
              <a:lnSpc>
                <a:spcPct val="150000"/>
              </a:lnSpc>
              <a:buNone/>
              <a:tabLst>
                <a:tab pos="803275" algn="l"/>
              </a:tabLst>
            </a:pPr>
            <a:r>
              <a:rPr lang="de-DE" sz="1400" dirty="0">
                <a:hlinkClick r:id="rId3"/>
              </a:rPr>
              <a:t>https://www.studienwahltest.uni-tuebingen.de/index.php?view=frontend</a:t>
            </a:r>
            <a:endParaRPr lang="de-DE" sz="1400" dirty="0"/>
          </a:p>
          <a:p>
            <a:pPr marL="785813" indent="-427038">
              <a:lnSpc>
                <a:spcPct val="150000"/>
              </a:lnSpc>
              <a:buFont typeface="+mj-lt"/>
              <a:buAutoNum type="arabicPeriod" startAt="4"/>
              <a:tabLst>
                <a:tab pos="803275" algn="l"/>
              </a:tabLst>
            </a:pPr>
            <a:r>
              <a:rPr lang="de-DE" sz="1800" b="1" dirty="0"/>
              <a:t>Vortrag: „Einblicke ins Jurastudium“</a:t>
            </a:r>
          </a:p>
          <a:p>
            <a:pPr marL="803275" lvl="2" indent="0">
              <a:lnSpc>
                <a:spcPct val="150000"/>
              </a:lnSpc>
              <a:buNone/>
              <a:tabLst>
                <a:tab pos="803275" algn="l"/>
              </a:tabLst>
            </a:pPr>
            <a:r>
              <a:rPr lang="de-DE" altLang="de-DE" dirty="0"/>
              <a:t>Studium/Studieninteressierte/Weitere Informationsangebote</a:t>
            </a:r>
          </a:p>
        </p:txBody>
      </p:sp>
    </p:spTree>
    <p:extLst>
      <p:ext uri="{BB962C8B-B14F-4D97-AF65-F5344CB8AC3E}">
        <p14:creationId xmlns:p14="http://schemas.microsoft.com/office/powerpoint/2010/main" val="28263279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864417" y="6367463"/>
            <a:ext cx="7705725" cy="152400"/>
          </a:xfrm>
        </p:spPr>
        <p:txBody>
          <a:bodyPr/>
          <a:lstStyle/>
          <a:p>
            <a:fld id="{BAE9B9A7-265B-4E32-8B15-E52970B064A7}" type="slidenum">
              <a:rPr lang="de-DE" smtClean="0"/>
              <a:pPr/>
              <a:t>13</a:t>
            </a:fld>
            <a:r>
              <a:rPr lang="de-DE" dirty="0"/>
              <a:t> | 	© 2020 Universität Tübingen</a:t>
            </a:r>
          </a:p>
        </p:txBody>
      </p:sp>
      <p:sp>
        <p:nvSpPr>
          <p:cNvPr id="6" name="Inhaltsplatzhalter 2"/>
          <p:cNvSpPr txBox="1">
            <a:spLocks/>
          </p:cNvSpPr>
          <p:nvPr/>
        </p:nvSpPr>
        <p:spPr bwMode="auto">
          <a:xfrm>
            <a:off x="717892" y="1076771"/>
            <a:ext cx="7700962" cy="4896739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358775" lvl="1" indent="0" algn="ctr">
              <a:lnSpc>
                <a:spcPct val="150000"/>
              </a:lnSpc>
              <a:buNone/>
            </a:pPr>
            <a:endParaRPr lang="de-DE" altLang="de-DE" dirty="0"/>
          </a:p>
          <a:p>
            <a:pPr marL="358775" lvl="1" indent="0" algn="ctr">
              <a:lnSpc>
                <a:spcPct val="150000"/>
              </a:lnSpc>
              <a:buNone/>
            </a:pPr>
            <a:endParaRPr lang="de-DE" altLang="de-DE" sz="2400" b="1" dirty="0"/>
          </a:p>
          <a:p>
            <a:pPr marL="358775" lvl="1" indent="0" algn="ctr">
              <a:lnSpc>
                <a:spcPct val="150000"/>
              </a:lnSpc>
              <a:buNone/>
            </a:pPr>
            <a:r>
              <a:rPr lang="de-DE" altLang="de-DE" sz="2400" b="1" dirty="0"/>
              <a:t>Vielen Dank für Ihre Aufmerksamkeit</a:t>
            </a:r>
            <a:br>
              <a:rPr lang="de-DE" altLang="de-DE" sz="2400" b="1" dirty="0"/>
            </a:br>
            <a:r>
              <a:rPr lang="de-DE" altLang="de-DE" sz="2400" b="1" dirty="0"/>
              <a:t>und</a:t>
            </a:r>
            <a:br>
              <a:rPr lang="de-DE" altLang="de-DE" sz="2400" b="1" dirty="0"/>
            </a:br>
            <a:r>
              <a:rPr lang="de-DE" altLang="de-DE" sz="2400" b="1" dirty="0"/>
              <a:t>viel Spaß bei mit den Angeboten des </a:t>
            </a:r>
            <a:br>
              <a:rPr lang="de-DE" altLang="de-DE" sz="2400" b="1" dirty="0"/>
            </a:br>
            <a:r>
              <a:rPr lang="de-DE" altLang="de-DE" sz="2400" b="1" dirty="0"/>
              <a:t>Studieninfotags!</a:t>
            </a:r>
          </a:p>
          <a:p>
            <a:pPr marL="358775" lvl="1" indent="0" algn="ctr">
              <a:lnSpc>
                <a:spcPct val="150000"/>
              </a:lnSpc>
              <a:buNone/>
            </a:pPr>
            <a:endParaRPr lang="de-DE" altLang="de-DE" sz="2400" b="1" dirty="0"/>
          </a:p>
        </p:txBody>
      </p:sp>
    </p:spTree>
    <p:extLst>
      <p:ext uri="{BB962C8B-B14F-4D97-AF65-F5344CB8AC3E}">
        <p14:creationId xmlns:p14="http://schemas.microsoft.com/office/powerpoint/2010/main" val="2126927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17892" y="927107"/>
            <a:ext cx="7700962" cy="369332"/>
          </a:xfrm>
          <a:solidFill>
            <a:schemeClr val="accent2"/>
          </a:solidFill>
        </p:spPr>
        <p:txBody>
          <a:bodyPr/>
          <a:lstStyle/>
          <a:p>
            <a:pPr algn="ctr"/>
            <a:r>
              <a:rPr lang="de-DE" altLang="de-DE" dirty="0"/>
              <a:t>Überblick über die verschiedenen Studiengänge</a:t>
            </a:r>
            <a:endParaRPr lang="de-DE" b="0" dirty="0">
              <a:solidFill>
                <a:schemeClr val="tx2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864417" y="6367463"/>
            <a:ext cx="7705725" cy="152400"/>
          </a:xfrm>
        </p:spPr>
        <p:txBody>
          <a:bodyPr/>
          <a:lstStyle/>
          <a:p>
            <a:fld id="{BAE9B9A7-265B-4E32-8B15-E52970B064A7}" type="slidenum">
              <a:rPr lang="de-DE" smtClean="0"/>
              <a:pPr/>
              <a:t>2</a:t>
            </a:fld>
            <a:r>
              <a:rPr lang="de-DE" dirty="0"/>
              <a:t> | 	© 2020 Universität Tübingen</a:t>
            </a:r>
          </a:p>
        </p:txBody>
      </p:sp>
      <p:sp>
        <p:nvSpPr>
          <p:cNvPr id="6" name="Inhaltsplatzhalter 2"/>
          <p:cNvSpPr txBox="1">
            <a:spLocks/>
          </p:cNvSpPr>
          <p:nvPr/>
        </p:nvSpPr>
        <p:spPr bwMode="auto">
          <a:xfrm>
            <a:off x="717892" y="1418603"/>
            <a:ext cx="7700962" cy="4512179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1174750" lvl="3" indent="-452438" defTabSz="908050">
              <a:lnSpc>
                <a:spcPct val="150000"/>
              </a:lnSpc>
              <a:buFont typeface="+mj-lt"/>
              <a:buAutoNum type="arabicPeriod"/>
            </a:pPr>
            <a:endParaRPr lang="de-DE" altLang="de-DE" sz="800" b="1" dirty="0"/>
          </a:p>
          <a:p>
            <a:pPr marL="1174750" lvl="3" indent="-452438" defTabSz="908050">
              <a:lnSpc>
                <a:spcPct val="150000"/>
              </a:lnSpc>
              <a:buFont typeface="+mj-lt"/>
              <a:buAutoNum type="arabicPeriod"/>
            </a:pPr>
            <a:r>
              <a:rPr lang="de-DE" altLang="de-DE" sz="2400" b="1" dirty="0"/>
              <a:t>Die klassische juristische Ausbildung</a:t>
            </a:r>
          </a:p>
          <a:p>
            <a:pPr marL="1536700" lvl="4" indent="-452438" defTabSz="908050">
              <a:lnSpc>
                <a:spcPct val="150000"/>
              </a:lnSpc>
              <a:buFont typeface="+mj-lt"/>
              <a:buAutoNum type="alphaLcParenR"/>
            </a:pPr>
            <a:r>
              <a:rPr lang="de-DE" altLang="de-DE" sz="2200" dirty="0"/>
              <a:t>Zweigliedrig:</a:t>
            </a:r>
          </a:p>
          <a:p>
            <a:pPr marL="1884177" lvl="5" indent="-342900" defTabSz="908050">
              <a:lnSpc>
                <a:spcPct val="150000"/>
              </a:lnSpc>
              <a:buFont typeface="+mj-lt"/>
              <a:buAutoNum type="arabicParenBoth"/>
            </a:pPr>
            <a:r>
              <a:rPr lang="de-DE" altLang="de-DE" sz="2000" b="1" dirty="0"/>
              <a:t>Universitätsstudium</a:t>
            </a:r>
            <a:r>
              <a:rPr lang="de-DE" altLang="de-DE" sz="2000" dirty="0"/>
              <a:t>; wird abgeschlossen durch die Erste juristische Prüfung (diese besteht aus einer Staats- und einer Universitätsprüfung; „Erstes Examen“)</a:t>
            </a:r>
            <a:endParaRPr lang="de-DE" altLang="de-DE" sz="2000" b="1" dirty="0"/>
          </a:p>
          <a:p>
            <a:pPr marL="1879600" lvl="5" indent="0" defTabSz="908050">
              <a:lnSpc>
                <a:spcPct val="150000"/>
              </a:lnSpc>
              <a:buNone/>
            </a:pPr>
            <a:r>
              <a:rPr lang="de-DE" altLang="de-DE" sz="2000" b="1" dirty="0"/>
              <a:t>Regelstudienzeit:</a:t>
            </a:r>
            <a:r>
              <a:rPr lang="de-DE" altLang="de-DE" sz="2000" dirty="0"/>
              <a:t> </a:t>
            </a:r>
            <a:r>
              <a:rPr lang="de-DE" altLang="de-DE" sz="2000" b="1" dirty="0"/>
              <a:t>Zehn</a:t>
            </a:r>
            <a:r>
              <a:rPr lang="de-DE" altLang="de-DE" sz="2000" dirty="0"/>
              <a:t> </a:t>
            </a:r>
            <a:r>
              <a:rPr lang="de-DE" altLang="de-DE" sz="2000" b="1" dirty="0"/>
              <a:t>Semester</a:t>
            </a:r>
          </a:p>
          <a:p>
            <a:pPr marL="1879600" lvl="5" indent="0" algn="just" defTabSz="908050">
              <a:lnSpc>
                <a:spcPct val="150000"/>
              </a:lnSpc>
              <a:buNone/>
            </a:pPr>
            <a:endParaRPr lang="de-DE" altLang="de-DE" sz="1600" b="1" i="1" dirty="0"/>
          </a:p>
          <a:p>
            <a:pPr marL="1076325" lvl="4" indent="0" algn="just" defTabSz="908050">
              <a:lnSpc>
                <a:spcPct val="150000"/>
              </a:lnSpc>
              <a:buNone/>
            </a:pPr>
            <a:r>
              <a:rPr lang="de-DE" altLang="de-DE" sz="2400" b="1" i="1" dirty="0"/>
              <a:t>			</a:t>
            </a:r>
            <a:r>
              <a:rPr lang="de-DE" altLang="de-DE" sz="2400" i="1" dirty="0"/>
              <a:t>danach</a:t>
            </a:r>
          </a:p>
        </p:txBody>
      </p:sp>
    </p:spTree>
    <p:extLst>
      <p:ext uri="{BB962C8B-B14F-4D97-AF65-F5344CB8AC3E}">
        <p14:creationId xmlns:p14="http://schemas.microsoft.com/office/powerpoint/2010/main" val="4128608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17892" y="927107"/>
            <a:ext cx="7700962" cy="369332"/>
          </a:xfrm>
          <a:solidFill>
            <a:schemeClr val="accent2"/>
          </a:solidFill>
        </p:spPr>
        <p:txBody>
          <a:bodyPr/>
          <a:lstStyle/>
          <a:p>
            <a:pPr algn="ctr"/>
            <a:r>
              <a:rPr lang="de-DE" altLang="de-DE" dirty="0"/>
              <a:t>Überblick über die verschiedenen Studiengänge</a:t>
            </a:r>
            <a:endParaRPr lang="de-DE" b="0" dirty="0">
              <a:solidFill>
                <a:schemeClr val="tx2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864417" y="6367463"/>
            <a:ext cx="7705725" cy="152400"/>
          </a:xfrm>
        </p:spPr>
        <p:txBody>
          <a:bodyPr/>
          <a:lstStyle/>
          <a:p>
            <a:fld id="{BAE9B9A7-265B-4E32-8B15-E52970B064A7}" type="slidenum">
              <a:rPr lang="de-DE" smtClean="0"/>
              <a:pPr/>
              <a:t>3</a:t>
            </a:fld>
            <a:r>
              <a:rPr lang="de-DE" dirty="0"/>
              <a:t> | 	© 2020 Universität Tübingen</a:t>
            </a:r>
          </a:p>
        </p:txBody>
      </p:sp>
      <p:sp>
        <p:nvSpPr>
          <p:cNvPr id="6" name="Inhaltsplatzhalter 2"/>
          <p:cNvSpPr txBox="1">
            <a:spLocks/>
          </p:cNvSpPr>
          <p:nvPr/>
        </p:nvSpPr>
        <p:spPr bwMode="auto">
          <a:xfrm>
            <a:off x="869180" y="1401511"/>
            <a:ext cx="7700962" cy="4854010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1425575" lvl="4" indent="-342900">
              <a:lnSpc>
                <a:spcPct val="150000"/>
              </a:lnSpc>
              <a:buFont typeface="+mj-lt"/>
              <a:buAutoNum type="arabicParenBoth" startAt="2"/>
            </a:pPr>
            <a:endParaRPr lang="de-DE" altLang="de-DE" sz="800" b="1" dirty="0"/>
          </a:p>
          <a:p>
            <a:pPr marL="1425575" lvl="4" indent="-342900">
              <a:lnSpc>
                <a:spcPct val="150000"/>
              </a:lnSpc>
              <a:buFont typeface="+mj-lt"/>
              <a:buAutoNum type="arabicParenBoth" startAt="2"/>
            </a:pPr>
            <a:r>
              <a:rPr lang="de-DE" altLang="de-DE" sz="2000" b="1" dirty="0"/>
              <a:t>Juristischer Vorbereitungsdienst </a:t>
            </a:r>
            <a:r>
              <a:rPr lang="de-DE" altLang="de-DE" sz="2000" dirty="0"/>
              <a:t>(Rechtsreferendariat), praktische Ausbildung in der Verantwortung der OLGs, schließt mit der Zweiten juristischen Staatsprüfung ab („Zweites Examen“)</a:t>
            </a:r>
          </a:p>
          <a:p>
            <a:pPr marL="1435100" lvl="4" indent="0" algn="just">
              <a:lnSpc>
                <a:spcPct val="150000"/>
              </a:lnSpc>
              <a:buNone/>
            </a:pPr>
            <a:r>
              <a:rPr lang="de-DE" altLang="de-DE" sz="2000" b="1" dirty="0"/>
              <a:t>Dauer: </a:t>
            </a:r>
            <a:r>
              <a:rPr lang="de-DE" altLang="de-DE" sz="2000" dirty="0"/>
              <a:t>ca. zwei Jahre</a:t>
            </a:r>
          </a:p>
          <a:p>
            <a:pPr marL="1174750" lvl="3" indent="-452438" algn="just">
              <a:lnSpc>
                <a:spcPct val="150000"/>
              </a:lnSpc>
              <a:buFont typeface="+mj-lt"/>
              <a:buAutoNum type="alphaLcParenR" startAt="2"/>
            </a:pPr>
            <a:endParaRPr lang="de-DE" altLang="de-DE" sz="1800" b="1" dirty="0"/>
          </a:p>
          <a:p>
            <a:pPr marL="1174750" lvl="3" indent="-452438" algn="just">
              <a:lnSpc>
                <a:spcPct val="150000"/>
              </a:lnSpc>
              <a:buFont typeface="+mj-lt"/>
              <a:buAutoNum type="alphaLcParenR" startAt="2"/>
            </a:pPr>
            <a:r>
              <a:rPr lang="de-DE" altLang="de-DE" sz="2200" b="1" dirty="0"/>
              <a:t>Nur a. E. dieser klassischen juristischen Aus-bildung steht die Befähigung zum Richteramt.</a:t>
            </a:r>
            <a:endParaRPr lang="de-DE" altLang="de-DE" sz="2200" dirty="0"/>
          </a:p>
        </p:txBody>
      </p:sp>
    </p:spTree>
    <p:extLst>
      <p:ext uri="{BB962C8B-B14F-4D97-AF65-F5344CB8AC3E}">
        <p14:creationId xmlns:p14="http://schemas.microsoft.com/office/powerpoint/2010/main" val="2383952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17892" y="879174"/>
            <a:ext cx="7700962" cy="553998"/>
          </a:xfrm>
          <a:solidFill>
            <a:schemeClr val="accent2"/>
          </a:solidFill>
        </p:spPr>
        <p:txBody>
          <a:bodyPr/>
          <a:lstStyle/>
          <a:p>
            <a:pPr marL="571500" indent="-571500">
              <a:lnSpc>
                <a:spcPct val="150000"/>
              </a:lnSpc>
              <a:buFont typeface="+mj-lt"/>
              <a:buAutoNum type="romanUcPeriod"/>
            </a:pPr>
            <a:r>
              <a:rPr lang="de-DE" altLang="de-DE" dirty="0"/>
              <a:t>Überblick über die verschiedenen Studiengänge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864417" y="6367463"/>
            <a:ext cx="7705725" cy="152400"/>
          </a:xfrm>
        </p:spPr>
        <p:txBody>
          <a:bodyPr/>
          <a:lstStyle/>
          <a:p>
            <a:fld id="{BAE9B9A7-265B-4E32-8B15-E52970B064A7}" type="slidenum">
              <a:rPr lang="de-DE" smtClean="0"/>
              <a:pPr/>
              <a:t>4</a:t>
            </a:fld>
            <a:r>
              <a:rPr lang="de-DE" dirty="0"/>
              <a:t> | 	© 2020 Universität Tübingen</a:t>
            </a:r>
          </a:p>
        </p:txBody>
      </p:sp>
      <p:sp>
        <p:nvSpPr>
          <p:cNvPr id="6" name="Inhaltsplatzhalter 2"/>
          <p:cNvSpPr txBox="1">
            <a:spLocks/>
          </p:cNvSpPr>
          <p:nvPr/>
        </p:nvSpPr>
        <p:spPr bwMode="auto">
          <a:xfrm>
            <a:off x="717892" y="1504061"/>
            <a:ext cx="7700962" cy="4580545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814387" lvl="2" indent="-457200">
              <a:lnSpc>
                <a:spcPct val="150000"/>
              </a:lnSpc>
              <a:buFont typeface="+mj-lt"/>
              <a:buAutoNum type="arabicPeriod" startAt="2"/>
              <a:defRPr/>
            </a:pPr>
            <a:endParaRPr lang="de-DE" altLang="de-DE" sz="800" dirty="0"/>
          </a:p>
          <a:p>
            <a:pPr marL="1179512" lvl="3" indent="-457200">
              <a:lnSpc>
                <a:spcPct val="150000"/>
              </a:lnSpc>
              <a:buFont typeface="+mj-lt"/>
              <a:buAutoNum type="alphaLcPeriod" startAt="4"/>
              <a:defRPr/>
            </a:pPr>
            <a:r>
              <a:rPr lang="de-DE" altLang="de-DE" sz="1800" b="1" dirty="0"/>
              <a:t>Rechtswissenschaft als Bachelor-Nebenfach </a:t>
            </a:r>
            <a:r>
              <a:rPr lang="de-DE" altLang="de-DE" sz="1800" dirty="0"/>
              <a:t>im Rahmen eines Kombinationsbachelorstudiengangs</a:t>
            </a:r>
          </a:p>
          <a:p>
            <a:pPr marL="722312" lvl="3" indent="0">
              <a:lnSpc>
                <a:spcPct val="150000"/>
              </a:lnSpc>
              <a:buNone/>
              <a:defRPr/>
            </a:pPr>
            <a:endParaRPr lang="de-DE" altLang="de-DE" sz="800" dirty="0"/>
          </a:p>
          <a:p>
            <a:pPr marL="1504950" lvl="3" indent="-342900">
              <a:lnSpc>
                <a:spcPct val="150000"/>
              </a:lnSpc>
              <a:buFont typeface="+mj-lt"/>
              <a:buAutoNum type="arabicParenBoth"/>
              <a:defRPr/>
            </a:pPr>
            <a:r>
              <a:rPr lang="de-DE" altLang="de-DE" sz="1800" dirty="0"/>
              <a:t>Als Nebenfach zu einem Hauptfach</a:t>
            </a:r>
          </a:p>
          <a:p>
            <a:pPr marL="1504950" lvl="3" indent="-342900">
              <a:lnSpc>
                <a:spcPct val="150000"/>
              </a:lnSpc>
              <a:buFont typeface="+mj-lt"/>
              <a:buAutoNum type="arabicParenBoth"/>
              <a:defRPr/>
            </a:pPr>
            <a:r>
              <a:rPr lang="de-DE" altLang="de-DE" sz="1800" dirty="0"/>
              <a:t>In Tübingen: Wahl eines Profils (Zivilrecht, Strafrecht oder Öffentliches Recht)</a:t>
            </a:r>
          </a:p>
          <a:p>
            <a:pPr marL="1504950" lvl="3" indent="-342900">
              <a:lnSpc>
                <a:spcPct val="150000"/>
              </a:lnSpc>
              <a:buFont typeface="+mj-lt"/>
              <a:buAutoNum type="arabicParenBoth"/>
              <a:defRPr/>
            </a:pPr>
            <a:r>
              <a:rPr lang="de-DE" altLang="de-DE" sz="1800" dirty="0"/>
              <a:t>Regelstudienzeit: sechs Semester, Höchststudienzeit zehn Semester</a:t>
            </a:r>
          </a:p>
          <a:p>
            <a:pPr marL="1504950" lvl="3" indent="-342900">
              <a:lnSpc>
                <a:spcPct val="150000"/>
              </a:lnSpc>
              <a:buFont typeface="+mj-lt"/>
              <a:buAutoNum type="arabicParenBoth"/>
              <a:defRPr/>
            </a:pPr>
            <a:r>
              <a:rPr lang="de-DE" altLang="de-DE" sz="1800" dirty="0"/>
              <a:t>Abschluss: Kein juristischer, richtet sich nach dem Hauptfach (überwiegend: B.A.)</a:t>
            </a:r>
          </a:p>
        </p:txBody>
      </p:sp>
    </p:spTree>
    <p:extLst>
      <p:ext uri="{BB962C8B-B14F-4D97-AF65-F5344CB8AC3E}">
        <p14:creationId xmlns:p14="http://schemas.microsoft.com/office/powerpoint/2010/main" val="468405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6623" y="965676"/>
            <a:ext cx="7700962" cy="467496"/>
          </a:xfrm>
          <a:solidFill>
            <a:schemeClr val="accent2"/>
          </a:solidFill>
        </p:spPr>
        <p:txBody>
          <a:bodyPr/>
          <a:lstStyle/>
          <a:p>
            <a:pPr marL="571500" indent="-571500">
              <a:lnSpc>
                <a:spcPct val="150000"/>
              </a:lnSpc>
              <a:buFont typeface="+mj-lt"/>
              <a:buAutoNum type="romanUcPeriod" startAt="2"/>
            </a:pPr>
            <a:r>
              <a:rPr lang="de-DE" altLang="de-DE" dirty="0"/>
              <a:t>Details zum Studium in Tübingen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864417" y="6367463"/>
            <a:ext cx="7705725" cy="152400"/>
          </a:xfrm>
        </p:spPr>
        <p:txBody>
          <a:bodyPr/>
          <a:lstStyle/>
          <a:p>
            <a:fld id="{BAE9B9A7-265B-4E32-8B15-E52970B064A7}" type="slidenum">
              <a:rPr lang="de-DE" smtClean="0"/>
              <a:pPr/>
              <a:t>5</a:t>
            </a:fld>
            <a:r>
              <a:rPr lang="de-DE" dirty="0"/>
              <a:t> | 	© 2020 Universität Tübingen</a:t>
            </a: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424" y="1527949"/>
            <a:ext cx="7785360" cy="3566469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6623" y="4897730"/>
            <a:ext cx="7663336" cy="377985"/>
          </a:xfrm>
          <a:prstGeom prst="rect">
            <a:avLst/>
          </a:prstGeom>
        </p:spPr>
      </p:pic>
      <p:pic>
        <p:nvPicPr>
          <p:cNvPr id="8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160" y="5189196"/>
            <a:ext cx="7718425" cy="979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160" y="6065678"/>
            <a:ext cx="4919898" cy="377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387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17892" y="965676"/>
            <a:ext cx="7700962" cy="467496"/>
          </a:xfrm>
          <a:solidFill>
            <a:schemeClr val="accent2"/>
          </a:solidFill>
        </p:spPr>
        <p:txBody>
          <a:bodyPr/>
          <a:lstStyle/>
          <a:p>
            <a:pPr marL="571500" indent="-571500">
              <a:lnSpc>
                <a:spcPct val="150000"/>
              </a:lnSpc>
              <a:buFont typeface="+mj-lt"/>
              <a:buAutoNum type="romanUcPeriod" startAt="2"/>
            </a:pPr>
            <a:r>
              <a:rPr lang="de-DE" altLang="de-DE" dirty="0"/>
              <a:t>Details zum Studium in Tübingen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864417" y="6367463"/>
            <a:ext cx="7705725" cy="152400"/>
          </a:xfrm>
        </p:spPr>
        <p:txBody>
          <a:bodyPr/>
          <a:lstStyle/>
          <a:p>
            <a:fld id="{BAE9B9A7-265B-4E32-8B15-E52970B064A7}" type="slidenum">
              <a:rPr lang="de-DE" smtClean="0"/>
              <a:pPr/>
              <a:t>6</a:t>
            </a:fld>
            <a:r>
              <a:rPr lang="de-DE" dirty="0"/>
              <a:t> | 	© 2020 Universität Tübingen</a:t>
            </a:r>
          </a:p>
        </p:txBody>
      </p:sp>
      <p:sp>
        <p:nvSpPr>
          <p:cNvPr id="6" name="Inhaltsplatzhalter 2"/>
          <p:cNvSpPr txBox="1">
            <a:spLocks/>
          </p:cNvSpPr>
          <p:nvPr/>
        </p:nvSpPr>
        <p:spPr bwMode="auto">
          <a:xfrm>
            <a:off x="717892" y="1504062"/>
            <a:ext cx="7700962" cy="4503632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814387" lvl="2" indent="-457200">
              <a:lnSpc>
                <a:spcPct val="150000"/>
              </a:lnSpc>
              <a:buFont typeface="+mj-lt"/>
              <a:buAutoNum type="arabicPeriod" startAt="2"/>
              <a:defRPr/>
            </a:pPr>
            <a:endParaRPr lang="de-DE" altLang="de-DE" sz="800" dirty="0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525" y="1467379"/>
            <a:ext cx="7852329" cy="536494"/>
          </a:xfrm>
          <a:prstGeom prst="rect">
            <a:avLst/>
          </a:prstGeom>
        </p:spPr>
      </p:pic>
      <p:sp>
        <p:nvSpPr>
          <p:cNvPr id="7" name="Inhaltsplatzhalter 2"/>
          <p:cNvSpPr>
            <a:spLocks noGrp="1"/>
          </p:cNvSpPr>
          <p:nvPr>
            <p:ph sz="half" idx="1"/>
          </p:nvPr>
        </p:nvSpPr>
        <p:spPr>
          <a:xfrm>
            <a:off x="763646" y="1967189"/>
            <a:ext cx="3776662" cy="2274888"/>
          </a:xfrm>
        </p:spPr>
        <p:txBody>
          <a:bodyPr/>
          <a:lstStyle/>
          <a:p>
            <a:pPr>
              <a:defRPr/>
            </a:pPr>
            <a:r>
              <a:rPr lang="de-DE" sz="2000" dirty="0"/>
              <a:t>Auslandsaufenthalt, Seminare, </a:t>
            </a:r>
            <a:r>
              <a:rPr lang="de-DE" sz="2000" dirty="0" err="1"/>
              <a:t>Moot</a:t>
            </a:r>
            <a:r>
              <a:rPr lang="de-DE" sz="2000" dirty="0"/>
              <a:t> Courts etc.</a:t>
            </a:r>
          </a:p>
          <a:p>
            <a:pPr marL="0" indent="0">
              <a:buNone/>
              <a:defRPr/>
            </a:pPr>
            <a:endParaRPr lang="de-DE" sz="2000" dirty="0"/>
          </a:p>
          <a:p>
            <a:pPr>
              <a:defRPr/>
            </a:pPr>
            <a:r>
              <a:rPr lang="de-DE" sz="2000" dirty="0"/>
              <a:t>Studium im Schwerpunktbereich</a:t>
            </a:r>
          </a:p>
          <a:p>
            <a:pPr>
              <a:defRPr/>
            </a:pPr>
            <a:endParaRPr lang="de-DE" sz="2000" dirty="0"/>
          </a:p>
          <a:p>
            <a:pPr>
              <a:defRPr/>
            </a:pPr>
            <a:r>
              <a:rPr lang="de-DE" sz="2000" dirty="0"/>
              <a:t>Die universitäre Schwerpunkt-</a:t>
            </a:r>
            <a:r>
              <a:rPr lang="de-DE" sz="2000" dirty="0" err="1"/>
              <a:t>bereichsprüfung</a:t>
            </a:r>
            <a:r>
              <a:rPr lang="de-DE" sz="2000" dirty="0"/>
              <a:t> (Universitätsprüfung)</a:t>
            </a:r>
          </a:p>
          <a:p>
            <a:pPr marL="0" indent="0">
              <a:buFontTx/>
              <a:buNone/>
              <a:defRPr/>
            </a:pPr>
            <a:endParaRPr lang="de-DE" dirty="0"/>
          </a:p>
          <a:p>
            <a:pPr marL="0" indent="0">
              <a:buFontTx/>
              <a:buNone/>
              <a:defRPr/>
            </a:pPr>
            <a:endParaRPr lang="de-DE" dirty="0"/>
          </a:p>
        </p:txBody>
      </p:sp>
      <p:sp>
        <p:nvSpPr>
          <p:cNvPr id="8" name="Inhaltsplatzhalter 3"/>
          <p:cNvSpPr txBox="1">
            <a:spLocks/>
          </p:cNvSpPr>
          <p:nvPr/>
        </p:nvSpPr>
        <p:spPr>
          <a:xfrm>
            <a:off x="4586061" y="1926892"/>
            <a:ext cx="3776662" cy="2274888"/>
          </a:xfrm>
          <a:prstGeom prst="rect">
            <a:avLst/>
          </a:prstGeom>
        </p:spPr>
        <p:txBody>
          <a:bodyPr/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de-DE" altLang="de-DE" kern="0" dirty="0"/>
              <a:t>Übungen für Fortgeschrittene</a:t>
            </a:r>
          </a:p>
          <a:p>
            <a:pPr marL="0" indent="0">
              <a:buFontTx/>
              <a:buNone/>
            </a:pPr>
            <a:endParaRPr lang="de-DE" altLang="de-DE" kern="0" dirty="0"/>
          </a:p>
          <a:p>
            <a:pPr marL="0" indent="0">
              <a:buFontTx/>
              <a:buNone/>
            </a:pPr>
            <a:endParaRPr lang="de-DE" altLang="de-DE" kern="0" dirty="0"/>
          </a:p>
          <a:p>
            <a:r>
              <a:rPr lang="de-DE" altLang="de-DE" kern="0" dirty="0"/>
              <a:t>Examensvorbereitung (</a:t>
            </a:r>
            <a:r>
              <a:rPr lang="de-DE" altLang="de-DE" kern="0" dirty="0" err="1"/>
              <a:t>Exam-inatorium</a:t>
            </a:r>
            <a:r>
              <a:rPr lang="de-DE" altLang="de-DE" kern="0" dirty="0"/>
              <a:t> &amp; </a:t>
            </a:r>
            <a:r>
              <a:rPr lang="de-DE" altLang="de-DE" kern="0" dirty="0" err="1"/>
              <a:t>Klausurenkurse</a:t>
            </a:r>
            <a:r>
              <a:rPr lang="de-DE" altLang="de-DE" kern="0" dirty="0"/>
              <a:t>)</a:t>
            </a:r>
          </a:p>
          <a:p>
            <a:endParaRPr lang="de-DE" altLang="de-DE" kern="0" dirty="0"/>
          </a:p>
          <a:p>
            <a:r>
              <a:rPr lang="de-DE" altLang="de-DE" kern="0" dirty="0"/>
              <a:t>Die staatliche Pflichtfach-prüfung (Staatsprüfung in der Ersten juristischen Prüfung)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676339" y="5148123"/>
            <a:ext cx="7632700" cy="10779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63525" indent="-263525" algn="ctr">
              <a:defRPr/>
            </a:pPr>
            <a:r>
              <a:rPr lang="de-DE" sz="2400" b="1" dirty="0"/>
              <a:t>= Erstes juristische Prüfung</a:t>
            </a:r>
          </a:p>
          <a:p>
            <a:pPr marL="263525" indent="-263525" algn="ctr">
              <a:defRPr/>
            </a:pPr>
            <a:r>
              <a:rPr lang="de-DE" sz="2000" dirty="0"/>
              <a:t>(bei Bestehen: </a:t>
            </a:r>
            <a:r>
              <a:rPr lang="de-DE" sz="2000" dirty="0" err="1"/>
              <a:t>Ref</a:t>
            </a:r>
            <a:r>
              <a:rPr lang="de-DE" sz="2000" dirty="0"/>
              <a:t>. jur., </a:t>
            </a:r>
            <a:r>
              <a:rPr lang="de-DE" sz="2000" dirty="0" err="1"/>
              <a:t>ReferendarIn</a:t>
            </a:r>
            <a:r>
              <a:rPr lang="de-DE" sz="2000" dirty="0"/>
              <a:t>)</a:t>
            </a:r>
          </a:p>
          <a:p>
            <a:pPr algn="ctr">
              <a:defRPr/>
            </a:pP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3100134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17892" y="965676"/>
            <a:ext cx="7700962" cy="467496"/>
          </a:xfrm>
          <a:solidFill>
            <a:schemeClr val="accent2"/>
          </a:solidFill>
        </p:spPr>
        <p:txBody>
          <a:bodyPr/>
          <a:lstStyle/>
          <a:p>
            <a:pPr marL="571500" indent="-571500">
              <a:lnSpc>
                <a:spcPct val="150000"/>
              </a:lnSpc>
              <a:buFont typeface="+mj-lt"/>
              <a:buAutoNum type="romanUcPeriod" startAt="2"/>
            </a:pPr>
            <a:r>
              <a:rPr lang="de-DE" altLang="de-DE" dirty="0"/>
              <a:t>Details zum Studium in Tübingen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864417" y="6367463"/>
            <a:ext cx="7705725" cy="152400"/>
          </a:xfrm>
        </p:spPr>
        <p:txBody>
          <a:bodyPr/>
          <a:lstStyle/>
          <a:p>
            <a:fld id="{BAE9B9A7-265B-4E32-8B15-E52970B064A7}" type="slidenum">
              <a:rPr lang="de-DE" smtClean="0"/>
              <a:pPr/>
              <a:t>7</a:t>
            </a:fld>
            <a:r>
              <a:rPr lang="de-DE" dirty="0"/>
              <a:t> | 	© 2020 Universität Tübingen</a:t>
            </a:r>
          </a:p>
        </p:txBody>
      </p:sp>
      <p:sp>
        <p:nvSpPr>
          <p:cNvPr id="6" name="Inhaltsplatzhalter 2"/>
          <p:cNvSpPr txBox="1">
            <a:spLocks/>
          </p:cNvSpPr>
          <p:nvPr/>
        </p:nvSpPr>
        <p:spPr bwMode="auto">
          <a:xfrm>
            <a:off x="717892" y="1504062"/>
            <a:ext cx="7700962" cy="3093575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814387" lvl="2" indent="-457200">
              <a:lnSpc>
                <a:spcPct val="150000"/>
              </a:lnSpc>
              <a:buFont typeface="+mj-lt"/>
              <a:buAutoNum type="arabicPeriod" startAt="2"/>
              <a:defRPr/>
            </a:pPr>
            <a:endParaRPr lang="de-DE" altLang="de-DE" sz="800" dirty="0"/>
          </a:p>
        </p:txBody>
      </p:sp>
      <p:sp>
        <p:nvSpPr>
          <p:cNvPr id="10" name="Textfeld 9"/>
          <p:cNvSpPr txBox="1"/>
          <p:nvPr/>
        </p:nvSpPr>
        <p:spPr>
          <a:xfrm>
            <a:off x="864417" y="1598433"/>
            <a:ext cx="7632700" cy="329320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>
              <a:buFont typeface="Wingdings" panose="05000000000000000000" pitchFamily="2" charset="2"/>
              <a:buChar char="à"/>
              <a:defRPr/>
            </a:pPr>
            <a:r>
              <a:rPr lang="de-DE" sz="2000" b="1" dirty="0"/>
              <a:t>Viel Freiheiten  &amp; Flexibilität:</a:t>
            </a:r>
          </a:p>
          <a:p>
            <a:pPr>
              <a:defRPr/>
            </a:pPr>
            <a:endParaRPr lang="de-DE" sz="2000" dirty="0"/>
          </a:p>
          <a:p>
            <a:pPr marL="798513" lvl="1" indent="-342900">
              <a:buFont typeface="Arial" panose="020B0604020202020204" pitchFamily="34" charset="0"/>
              <a:buChar char="•"/>
              <a:defRPr/>
            </a:pPr>
            <a:r>
              <a:rPr lang="de-DE" dirty="0"/>
              <a:t>Besuch von Lehrveranstaltungen kann weitgehend „nach hinten geschoben“ und teilweise auch „vorgezogen“ werden</a:t>
            </a:r>
          </a:p>
          <a:p>
            <a:pPr lvl="1" indent="0">
              <a:defRPr/>
            </a:pPr>
            <a:endParaRPr lang="de-DE" dirty="0"/>
          </a:p>
          <a:p>
            <a:pPr marL="798513" lvl="1" indent="-342900">
              <a:buFont typeface="Arial" panose="020B0604020202020204" pitchFamily="34" charset="0"/>
              <a:buChar char="•"/>
              <a:defRPr/>
            </a:pPr>
            <a:r>
              <a:rPr lang="de-DE" dirty="0"/>
              <a:t>Wahlmöglichkeiten hinsichtlich des Schwerpunktbereich und der im Schwerpunktbereich studierten Inhalte sowie des Zeitpunkts des Schwerpunktbereichsstudiums und der Universitätsprüfung</a:t>
            </a:r>
          </a:p>
          <a:p>
            <a:pPr>
              <a:defRPr/>
            </a:pPr>
            <a:endParaRPr lang="de-DE" sz="2000" dirty="0"/>
          </a:p>
          <a:p>
            <a:pPr>
              <a:defRPr/>
            </a:pPr>
            <a:r>
              <a:rPr lang="de-DE" sz="2000" b="1" dirty="0">
                <a:sym typeface="Wingdings" panose="05000000000000000000" pitchFamily="2" charset="2"/>
              </a:rPr>
              <a:t> </a:t>
            </a:r>
            <a:r>
              <a:rPr lang="de-DE" sz="2000" b="1" dirty="0"/>
              <a:t>Viel Eigenverantwortung!</a:t>
            </a:r>
          </a:p>
          <a:p>
            <a:pPr algn="ctr">
              <a:defRPr/>
            </a:pP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1554693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17892" y="965676"/>
            <a:ext cx="7700962" cy="467496"/>
          </a:xfrm>
          <a:solidFill>
            <a:schemeClr val="accent2"/>
          </a:solidFill>
        </p:spPr>
        <p:txBody>
          <a:bodyPr/>
          <a:lstStyle/>
          <a:p>
            <a:pPr marL="571500" indent="-571500">
              <a:lnSpc>
                <a:spcPct val="150000"/>
              </a:lnSpc>
              <a:buFont typeface="+mj-lt"/>
              <a:buAutoNum type="romanUcPeriod" startAt="2"/>
            </a:pPr>
            <a:r>
              <a:rPr lang="de-DE" altLang="de-DE" dirty="0"/>
              <a:t>Details zum Studium in Tübingen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864417" y="6367463"/>
            <a:ext cx="7705725" cy="152400"/>
          </a:xfrm>
        </p:spPr>
        <p:txBody>
          <a:bodyPr/>
          <a:lstStyle/>
          <a:p>
            <a:fld id="{BAE9B9A7-265B-4E32-8B15-E52970B064A7}" type="slidenum">
              <a:rPr lang="de-DE" smtClean="0"/>
              <a:pPr/>
              <a:t>8</a:t>
            </a:fld>
            <a:r>
              <a:rPr lang="de-DE" dirty="0"/>
              <a:t> | 	© 2020 Universität Tübingen</a:t>
            </a:r>
          </a:p>
        </p:txBody>
      </p:sp>
      <p:sp>
        <p:nvSpPr>
          <p:cNvPr id="6" name="Inhaltsplatzhalter 2"/>
          <p:cNvSpPr txBox="1">
            <a:spLocks/>
          </p:cNvSpPr>
          <p:nvPr/>
        </p:nvSpPr>
        <p:spPr bwMode="auto">
          <a:xfrm>
            <a:off x="723901" y="1504061"/>
            <a:ext cx="7700962" cy="4768552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814387" lvl="2" indent="-457200">
              <a:lnSpc>
                <a:spcPct val="150000"/>
              </a:lnSpc>
              <a:buFont typeface="+mj-lt"/>
              <a:buAutoNum type="arabicPeriod" startAt="2"/>
              <a:defRPr/>
            </a:pPr>
            <a:endParaRPr lang="de-DE" altLang="de-DE" sz="800" dirty="0"/>
          </a:p>
        </p:txBody>
      </p:sp>
      <p:sp>
        <p:nvSpPr>
          <p:cNvPr id="7" name="Rectangle 9"/>
          <p:cNvSpPr txBox="1">
            <a:spLocks noChangeArrowheads="1"/>
          </p:cNvSpPr>
          <p:nvPr/>
        </p:nvSpPr>
        <p:spPr bwMode="auto">
          <a:xfrm>
            <a:off x="719138" y="1466850"/>
            <a:ext cx="7705725" cy="3976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  <a:buFontTx/>
              <a:buNone/>
            </a:pPr>
            <a:r>
              <a:rPr lang="de-DE" altLang="de-DE" sz="1800" b="1" kern="0" dirty="0">
                <a:solidFill>
                  <a:schemeClr val="tx2"/>
                </a:solidFill>
              </a:rPr>
              <a:t>1</a:t>
            </a:r>
            <a:r>
              <a:rPr lang="de-DE" altLang="de-DE" sz="1700" b="1" kern="0" dirty="0">
                <a:solidFill>
                  <a:schemeClr val="tx2"/>
                </a:solidFill>
              </a:rPr>
              <a:t>. Unternehmens- und Wirtschaftsrecht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de-DE" altLang="de-DE" sz="1700" kern="0" dirty="0"/>
              <a:t>		</a:t>
            </a:r>
            <a:r>
              <a:rPr lang="de-DE" altLang="de-DE" sz="1700" i="1" kern="0" dirty="0"/>
              <a:t>a) Unternehmensorganisation und –</a:t>
            </a:r>
            <a:r>
              <a:rPr lang="de-DE" altLang="de-DE" sz="1700" i="1" kern="0" dirty="0" err="1"/>
              <a:t>finanzierung</a:t>
            </a:r>
            <a:endParaRPr lang="de-DE" altLang="de-DE" sz="1700" i="1" kern="0" dirty="0"/>
          </a:p>
          <a:p>
            <a:pPr>
              <a:lnSpc>
                <a:spcPct val="90000"/>
              </a:lnSpc>
              <a:buFontTx/>
              <a:buNone/>
            </a:pPr>
            <a:r>
              <a:rPr lang="de-DE" altLang="de-DE" sz="1700" i="1" kern="0" dirty="0"/>
              <a:t>		b) Arbeit und Soziales im Unternehmen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de-DE" altLang="de-DE" sz="1700" i="1" kern="0" dirty="0"/>
              <a:t>		c) Wettbewerb und gewerblicher Rechtsschutz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de-DE" altLang="de-DE" sz="1700" b="1" kern="0" dirty="0">
                <a:solidFill>
                  <a:schemeClr val="tx2"/>
                </a:solidFill>
              </a:rPr>
              <a:t>2. Zivilverfahrens- und Insolvenzrecht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de-DE" altLang="de-DE" sz="1700" b="1" kern="0" dirty="0">
                <a:solidFill>
                  <a:schemeClr val="tx2"/>
                </a:solidFill>
              </a:rPr>
              <a:t>3. Fundamente Europäischer Rechtsordnungen</a:t>
            </a:r>
          </a:p>
          <a:p>
            <a:pPr>
              <a:lnSpc>
                <a:spcPct val="100000"/>
              </a:lnSpc>
              <a:buFontTx/>
              <a:buNone/>
            </a:pPr>
            <a:r>
              <a:rPr lang="de-DE" altLang="de-DE" sz="1700" i="1" kern="0" dirty="0"/>
              <a:t>	            a) Römisches Privatrecht</a:t>
            </a:r>
          </a:p>
          <a:p>
            <a:pPr>
              <a:lnSpc>
                <a:spcPct val="100000"/>
              </a:lnSpc>
              <a:buFontTx/>
              <a:buNone/>
            </a:pPr>
            <a:r>
              <a:rPr lang="de-DE" altLang="de-DE" sz="1700" i="1" kern="0" dirty="0"/>
              <a:t>   	b) Neuere Rechtsgeschichte und Juristische Zeitgeschichte</a:t>
            </a:r>
          </a:p>
          <a:p>
            <a:pPr>
              <a:lnSpc>
                <a:spcPct val="100000"/>
              </a:lnSpc>
              <a:buFontTx/>
              <a:buNone/>
            </a:pPr>
            <a:r>
              <a:rPr lang="de-DE" altLang="de-DE" sz="1700" i="1" kern="0" dirty="0"/>
              <a:t>    	c) Religionsverfassungsrecht und Kirchenrecht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de-DE" altLang="de-DE" sz="1700" b="1" kern="0" dirty="0">
                <a:solidFill>
                  <a:schemeClr val="tx2"/>
                </a:solidFill>
              </a:rPr>
              <a:t>4. Recht der internationalen Beziehungen (Völkerrecht, Europarecht,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de-DE" altLang="de-DE" sz="1700" b="1" kern="0" dirty="0">
                <a:solidFill>
                  <a:schemeClr val="tx2"/>
                </a:solidFill>
              </a:rPr>
              <a:t>    IPR und Rechtsvergleichung)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de-DE" altLang="de-DE" sz="1700" kern="0" dirty="0"/>
              <a:t>	            </a:t>
            </a:r>
            <a:r>
              <a:rPr lang="de-DE" altLang="de-DE" sz="1700" i="1" kern="0" dirty="0"/>
              <a:t>a) Internationales öffentliches Recht (unter Einschluss des       	      	    internationalen Wirtschaftsrechts)		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de-DE" altLang="de-DE" sz="1700" i="1" kern="0" dirty="0"/>
              <a:t>               b) Internationales Privat- und Verfahrensrecht, Rechtsvergleichung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de-DE" altLang="de-DE" sz="1700" b="1" kern="0" dirty="0">
                <a:solidFill>
                  <a:schemeClr val="tx2"/>
                </a:solidFill>
              </a:rPr>
              <a:t>5. Öffentliche Wirtschaft, Infrastruktur und Umwelt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de-DE" altLang="de-DE" sz="1700" b="1" kern="0" dirty="0">
                <a:solidFill>
                  <a:schemeClr val="tx2"/>
                </a:solidFill>
              </a:rPr>
              <a:t>6. Steuerrecht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de-DE" altLang="de-DE" sz="1700" b="1" kern="0" dirty="0">
                <a:solidFill>
                  <a:schemeClr val="tx2"/>
                </a:solidFill>
              </a:rPr>
              <a:t>7. Strafrechtspflege 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de-DE" altLang="de-DE" sz="1700" kern="0" dirty="0"/>
              <a:t> 		</a:t>
            </a:r>
            <a:r>
              <a:rPr lang="de-DE" altLang="de-DE" sz="1700" i="1" kern="0" dirty="0"/>
              <a:t>a) Kriminalwissenschaften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de-DE" altLang="de-DE" sz="1700" i="1" kern="0" dirty="0"/>
              <a:t>     	b) Wirtschaftsstrafrecht mit internationalen und strafprozessualen 	     	    Bezügen </a:t>
            </a:r>
          </a:p>
          <a:p>
            <a:pPr>
              <a:lnSpc>
                <a:spcPct val="90000"/>
              </a:lnSpc>
              <a:buFontTx/>
              <a:buNone/>
            </a:pPr>
            <a:endParaRPr lang="de-DE" altLang="de-DE" sz="1700" kern="0" dirty="0"/>
          </a:p>
        </p:txBody>
      </p:sp>
    </p:spTree>
    <p:extLst>
      <p:ext uri="{BB962C8B-B14F-4D97-AF65-F5344CB8AC3E}">
        <p14:creationId xmlns:p14="http://schemas.microsoft.com/office/powerpoint/2010/main" val="3227464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17892" y="965676"/>
            <a:ext cx="7700962" cy="467496"/>
          </a:xfrm>
          <a:solidFill>
            <a:schemeClr val="accent2"/>
          </a:solidFill>
        </p:spPr>
        <p:txBody>
          <a:bodyPr/>
          <a:lstStyle/>
          <a:p>
            <a:pPr marL="571500" indent="-571500">
              <a:lnSpc>
                <a:spcPct val="150000"/>
              </a:lnSpc>
              <a:buFont typeface="+mj-lt"/>
              <a:buAutoNum type="romanUcPeriod" startAt="2"/>
            </a:pPr>
            <a:r>
              <a:rPr lang="de-DE" altLang="de-DE" dirty="0"/>
              <a:t>Details zum Studium in Tübingen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864417" y="6367463"/>
            <a:ext cx="7705725" cy="152400"/>
          </a:xfrm>
        </p:spPr>
        <p:txBody>
          <a:bodyPr/>
          <a:lstStyle/>
          <a:p>
            <a:fld id="{BAE9B9A7-265B-4E32-8B15-E52970B064A7}" type="slidenum">
              <a:rPr lang="de-DE" smtClean="0"/>
              <a:pPr/>
              <a:t>9</a:t>
            </a:fld>
            <a:r>
              <a:rPr lang="de-DE" dirty="0"/>
              <a:t> | 	© 2020 Universität Tübingen</a:t>
            </a:r>
          </a:p>
        </p:txBody>
      </p:sp>
      <p:sp>
        <p:nvSpPr>
          <p:cNvPr id="6" name="Inhaltsplatzhalter 2"/>
          <p:cNvSpPr txBox="1">
            <a:spLocks/>
          </p:cNvSpPr>
          <p:nvPr/>
        </p:nvSpPr>
        <p:spPr bwMode="auto">
          <a:xfrm>
            <a:off x="717892" y="1645746"/>
            <a:ext cx="7700962" cy="4336310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814387" lvl="2" indent="-457200">
              <a:lnSpc>
                <a:spcPct val="150000"/>
              </a:lnSpc>
              <a:buFont typeface="+mj-lt"/>
              <a:buAutoNum type="arabicPeriod" startAt="2"/>
              <a:defRPr/>
            </a:pPr>
            <a:endParaRPr lang="de-DE" altLang="de-DE" sz="800" dirty="0"/>
          </a:p>
        </p:txBody>
      </p:sp>
      <p:sp>
        <p:nvSpPr>
          <p:cNvPr id="7" name="Rectangle 9"/>
          <p:cNvSpPr txBox="1">
            <a:spLocks noChangeArrowheads="1"/>
          </p:cNvSpPr>
          <p:nvPr/>
        </p:nvSpPr>
        <p:spPr bwMode="auto">
          <a:xfrm>
            <a:off x="719138" y="1466850"/>
            <a:ext cx="7705725" cy="1797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SzPct val="80000"/>
              <a:buChar char="-"/>
              <a:defRPr sz="20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3pPr>
            <a:lvl4pPr marL="1260475" indent="-185738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4pPr>
            <a:lvl5pPr marL="16224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5pPr>
            <a:lvl6pPr marL="20796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6pPr>
            <a:lvl7pPr marL="25368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7pPr>
            <a:lvl8pPr marL="29940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8pPr>
            <a:lvl9pPr marL="3451225" indent="-182563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  <a:buFontTx/>
              <a:buNone/>
            </a:pPr>
            <a:endParaRPr lang="de-DE" altLang="de-DE" sz="1700" kern="0" dirty="0"/>
          </a:p>
        </p:txBody>
      </p:sp>
      <p:sp>
        <p:nvSpPr>
          <p:cNvPr id="8" name="Inhaltsplatzhalter 2"/>
          <p:cNvSpPr>
            <a:spLocks noGrp="1"/>
          </p:cNvSpPr>
          <p:nvPr>
            <p:ph idx="1"/>
          </p:nvPr>
        </p:nvSpPr>
        <p:spPr>
          <a:xfrm>
            <a:off x="719137" y="1518305"/>
            <a:ext cx="7705725" cy="2857142"/>
          </a:xfrm>
        </p:spPr>
        <p:txBody>
          <a:bodyPr/>
          <a:lstStyle/>
          <a:p>
            <a:pPr marL="815975" lvl="1" indent="-457200">
              <a:lnSpc>
                <a:spcPct val="150000"/>
              </a:lnSpc>
              <a:buFont typeface="+mj-lt"/>
              <a:buAutoNum type="arabicPeriod" startAt="2"/>
            </a:pPr>
            <a:r>
              <a:rPr lang="de-DE" altLang="de-DE" sz="2400" b="1" dirty="0"/>
              <a:t>Details zum Studium der Rechtswissenschaft als Bachelor-Nebenfach in Tübingen</a:t>
            </a:r>
          </a:p>
          <a:p>
            <a:pPr marL="1169988" lvl="2" indent="-457200">
              <a:lnSpc>
                <a:spcPct val="150000"/>
              </a:lnSpc>
              <a:buFont typeface="+mj-lt"/>
              <a:buAutoNum type="alphaLcParenR"/>
            </a:pPr>
            <a:r>
              <a:rPr lang="de-DE" altLang="de-DE" sz="2000" dirty="0"/>
              <a:t>Zunächst: Regelungen</a:t>
            </a:r>
          </a:p>
          <a:p>
            <a:pPr marL="1536700" lvl="4" indent="-452438">
              <a:lnSpc>
                <a:spcPct val="150000"/>
              </a:lnSpc>
              <a:buFontTx/>
              <a:buAutoNum type="arabicParenBoth"/>
            </a:pPr>
            <a:r>
              <a:rPr lang="de-DE" sz="1800" dirty="0"/>
              <a:t>Vor allem: LHG (sowie weitere bundes- und landesrechtliche Normen)</a:t>
            </a:r>
          </a:p>
          <a:p>
            <a:pPr marL="1536700" lvl="4" indent="-452438">
              <a:lnSpc>
                <a:spcPct val="150000"/>
              </a:lnSpc>
              <a:buFontTx/>
              <a:buAutoNum type="arabicParenBoth"/>
            </a:pPr>
            <a:r>
              <a:rPr lang="de-DE" sz="1800" dirty="0"/>
              <a:t>Studien- und Prüfungsordnung der Universität Tübingen für den Teilstudiengang Bachelor-Nebenfach Rechtswissen-</a:t>
            </a:r>
            <a:r>
              <a:rPr lang="de-DE" sz="1800" dirty="0" err="1"/>
              <a:t>schaft</a:t>
            </a:r>
            <a:r>
              <a:rPr lang="de-DE" sz="1800" dirty="0"/>
              <a:t> der Juristischen Fakultät sowie weitere Satzungen der Eberhard Karls Universität Tübingen </a:t>
            </a:r>
          </a:p>
          <a:p>
            <a:pPr marL="1536700" lvl="4" indent="-452438">
              <a:lnSpc>
                <a:spcPct val="150000"/>
              </a:lnSpc>
              <a:buFontTx/>
              <a:buAutoNum type="arabicParenBoth"/>
            </a:pPr>
            <a:r>
              <a:rPr lang="de-DE" altLang="de-DE" sz="1800" dirty="0"/>
              <a:t>Modulhandbuch</a:t>
            </a:r>
            <a:endParaRPr lang="de-DE" altLang="de-DE" sz="1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770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UT_pptmaster_jur">
  <a:themeElements>
    <a:clrScheme name="UT_TITEL 1">
      <a:dk1>
        <a:srgbClr val="333333"/>
      </a:dk1>
      <a:lt1>
        <a:srgbClr val="FFFFFF"/>
      </a:lt1>
      <a:dk2>
        <a:srgbClr val="A51E37"/>
      </a:dk2>
      <a:lt2>
        <a:srgbClr val="2D2015"/>
      </a:lt2>
      <a:accent1>
        <a:srgbClr val="ADB3B7"/>
      </a:accent1>
      <a:accent2>
        <a:srgbClr val="B4A069"/>
      </a:accent2>
      <a:accent3>
        <a:srgbClr val="FFFFFF"/>
      </a:accent3>
      <a:accent4>
        <a:srgbClr val="2A2A2A"/>
      </a:accent4>
      <a:accent5>
        <a:srgbClr val="D3D6D8"/>
      </a:accent5>
      <a:accent6>
        <a:srgbClr val="A3915E"/>
      </a:accent6>
      <a:hlink>
        <a:srgbClr val="32414B"/>
      </a:hlink>
      <a:folHlink>
        <a:srgbClr val="A51E37"/>
      </a:folHlink>
    </a:clrScheme>
    <a:fontScheme name="UT_TIT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UT_TITEL 1">
        <a:dk1>
          <a:srgbClr val="333333"/>
        </a:dk1>
        <a:lt1>
          <a:srgbClr val="FFFFFF"/>
        </a:lt1>
        <a:dk2>
          <a:srgbClr val="A51E37"/>
        </a:dk2>
        <a:lt2>
          <a:srgbClr val="2D2015"/>
        </a:lt2>
        <a:accent1>
          <a:srgbClr val="ADB3B7"/>
        </a:accent1>
        <a:accent2>
          <a:srgbClr val="B4A069"/>
        </a:accent2>
        <a:accent3>
          <a:srgbClr val="FFFFFF"/>
        </a:accent3>
        <a:accent4>
          <a:srgbClr val="2A2A2A"/>
        </a:accent4>
        <a:accent5>
          <a:srgbClr val="D3D6D8"/>
        </a:accent5>
        <a:accent6>
          <a:srgbClr val="A3915E"/>
        </a:accent6>
        <a:hlink>
          <a:srgbClr val="32414B"/>
        </a:hlink>
        <a:folHlink>
          <a:srgbClr val="A51E3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UT_pptmaster_jur</Template>
  <TotalTime>0</TotalTime>
  <Words>690</Words>
  <Application>Microsoft Office PowerPoint</Application>
  <PresentationFormat>Bildschirmpräsentation (4:3)</PresentationFormat>
  <Paragraphs>99</Paragraphs>
  <Slides>13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6" baseType="lpstr">
      <vt:lpstr>Arial</vt:lpstr>
      <vt:lpstr>Wingdings</vt:lpstr>
      <vt:lpstr>UT_pptmaster_jur</vt:lpstr>
      <vt:lpstr> Rechtswissenschaft Vorstellung des Studienfachs   Rechtswissenschaft mit dem Abschlussziel der Ersten juristischen Prüfung &amp; Rechtswissenschaft im Nebenfach (Bachelor)  </vt:lpstr>
      <vt:lpstr>Überblick über die verschiedenen Studiengänge</vt:lpstr>
      <vt:lpstr>Überblick über die verschiedenen Studiengänge</vt:lpstr>
      <vt:lpstr>Überblick über die verschiedenen Studiengänge</vt:lpstr>
      <vt:lpstr>Details zum Studium in Tübingen</vt:lpstr>
      <vt:lpstr>Details zum Studium in Tübingen</vt:lpstr>
      <vt:lpstr>Details zum Studium in Tübingen</vt:lpstr>
      <vt:lpstr>Details zum Studium in Tübingen</vt:lpstr>
      <vt:lpstr>Details zum Studium in Tübingen</vt:lpstr>
      <vt:lpstr>Details zum Studium in Tübingen</vt:lpstr>
      <vt:lpstr>Details zum Studium in Tübingen</vt:lpstr>
      <vt:lpstr> Weitere Informationsmöglichkeiten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Haftung der Geschäftsführungsorgane einer eigenverwaltenden GmbH/AG</dc:title>
  <dc:creator>Friederike Schaal</dc:creator>
  <cp:lastModifiedBy>Oliver Richter </cp:lastModifiedBy>
  <cp:revision>582</cp:revision>
  <cp:lastPrinted>2021-10-27T07:42:07Z</cp:lastPrinted>
  <dcterms:created xsi:type="dcterms:W3CDTF">2016-08-26T07:17:51Z</dcterms:created>
  <dcterms:modified xsi:type="dcterms:W3CDTF">2023-11-20T11:01:23Z</dcterms:modified>
</cp:coreProperties>
</file>