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7" r:id="rId2"/>
    <p:sldId id="340" r:id="rId3"/>
    <p:sldId id="321" r:id="rId4"/>
    <p:sldId id="342" r:id="rId5"/>
    <p:sldId id="344" r:id="rId6"/>
    <p:sldId id="346" r:id="rId7"/>
    <p:sldId id="435" r:id="rId8"/>
    <p:sldId id="430" r:id="rId9"/>
    <p:sldId id="425" r:id="rId10"/>
    <p:sldId id="417" r:id="rId11"/>
    <p:sldId id="412" r:id="rId12"/>
    <p:sldId id="408" r:id="rId13"/>
    <p:sldId id="353" r:id="rId14"/>
    <p:sldId id="403" r:id="rId15"/>
    <p:sldId id="395" r:id="rId16"/>
    <p:sldId id="391" r:id="rId17"/>
    <p:sldId id="385" r:id="rId18"/>
    <p:sldId id="381" r:id="rId19"/>
    <p:sldId id="360" r:id="rId20"/>
    <p:sldId id="376" r:id="rId21"/>
    <p:sldId id="372" r:id="rId22"/>
    <p:sldId id="447" r:id="rId23"/>
    <p:sldId id="368" r:id="rId24"/>
    <p:sldId id="366" r:id="rId25"/>
  </p:sldIdLst>
  <p:sldSz cx="9144000" cy="6858000" type="screen4x3"/>
  <p:notesSz cx="6858000" cy="99456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efer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599"/>
  </p:normalViewPr>
  <p:slideViewPr>
    <p:cSldViewPr snapToGrid="0" snapToObjects="1">
      <p:cViewPr varScale="1">
        <p:scale>
          <a:sx n="101" d="100"/>
          <a:sy n="101" d="100"/>
        </p:scale>
        <p:origin x="175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-1950" y="-10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077" cy="49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8" tIns="45929" rIns="91858" bIns="4592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390" y="0"/>
            <a:ext cx="2973077" cy="49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8" tIns="45929" rIns="91858" bIns="4592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858"/>
            <a:ext cx="2973077" cy="49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8" tIns="45929" rIns="91858" bIns="4592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390" y="9445858"/>
            <a:ext cx="2973077" cy="49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8" tIns="45929" rIns="91858" bIns="459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879CCD-A2F8-4893-9396-DBF8FD8DC6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077" cy="49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8" tIns="45929" rIns="91858" bIns="4592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390" y="0"/>
            <a:ext cx="2973077" cy="49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8" tIns="45929" rIns="91858" bIns="4592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4538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034" y="4725244"/>
            <a:ext cx="5487932" cy="4475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8" tIns="45929" rIns="91858" bIns="45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858"/>
            <a:ext cx="2973077" cy="49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8" tIns="45929" rIns="91858" bIns="4592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390" y="9445858"/>
            <a:ext cx="2973077" cy="49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8" tIns="45929" rIns="91858" bIns="459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23F2F7F-C799-46C2-B3E2-AF6AE8B9D5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xEKUT_WortBildMarke_W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358775"/>
            <a:ext cx="28067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719138" y="1258888"/>
            <a:ext cx="77057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6" name="Picture 46" descr="3ju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963" y="371475"/>
            <a:ext cx="1376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19138" y="5194300"/>
            <a:ext cx="7700962" cy="803275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4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719138" y="4672013"/>
            <a:ext cx="7700962" cy="427037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9138" y="6172200"/>
            <a:ext cx="7700962" cy="254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1">
                <a:latin typeface="Arial" charset="0"/>
              </a:defRPr>
            </a:lvl1pPr>
          </a:lstStyle>
          <a:p>
            <a:pPr>
              <a:defRPr/>
            </a:pPr>
            <a:fld id="{8EF7539C-C358-49C9-9EE1-A7D823FFE605}" type="datetime1">
              <a:rPr lang="de-DE"/>
              <a:pPr>
                <a:defRPr/>
              </a:pPr>
              <a:t>16.07.2024</a:t>
            </a:fld>
            <a:r>
              <a:rPr lang="de-DE"/>
              <a:t>, Verfasser [optional] / 16 pt / Zeilenabstand 1-fach</a:t>
            </a: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914775" y="927100"/>
            <a:ext cx="4505325" cy="1825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&lt;Fachbereich/Institut/Lehrstuhl/Dezernatsabteilung&gt;</a:t>
            </a:r>
          </a:p>
        </p:txBody>
      </p:sp>
    </p:spTree>
    <p:extLst>
      <p:ext uri="{BB962C8B-B14F-4D97-AF65-F5344CB8AC3E}">
        <p14:creationId xmlns:p14="http://schemas.microsoft.com/office/powerpoint/2010/main" val="250258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D1DF7-0CCE-401E-8941-6F7D32900557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387388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99225" y="1292225"/>
            <a:ext cx="1925638" cy="48339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9138" y="1292225"/>
            <a:ext cx="5627687" cy="4833938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53259-C9EA-4E7E-BB92-9252F1E301DC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99447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58BAC-B8EB-4270-9795-FEE66C37D84D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51492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0208-F076-46C7-A067-FF7F73F1C192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22727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9138" y="1773238"/>
            <a:ext cx="3776662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3776663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7DA04-75F0-469F-802D-DD41769DB417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28277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43A78-F958-4EBB-A95D-5BE286CDEFF7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232410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D1863-B8D4-42E5-AE1E-A680BE60A9FA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35930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4B6A2-BB83-4ABB-91BE-B9ED6375E46F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6092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789D7-CA29-4DCF-B07F-5CDC5B3045DB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114285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91F7D-5333-4A53-92D9-BD54AA2C5BAB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</p:spTree>
    <p:extLst>
      <p:ext uri="{BB962C8B-B14F-4D97-AF65-F5344CB8AC3E}">
        <p14:creationId xmlns:p14="http://schemas.microsoft.com/office/powerpoint/2010/main" val="314597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8"/>
          <p:cNvSpPr>
            <a:spLocks noChangeShapeType="1"/>
          </p:cNvSpPr>
          <p:nvPr/>
        </p:nvSpPr>
        <p:spPr bwMode="auto">
          <a:xfrm>
            <a:off x="719138" y="809625"/>
            <a:ext cx="77057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292225"/>
            <a:ext cx="7700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Line 17"/>
          <p:cNvSpPr>
            <a:spLocks noChangeShapeType="1"/>
          </p:cNvSpPr>
          <p:nvPr/>
        </p:nvSpPr>
        <p:spPr bwMode="auto">
          <a:xfrm>
            <a:off x="719138" y="6315075"/>
            <a:ext cx="77057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138" y="6519863"/>
            <a:ext cx="77057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tabLst>
                <a:tab pos="7702550" algn="r"/>
              </a:tabLst>
              <a:defRPr sz="1000"/>
            </a:lvl1pPr>
          </a:lstStyle>
          <a:p>
            <a:pPr>
              <a:defRPr/>
            </a:pPr>
            <a:fld id="{36814C98-2C63-41AD-9754-F32D036558F0}" type="slidenum">
              <a:rPr lang="de-DE" altLang="de-DE"/>
              <a:pPr>
                <a:defRPr/>
              </a:pPr>
              <a:t>‹Nr.›</a:t>
            </a:fld>
            <a:r>
              <a:rPr lang="de-DE" altLang="de-DE"/>
              <a:t> | Autor/Verfasser/Thema/Rubrik/Titel etc.	© 2010 Universität Tübingen</a:t>
            </a:r>
          </a:p>
        </p:txBody>
      </p:sp>
      <p:pic>
        <p:nvPicPr>
          <p:cNvPr id="1030" name="Picture 22" descr="xEKUT_WortBildMarke_W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9388"/>
            <a:ext cx="1763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773238"/>
            <a:ext cx="77057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SzPct val="80000"/>
        <a:buChar char="-"/>
        <a:defRPr sz="2000">
          <a:solidFill>
            <a:schemeClr val="tx1"/>
          </a:solidFill>
          <a:latin typeface="+mn-lt"/>
        </a:defRPr>
      </a:lvl2pPr>
      <a:lvl3pPr marL="895350" indent="-17462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</a:defRPr>
      </a:lvl3pPr>
      <a:lvl4pPr marL="1260475" indent="-18573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4pPr>
      <a:lvl5pPr marL="1622425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5pPr>
      <a:lvl6pPr marL="20796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6pPr>
      <a:lvl7pPr marL="25368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7pPr>
      <a:lvl8pPr marL="29940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8pPr>
      <a:lvl9pPr marL="34512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914775" y="927100"/>
            <a:ext cx="45053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10000"/>
              </a:lnSpc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SzPct val="8000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FontTx/>
              <a:buNone/>
            </a:pPr>
            <a:r>
              <a:rPr lang="de-DE" altLang="de-DE" sz="1200" dirty="0">
                <a:solidFill>
                  <a:schemeClr val="tx2"/>
                </a:solidFill>
              </a:rPr>
              <a:t>Prüfungsamt</a:t>
            </a:r>
          </a:p>
        </p:txBody>
      </p:sp>
      <p:sp>
        <p:nvSpPr>
          <p:cNvPr id="512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824241" y="3032770"/>
            <a:ext cx="7699375" cy="2585323"/>
          </a:xfrm>
        </p:spPr>
        <p:txBody>
          <a:bodyPr/>
          <a:lstStyle/>
          <a:p>
            <a:pPr algn="ctr" eaLnBrk="1" hangingPunct="1"/>
            <a:r>
              <a:rPr lang="de-DE" altLang="de-DE" dirty="0"/>
              <a:t>Allgemeine Informationen zur Ausbildung im Schwerpunktbereich und zur Universitätsprüfung an der Juristischen Fakultät der Eberhard Karls Universität Tübingen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822654" y="2794083"/>
            <a:ext cx="7700962" cy="179387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10000"/>
              </a:lnSpc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SzPct val="8000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endParaRPr lang="de-DE" altLang="de-DE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10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19138" y="1740154"/>
            <a:ext cx="7700962" cy="121335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703263" lvl="1" indent="-342900" algn="just" defTabSz="447675">
              <a:lnSpc>
                <a:spcPct val="150000"/>
              </a:lnSpc>
              <a:buFont typeface="+mj-lt"/>
              <a:buAutoNum type="alphaLcParenR" startAt="3"/>
            </a:pPr>
            <a:r>
              <a:rPr lang="de-DE" altLang="de-DE" sz="1800" dirty="0"/>
              <a:t>Im Falle einer Studienarbeit wird die Zulassung zum schriftlichen Teil zusammen mit dem Antrag auf Zuteilung der Studienarbeit, die Zulassung zur mündlichen Prüfung separat beantragt.</a:t>
            </a:r>
          </a:p>
          <a:p>
            <a:pPr defTabSz="447675">
              <a:lnSpc>
                <a:spcPct val="150000"/>
              </a:lnSpc>
            </a:pPr>
            <a:endParaRPr lang="de-DE" altLang="de-DE" sz="1600" b="1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3095863"/>
            <a:ext cx="7700962" cy="322264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 startAt="2"/>
            </a:pPr>
            <a:r>
              <a:rPr lang="de-DE" altLang="de-DE" sz="1800" b="1" dirty="0"/>
              <a:t>Zulassungsvoraussetzungen: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Immatrikulation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Bestandene Zwischenprüfung (Aufsichtsarbeit und </a:t>
            </a:r>
            <a:r>
              <a:rPr lang="de-DE" altLang="de-DE" sz="1800" dirty="0" err="1"/>
              <a:t>mündl</a:t>
            </a:r>
            <a:r>
              <a:rPr lang="de-DE" altLang="de-DE" sz="1800" dirty="0"/>
              <a:t>. Prüfung)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Ordnungsgemäßes Studium im Schwerpunktbereich (Aufsichtsarbeit und </a:t>
            </a:r>
            <a:r>
              <a:rPr lang="de-DE" altLang="de-DE" sz="1800" dirty="0" err="1"/>
              <a:t>mündl</a:t>
            </a:r>
            <a:r>
              <a:rPr lang="de-DE" altLang="de-DE" sz="1800" dirty="0"/>
              <a:t>. Prüfung):</a:t>
            </a:r>
          </a:p>
          <a:p>
            <a:pPr marL="885825" lvl="2" indent="-171450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sz="1600" dirty="0"/>
              <a:t>Absolvieren aller Pflichtveranstaltungen (im Studienplan: „SPP“)</a:t>
            </a:r>
          </a:p>
          <a:p>
            <a:pPr marL="885825" lvl="2" indent="-171450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sz="1600" dirty="0"/>
              <a:t>Mind. 16 Semesterwochenstunden im SPB studiert („SPP“ + „SPW“)</a:t>
            </a:r>
          </a:p>
          <a:p>
            <a:pPr marL="885825" lvl="2" indent="-171450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altLang="de-DE" sz="1200" dirty="0"/>
          </a:p>
          <a:p>
            <a:pPr marL="885825" lvl="2" indent="-171450" defTabSz="447675">
              <a:lnSpc>
                <a:spcPct val="150000"/>
              </a:lnSpc>
            </a:pPr>
            <a:endParaRPr lang="de-DE" alt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923847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11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23901" y="1714328"/>
            <a:ext cx="7700962" cy="168884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703263" lvl="1" indent="-342900" algn="just" defTabSz="447675">
              <a:lnSpc>
                <a:spcPct val="150000"/>
              </a:lnSpc>
              <a:buFont typeface="+mj-lt"/>
              <a:buAutoNum type="alphaLcParenR" startAt="4"/>
            </a:pPr>
            <a:r>
              <a:rPr lang="de-DE" altLang="de-DE" sz="1800" dirty="0"/>
              <a:t>Bzgl. der </a:t>
            </a:r>
            <a:r>
              <a:rPr lang="de-DE" altLang="de-DE" sz="1800" b="1" dirty="0"/>
              <a:t>mündlichen Prüfung </a:t>
            </a:r>
            <a:r>
              <a:rPr lang="de-DE" altLang="de-DE" sz="1800" dirty="0"/>
              <a:t>außerdem, dass in der schriftlichen Prüfung eine bessere Note als „mangelhaft“ erzielt. Werden in der schriftlichen Prüfung also nicht mind. vier Punkte erzielt, ist die Universitätsprüfung nicht bestanden</a:t>
            </a:r>
            <a:endParaRPr lang="de-DE" altLang="de-DE" sz="1600" b="1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3489307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6"/>
              <a:tabLst>
                <a:tab pos="447675" algn="l"/>
              </a:tabLst>
            </a:pPr>
            <a:r>
              <a:rPr lang="de-DE" altLang="de-DE" sz="2400" b="1" dirty="0"/>
              <a:t>Endnote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3901" y="4183701"/>
            <a:ext cx="7700962" cy="186048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de-DE" sz="1800" dirty="0"/>
              <a:t>Setzt sich aus den Einzelleistungen in der schriftlichen Prüfungs-leistung und in der mündlichen Prüfung zusammen</a:t>
            </a:r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de-DE" sz="1800" dirty="0"/>
              <a:t>Gewichtung im Verhältnis 3:2</a:t>
            </a:r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de-DE" sz="1800" dirty="0"/>
              <a:t>Die Universitätsprüfung ist bestanden, wenn wenigstens die Endnote „ausreichend“ erzielt worden ist</a:t>
            </a:r>
          </a:p>
        </p:txBody>
      </p:sp>
    </p:spTree>
    <p:extLst>
      <p:ext uri="{BB962C8B-B14F-4D97-AF65-F5344CB8AC3E}">
        <p14:creationId xmlns:p14="http://schemas.microsoft.com/office/powerpoint/2010/main" val="122984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12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1697083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7"/>
              <a:tabLst>
                <a:tab pos="447675" algn="l"/>
              </a:tabLst>
            </a:pPr>
            <a:r>
              <a:rPr lang="de-DE" altLang="de-DE" sz="2400" b="1" dirty="0"/>
              <a:t>Wiederholung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3901" y="2404625"/>
            <a:ext cx="7700962" cy="61289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1800" dirty="0"/>
              <a:t>Bei Misserfolg kann die Universitätsprüfung einmal wiederholt werden,        § 20 Abs. 6 </a:t>
            </a:r>
            <a:r>
              <a:rPr lang="de-DE" sz="1800" dirty="0" err="1"/>
              <a:t>StudPrO</a:t>
            </a:r>
            <a:r>
              <a:rPr lang="de-DE" sz="1800" dirty="0"/>
              <a:t>, </a:t>
            </a:r>
            <a:r>
              <a:rPr lang="de-DE" sz="1800" b="1" dirty="0"/>
              <a:t>nicht</a:t>
            </a:r>
            <a:r>
              <a:rPr lang="de-DE" sz="1800" dirty="0"/>
              <a:t> zur Notenverbesserung</a:t>
            </a:r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de-DE" sz="1800" dirty="0"/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de-DE" sz="1800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3070283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8"/>
              <a:tabLst>
                <a:tab pos="447675" algn="l"/>
              </a:tabLst>
            </a:pPr>
            <a:r>
              <a:rPr lang="de-DE" altLang="de-DE" sz="2400" b="1" dirty="0"/>
              <a:t> Rücktritt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19137" y="3752385"/>
            <a:ext cx="7705725" cy="60016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1800" dirty="0"/>
              <a:t>§§ 12 und 18 Abs. 2 </a:t>
            </a:r>
            <a:r>
              <a:rPr lang="de-DE" sz="1800" dirty="0" err="1"/>
              <a:t>JAPrO</a:t>
            </a:r>
            <a:r>
              <a:rPr lang="de-DE" sz="1800" dirty="0"/>
              <a:t> gelten entsprechend; Krankheit oder sonstiger wichtiger Grund erforderlich. Antrag ist unverzüglich zu stellen.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de-DE" sz="1800" dirty="0"/>
          </a:p>
          <a:p>
            <a:pPr marL="874713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502638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5A0406-F5F0-4C60-9EA8-32CB2EF9A8CC}" type="slidenum">
              <a:rPr lang="de-DE" altLang="de-DE" smtClean="0"/>
              <a:pPr/>
              <a:t>13</a:t>
            </a:fld>
            <a:r>
              <a:rPr lang="de-DE" altLang="de-DE" dirty="0"/>
              <a:t> |	</a:t>
            </a:r>
          </a:p>
        </p:txBody>
      </p:sp>
      <p:sp>
        <p:nvSpPr>
          <p:cNvPr id="8195" name="Rechteck 2"/>
          <p:cNvSpPr>
            <a:spLocks noChangeArrowheads="1"/>
          </p:cNvSpPr>
          <p:nvPr/>
        </p:nvSpPr>
        <p:spPr bwMode="auto">
          <a:xfrm>
            <a:off x="719138" y="2873375"/>
            <a:ext cx="7705725" cy="584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3200" b="1" dirty="0"/>
              <a:t>B. Das Schwerpunktbereichsstudium</a:t>
            </a:r>
          </a:p>
        </p:txBody>
      </p:sp>
    </p:spTree>
    <p:extLst>
      <p:ext uri="{BB962C8B-B14F-4D97-AF65-F5344CB8AC3E}">
        <p14:creationId xmlns:p14="http://schemas.microsoft.com/office/powerpoint/2010/main" val="1370671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14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707154"/>
            <a:ext cx="7700962" cy="422674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romanUcPeriod"/>
            </a:pPr>
            <a:r>
              <a:rPr lang="de-DE" sz="2400" b="1" dirty="0"/>
              <a:t>Die einzelnen Schwerpunkt(teil)</a:t>
            </a:r>
            <a:r>
              <a:rPr lang="de-DE" sz="2400" b="1" dirty="0" err="1"/>
              <a:t>bereiche</a:t>
            </a:r>
            <a:r>
              <a:rPr lang="de-DE" sz="2400" b="1" dirty="0"/>
              <a:t> (SPB):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239179"/>
            <a:ext cx="7700962" cy="178240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buFont typeface="Arial" panose="020B0604020202020204" pitchFamily="34" charset="0"/>
              <a:buChar char="•"/>
            </a:pPr>
            <a:r>
              <a:rPr lang="de-DE" sz="1800" dirty="0"/>
              <a:t>13 Schwerpunktbereiche sind in § 9 </a:t>
            </a:r>
            <a:r>
              <a:rPr lang="de-DE" sz="1800" dirty="0" err="1"/>
              <a:t>StudPrO</a:t>
            </a:r>
            <a:r>
              <a:rPr lang="de-DE" sz="1800" dirty="0"/>
              <a:t> festgelegt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de-DE" sz="1800" b="1" dirty="0"/>
              <a:t>Zielvorgabe</a:t>
            </a:r>
            <a:r>
              <a:rPr lang="de-DE" sz="1800" dirty="0"/>
              <a:t> des DRiG :</a:t>
            </a:r>
          </a:p>
          <a:p>
            <a:pPr marL="360363" lvl="1" indent="0" algn="just">
              <a:buNone/>
            </a:pPr>
            <a:r>
              <a:rPr lang="de-DE" sz="1800" dirty="0"/>
              <a:t>„Die Schwerpunktbereiche dienen der Ergänzung des Studiums, der Vertiefung der mit ihnen zusammenhängenden Pflichtfächer sowie der Vermittlung interdisziplinärer und internationaler Bezüge des Rechts.“</a:t>
            </a:r>
          </a:p>
        </p:txBody>
      </p:sp>
    </p:spTree>
    <p:extLst>
      <p:ext uri="{BB962C8B-B14F-4D97-AF65-F5344CB8AC3E}">
        <p14:creationId xmlns:p14="http://schemas.microsoft.com/office/powerpoint/2010/main" val="1457042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15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1811045"/>
            <a:ext cx="7700962" cy="437029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buFont typeface="Arial" panose="020B0604020202020204" pitchFamily="34" charset="0"/>
              <a:buChar char="•"/>
            </a:pPr>
            <a:r>
              <a:rPr lang="de-DE" dirty="0"/>
              <a:t>Hoher Praxisbezug z.B. durch:</a:t>
            </a:r>
          </a:p>
          <a:p>
            <a:pPr lvl="2" algn="just"/>
            <a:r>
              <a:rPr lang="de-DE" sz="1800" dirty="0"/>
              <a:t>Die Einbindung von Praktikern als Dozenten im Rahmen der Schwerpunktbereichsausbildung und als Prüfern in der Universitätsprüfung</a:t>
            </a:r>
          </a:p>
          <a:p>
            <a:pPr lvl="2" algn="just"/>
            <a:r>
              <a:rPr lang="de-DE" sz="1800" dirty="0"/>
              <a:t>Praxisbezogene Vorlesungen wie z.B. „Gesellschaftsrecht in der anwaltlichen Praxis“, „Gesellschaftsrechtliche Gestaltung“ oder „Arbeitsrecht in der anwaltlichen Praxis“</a:t>
            </a:r>
          </a:p>
          <a:p>
            <a:pPr lvl="2" algn="just"/>
            <a:r>
              <a:rPr lang="de-DE" sz="1800" dirty="0"/>
              <a:t>Kolloquien, bspw.: „Praxis des Unternehmensrechts“, „</a:t>
            </a:r>
            <a:r>
              <a:rPr lang="de-DE" sz="1800" dirty="0" err="1"/>
              <a:t>Gewerb-licher</a:t>
            </a:r>
            <a:r>
              <a:rPr lang="de-DE" sz="1800" dirty="0"/>
              <a:t> Rechtsschutz“, „</a:t>
            </a:r>
            <a:r>
              <a:rPr lang="de-DE" sz="1800" dirty="0" err="1"/>
              <a:t>Kolloqium</a:t>
            </a:r>
            <a:r>
              <a:rPr lang="de-DE" sz="1800" dirty="0"/>
              <a:t> im Kartellrecht“, „Neue Recht-</a:t>
            </a:r>
            <a:r>
              <a:rPr lang="de-DE" sz="1800" dirty="0" err="1"/>
              <a:t>sprechung</a:t>
            </a:r>
            <a:r>
              <a:rPr lang="de-DE" sz="1800" dirty="0"/>
              <a:t> im Steuerrecht“, “ oder das „</a:t>
            </a:r>
            <a:r>
              <a:rPr lang="de-DE" sz="1800" dirty="0" err="1"/>
              <a:t>Examenskolloqium</a:t>
            </a:r>
            <a:r>
              <a:rPr lang="de-DE" sz="1800" dirty="0"/>
              <a:t>“ zu den </a:t>
            </a:r>
            <a:r>
              <a:rPr lang="de-DE" sz="1800" dirty="0" err="1"/>
              <a:t>SPBen</a:t>
            </a:r>
            <a:r>
              <a:rPr lang="de-DE" sz="1800" dirty="0"/>
              <a:t> 7a und 7b</a:t>
            </a:r>
          </a:p>
          <a:p>
            <a:pPr lvl="2" algn="just"/>
            <a:r>
              <a:rPr lang="de-DE" sz="1800" dirty="0"/>
              <a:t>Diverse </a:t>
            </a:r>
            <a:r>
              <a:rPr lang="de-DE" sz="1800" dirty="0" err="1"/>
              <a:t>Moot</a:t>
            </a:r>
            <a:r>
              <a:rPr lang="de-DE" sz="1800" dirty="0"/>
              <a:t> Courts</a:t>
            </a:r>
          </a:p>
          <a:p>
            <a:pPr lvl="2"/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964709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16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1682906"/>
            <a:ext cx="7700962" cy="246847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buFont typeface="Arial" panose="020B0604020202020204" pitchFamily="34" charset="0"/>
              <a:buChar char="•"/>
            </a:pPr>
            <a:r>
              <a:rPr lang="de-DE" dirty="0"/>
              <a:t>Internationale Bezüge werden hergestellt etwa durch:</a:t>
            </a:r>
          </a:p>
          <a:p>
            <a:pPr lvl="2" algn="just"/>
            <a:r>
              <a:rPr lang="de-DE" sz="1800" dirty="0"/>
              <a:t> Austauschseminare</a:t>
            </a:r>
          </a:p>
          <a:p>
            <a:pPr lvl="2" algn="just"/>
            <a:r>
              <a:rPr lang="de-DE" sz="1800" dirty="0"/>
              <a:t>Vorlesungen wie „Europäisches Unternehmensrecht“, „Inter-nationales Zivilverfahrensrecht“, „Insolvenzrecht II: </a:t>
            </a:r>
            <a:r>
              <a:rPr lang="de-DE" sz="1800" i="1" dirty="0"/>
              <a:t>einschließlich Grundzüge des internationalen Insolvenzrechts</a:t>
            </a:r>
            <a:r>
              <a:rPr lang="de-DE" sz="1800" dirty="0"/>
              <a:t>“</a:t>
            </a:r>
          </a:p>
          <a:p>
            <a:pPr lvl="2" algn="just"/>
            <a:r>
              <a:rPr lang="de-DE" sz="1800" dirty="0"/>
              <a:t>Vorlesungen wie „Privatrechtsvergleichung I“ auch außerhalb des SPB 4b</a:t>
            </a:r>
          </a:p>
          <a:p>
            <a:pPr lvl="2" algn="just"/>
            <a:r>
              <a:rPr lang="de-DE" sz="1800" dirty="0" err="1"/>
              <a:t>Moot</a:t>
            </a:r>
            <a:r>
              <a:rPr lang="de-DE" sz="1800" dirty="0"/>
              <a:t> Courts</a:t>
            </a:r>
          </a:p>
          <a:p>
            <a:pPr lvl="2"/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268569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17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58385"/>
            <a:ext cx="7700962" cy="422674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romanUcPeriod" startAt="2"/>
            </a:pPr>
            <a:r>
              <a:rPr lang="de-DE" sz="2400" b="1" dirty="0"/>
              <a:t>Das Schwerpunktbereichsstudium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901435"/>
            <a:ext cx="7700962" cy="351051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2" algn="just"/>
            <a:r>
              <a:rPr lang="de-DE" sz="1600" dirty="0"/>
              <a:t>Bei </a:t>
            </a:r>
            <a:r>
              <a:rPr lang="de-DE" sz="1600" dirty="0" err="1" smtClean="0"/>
              <a:t>ordnungsgem</a:t>
            </a:r>
            <a:r>
              <a:rPr lang="de-DE" sz="1600" dirty="0" smtClean="0"/>
              <a:t>. Studium </a:t>
            </a:r>
            <a:r>
              <a:rPr lang="de-DE" sz="1600" dirty="0" err="1"/>
              <a:t>entspr</a:t>
            </a:r>
            <a:r>
              <a:rPr lang="de-DE" sz="1600" dirty="0"/>
              <a:t>. </a:t>
            </a:r>
            <a:r>
              <a:rPr lang="de-DE" sz="1600" dirty="0" smtClean="0"/>
              <a:t>dem </a:t>
            </a:r>
            <a:r>
              <a:rPr lang="de-DE" sz="1600" dirty="0" err="1" smtClean="0"/>
              <a:t>Studiemplan</a:t>
            </a:r>
            <a:r>
              <a:rPr lang="de-DE" sz="1600" dirty="0" smtClean="0"/>
              <a:t> folglich ab dem 4. Semester</a:t>
            </a:r>
          </a:p>
          <a:p>
            <a:pPr marL="1162050" lvl="2" indent="-804863" algn="just" defTabSz="717550">
              <a:buNone/>
            </a:pPr>
            <a:r>
              <a:rPr lang="de-DE" sz="1600" dirty="0" smtClean="0"/>
              <a:t>	</a:t>
            </a:r>
            <a:r>
              <a:rPr lang="de-DE" sz="1600" dirty="0" smtClean="0">
                <a:sym typeface="Wingdings" panose="05000000000000000000" pitchFamily="2" charset="2"/>
              </a:rPr>
              <a:t> </a:t>
            </a:r>
            <a:r>
              <a:rPr lang="de-DE" sz="1600" dirty="0" smtClean="0"/>
              <a:t>Es ist möglich und es wird empfohlen, sich (am besten im dritten 	Fachsemester) bereits einmal verschiedene </a:t>
            </a:r>
            <a:r>
              <a:rPr lang="de-DE" sz="1600" dirty="0" err="1" smtClean="0"/>
              <a:t>SPBe</a:t>
            </a:r>
            <a:r>
              <a:rPr lang="de-DE" sz="1600" dirty="0" smtClean="0"/>
              <a:t> anzusehen</a:t>
            </a:r>
          </a:p>
          <a:p>
            <a:pPr marL="1162050" lvl="2" indent="-804863" algn="just" defTabSz="717550">
              <a:buNone/>
            </a:pPr>
            <a:r>
              <a:rPr lang="de-DE" sz="1600" dirty="0"/>
              <a:t>	</a:t>
            </a:r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 err="1">
                <a:sym typeface="Wingdings" panose="05000000000000000000" pitchFamily="2" charset="2"/>
              </a:rPr>
              <a:t>Grds</a:t>
            </a:r>
            <a:r>
              <a:rPr lang="de-DE" sz="1600" dirty="0">
                <a:sym typeface="Wingdings" panose="05000000000000000000" pitchFamily="2" charset="2"/>
              </a:rPr>
              <a:t>. lautet die Empfehlung: Studium im 4. und im 5. Fachsemester, 	anschließend dann die Universitätsprüfung, sodass das 7. und das 	</a:t>
            </a:r>
            <a:r>
              <a:rPr lang="de-DE" sz="1600" dirty="0"/>
              <a:t>8. Fachsemester</a:t>
            </a:r>
            <a:r>
              <a:rPr lang="de-DE" sz="1600" dirty="0">
                <a:sym typeface="Wingdings" panose="05000000000000000000" pitchFamily="2" charset="2"/>
              </a:rPr>
              <a:t> für die Vorbereitung auf die Staatsprüfung frei sind</a:t>
            </a:r>
          </a:p>
          <a:p>
            <a:pPr marL="1162050" lvl="2" indent="-804863" algn="just" defTabSz="717550">
              <a:buNone/>
            </a:pPr>
            <a:r>
              <a:rPr lang="de-DE" sz="1600" dirty="0">
                <a:sym typeface="Wingdings" panose="05000000000000000000" pitchFamily="2" charset="2"/>
              </a:rPr>
              <a:t>		</a:t>
            </a:r>
            <a:r>
              <a:rPr lang="de-DE" sz="1600" dirty="0" smtClean="0">
                <a:sym typeface="Wingdings" panose="05000000000000000000" pitchFamily="2" charset="2"/>
              </a:rPr>
              <a:t>(wenn man den Freiversuch wahrnehmen möchte)</a:t>
            </a:r>
            <a:endParaRPr lang="de-DE" sz="1600" dirty="0"/>
          </a:p>
          <a:p>
            <a:pPr lvl="2" algn="just"/>
            <a:r>
              <a:rPr lang="de-DE" sz="1600" dirty="0"/>
              <a:t>Sobald Sie sich für einen SPB entschieden haben und Ihr Studium im SPB aufnehmen,</a:t>
            </a:r>
            <a:r>
              <a:rPr lang="de-DE" sz="1600" b="1" dirty="0">
                <a:solidFill>
                  <a:schemeClr val="tx2"/>
                </a:solidFill>
              </a:rPr>
              <a:t> </a:t>
            </a:r>
            <a:r>
              <a:rPr lang="de-DE" sz="1600" b="1" dirty="0" smtClean="0">
                <a:solidFill>
                  <a:schemeClr val="tx2"/>
                </a:solidFill>
              </a:rPr>
              <a:t>müssen </a:t>
            </a:r>
            <a:r>
              <a:rPr lang="de-DE" sz="1600" b="1" dirty="0">
                <a:solidFill>
                  <a:schemeClr val="tx2"/>
                </a:solidFill>
              </a:rPr>
              <a:t>Sie die Wahl Ihres SPB </a:t>
            </a:r>
            <a:r>
              <a:rPr lang="de-DE" sz="1600" b="1" dirty="0" smtClean="0">
                <a:solidFill>
                  <a:schemeClr val="tx2"/>
                </a:solidFill>
              </a:rPr>
              <a:t>dem </a:t>
            </a:r>
            <a:r>
              <a:rPr lang="de-DE" sz="1600" b="1" dirty="0">
                <a:solidFill>
                  <a:schemeClr val="tx2"/>
                </a:solidFill>
              </a:rPr>
              <a:t>Prüfungsamt </a:t>
            </a:r>
            <a:r>
              <a:rPr lang="de-DE" sz="1600" b="1" dirty="0" smtClean="0">
                <a:solidFill>
                  <a:schemeClr val="tx2"/>
                </a:solidFill>
              </a:rPr>
              <a:t>anzeigen</a:t>
            </a:r>
            <a:r>
              <a:rPr lang="de-DE" sz="1600" dirty="0" smtClean="0"/>
              <a:t> </a:t>
            </a:r>
            <a:r>
              <a:rPr lang="de-DE" sz="1600" dirty="0"/>
              <a:t>(die Wahl wird damit noch </a:t>
            </a:r>
            <a:r>
              <a:rPr lang="de-DE" sz="1600" b="1" dirty="0"/>
              <a:t>nicht</a:t>
            </a:r>
            <a:r>
              <a:rPr lang="de-DE" sz="1600" dirty="0"/>
              <a:t> bindend), § 10 Abs. 2 </a:t>
            </a:r>
            <a:r>
              <a:rPr lang="de-DE" sz="1600" dirty="0" err="1"/>
              <a:t>StudPrO</a:t>
            </a:r>
            <a:r>
              <a:rPr lang="de-DE" sz="1600" dirty="0"/>
              <a:t> (Formular auf der Homepage</a:t>
            </a:r>
            <a:r>
              <a:rPr lang="de-DE" sz="1600" dirty="0" smtClean="0"/>
              <a:t>), die Anzeige schützt Sie vor einer </a:t>
            </a:r>
            <a:r>
              <a:rPr lang="de-DE" sz="1600" dirty="0" smtClean="0"/>
              <a:t>späteren </a:t>
            </a:r>
            <a:r>
              <a:rPr lang="de-DE" sz="1600" dirty="0" smtClean="0"/>
              <a:t>Änderung der Prüfungsform.</a:t>
            </a:r>
            <a:endParaRPr lang="de-DE" sz="16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2164199"/>
            <a:ext cx="7700962" cy="65409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de-DE" sz="1800" b="1" i="1" dirty="0"/>
              <a:t>Soll</a:t>
            </a:r>
            <a:r>
              <a:rPr lang="de-DE" sz="1800" dirty="0"/>
              <a:t> erst nach Bestehen der Zwischenprüfung aufgenommen werden, § 10 Abs. 1 </a:t>
            </a:r>
            <a:r>
              <a:rPr lang="de-DE" sz="1800" dirty="0" err="1"/>
              <a:t>StudPrO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7359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B. Das Schwerpunktbereichsstudium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18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462525"/>
            <a:ext cx="7700962" cy="354508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2" algn="just"/>
            <a:r>
              <a:rPr lang="de-DE" sz="1600" dirty="0"/>
              <a:t>Es ist nach dem Studienplan für die Schwerpunktbereiche auf zwei Semester angelegt, sodass das Studium und die Universitätsprüfung </a:t>
            </a:r>
            <a:r>
              <a:rPr lang="de-DE" sz="1600" dirty="0" smtClean="0"/>
              <a:t>(</a:t>
            </a:r>
            <a:r>
              <a:rPr lang="de-DE" sz="1600" dirty="0" err="1" smtClean="0"/>
              <a:t>mündl</a:t>
            </a:r>
            <a:r>
              <a:rPr lang="de-DE" sz="1600" dirty="0" smtClean="0"/>
              <a:t>. Teil im </a:t>
            </a:r>
            <a:r>
              <a:rPr lang="de-DE" sz="1600" dirty="0"/>
              <a:t>dritten Semester)  innerhalb der Regelstudienzeit erfolgen können</a:t>
            </a:r>
          </a:p>
          <a:p>
            <a:pPr lvl="2" algn="just"/>
            <a:r>
              <a:rPr lang="de-DE" sz="1600" dirty="0"/>
              <a:t>Bestimmte Lehrveranstaltungen sind stets Gegenstand der Prüfung </a:t>
            </a:r>
            <a:r>
              <a:rPr lang="de-DE" dirty="0"/>
              <a:t>(vgl. § 14 </a:t>
            </a:r>
            <a:r>
              <a:rPr lang="de-DE" dirty="0" err="1"/>
              <a:t>StudPrO</a:t>
            </a:r>
            <a:r>
              <a:rPr lang="de-DE" dirty="0"/>
              <a:t>)</a:t>
            </a:r>
            <a:r>
              <a:rPr lang="de-DE" sz="1600" dirty="0"/>
              <a:t>; sie müssen in jedem Fall belegt werden (im Studienplan sind sie mit „SPP“ ausgewiesen)</a:t>
            </a:r>
          </a:p>
          <a:p>
            <a:pPr lvl="2" algn="just"/>
            <a:r>
              <a:rPr lang="de-DE" sz="1600" dirty="0"/>
              <a:t>Auch Wahlveranstaltungen (SPW-Veranstaltungen) sind, sofern belegt, Stoff der mündlichen Prüfung, vgl. auch hierzu § 14 </a:t>
            </a:r>
            <a:r>
              <a:rPr lang="de-DE" sz="1600" dirty="0" err="1"/>
              <a:t>StudPrO</a:t>
            </a:r>
            <a:r>
              <a:rPr lang="de-DE" sz="1600" dirty="0"/>
              <a:t>; SPW-Veranstaltungen werden in den meisten </a:t>
            </a:r>
            <a:r>
              <a:rPr lang="de-DE" sz="1600" dirty="0" err="1"/>
              <a:t>SPBen</a:t>
            </a:r>
            <a:r>
              <a:rPr lang="de-DE" sz="1600" dirty="0"/>
              <a:t> benötigt, um auf die 16 SWS Studium im SPB zu kommen</a:t>
            </a:r>
          </a:p>
          <a:p>
            <a:pPr lvl="2" algn="just"/>
            <a:r>
              <a:rPr lang="de-DE" sz="1600" dirty="0"/>
              <a:t>Sofern SPW-Veranstaltungen Gegenstand der mündlichen Prüfung sein können, können Sie auch Gegenstand einer Studienarbeit sein</a:t>
            </a:r>
          </a:p>
          <a:p>
            <a:pPr marL="720725" lvl="2" indent="0">
              <a:buNone/>
            </a:pPr>
            <a:endParaRPr lang="de-DE" sz="16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1708600"/>
            <a:ext cx="7700962" cy="64423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Das Studium im Schwerpunktbereich umfasst </a:t>
            </a:r>
            <a:r>
              <a:rPr lang="de-DE" b="1" dirty="0"/>
              <a:t>mindestens    16 SWS</a:t>
            </a:r>
            <a:r>
              <a:rPr lang="de-DE" dirty="0"/>
              <a:t>, §§ 27 Abs. 1 S. 1 </a:t>
            </a:r>
            <a:r>
              <a:rPr lang="de-DE" dirty="0" err="1"/>
              <a:t>JAPrO</a:t>
            </a:r>
            <a:r>
              <a:rPr lang="de-DE" dirty="0"/>
              <a:t>, 11 Abs. 2 </a:t>
            </a:r>
            <a:r>
              <a:rPr lang="de-DE" dirty="0" err="1"/>
              <a:t>StudPrO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457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5A0406-F5F0-4C60-9EA8-32CB2EF9A8CC}" type="slidenum">
              <a:rPr lang="de-DE" altLang="de-DE" smtClean="0"/>
              <a:pPr/>
              <a:t>19</a:t>
            </a:fld>
            <a:r>
              <a:rPr lang="de-DE" altLang="de-DE" dirty="0"/>
              <a:t> |	</a:t>
            </a:r>
          </a:p>
        </p:txBody>
      </p:sp>
      <p:sp>
        <p:nvSpPr>
          <p:cNvPr id="8195" name="Rechteck 2"/>
          <p:cNvSpPr>
            <a:spLocks noChangeArrowheads="1"/>
          </p:cNvSpPr>
          <p:nvPr/>
        </p:nvSpPr>
        <p:spPr bwMode="auto">
          <a:xfrm>
            <a:off x="719138" y="2873375"/>
            <a:ext cx="7705725" cy="1077218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87425"/>
            <a:r>
              <a:rPr lang="de-DE" altLang="de-DE" sz="3200" b="1" dirty="0"/>
              <a:t>C.  Die Planung „</a:t>
            </a:r>
            <a:r>
              <a:rPr lang="de-DE" altLang="de-DE" sz="3200" b="1" i="1" dirty="0"/>
              <a:t>meines 	Schwerpunktbereichs</a:t>
            </a:r>
            <a:r>
              <a:rPr lang="de-DE" altLang="de-DE" sz="3200" b="1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3422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3200" dirty="0">
                <a:solidFill>
                  <a:schemeClr val="tx2"/>
                </a:solidFill>
              </a:rPr>
              <a:t>Gliederung des folgenden Vortrags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87026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</a:pPr>
            <a:r>
              <a:rPr lang="de-DE" altLang="de-DE" sz="2400" b="1" dirty="0"/>
              <a:t>A. Die </a:t>
            </a:r>
            <a:r>
              <a:rPr lang="de-DE" altLang="de-DE" sz="2400" b="1" dirty="0">
                <a:latin typeface="+mj-lt"/>
              </a:rPr>
              <a:t>Universitätsprüfung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09340" y="2771946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</a:pPr>
            <a:r>
              <a:rPr lang="de-DE" altLang="de-DE" sz="2400" b="1" dirty="0"/>
              <a:t>B. Das Schwerpunktbereichsstudium</a:t>
            </a: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09340" y="3652666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  <a:tabLst>
                <a:tab pos="447675" algn="l"/>
              </a:tabLst>
            </a:pPr>
            <a:r>
              <a:rPr lang="de-DE" altLang="de-DE" sz="2400" b="1" dirty="0"/>
              <a:t>C. Die Planung „</a:t>
            </a:r>
            <a:r>
              <a:rPr lang="de-DE" altLang="de-DE" sz="2400" b="1" i="1" dirty="0"/>
              <a:t>meines Schwerpunktbereichs</a:t>
            </a:r>
            <a:r>
              <a:rPr lang="de-DE" altLang="de-DE" sz="2400" b="1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989829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20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7130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/>
            </a:pPr>
            <a:r>
              <a:rPr lang="de-DE" altLang="de-DE" sz="2400" b="1" dirty="0">
                <a:latin typeface="+mj-lt"/>
              </a:rPr>
              <a:t>Inhaltlich: Welchen SPB soll ich studieren?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3901" y="2363526"/>
            <a:ext cx="7700962" cy="75457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/>
            </a:pPr>
            <a:r>
              <a:rPr lang="de-DE" altLang="de-DE" sz="1800" dirty="0"/>
              <a:t>Orientieren Sie sich an Ihren Interessen, nicht daran, ob es in einem bestimmten SPB angeblich besonders leicht ist, gute Noten zu erzielen!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23901" y="3193418"/>
            <a:ext cx="7700962" cy="40931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 startAt="2"/>
            </a:pPr>
            <a:r>
              <a:rPr lang="de-DE" altLang="de-DE" sz="1800" dirty="0"/>
              <a:t>Schauen Sie sich ruhig verschiedene Schwerpunktbereiche an!</a:t>
            </a:r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723901" y="3658822"/>
            <a:ext cx="7700962" cy="247680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 startAt="3"/>
            </a:pPr>
            <a:r>
              <a:rPr lang="de-DE" altLang="de-DE" sz="1800" dirty="0"/>
              <a:t>Wechsel des Schwerpunktbereichs</a:t>
            </a:r>
          </a:p>
          <a:p>
            <a:pPr lvl="1" algn="just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sz="1800" dirty="0"/>
              <a:t>Bis zur Zulassung können Sie Ihren SPB noch jederzeit wechseln</a:t>
            </a:r>
          </a:p>
          <a:p>
            <a:pPr lvl="1" algn="just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sz="1800" dirty="0"/>
              <a:t>Mit der Wahl Ihres SPB legen Sie sich beruflich nicht fest!</a:t>
            </a:r>
          </a:p>
          <a:p>
            <a:pPr marL="539750" lvl="1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Eher ist es anders herum: Wenn Sie jetzt schon sicher wissen, in welche Richtung Sie gehen möchten, dann können Sie mit der Wahl Ihres SPB dafür die besten Grundlagen schaffen</a:t>
            </a:r>
          </a:p>
          <a:p>
            <a:pPr lvl="1" defTabSz="44767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416463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21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23901" y="169496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2"/>
              <a:tabLst>
                <a:tab pos="447675" algn="l"/>
              </a:tabLst>
            </a:pPr>
            <a:r>
              <a:rPr lang="de-DE" altLang="de-DE" sz="2400" b="1" dirty="0"/>
              <a:t>Zeitlich: Wann soll ich den SPB absolvieren?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4117839"/>
            <a:ext cx="7700962" cy="206350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/>
            </a:pPr>
            <a:r>
              <a:rPr lang="de-DE" altLang="de-DE" sz="1800" b="1" dirty="0"/>
              <a:t>Schaffen Sie es, den SPB zu absolvieren und trotzdem die Frist für den Freiversuch einzuhalten?</a:t>
            </a:r>
          </a:p>
          <a:p>
            <a:pPr marL="357188" indent="0" algn="just" defTabSz="447675">
              <a:lnSpc>
                <a:spcPct val="150000"/>
              </a:lnSpc>
              <a:buNone/>
            </a:pPr>
            <a:r>
              <a:rPr lang="de-DE" altLang="de-DE" sz="1800" dirty="0" err="1"/>
              <a:t>Grds</a:t>
            </a:r>
            <a:r>
              <a:rPr lang="de-DE" altLang="de-DE" sz="1800" dirty="0"/>
              <a:t>. ist das möglich. Am besten scheint es dann, das SPB-Studium im vierten Semester aufzunehmen und im sechsten Semester die Universitätsprüfung abzulegen (Klausur </a:t>
            </a:r>
            <a:r>
              <a:rPr lang="de-DE" altLang="de-DE" sz="1800" dirty="0" err="1"/>
              <a:t>a.E</a:t>
            </a:r>
            <a:r>
              <a:rPr lang="de-DE" altLang="de-DE" sz="1800" dirty="0"/>
              <a:t>. des fünften Semesters). 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3901" y="2400382"/>
            <a:ext cx="7700962" cy="77726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</a:pPr>
            <a:r>
              <a:rPr lang="de-DE" altLang="de-DE" sz="1800" dirty="0"/>
              <a:t>„Soll ich das Schwerpunktbereichsstudium und die Universitätsprüfung vor oder nach der Staatsprüfung absolvieren?“  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23901" y="3259110"/>
            <a:ext cx="7700962" cy="77726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47675">
              <a:lnSpc>
                <a:spcPct val="150000"/>
              </a:lnSpc>
              <a:buNone/>
            </a:pPr>
            <a:r>
              <a:rPr lang="de-DE" altLang="de-DE" sz="1800" dirty="0"/>
              <a:t>Auf diese oft gestellte Frage gibt es keine allgemeingültige Antwort, es gibt nur Gesichtspunkte, die man allgemein herausstellen kann</a:t>
            </a:r>
          </a:p>
        </p:txBody>
      </p:sp>
    </p:spTree>
    <p:extLst>
      <p:ext uri="{BB962C8B-B14F-4D97-AF65-F5344CB8AC3E}">
        <p14:creationId xmlns:p14="http://schemas.microsoft.com/office/powerpoint/2010/main" val="23959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22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1712967"/>
            <a:ext cx="7700962" cy="87258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65113" indent="0" defTabSz="447675">
              <a:lnSpc>
                <a:spcPct val="150000"/>
              </a:lnSpc>
              <a:buNone/>
            </a:pPr>
            <a:r>
              <a:rPr lang="de-DE" altLang="de-DE" sz="1800" dirty="0"/>
              <a:t>So kann im 7. Semester ganz in Ruhe mit der Examensvorbereitung begonnen werden.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14729C7F-E77D-4FCB-9A78-652F687517B6}"/>
              </a:ext>
            </a:extLst>
          </p:cNvPr>
          <p:cNvSpPr txBox="1">
            <a:spLocks/>
          </p:cNvSpPr>
          <p:nvPr/>
        </p:nvSpPr>
        <p:spPr bwMode="auto">
          <a:xfrm>
            <a:off x="723901" y="2674203"/>
            <a:ext cx="7700962" cy="104376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65113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Das bedeutet in den Semestern vier bis sechs, wenn auch die Fort-</a:t>
            </a:r>
            <a:r>
              <a:rPr lang="de-DE" altLang="de-DE" sz="1800" dirty="0" err="1"/>
              <a:t>geschrittenenübungen</a:t>
            </a:r>
            <a:r>
              <a:rPr lang="de-DE" altLang="de-DE" sz="1800" dirty="0"/>
              <a:t> absolviert werden müssen, eine Mehrbelastung.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209DF14F-C7B9-4925-AC08-8412EDC74235}"/>
              </a:ext>
            </a:extLst>
          </p:cNvPr>
          <p:cNvSpPr txBox="1">
            <a:spLocks/>
          </p:cNvSpPr>
          <p:nvPr/>
        </p:nvSpPr>
        <p:spPr bwMode="auto">
          <a:xfrm>
            <a:off x="723901" y="3848276"/>
            <a:ext cx="7700962" cy="104376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65113" indent="0" defTabSz="447675">
              <a:lnSpc>
                <a:spcPct val="150000"/>
              </a:lnSpc>
              <a:buNone/>
            </a:pPr>
            <a:r>
              <a:rPr lang="de-DE" altLang="de-DE" sz="1800" dirty="0"/>
              <a:t>Wird das Schwerpunktstudium nach dem Staatsteil absolviert, ist in den zwei Semestern viel Leerlauf, da nur 8 SWS/Semester zu studieren sind. </a:t>
            </a: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BD2F0D28-F7A8-4DF6-B120-CDBDEBBAF0A2}"/>
              </a:ext>
            </a:extLst>
          </p:cNvPr>
          <p:cNvSpPr txBox="1">
            <a:spLocks/>
          </p:cNvSpPr>
          <p:nvPr/>
        </p:nvSpPr>
        <p:spPr bwMode="auto">
          <a:xfrm>
            <a:off x="723901" y="4986711"/>
            <a:ext cx="7700962" cy="125103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65113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Sondersituation nach Corona: </a:t>
            </a:r>
            <a:r>
              <a:rPr lang="de-DE" altLang="de-DE" sz="1800" dirty="0" err="1"/>
              <a:t>SoSe</a:t>
            </a:r>
            <a:r>
              <a:rPr lang="de-DE" altLang="de-DE" sz="1800" dirty="0"/>
              <a:t> 20, WS 20/21, </a:t>
            </a:r>
            <a:r>
              <a:rPr lang="de-DE" altLang="de-DE" sz="1800" dirty="0" err="1"/>
              <a:t>SoSe</a:t>
            </a:r>
            <a:r>
              <a:rPr lang="de-DE" altLang="de-DE" sz="1800" dirty="0"/>
              <a:t> 21 und WS 21 (insges. max. 3 Semester) werden bei der Berechnung der für den Frei- und für den Verbesserungsversuch relevanten Fristen nicht mitgerechnet.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391280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23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1712966"/>
            <a:ext cx="7700962" cy="207264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608013" indent="-342900" defTabSz="447675">
              <a:lnSpc>
                <a:spcPct val="150000"/>
              </a:lnSpc>
              <a:buFont typeface="+mj-lt"/>
              <a:buAutoNum type="arabicPeriod" startAt="2"/>
            </a:pPr>
            <a:r>
              <a:rPr lang="de-DE" altLang="de-DE" sz="1800" b="1" dirty="0"/>
              <a:t>Studienzeit</a:t>
            </a:r>
          </a:p>
          <a:p>
            <a:pPr marL="630238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Wer den SPB und die Universitätsprüfung vor der Staatsprüfung absolviert und dennoch versucht, den Frei- oder wenigstens den verbesserungsfähigen Versuch wahrzunehmen, der schließt sein Studium (</a:t>
            </a:r>
            <a:r>
              <a:rPr lang="de-DE" altLang="de-DE" sz="1800" dirty="0" err="1"/>
              <a:t>jdfls</a:t>
            </a:r>
            <a:r>
              <a:rPr lang="de-DE" altLang="de-DE" sz="1800" dirty="0"/>
              <a:t>. in normalen Zeiten) meist schneller ab.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9138" y="3900778"/>
            <a:ext cx="7700962" cy="164048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608013" indent="-342900" defTabSz="447675">
              <a:lnSpc>
                <a:spcPct val="150000"/>
              </a:lnSpc>
              <a:buFont typeface="+mj-lt"/>
              <a:buAutoNum type="arabicPeriod" startAt="3"/>
            </a:pPr>
            <a:r>
              <a:rPr lang="de-DE" altLang="de-DE" sz="1800" b="1" dirty="0"/>
              <a:t>Vorbereitung auf die Staatsprüfung</a:t>
            </a:r>
          </a:p>
          <a:p>
            <a:pPr marL="630238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Für viele Kandidaten bedeutet die Staatsprüfung einen </a:t>
            </a:r>
            <a:r>
              <a:rPr lang="de-DE" altLang="de-DE" sz="1800" dirty="0" smtClean="0"/>
              <a:t>erheblichen Druck</a:t>
            </a:r>
            <a:r>
              <a:rPr lang="de-DE" altLang="de-DE" sz="1800" dirty="0"/>
              <a:t>. Für manche Studierende kann es sinnvoll sein, sich zuvor einmal in der weniger belastenden Universitätsprüfung zu beweisen.</a:t>
            </a:r>
          </a:p>
        </p:txBody>
      </p:sp>
    </p:spTree>
    <p:extLst>
      <p:ext uri="{BB962C8B-B14F-4D97-AF65-F5344CB8AC3E}">
        <p14:creationId xmlns:p14="http://schemas.microsoft.com/office/powerpoint/2010/main" val="27076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859139"/>
            <a:ext cx="7700962" cy="738664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C. Die Planung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19138" y="6519863"/>
            <a:ext cx="7705725" cy="153888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24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1712966"/>
            <a:ext cx="7700962" cy="123664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39750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Außerdem weisen manche </a:t>
            </a:r>
            <a:r>
              <a:rPr lang="de-DE" altLang="de-DE" sz="1800" dirty="0" err="1"/>
              <a:t>SPBe</a:t>
            </a:r>
            <a:r>
              <a:rPr lang="de-DE" altLang="de-DE" sz="1800" dirty="0"/>
              <a:t> </a:t>
            </a:r>
            <a:r>
              <a:rPr lang="de-DE" altLang="de-DE" sz="1800" dirty="0" smtClean="0"/>
              <a:t>deutliche </a:t>
            </a:r>
            <a:r>
              <a:rPr lang="de-DE" altLang="de-DE" sz="1800" dirty="0"/>
              <a:t>Schnittmengen mit dem Pflichtfachstoff auf. Das SPB-Studium stellt dann auch </a:t>
            </a:r>
            <a:r>
              <a:rPr lang="de-DE" altLang="de-DE" sz="1800" b="1" dirty="0"/>
              <a:t>inhaltlich</a:t>
            </a:r>
            <a:r>
              <a:rPr lang="de-DE" altLang="de-DE" sz="1800" dirty="0"/>
              <a:t> eine sehr gute </a:t>
            </a:r>
            <a:r>
              <a:rPr lang="de-DE" altLang="de-DE" sz="1800" b="1" dirty="0"/>
              <a:t>Vorbereitung auf die Staatsprüfung</a:t>
            </a:r>
            <a:r>
              <a:rPr lang="de-DE" altLang="de-DE" sz="1800" dirty="0"/>
              <a:t> dar.</a:t>
            </a:r>
          </a:p>
          <a:p>
            <a:pPr marL="265113" indent="0" defTabSz="447675">
              <a:lnSpc>
                <a:spcPct val="150000"/>
              </a:lnSpc>
              <a:buNone/>
            </a:pPr>
            <a:endParaRPr lang="de-DE" altLang="de-DE" sz="16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3066819"/>
            <a:ext cx="7700962" cy="122171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447675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Freilich lässt sich umgekehrt auch beobachten, dass diejenigen Kandidaten, die die Staatsprüfung bereits absolviert haben, in der Universitätsprüfung oft vergleichsweise gut abschneiden.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23901" y="4405744"/>
            <a:ext cx="7700962" cy="84291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447675" indent="0" algn="just" defTabSz="447675">
              <a:lnSpc>
                <a:spcPct val="150000"/>
              </a:lnSpc>
              <a:buNone/>
            </a:pPr>
            <a:r>
              <a:rPr lang="de-DE" altLang="de-DE" sz="1800" b="1" dirty="0"/>
              <a:t>Alles in allem handelt es sich um eine höchst individuelle </a:t>
            </a:r>
            <a:r>
              <a:rPr lang="de-DE" altLang="de-DE" sz="1800" b="1" dirty="0" err="1"/>
              <a:t>Ent</a:t>
            </a:r>
            <a:r>
              <a:rPr lang="de-DE" altLang="de-DE" sz="1800" b="1" dirty="0"/>
              <a:t>-scheidung, auf die es keine pauschale Antwort geben kann.</a:t>
            </a:r>
          </a:p>
        </p:txBody>
      </p:sp>
    </p:spTree>
    <p:extLst>
      <p:ext uri="{BB962C8B-B14F-4D97-AF65-F5344CB8AC3E}">
        <p14:creationId xmlns:p14="http://schemas.microsoft.com/office/powerpoint/2010/main" val="4311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5A0406-F5F0-4C60-9EA8-32CB2EF9A8CC}" type="slidenum">
              <a:rPr lang="de-DE" altLang="de-DE" smtClean="0"/>
              <a:pPr/>
              <a:t>3</a:t>
            </a:fld>
            <a:r>
              <a:rPr lang="de-DE" altLang="de-DE" dirty="0"/>
              <a:t> |	</a:t>
            </a:r>
          </a:p>
        </p:txBody>
      </p:sp>
      <p:sp>
        <p:nvSpPr>
          <p:cNvPr id="8195" name="Rechteck 2"/>
          <p:cNvSpPr>
            <a:spLocks noChangeArrowheads="1"/>
          </p:cNvSpPr>
          <p:nvPr/>
        </p:nvSpPr>
        <p:spPr bwMode="auto">
          <a:xfrm>
            <a:off x="719138" y="2873375"/>
            <a:ext cx="7705725" cy="584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3200" b="1" dirty="0"/>
              <a:t>A. Die Universitätsprüfung</a:t>
            </a:r>
            <a:endParaRPr lang="de-DE" altLang="de-DE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265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4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7130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/>
            </a:pPr>
            <a:r>
              <a:rPr lang="de-DE" altLang="de-DE" sz="2400" b="1" dirty="0">
                <a:latin typeface="+mj-lt"/>
              </a:rPr>
              <a:t>Zur Bedeutung der Universitätsprüfung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354376"/>
            <a:ext cx="7700962" cy="112339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defTabSz="447675">
              <a:lnSpc>
                <a:spcPct val="150000"/>
              </a:lnSpc>
            </a:pPr>
            <a:r>
              <a:rPr lang="de-DE" altLang="de-DE" sz="1600" b="1" dirty="0"/>
              <a:t>Die Universitätsprüfung ist Bestandteil der Ersten juristischen Prüfung</a:t>
            </a:r>
          </a:p>
          <a:p>
            <a:pPr defTabSz="447675">
              <a:lnSpc>
                <a:spcPct val="150000"/>
              </a:lnSpc>
            </a:pPr>
            <a:r>
              <a:rPr lang="de-DE" altLang="de-DE" sz="1600" b="1" dirty="0"/>
              <a:t>Sie macht 30 % der Note in der Ersten juristischen Prüfung aus</a:t>
            </a:r>
          </a:p>
          <a:p>
            <a:pPr defTabSz="447675">
              <a:lnSpc>
                <a:spcPct val="150000"/>
              </a:lnSpc>
            </a:pPr>
            <a:r>
              <a:rPr lang="de-DE" altLang="de-DE" sz="1600" b="1" dirty="0"/>
              <a:t>man hat zwei Versuche, </a:t>
            </a:r>
            <a:r>
              <a:rPr lang="de-DE" altLang="de-DE" sz="1600" b="1" dirty="0" smtClean="0"/>
              <a:t>keinen </a:t>
            </a:r>
            <a:r>
              <a:rPr lang="de-DE" altLang="de-DE" sz="1600" b="1" dirty="0"/>
              <a:t>Notenverbesserungsversuch</a:t>
            </a:r>
          </a:p>
          <a:p>
            <a:pPr marL="0" indent="0" defTabSz="447675">
              <a:lnSpc>
                <a:spcPct val="150000"/>
              </a:lnSpc>
              <a:buNone/>
            </a:pPr>
            <a:endParaRPr lang="de-DE" altLang="de-DE" sz="1600" b="1" dirty="0"/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19138" y="3552587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2"/>
              <a:tabLst>
                <a:tab pos="447675" algn="l"/>
              </a:tabLst>
            </a:pPr>
            <a:r>
              <a:rPr lang="de-DE" altLang="de-DE" sz="2400" b="1" dirty="0"/>
              <a:t>Zuständigkeiten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23901" y="4270198"/>
            <a:ext cx="7700962" cy="184543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defTabSz="447675">
              <a:lnSpc>
                <a:spcPct val="150000"/>
              </a:lnSpc>
            </a:pPr>
            <a:r>
              <a:rPr lang="de-DE" altLang="de-DE" sz="1600" b="1" dirty="0"/>
              <a:t>Die Universitätsprüfung wird durch die Universität (Fakultät) selbstständig und in eigener Verantwortung </a:t>
            </a:r>
            <a:r>
              <a:rPr lang="de-DE" altLang="de-DE" sz="1600" b="1" dirty="0" smtClean="0"/>
              <a:t>durchgeführt </a:t>
            </a:r>
          </a:p>
          <a:p>
            <a:pPr defTabSz="447675">
              <a:lnSpc>
                <a:spcPct val="150000"/>
              </a:lnSpc>
            </a:pPr>
            <a:r>
              <a:rPr lang="de-DE" altLang="de-DE" sz="1600" b="1" dirty="0" smtClean="0"/>
              <a:t>Zuständig ist das </a:t>
            </a:r>
            <a:r>
              <a:rPr lang="de-DE" altLang="de-DE" sz="1600" b="1" dirty="0"/>
              <a:t>Schwerpunktprüfungsamt der Fakultät </a:t>
            </a:r>
          </a:p>
        </p:txBody>
      </p:sp>
    </p:spTree>
    <p:extLst>
      <p:ext uri="{BB962C8B-B14F-4D97-AF65-F5344CB8AC3E}">
        <p14:creationId xmlns:p14="http://schemas.microsoft.com/office/powerpoint/2010/main" val="3703442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5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7130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3"/>
            </a:pPr>
            <a:r>
              <a:rPr lang="de-DE" altLang="de-DE" sz="2400" b="1" dirty="0">
                <a:latin typeface="+mj-lt"/>
              </a:rPr>
              <a:t>Prüfungsleistungen, §§ 15 ff. </a:t>
            </a:r>
            <a:r>
              <a:rPr lang="de-DE" altLang="de-DE" sz="2400" b="1" dirty="0" err="1">
                <a:latin typeface="+mj-lt"/>
              </a:rPr>
              <a:t>StudPrO</a:t>
            </a:r>
            <a:endParaRPr lang="de-DE" altLang="de-DE" sz="2400" b="1" dirty="0">
              <a:latin typeface="+mj-lt"/>
            </a:endParaRP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34188" y="2354376"/>
            <a:ext cx="7700962" cy="434544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/>
            </a:pPr>
            <a:r>
              <a:rPr lang="de-DE" altLang="de-DE" b="1" dirty="0"/>
              <a:t>Schriftliche Prüfungsleistung &amp; mündliche Prüfung</a:t>
            </a:r>
          </a:p>
          <a:p>
            <a:pPr marL="342900" indent="-342900" defTabSz="447675">
              <a:lnSpc>
                <a:spcPct val="150000"/>
              </a:lnSpc>
              <a:buFont typeface="+mj-lt"/>
              <a:buAutoNum type="arabicPeriod"/>
            </a:pPr>
            <a:endParaRPr lang="de-DE" altLang="de-DE" sz="1600" b="1" dirty="0"/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23901" y="2849470"/>
            <a:ext cx="7700962" cy="44179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 startAt="2"/>
              <a:tabLst>
                <a:tab pos="447675" algn="l"/>
              </a:tabLst>
            </a:pPr>
            <a:r>
              <a:rPr lang="de-DE" altLang="de-DE" b="1" dirty="0"/>
              <a:t>Gewichtung: 3:2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1" y="3351811"/>
            <a:ext cx="7700962" cy="44213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 startAt="3"/>
              <a:tabLst>
                <a:tab pos="447675" algn="l"/>
              </a:tabLst>
            </a:pPr>
            <a:r>
              <a:rPr lang="de-DE" altLang="de-DE" b="1" dirty="0"/>
              <a:t>Die schriftliche Prüfungsleistung ist</a:t>
            </a:r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728663" y="3871993"/>
            <a:ext cx="7696199" cy="35208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057275" lvl="2" indent="-342900" defTabSz="447675">
              <a:lnSpc>
                <a:spcPct val="150000"/>
              </a:lnSpc>
              <a:buFont typeface="+mj-lt"/>
              <a:buAutoNum type="alphaLcParenR"/>
              <a:tabLst>
                <a:tab pos="447675" algn="l"/>
              </a:tabLst>
            </a:pPr>
            <a:r>
              <a:rPr lang="de-DE" altLang="de-DE" sz="1800" b="1" dirty="0"/>
              <a:t>eine Studienarbeit </a:t>
            </a:r>
            <a:r>
              <a:rPr lang="de-DE" altLang="de-DE" sz="1800" b="1" dirty="0" smtClean="0">
                <a:solidFill>
                  <a:schemeClr val="tx2"/>
                </a:solidFill>
              </a:rPr>
              <a:t>oder</a:t>
            </a:r>
            <a:endParaRPr lang="de-DE" altLang="de-DE" sz="1800" b="1" dirty="0">
              <a:solidFill>
                <a:schemeClr val="tx2"/>
              </a:solidFill>
            </a:endParaRPr>
          </a:p>
        </p:txBody>
      </p:sp>
      <p:sp>
        <p:nvSpPr>
          <p:cNvPr id="13" name="Inhaltsplatzhalter 2"/>
          <p:cNvSpPr txBox="1">
            <a:spLocks/>
          </p:cNvSpPr>
          <p:nvPr/>
        </p:nvSpPr>
        <p:spPr bwMode="auto">
          <a:xfrm>
            <a:off x="738189" y="4302129"/>
            <a:ext cx="7696199" cy="35208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057275" lvl="2" indent="-342900" defTabSz="447675">
              <a:lnSpc>
                <a:spcPct val="150000"/>
              </a:lnSpc>
              <a:buFont typeface="+mj-lt"/>
              <a:buAutoNum type="alphaLcParenR" startAt="2"/>
              <a:tabLst>
                <a:tab pos="447675" algn="l"/>
              </a:tabLst>
            </a:pPr>
            <a:r>
              <a:rPr lang="de-DE" altLang="de-DE" sz="1800" b="1" dirty="0"/>
              <a:t>eine </a:t>
            </a:r>
            <a:r>
              <a:rPr lang="de-DE" altLang="de-DE" sz="1800" b="1" dirty="0" smtClean="0"/>
              <a:t>Aufsichtsarbeit (Klausur)</a:t>
            </a:r>
            <a:endParaRPr lang="de-DE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394330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6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19138" y="1686675"/>
            <a:ext cx="7700962" cy="44213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 startAt="3"/>
              <a:tabLst>
                <a:tab pos="447675" algn="l"/>
              </a:tabLst>
            </a:pPr>
            <a:r>
              <a:rPr lang="de-DE" altLang="de-DE" b="1" dirty="0"/>
              <a:t>Schriftliche Prüfungsleistung</a:t>
            </a:r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728664" y="2208989"/>
            <a:ext cx="7696199" cy="35208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057275" lvl="2" indent="-342900" defTabSz="447675">
              <a:lnSpc>
                <a:spcPct val="150000"/>
              </a:lnSpc>
              <a:buFont typeface="+mj-lt"/>
              <a:buAutoNum type="alphaLcParenR"/>
              <a:tabLst>
                <a:tab pos="447675" algn="l"/>
              </a:tabLst>
            </a:pPr>
            <a:r>
              <a:rPr lang="de-DE" altLang="de-DE" sz="1800" b="1" dirty="0"/>
              <a:t>Studienarbeit (§§ 15 f. </a:t>
            </a:r>
            <a:r>
              <a:rPr lang="de-DE" altLang="de-DE" sz="1800" b="1" dirty="0" err="1"/>
              <a:t>StudPrO</a:t>
            </a:r>
            <a:r>
              <a:rPr lang="de-DE" altLang="de-DE" sz="1800" b="1" dirty="0"/>
              <a:t>)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28664" y="2638996"/>
            <a:ext cx="7696199" cy="3633788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Kann schon während des SPB-Studiums geschrieben werden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Wird i.R. eines Seminars oder separat (Falllösung oder wissenschaftliches Thema) geschrieben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Letzter möglicher Ausgabetermin: 15.02. bzw. 31.07.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Ist mind. zwei Wochen vor Ausgabe schriftlich (Formular auf der Homepage) beim Aufgabensteller zu beantragen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Verspätete Anträge können abgelehnt werden, ebenso im Falle von Kapazitätsüberschreitungen (Tipp: zeitig beantragen)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Zugleich wird die Zulassung zum schriftl. Teil der Universitäts-prüfung beantragt (Zwischenprüfung muss zu diesem Zeitpunkt noch nicht bestanden sein)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650" dirty="0"/>
              <a:t>Zulassung zur mündlichen Prüfung (Zwischenprüfung erforderlich) wird separat beantragt, da keine Bindung an eine best. Kampagne</a:t>
            </a:r>
          </a:p>
        </p:txBody>
      </p:sp>
    </p:spTree>
    <p:extLst>
      <p:ext uri="{BB962C8B-B14F-4D97-AF65-F5344CB8AC3E}">
        <p14:creationId xmlns:p14="http://schemas.microsoft.com/office/powerpoint/2010/main" val="2154859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7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28664" y="1707667"/>
            <a:ext cx="7696199" cy="277289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27175" indent="-2857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dirty="0"/>
              <a:t>Bindung an die Wahl des SPB und die Art der schriftlichen Prüfungsleistung  tritt ein (durch die Zulassung)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Sechs Wochen Bearbeitungsdauer, max. 60.000 Zeichen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Verspätete Abgabe: „mangelhaft“, </a:t>
            </a:r>
            <a:r>
              <a:rPr lang="de-DE" sz="1800" dirty="0" smtClean="0"/>
              <a:t>auch </a:t>
            </a:r>
            <a:r>
              <a:rPr lang="de-DE" sz="1800" dirty="0" err="1"/>
              <a:t>mgl</a:t>
            </a:r>
            <a:r>
              <a:rPr lang="de-DE" sz="1800" dirty="0"/>
              <a:t>. bei </a:t>
            </a:r>
            <a:r>
              <a:rPr lang="de-DE" sz="1800" dirty="0" smtClean="0"/>
              <a:t>Zeichen-überschr</a:t>
            </a:r>
            <a:r>
              <a:rPr lang="de-DE" sz="1800" dirty="0" smtClean="0"/>
              <a:t>eitung</a:t>
            </a:r>
            <a:r>
              <a:rPr lang="de-DE" sz="1800" dirty="0" smtClean="0"/>
              <a:t> o. Täuschung (endgültiger Ausschl. </a:t>
            </a:r>
            <a:r>
              <a:rPr lang="de-DE" sz="1800" dirty="0" err="1" smtClean="0"/>
              <a:t>mgl</a:t>
            </a:r>
            <a:r>
              <a:rPr lang="de-DE" sz="1800" dirty="0" smtClean="0"/>
              <a:t>.)</a:t>
            </a:r>
          </a:p>
          <a:p>
            <a:pPr marL="1541463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Ist schriftlich und elektronisch einzureichen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Zwei </a:t>
            </a:r>
            <a:r>
              <a:rPr lang="de-DE" sz="1800" dirty="0"/>
              <a:t>Prüfer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Gegenstand: Prüfungsstoff nach § 14 </a:t>
            </a:r>
            <a:r>
              <a:rPr lang="de-DE" sz="1800" dirty="0" err="1"/>
              <a:t>StudPrO</a:t>
            </a:r>
            <a:r>
              <a:rPr lang="de-DE" sz="1800" dirty="0"/>
              <a:t> (Stoff der Klausur und Stoff der </a:t>
            </a:r>
            <a:r>
              <a:rPr lang="de-DE" sz="1800" dirty="0" err="1"/>
              <a:t>mündl</a:t>
            </a:r>
            <a:r>
              <a:rPr lang="de-DE" sz="1800" dirty="0"/>
              <a:t>. Prüfung sind möglich)</a:t>
            </a:r>
            <a:endParaRPr lang="de-DE" sz="1600" dirty="0"/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28664" y="4558204"/>
            <a:ext cx="7696199" cy="41613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057275" lvl="2" indent="-342900" defTabSz="447675">
              <a:lnSpc>
                <a:spcPct val="150000"/>
              </a:lnSpc>
              <a:buFont typeface="+mj-lt"/>
              <a:buAutoNum type="alphaLcParenR" startAt="2"/>
              <a:tabLst>
                <a:tab pos="447675" algn="l"/>
              </a:tabLst>
            </a:pPr>
            <a:r>
              <a:rPr lang="de-DE" altLang="de-DE" sz="1800" b="1" dirty="0"/>
              <a:t>Aufsichtsarbeit (§§ 15, 18 </a:t>
            </a:r>
            <a:r>
              <a:rPr lang="de-DE" altLang="de-DE" sz="1800" b="1" dirty="0" err="1"/>
              <a:t>StudPrO</a:t>
            </a:r>
            <a:r>
              <a:rPr lang="de-DE" altLang="de-DE" sz="1800" b="1" dirty="0"/>
              <a:t>)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19138" y="5055740"/>
            <a:ext cx="7696199" cy="1210434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20825" lvl="1" indent="-265113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Fünf Zeitstunden; zentraler Termin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Fehlende o. verspätete Abgabe führt zu „ungenügend“, auch bei Täuschung </a:t>
            </a:r>
            <a:r>
              <a:rPr lang="de-DE" sz="1800" dirty="0" smtClean="0"/>
              <a:t>(auch endgültiger </a:t>
            </a:r>
            <a:r>
              <a:rPr lang="de-DE" sz="1800" dirty="0"/>
              <a:t>Ausschluss </a:t>
            </a:r>
            <a:r>
              <a:rPr lang="de-DE" sz="1800" dirty="0" err="1"/>
              <a:t>mgl</a:t>
            </a:r>
            <a:r>
              <a:rPr lang="de-DE" sz="1800" dirty="0"/>
              <a:t>.)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Zwei Prüfer</a:t>
            </a:r>
          </a:p>
          <a:p>
            <a:pPr marL="1541463" lvl="2" indent="-285750">
              <a:buFont typeface="Arial" panose="020B0604020202020204" pitchFamily="34" charset="0"/>
              <a:buChar char="•"/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576598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8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23900" y="2771565"/>
            <a:ext cx="7700962" cy="44213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7563" lvl="1" indent="-457200" defTabSz="447675">
              <a:lnSpc>
                <a:spcPct val="150000"/>
              </a:lnSpc>
              <a:buFont typeface="+mj-lt"/>
              <a:buAutoNum type="arabicPeriod" startAt="4"/>
              <a:tabLst>
                <a:tab pos="447675" algn="l"/>
              </a:tabLst>
            </a:pPr>
            <a:r>
              <a:rPr lang="de-DE" altLang="de-DE" b="1" dirty="0"/>
              <a:t>Studien- oder Aufsichtsarbeit?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719138" y="3314368"/>
            <a:ext cx="7696199" cy="269264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Schwerpunktbereichssprecher legt fest, ob im </a:t>
            </a:r>
            <a:r>
              <a:rPr lang="de-DE" sz="1800" dirty="0" err="1"/>
              <a:t>jew</a:t>
            </a:r>
            <a:r>
              <a:rPr lang="de-DE" sz="1800" dirty="0"/>
              <a:t>. SPB eine Studien- oder eine Aufsichtsarbeit angeboten oder ob den Kandidaten ein Wahlrecht eingeräumt wird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Wird ein Wahlrecht eingeräumt, sind die Kandidaten durch die Zulassung zum schriftlichen Teil der Universitätsprüfung an ihre Wahl gebunden</a:t>
            </a:r>
          </a:p>
          <a:p>
            <a:pPr marL="1541463" lvl="2" indent="-285750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Die in den einzelnen SPB </a:t>
            </a:r>
            <a:r>
              <a:rPr lang="de-DE" sz="1800" dirty="0" smtClean="0"/>
              <a:t>aktuell angebotenen </a:t>
            </a:r>
            <a:r>
              <a:rPr lang="de-DE" sz="1800" dirty="0"/>
              <a:t>Prüfungsleistungen können der Homepage des </a:t>
            </a:r>
            <a:r>
              <a:rPr lang="de-DE" sz="1800" dirty="0" smtClean="0"/>
              <a:t>Prüfungs-amts </a:t>
            </a:r>
            <a:r>
              <a:rPr lang="de-DE" sz="1800" dirty="0"/>
              <a:t>entnommen werden</a:t>
            </a:r>
          </a:p>
          <a:p>
            <a:pPr marL="1541463" lvl="2" indent="-285750">
              <a:buFont typeface="Arial" panose="020B0604020202020204" pitchFamily="34" charset="0"/>
              <a:buChar char="•"/>
              <a:defRPr/>
            </a:pPr>
            <a:endParaRPr lang="de-DE" sz="18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4375" y="1698451"/>
            <a:ext cx="7700962" cy="97246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520825" lvl="1" indent="-265113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Zulassung setzt bestandene Zwischenprüfung voraus</a:t>
            </a:r>
          </a:p>
          <a:p>
            <a:pPr marL="1520825" lvl="1" indent="-265113" algn="just">
              <a:buFont typeface="Arial" panose="020B0604020202020204" pitchFamily="34" charset="0"/>
              <a:buChar char="•"/>
              <a:defRPr/>
            </a:pPr>
            <a:r>
              <a:rPr lang="de-DE" sz="1800" dirty="0"/>
              <a:t>Zugleich wird die Zulassung zur mündlichen Prüfung beantragt</a:t>
            </a:r>
          </a:p>
        </p:txBody>
      </p:sp>
    </p:spTree>
    <p:extLst>
      <p:ext uri="{BB962C8B-B14F-4D97-AF65-F5344CB8AC3E}">
        <p14:creationId xmlns:p14="http://schemas.microsoft.com/office/powerpoint/2010/main" val="300156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3901" y="950382"/>
            <a:ext cx="7700962" cy="647421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dirty="0">
                <a:solidFill>
                  <a:schemeClr val="tx2"/>
                </a:solidFill>
              </a:rPr>
              <a:t>A. Die Universitätsprüfung</a:t>
            </a:r>
            <a:endParaRPr lang="de-DE" sz="3200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9B9A7-265B-4E32-8B15-E52970B064A7}" type="slidenum">
              <a:rPr lang="de-DE" smtClean="0"/>
              <a:pPr/>
              <a:t>9</a:t>
            </a:fld>
            <a:r>
              <a:rPr lang="de-DE" dirty="0"/>
              <a:t> | </a:t>
            </a:r>
            <a:r>
              <a:rPr lang="de-DE" dirty="0" smtClean="0"/>
              <a:t>Studienfachberatung &amp; Prüfungsamt</a:t>
            </a:r>
            <a:r>
              <a:rPr lang="de-DE" dirty="0"/>
              <a:t>	© </a:t>
            </a:r>
            <a:r>
              <a:rPr lang="de-DE" dirty="0" smtClean="0"/>
              <a:t>2024 </a:t>
            </a:r>
            <a:r>
              <a:rPr lang="de-DE" dirty="0"/>
              <a:t>Universität Tübingen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23901" y="1671302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4"/>
            </a:pPr>
            <a:r>
              <a:rPr lang="de-DE" altLang="de-DE" sz="2400" b="1" dirty="0">
                <a:latin typeface="+mj-lt"/>
              </a:rPr>
              <a:t>Prüfungsgegenstände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23901" y="2354375"/>
            <a:ext cx="7700962" cy="123007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defTabSz="447675">
              <a:lnSpc>
                <a:spcPct val="150000"/>
              </a:lnSpc>
              <a:buNone/>
            </a:pPr>
            <a:r>
              <a:rPr lang="de-DE" altLang="de-DE" sz="1800" dirty="0"/>
              <a:t>In § 14 </a:t>
            </a:r>
            <a:r>
              <a:rPr lang="de-DE" altLang="de-DE" sz="1800" dirty="0" err="1"/>
              <a:t>StudPrO</a:t>
            </a:r>
            <a:r>
              <a:rPr lang="de-DE" altLang="de-DE" sz="1800" dirty="0"/>
              <a:t> für jeden SPB aufgeführt für die Klausur und für die mündliche Prüfung (der Stoff der mündlichen Prüfung ist </a:t>
            </a:r>
            <a:r>
              <a:rPr lang="de-DE" altLang="de-DE" sz="1800" dirty="0" err="1"/>
              <a:t>zugl</a:t>
            </a:r>
            <a:r>
              <a:rPr lang="de-DE" altLang="de-DE" sz="1800" dirty="0"/>
              <a:t>. möglicher Gegenstand der  Studienarbeit, § 16 Abs. 1 S. 4 </a:t>
            </a:r>
            <a:r>
              <a:rPr lang="de-DE" altLang="de-DE" sz="1800" dirty="0" err="1"/>
              <a:t>StudPrO</a:t>
            </a:r>
            <a:r>
              <a:rPr lang="de-DE" altLang="de-DE" sz="1800" dirty="0"/>
              <a:t>).</a:t>
            </a: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723901" y="3659260"/>
            <a:ext cx="7700962" cy="60826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defTabSz="447675">
              <a:lnSpc>
                <a:spcPct val="150000"/>
              </a:lnSpc>
              <a:buFont typeface="+mj-lt"/>
              <a:buAutoNum type="romanUcPeriod" startAt="5"/>
              <a:tabLst>
                <a:tab pos="447675" algn="l"/>
              </a:tabLst>
            </a:pPr>
            <a:r>
              <a:rPr lang="de-DE" altLang="de-DE" sz="2400" b="1" dirty="0"/>
              <a:t>Zulassung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23901" y="4342333"/>
            <a:ext cx="7700962" cy="166618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defTabSz="447675">
              <a:lnSpc>
                <a:spcPct val="150000"/>
              </a:lnSpc>
              <a:buFont typeface="+mj-lt"/>
              <a:buAutoNum type="arabicPeriod"/>
            </a:pPr>
            <a:r>
              <a:rPr lang="de-DE" altLang="de-DE" sz="1800" b="1" dirty="0"/>
              <a:t>Zu unterscheiden: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Zulassung zum </a:t>
            </a:r>
            <a:r>
              <a:rPr lang="de-DE" altLang="de-DE" sz="1800" b="1" dirty="0"/>
              <a:t>schriftlichen</a:t>
            </a:r>
            <a:r>
              <a:rPr lang="de-DE" altLang="de-DE" sz="1800" dirty="0"/>
              <a:t> und zum </a:t>
            </a:r>
            <a:r>
              <a:rPr lang="de-DE" altLang="de-DE" sz="1800" b="1" dirty="0"/>
              <a:t>mündlichen Teil </a:t>
            </a:r>
            <a:r>
              <a:rPr lang="de-DE" altLang="de-DE" sz="1800" dirty="0"/>
              <a:t>der Universitätsprüfung</a:t>
            </a:r>
          </a:p>
          <a:p>
            <a:pPr marL="703263" lvl="1" indent="-342900" defTabSz="447675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1800" dirty="0"/>
              <a:t>Im Falle einer Aufsichtsarbeit wird beides zusammen beantragt</a:t>
            </a:r>
          </a:p>
        </p:txBody>
      </p:sp>
    </p:spTree>
    <p:extLst>
      <p:ext uri="{BB962C8B-B14F-4D97-AF65-F5344CB8AC3E}">
        <p14:creationId xmlns:p14="http://schemas.microsoft.com/office/powerpoint/2010/main" val="130968369"/>
      </p:ext>
    </p:extLst>
  </p:cSld>
  <p:clrMapOvr>
    <a:masterClrMapping/>
  </p:clrMapOvr>
</p:sld>
</file>

<file path=ppt/theme/theme1.xml><?xml version="1.0" encoding="utf-8"?>
<a:theme xmlns:a="http://schemas.openxmlformats.org/drawingml/2006/main" name="UT_pptmaster_jur">
  <a:themeElements>
    <a:clrScheme name="UT_TITEL 1">
      <a:dk1>
        <a:srgbClr val="333333"/>
      </a:dk1>
      <a:lt1>
        <a:srgbClr val="FFFFFF"/>
      </a:lt1>
      <a:dk2>
        <a:srgbClr val="A51E37"/>
      </a:dk2>
      <a:lt2>
        <a:srgbClr val="2D2015"/>
      </a:lt2>
      <a:accent1>
        <a:srgbClr val="ADB3B7"/>
      </a:accent1>
      <a:accent2>
        <a:srgbClr val="B4A069"/>
      </a:accent2>
      <a:accent3>
        <a:srgbClr val="FFFFFF"/>
      </a:accent3>
      <a:accent4>
        <a:srgbClr val="2A2A2A"/>
      </a:accent4>
      <a:accent5>
        <a:srgbClr val="D3D6D8"/>
      </a:accent5>
      <a:accent6>
        <a:srgbClr val="A3915E"/>
      </a:accent6>
      <a:hlink>
        <a:srgbClr val="32414B"/>
      </a:hlink>
      <a:folHlink>
        <a:srgbClr val="A51E37"/>
      </a:folHlink>
    </a:clrScheme>
    <a:fontScheme name="UT_TIT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T_TITEL 1">
        <a:dk1>
          <a:srgbClr val="333333"/>
        </a:dk1>
        <a:lt1>
          <a:srgbClr val="FFFFFF"/>
        </a:lt1>
        <a:dk2>
          <a:srgbClr val="A51E37"/>
        </a:dk2>
        <a:lt2>
          <a:srgbClr val="2D2015"/>
        </a:lt2>
        <a:accent1>
          <a:srgbClr val="ADB3B7"/>
        </a:accent1>
        <a:accent2>
          <a:srgbClr val="B4A069"/>
        </a:accent2>
        <a:accent3>
          <a:srgbClr val="FFFFFF"/>
        </a:accent3>
        <a:accent4>
          <a:srgbClr val="2A2A2A"/>
        </a:accent4>
        <a:accent5>
          <a:srgbClr val="D3D6D8"/>
        </a:accent5>
        <a:accent6>
          <a:srgbClr val="A3915E"/>
        </a:accent6>
        <a:hlink>
          <a:srgbClr val="32414B"/>
        </a:hlink>
        <a:folHlink>
          <a:srgbClr val="A51E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UT_pptmaster_jur</Template>
  <TotalTime>0</TotalTime>
  <Words>1578</Words>
  <Application>Microsoft Office PowerPoint</Application>
  <PresentationFormat>Bildschirmpräsentation (4:3)</PresentationFormat>
  <Paragraphs>160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7" baseType="lpstr">
      <vt:lpstr>Arial</vt:lpstr>
      <vt:lpstr>Wingdings</vt:lpstr>
      <vt:lpstr>UT_pptmaster_jur</vt:lpstr>
      <vt:lpstr>Allgemeine Informationen zur Ausbildung im Schwerpunktbereich und zur Universitätsprüfung an der Juristischen Fakultät der Eberhard Karls Universität Tübingen </vt:lpstr>
      <vt:lpstr>Gliederung des folgenden Vortrags</vt:lpstr>
      <vt:lpstr>PowerPoint-Präsentation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A. Die Universitätsprüfung</vt:lpstr>
      <vt:lpstr>PowerPoint-Präsentation</vt:lpstr>
      <vt:lpstr>B. Das Schwerpunktbereichsstudium</vt:lpstr>
      <vt:lpstr>B. Das Schwerpunktbereichsstudium</vt:lpstr>
      <vt:lpstr>B. Das Schwerpunktbereichsstudium</vt:lpstr>
      <vt:lpstr>B. Das Schwerpunktbereichsstudium</vt:lpstr>
      <vt:lpstr>B. Das Schwerpunktbereichsstudium</vt:lpstr>
      <vt:lpstr>PowerPoint-Präsentation</vt:lpstr>
      <vt:lpstr>C. Die Planung</vt:lpstr>
      <vt:lpstr>C. Die Planung</vt:lpstr>
      <vt:lpstr>C. Die Planung</vt:lpstr>
      <vt:lpstr>C. Die Planung</vt:lpstr>
      <vt:lpstr>C. Die Planung</vt:lpstr>
    </vt:vector>
  </TitlesOfParts>
  <Company>Universität Tübingen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(max. zweizeilig/linksbündig) Headline (Ausrichtung am Fuß) 28 pt</dc:title>
  <dc:creator>Oliver Richter</dc:creator>
  <cp:lastModifiedBy>Daniel Höfer</cp:lastModifiedBy>
  <cp:revision>380</cp:revision>
  <cp:lastPrinted>2024-07-16T14:32:17Z</cp:lastPrinted>
  <dcterms:created xsi:type="dcterms:W3CDTF">2011-04-08T09:52:11Z</dcterms:created>
  <dcterms:modified xsi:type="dcterms:W3CDTF">2024-07-16T14:35:12Z</dcterms:modified>
</cp:coreProperties>
</file>