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theme/theme4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701" r:id="rId2"/>
    <p:sldMasterId id="2147483652" r:id="rId3"/>
  </p:sldMasterIdLst>
  <p:notesMasterIdLst>
    <p:notesMasterId r:id="rId31"/>
  </p:notesMasterIdLst>
  <p:sldIdLst>
    <p:sldId id="278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336" r:id="rId27"/>
    <p:sldId id="337" r:id="rId28"/>
    <p:sldId id="338" r:id="rId29"/>
    <p:sldId id="339" r:id="rId30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885"/>
    <a:srgbClr val="FFCC99"/>
    <a:srgbClr val="FF5050"/>
    <a:srgbClr val="CCCCFF"/>
    <a:srgbClr val="00FF00"/>
    <a:srgbClr val="99FF66"/>
    <a:srgbClr val="66FF66"/>
    <a:srgbClr val="CCFF99"/>
    <a:srgbClr val="990033"/>
    <a:srgbClr val="EEFEA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4" autoAdjust="0"/>
    <p:restoredTop sz="94653" autoAdjust="0"/>
  </p:normalViewPr>
  <p:slideViewPr>
    <p:cSldViewPr snapToGrid="0">
      <p:cViewPr varScale="1">
        <p:scale>
          <a:sx n="84" d="100"/>
          <a:sy n="84" d="100"/>
        </p:scale>
        <p:origin x="-1330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endParaRPr lang="de-DE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endParaRPr lang="de-DE" dirty="0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endParaRPr lang="de-DE" dirty="0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fld id="{23C97FC0-FE67-48BF-A7BD-C24D40F5CD1A}" type="slidenum">
              <a:rPr lang="de-DE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59603" y="5957081"/>
            <a:ext cx="8057885" cy="771788"/>
          </a:xfrm>
        </p:spPr>
        <p:txBody>
          <a:bodyPr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D3E95-26F6-4105-84DD-862B4F61B7FE}" type="datetimeFigureOut">
              <a:rPr lang="de-DE" smtClean="0"/>
              <a:pPr/>
              <a:t>12.06.2017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9CE64-D63D-4B26-BA16-6AA1B66D86B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962696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Wolfgang Ilg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2284D0-78A7-4AC0-9B84-BC3DEEA1A23C}" type="slidenum">
              <a:rPr lang="de-DE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21381" y="0"/>
            <a:ext cx="7428711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8717" y="5935309"/>
            <a:ext cx="8056800" cy="7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dirty="0"/>
              <a:t>, um die </a:t>
            </a:r>
            <a:r>
              <a:rPr lang="en-US" dirty="0" err="1"/>
              <a:t>Formate</a:t>
            </a:r>
            <a:r>
              <a:rPr lang="en-US" dirty="0"/>
              <a:t> des </a:t>
            </a:r>
            <a:r>
              <a:rPr lang="en-US" dirty="0" err="1"/>
              <a:t>Vorlagentextes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  <p:pic>
        <p:nvPicPr>
          <p:cNvPr id="1026" name="Picture 2" descr="D:\_Eigene\Dokumente\KA-Forschung\Grafik und Design KA\Logos und Grafiken HolyArt\logo_confirmation work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5593" y="27963"/>
            <a:ext cx="1493240" cy="649029"/>
          </a:xfrm>
          <a:prstGeom prst="rect">
            <a:avLst/>
          </a:prstGeom>
          <a:noFill/>
        </p:spPr>
      </p:pic>
      <p:pic>
        <p:nvPicPr>
          <p:cNvPr id="1027" name="Picture 3" descr="D:\_Eigene\Dokumente\Bilder\Logos\Uni Tübingen\Uni-Logo neu.gif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2779" y="758213"/>
            <a:ext cx="1440000" cy="36977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3" r:id="rId2"/>
  </p:sldLayoutIdLst>
  <p:transition/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None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E8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849650" y="673769"/>
            <a:ext cx="7344816" cy="389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0232" y="4876800"/>
            <a:ext cx="7371347" cy="1431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dirty="0"/>
              <a:t>, um die </a:t>
            </a:r>
            <a:r>
              <a:rPr lang="en-US" dirty="0" err="1"/>
              <a:t>Formate</a:t>
            </a:r>
            <a:r>
              <a:rPr lang="en-US" dirty="0"/>
              <a:t> des </a:t>
            </a:r>
            <a:r>
              <a:rPr lang="en-US" dirty="0" err="1"/>
              <a:t>Vorlagentextes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107504" y="6444947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+mn-lt"/>
              </a:rPr>
              <a:t>Wolfgang Ilg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ransition/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C0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0"/>
            <a:ext cx="8497887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484313"/>
            <a:ext cx="855980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Klicken Sie, um die Formate des Vorlagentextes zu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644048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Souvenir Lt BT" pitchFamily="18" charset="0"/>
              </a:defRPr>
            </a:lvl1pPr>
          </a:lstStyle>
          <a:p>
            <a:r>
              <a:rPr lang="de-DE" dirty="0"/>
              <a:t>Wolfgang Ilg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40488"/>
            <a:ext cx="6842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>
                <a:latin typeface="Souvenir Lt BT" pitchFamily="18" charset="0"/>
              </a:defRPr>
            </a:lvl1pPr>
          </a:lstStyle>
          <a:p>
            <a:fld id="{BA57C63D-26BB-40A9-8F20-E1C6BA50F56D}" type="slidenum">
              <a:rPr lang="de-DE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137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137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137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137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13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1C1C1C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1C1C1C"/>
            </a:outerShdw>
          </a:effectLst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1C1C1C"/>
            </a:outerShdw>
          </a:effectLst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1C1C1C"/>
            </a:outerShdw>
          </a:effectLst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1C1C1C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1C1C1C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1C1C1C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1C1C1C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1C1C1C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bg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firmation-research.eu/" TargetMode="External"/><Relationship Id="rId2" Type="http://schemas.openxmlformats.org/officeDocument/2006/relationships/hyperlink" Target="https://www.randomhouse.de/Webtags/Konfirmandenarbeit-erforschen-und-gestalten/24731.rhd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wolfgang.ilg@gmx.ne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2327" y="1086407"/>
            <a:ext cx="8917423" cy="2469029"/>
          </a:xfrm>
        </p:spPr>
        <p:txBody>
          <a:bodyPr>
            <a:normAutofit/>
          </a:bodyPr>
          <a:lstStyle/>
          <a:p>
            <a:pPr algn="ctr"/>
            <a:r>
              <a:rPr lang="de-DE" dirty="0"/>
              <a:t>Main </a:t>
            </a:r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The Second International Study</a:t>
            </a:r>
            <a:br>
              <a:rPr lang="de-DE" dirty="0"/>
            </a:br>
            <a:r>
              <a:rPr lang="de-DE" dirty="0"/>
              <a:t>on </a:t>
            </a:r>
            <a:r>
              <a:rPr lang="de-DE" dirty="0" err="1"/>
              <a:t>Confirmation</a:t>
            </a:r>
            <a:r>
              <a:rPr lang="de-DE" dirty="0"/>
              <a:t> Work</a:t>
            </a:r>
            <a:br>
              <a:rPr lang="de-DE" dirty="0"/>
            </a:br>
            <a:r>
              <a:rPr lang="de-DE" dirty="0"/>
              <a:t>(2012-2015)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1381" y="4101220"/>
            <a:ext cx="8901237" cy="2526157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de-DE" dirty="0"/>
              <a:t>The </a:t>
            </a:r>
            <a:r>
              <a:rPr lang="de-DE" dirty="0" err="1"/>
              <a:t>following</a:t>
            </a:r>
            <a:r>
              <a:rPr lang="de-DE" dirty="0"/>
              <a:t> </a:t>
            </a:r>
            <a:r>
              <a:rPr lang="de-DE" dirty="0" err="1"/>
              <a:t>slides</a:t>
            </a:r>
            <a:r>
              <a:rPr lang="de-DE" dirty="0"/>
              <a:t> </a:t>
            </a:r>
            <a:r>
              <a:rPr lang="de-DE" dirty="0" err="1"/>
              <a:t>present</a:t>
            </a:r>
            <a:r>
              <a:rPr lang="de-DE" dirty="0"/>
              <a:t> </a:t>
            </a:r>
            <a:r>
              <a:rPr lang="de-DE" dirty="0" err="1"/>
              <a:t>selected</a:t>
            </a:r>
            <a:r>
              <a:rPr lang="de-DE" dirty="0"/>
              <a:t> </a:t>
            </a:r>
            <a:r>
              <a:rPr lang="de-DE" dirty="0" err="1"/>
              <a:t>figures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tables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the </a:t>
            </a:r>
            <a:r>
              <a:rPr lang="de-DE" dirty="0" err="1"/>
              <a:t>book</a:t>
            </a:r>
            <a:r>
              <a:rPr lang="de-DE" dirty="0"/>
              <a:t> </a:t>
            </a:r>
            <a:r>
              <a:rPr lang="de-DE" dirty="0" err="1"/>
              <a:t>publications</a:t>
            </a:r>
            <a:r>
              <a:rPr lang="de-DE" dirty="0"/>
              <a:t>.</a:t>
            </a:r>
          </a:p>
          <a:p>
            <a:pPr algn="ctr">
              <a:buNone/>
            </a:pP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strongly</a:t>
            </a:r>
            <a:r>
              <a:rPr lang="de-DE" dirty="0"/>
              <a:t> </a:t>
            </a:r>
            <a:r>
              <a:rPr lang="de-DE" dirty="0" err="1"/>
              <a:t>recommended</a:t>
            </a:r>
            <a:r>
              <a:rPr lang="de-DE" dirty="0"/>
              <a:t> to </a:t>
            </a:r>
            <a:r>
              <a:rPr lang="de-DE" dirty="0" err="1"/>
              <a:t>read</a:t>
            </a:r>
            <a:r>
              <a:rPr lang="de-DE" dirty="0"/>
              <a:t> the </a:t>
            </a:r>
            <a:r>
              <a:rPr lang="de-DE" dirty="0" err="1"/>
              <a:t>explaining</a:t>
            </a:r>
            <a:r>
              <a:rPr lang="de-DE" dirty="0"/>
              <a:t> paragraphs in the </a:t>
            </a:r>
            <a:r>
              <a:rPr lang="de-DE" dirty="0" err="1"/>
              <a:t>books</a:t>
            </a:r>
            <a:r>
              <a:rPr lang="de-DE" dirty="0"/>
              <a:t>.</a:t>
            </a:r>
          </a:p>
          <a:p>
            <a:pPr algn="ctr"/>
            <a:r>
              <a:rPr lang="de-DE" dirty="0" err="1"/>
              <a:t>Overview</a:t>
            </a:r>
            <a:r>
              <a:rPr lang="de-DE" dirty="0"/>
              <a:t> on the </a:t>
            </a:r>
            <a:r>
              <a:rPr lang="de-DE" dirty="0" err="1"/>
              <a:t>books</a:t>
            </a:r>
            <a:r>
              <a:rPr lang="de-DE" dirty="0"/>
              <a:t>: </a:t>
            </a:r>
            <a:br>
              <a:rPr lang="de-DE" dirty="0"/>
            </a:br>
            <a:r>
              <a:rPr lang="de-DE" sz="1700" dirty="0">
                <a:hlinkClick r:id="rId2"/>
              </a:rPr>
              <a:t>https://www.randomhouse.de/Webtags/Konfirmandenarbeit-erforschen-und-gestalten/24731.rhd</a:t>
            </a:r>
            <a:r>
              <a:rPr lang="de-DE" sz="1700" dirty="0"/>
              <a:t> </a:t>
            </a:r>
          </a:p>
          <a:p>
            <a:pPr algn="ctr">
              <a:buNone/>
            </a:pPr>
            <a:endParaRPr lang="de-DE" dirty="0"/>
          </a:p>
          <a:p>
            <a:pPr algn="ctr">
              <a:buNone/>
            </a:pPr>
            <a:r>
              <a:rPr lang="de-DE" dirty="0"/>
              <a:t>More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available</a:t>
            </a:r>
            <a:r>
              <a:rPr lang="de-DE" dirty="0"/>
              <a:t> on the </a:t>
            </a:r>
            <a:r>
              <a:rPr lang="de-DE" dirty="0" err="1"/>
              <a:t>project</a:t>
            </a:r>
            <a:r>
              <a:rPr lang="de-DE" dirty="0"/>
              <a:t> </a:t>
            </a:r>
            <a:r>
              <a:rPr lang="de-DE" dirty="0" err="1"/>
              <a:t>website</a:t>
            </a:r>
            <a:r>
              <a:rPr lang="de-DE" dirty="0"/>
              <a:t>: </a:t>
            </a:r>
            <a:r>
              <a:rPr lang="de-DE" dirty="0">
                <a:hlinkClick r:id="rId3"/>
              </a:rPr>
              <a:t>www.confirmation-research.eu</a:t>
            </a:r>
            <a:endParaRPr lang="de-DE" dirty="0"/>
          </a:p>
          <a:p>
            <a:pPr algn="ctr">
              <a:buNone/>
            </a:pPr>
            <a:r>
              <a:rPr lang="de-DE" dirty="0"/>
              <a:t>Contact to the </a:t>
            </a:r>
            <a:r>
              <a:rPr lang="de-DE" dirty="0" err="1"/>
              <a:t>researching</a:t>
            </a:r>
            <a:r>
              <a:rPr lang="de-DE" dirty="0"/>
              <a:t> </a:t>
            </a:r>
            <a:r>
              <a:rPr lang="de-DE" dirty="0" err="1"/>
              <a:t>team</a:t>
            </a:r>
            <a:r>
              <a:rPr lang="de-DE" dirty="0"/>
              <a:t>: Dr. Wolfgang Ilg, </a:t>
            </a:r>
            <a:r>
              <a:rPr lang="de-DE" dirty="0">
                <a:hlinkClick r:id="rId4"/>
              </a:rPr>
              <a:t>wolfgang.ilg@gmx.net</a:t>
            </a:r>
            <a:r>
              <a:rPr lang="de-DE" dirty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121320" y="0"/>
            <a:ext cx="7427520" cy="119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de-DE" sz="3600" b="1" strike="noStrike" spc="-1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Confirmands‘ satisfaction</a:t>
            </a:r>
            <a:endParaRPr lang="de-DE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CustomShape 2"/>
          <p:cNvSpPr/>
          <p:nvPr/>
        </p:nvSpPr>
        <p:spPr>
          <a:xfrm>
            <a:off x="959760" y="5956920"/>
            <a:ext cx="8056800" cy="77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Schweitzer, Friedrich / Niemelä, Kati / Schlag, Thomas / Simojoki, Henrik (eds.) (2015):</a:t>
            </a:r>
            <a:endParaRPr lang="de-DE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Youth, Religion and Confirmation Work in Europe. The Second Study. Gütersloh/Germany.</a:t>
            </a:r>
            <a:endParaRPr lang="de-DE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(volume 7 of the series, p. 69)</a:t>
            </a:r>
            <a:endParaRPr lang="de-DE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4" name="Picture 2"/>
          <p:cNvPicPr/>
          <p:nvPr/>
        </p:nvPicPr>
        <p:blipFill>
          <a:blip r:embed="rId2" cstate="print"/>
          <a:stretch/>
        </p:blipFill>
        <p:spPr>
          <a:xfrm>
            <a:off x="207360" y="5932800"/>
            <a:ext cx="553680" cy="882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5" name="Grafik 74"/>
          <p:cNvPicPr/>
          <p:nvPr/>
        </p:nvPicPr>
        <p:blipFill>
          <a:blip r:embed="rId3" cstate="print"/>
          <a:stretch/>
        </p:blipFill>
        <p:spPr>
          <a:xfrm>
            <a:off x="1050480" y="1146960"/>
            <a:ext cx="7043040" cy="47570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2779895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121320" y="0"/>
            <a:ext cx="7427520" cy="119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de-DE" sz="3600" b="1" strike="noStrike" spc="-1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Different workers</a:t>
            </a:r>
            <a:endParaRPr lang="de-DE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959760" y="5956920"/>
            <a:ext cx="8056800" cy="77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Schweitzer, Friedrich / Niemelä, Kati / Schlag, Thomas / Simojoki, Henrik (eds.) (2015):</a:t>
            </a:r>
            <a:endParaRPr lang="de-DE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Youth, Religion and Confirmation Work in Europe. The Second Study. Gütersloh/Germany.</a:t>
            </a:r>
            <a:endParaRPr lang="de-DE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(volume 7 of the series, p. 72)</a:t>
            </a:r>
            <a:endParaRPr lang="de-DE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8" name="Picture 2"/>
          <p:cNvPicPr/>
          <p:nvPr/>
        </p:nvPicPr>
        <p:blipFill>
          <a:blip r:embed="rId2" cstate="print"/>
          <a:stretch/>
        </p:blipFill>
        <p:spPr>
          <a:xfrm>
            <a:off x="207360" y="5932800"/>
            <a:ext cx="553680" cy="882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9" name="Grafik 78"/>
          <p:cNvPicPr/>
          <p:nvPr/>
        </p:nvPicPr>
        <p:blipFill>
          <a:blip r:embed="rId3" cstate="print"/>
          <a:stretch/>
        </p:blipFill>
        <p:spPr>
          <a:xfrm>
            <a:off x="1378800" y="1134720"/>
            <a:ext cx="6386760" cy="48222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2258921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121320" y="0"/>
            <a:ext cx="7427520" cy="119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de-DE" sz="3600" b="1" strike="noStrike" spc="-1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Participation in confirmation work</a:t>
            </a:r>
            <a:endParaRPr lang="de-DE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CustomShape 2"/>
          <p:cNvSpPr/>
          <p:nvPr/>
        </p:nvSpPr>
        <p:spPr>
          <a:xfrm>
            <a:off x="959760" y="5956920"/>
            <a:ext cx="8056800" cy="77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Schweitzer, Friedrich / Niemelä, Kati / Schlag, Thomas / Simojoki, Henrik (eds.) (2015):</a:t>
            </a:r>
            <a:endParaRPr lang="de-DE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Youth, Religion and Confirmation Work in Europe. The Second Study. Gütersloh/Germany.</a:t>
            </a:r>
            <a:endParaRPr lang="de-DE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(volume 7 of the series, p. 307)</a:t>
            </a:r>
            <a:endParaRPr lang="de-DE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2" name="Picture 2"/>
          <p:cNvPicPr/>
          <p:nvPr/>
        </p:nvPicPr>
        <p:blipFill>
          <a:blip r:embed="rId2" cstate="print"/>
          <a:stretch/>
        </p:blipFill>
        <p:spPr>
          <a:xfrm>
            <a:off x="207360" y="5932800"/>
            <a:ext cx="553680" cy="882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3" name="Grafik 5"/>
          <p:cNvPicPr/>
          <p:nvPr/>
        </p:nvPicPr>
        <p:blipFill>
          <a:blip r:embed="rId3" cstate="print"/>
          <a:stretch/>
        </p:blipFill>
        <p:spPr>
          <a:xfrm>
            <a:off x="1332360" y="1197000"/>
            <a:ext cx="6478920" cy="47304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693271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121320" y="0"/>
            <a:ext cx="7427520" cy="119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de-DE" sz="3600" b="1" strike="noStrike" spc="-1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Total sample and its composition</a:t>
            </a:r>
            <a:endParaRPr lang="de-DE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CustomShape 2"/>
          <p:cNvSpPr/>
          <p:nvPr/>
        </p:nvSpPr>
        <p:spPr>
          <a:xfrm>
            <a:off x="959760" y="5956920"/>
            <a:ext cx="8056800" cy="77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Schweitzer, Friedrich / Schlag, Thomas /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Simojoki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Henrik /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Tervo-Niemelä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Kati / Ilg, Wolfgang (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eds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.) (2017):</a:t>
            </a:r>
            <a:endParaRPr lang="de-DE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Confirmation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Faith,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and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Volunteerism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 A Longitudinal Study on Protestant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Adolescents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in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the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Transition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towards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Adulthood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 European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Perspectives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 Gütersloh/Germany.</a:t>
            </a:r>
            <a:endParaRPr lang="de-DE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volume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10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of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the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series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p. 25)</a:t>
            </a:r>
            <a:endParaRPr lang="de-DE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6" name="Picture 2"/>
          <p:cNvPicPr/>
          <p:nvPr/>
        </p:nvPicPr>
        <p:blipFill>
          <a:blip r:embed="rId2" cstate="print"/>
          <a:stretch/>
        </p:blipFill>
        <p:spPr>
          <a:xfrm>
            <a:off x="208440" y="5940360"/>
            <a:ext cx="574920" cy="866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7" name="Grafik 4"/>
          <p:cNvPicPr/>
          <p:nvPr/>
        </p:nvPicPr>
        <p:blipFill>
          <a:blip r:embed="rId3" cstate="print"/>
          <a:stretch/>
        </p:blipFill>
        <p:spPr>
          <a:xfrm>
            <a:off x="972360" y="1197000"/>
            <a:ext cx="7198920" cy="46119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7801629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5780160" y="2100960"/>
            <a:ext cx="3155760" cy="140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de-DE" sz="3600" b="1" strike="noStrike" spc="-1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Agreement to belief question</a:t>
            </a:r>
            <a:endParaRPr lang="de-DE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CustomShape 2"/>
          <p:cNvSpPr/>
          <p:nvPr/>
        </p:nvSpPr>
        <p:spPr>
          <a:xfrm>
            <a:off x="5671440" y="4865760"/>
            <a:ext cx="3345120" cy="186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Schweitzer, Friedrich / Schlag, Thomas / Simojoki, Henrik / Tervo-Niemelä, Kati / Ilg, Wolfgang (eds.) (2017):</a:t>
            </a:r>
            <a:endParaRPr lang="de-DE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Confirmation, Faith, and Volunteerism. A Longitudinal Study on Protestant Adolescents in the Transition towards Adulthood. European Perspectives. Gütersloh/Germany.</a:t>
            </a:r>
            <a:endParaRPr lang="de-DE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(volume 10 of the series, p. 49)</a:t>
            </a:r>
            <a:endParaRPr lang="de-DE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0" name="Picture 2"/>
          <p:cNvPicPr/>
          <p:nvPr/>
        </p:nvPicPr>
        <p:blipFill>
          <a:blip r:embed="rId2" cstate="print"/>
          <a:stretch/>
        </p:blipFill>
        <p:spPr>
          <a:xfrm>
            <a:off x="8155080" y="3861360"/>
            <a:ext cx="574920" cy="866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1" name="Grafik 5"/>
          <p:cNvPicPr>
            <a:picLocks noChangeAspect="1"/>
          </p:cNvPicPr>
          <p:nvPr/>
        </p:nvPicPr>
        <p:blipFill>
          <a:blip r:embed="rId3" cstate="print"/>
          <a:stretch/>
        </p:blipFill>
        <p:spPr>
          <a:xfrm>
            <a:off x="117668" y="3136"/>
            <a:ext cx="5580000" cy="686377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4637000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121320" y="0"/>
            <a:ext cx="7427520" cy="119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de-DE" sz="3600" b="1" strike="noStrike" spc="-1" dirty="0" err="1" smtClean="0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Differences</a:t>
            </a:r>
            <a:r>
              <a:rPr lang="de-DE" sz="3600" b="1" strike="noStrike" spc="-1" dirty="0" smtClean="0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in the </a:t>
            </a:r>
            <a:r>
              <a:rPr lang="de-DE" sz="3600" b="1" strike="noStrike" spc="-1" dirty="0" err="1" smtClean="0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four</a:t>
            </a:r>
            <a:r>
              <a:rPr lang="de-DE" sz="3600" b="1" strike="noStrike" spc="-1" dirty="0" smtClean="0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de-DE" sz="3600" b="1" strike="noStrike" spc="-1" dirty="0" err="1" smtClean="0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groups</a:t>
            </a:r>
            <a:r>
              <a:rPr lang="de-DE" sz="3600" b="1" strike="noStrike" spc="-1" dirty="0" smtClean="0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de-DE" sz="3600" b="1" strike="noStrike" spc="-1" dirty="0" err="1" smtClean="0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of</a:t>
            </a:r>
            <a:r>
              <a:rPr lang="de-DE" sz="3600" b="1" strike="noStrike" spc="-1" dirty="0" smtClean="0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de-DE" sz="3600" b="1" strike="noStrike" spc="-1" dirty="0" err="1" smtClean="0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church</a:t>
            </a:r>
            <a:r>
              <a:rPr lang="de-DE" sz="3600" b="1" strike="noStrike" spc="-1" dirty="0" smtClean="0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de-DE" sz="3600" b="1" strike="noStrike" spc="-1" dirty="0" err="1" smtClean="0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commitment</a:t>
            </a:r>
            <a:endParaRPr lang="de-DE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CustomShape 2"/>
          <p:cNvSpPr/>
          <p:nvPr/>
        </p:nvSpPr>
        <p:spPr>
          <a:xfrm>
            <a:off x="959760" y="5956920"/>
            <a:ext cx="8056800" cy="77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Schweitzer, Friedrich / Schlag, Thomas /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Simojoki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Henrik /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Tervo-Niemelä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Kati / Ilg, Wolfgang (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eds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.) (2017):</a:t>
            </a:r>
            <a:endParaRPr lang="de-DE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Confirmation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Faith,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and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Volunteerism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 A Longitudinal Study on Protestant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Adolescents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in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the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Transition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towards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Adulthood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 European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Perspectives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 Gütersloh/Germany.</a:t>
            </a:r>
            <a:endParaRPr lang="de-DE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volume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10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of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the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series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p. 68)</a:t>
            </a:r>
            <a:endParaRPr lang="de-DE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4" name="Picture 2"/>
          <p:cNvPicPr/>
          <p:nvPr/>
        </p:nvPicPr>
        <p:blipFill>
          <a:blip r:embed="rId2" cstate="print"/>
          <a:stretch/>
        </p:blipFill>
        <p:spPr>
          <a:xfrm>
            <a:off x="208440" y="5940360"/>
            <a:ext cx="574920" cy="866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5" name="Grafik 4"/>
          <p:cNvPicPr/>
          <p:nvPr/>
        </p:nvPicPr>
        <p:blipFill>
          <a:blip r:embed="rId3" cstate="print"/>
          <a:stretch/>
        </p:blipFill>
        <p:spPr>
          <a:xfrm>
            <a:off x="1980000" y="1239480"/>
            <a:ext cx="5183280" cy="47167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4429375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121320" y="0"/>
            <a:ext cx="7427520" cy="119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de-DE" sz="3600" b="1" strike="noStrike" spc="-1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Interest in church youth work</a:t>
            </a:r>
            <a:endParaRPr lang="de-DE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CustomShape 2"/>
          <p:cNvSpPr/>
          <p:nvPr/>
        </p:nvSpPr>
        <p:spPr>
          <a:xfrm>
            <a:off x="959760" y="5956920"/>
            <a:ext cx="8056800" cy="77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Schweitzer, Friedrich / Schlag, Thomas /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Simojoki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Henrik /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Tervo-Niemelä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Kati / Ilg, Wolfgang (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eds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.) (2017):</a:t>
            </a:r>
            <a:endParaRPr lang="de-DE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Confirmation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Faith,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and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Volunteerism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 A Longitudinal Study on Protestant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Adolescents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in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the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Transition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towards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Adulthood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 European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Perspectives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 Gütersloh/Germany.</a:t>
            </a:r>
            <a:endParaRPr lang="de-DE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volume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10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of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the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series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p. 72)</a:t>
            </a:r>
            <a:endParaRPr lang="de-DE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8" name="Picture 2"/>
          <p:cNvPicPr/>
          <p:nvPr/>
        </p:nvPicPr>
        <p:blipFill>
          <a:blip r:embed="rId2" cstate="print"/>
          <a:stretch/>
        </p:blipFill>
        <p:spPr>
          <a:xfrm>
            <a:off x="208440" y="5940360"/>
            <a:ext cx="574920" cy="866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9" name="Grafik 4"/>
          <p:cNvPicPr/>
          <p:nvPr/>
        </p:nvPicPr>
        <p:blipFill>
          <a:blip r:embed="rId3" cstate="print"/>
          <a:stretch/>
        </p:blipFill>
        <p:spPr>
          <a:xfrm>
            <a:off x="2038320" y="1180800"/>
            <a:ext cx="5066640" cy="47224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5620747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121320" y="0"/>
            <a:ext cx="7427520" cy="119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de-DE" sz="3600" b="1" strike="noStrike" spc="-1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Willingness to volunteer</a:t>
            </a:r>
            <a:endParaRPr lang="de-DE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CustomShape 2"/>
          <p:cNvSpPr/>
          <p:nvPr/>
        </p:nvSpPr>
        <p:spPr>
          <a:xfrm>
            <a:off x="959760" y="5956920"/>
            <a:ext cx="8056800" cy="77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Schweitzer, Friedrich / Schlag, Thomas /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Simojoki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Henrik /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Tervo-Niemelä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Kati / Ilg, Wolfgang (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eds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.) (2017):</a:t>
            </a:r>
            <a:endParaRPr lang="de-DE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Confirmation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Faith,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and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Volunteerism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 A Longitudinal Study on Protestant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Adolescents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in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the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Transition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towards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Adulthood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 European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Perspectives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 Gütersloh/Germany.</a:t>
            </a:r>
            <a:endParaRPr lang="de-DE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volume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10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of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the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series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p. 88)</a:t>
            </a:r>
            <a:endParaRPr lang="de-DE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2" name="Picture 2"/>
          <p:cNvPicPr/>
          <p:nvPr/>
        </p:nvPicPr>
        <p:blipFill>
          <a:blip r:embed="rId2" cstate="print"/>
          <a:stretch/>
        </p:blipFill>
        <p:spPr>
          <a:xfrm>
            <a:off x="208440" y="5940360"/>
            <a:ext cx="574920" cy="866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" name="Grafik 4"/>
          <p:cNvPicPr/>
          <p:nvPr/>
        </p:nvPicPr>
        <p:blipFill>
          <a:blip r:embed="rId3" cstate="print"/>
          <a:stretch/>
        </p:blipFill>
        <p:spPr>
          <a:xfrm>
            <a:off x="1476360" y="1177920"/>
            <a:ext cx="6190920" cy="47782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8832974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5780160" y="2100960"/>
            <a:ext cx="3155760" cy="140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de-DE" sz="3600" b="1" strike="noStrike" spc="-1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Reasons for volunteering</a:t>
            </a:r>
            <a:endParaRPr lang="de-DE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CustomShape 2"/>
          <p:cNvSpPr/>
          <p:nvPr/>
        </p:nvSpPr>
        <p:spPr>
          <a:xfrm>
            <a:off x="5671440" y="4865760"/>
            <a:ext cx="3345120" cy="186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Schweitzer, Friedrich / Schlag, Thomas / Simojoki, Henrik / Tervo-Niemelä, Kati / Ilg, Wolfgang (eds.) (2017):</a:t>
            </a:r>
            <a:endParaRPr lang="de-DE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Confirmation, Faith, and Volunteerism. A Longitudinal Study on Protestant Adolescents in the Transition towards Adulthood. European Perspectives. Gütersloh/Germany.</a:t>
            </a:r>
            <a:endParaRPr lang="de-DE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(volume 10 of the series, p. 93)</a:t>
            </a:r>
            <a:endParaRPr lang="de-DE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6" name="Picture 2"/>
          <p:cNvPicPr/>
          <p:nvPr/>
        </p:nvPicPr>
        <p:blipFill>
          <a:blip r:embed="rId2" cstate="print"/>
          <a:stretch/>
        </p:blipFill>
        <p:spPr>
          <a:xfrm>
            <a:off x="8155080" y="3861360"/>
            <a:ext cx="574920" cy="866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7" name="Grafik 4"/>
          <p:cNvPicPr/>
          <p:nvPr/>
        </p:nvPicPr>
        <p:blipFill>
          <a:blip r:embed="rId3" cstate="print"/>
          <a:stretch/>
        </p:blipFill>
        <p:spPr>
          <a:xfrm>
            <a:off x="72000" y="485640"/>
            <a:ext cx="5630040" cy="58863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5107915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121320" y="0"/>
            <a:ext cx="7427520" cy="119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de-DE" sz="3600" b="1" strike="noStrike" spc="-1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Reasons for volunteering</a:t>
            </a:r>
            <a:endParaRPr lang="de-DE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CustomShape 2"/>
          <p:cNvSpPr/>
          <p:nvPr/>
        </p:nvSpPr>
        <p:spPr>
          <a:xfrm>
            <a:off x="959760" y="5956920"/>
            <a:ext cx="8056800" cy="77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Schweitzer, Friedrich / Schlag, Thomas /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Simojoki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Henrik /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Tervo-Niemelä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Kati / Ilg, Wolfgang (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eds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.) (2017):</a:t>
            </a:r>
            <a:endParaRPr lang="de-DE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Confirmation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Faith,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and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Volunteerism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 A Longitudinal Study on Protestant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Adolescents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in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the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Transition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towards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Adulthood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 European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Perspectives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 Gütersloh/Germany.</a:t>
            </a:r>
            <a:endParaRPr lang="de-DE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volume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10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of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the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series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p. 94)</a:t>
            </a:r>
            <a:endParaRPr lang="de-DE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0" name="Picture 2"/>
          <p:cNvPicPr/>
          <p:nvPr/>
        </p:nvPicPr>
        <p:blipFill>
          <a:blip r:embed="rId2" cstate="print"/>
          <a:stretch/>
        </p:blipFill>
        <p:spPr>
          <a:xfrm>
            <a:off x="208440" y="5940360"/>
            <a:ext cx="574920" cy="866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1" name="Grafik 4"/>
          <p:cNvPicPr/>
          <p:nvPr/>
        </p:nvPicPr>
        <p:blipFill>
          <a:blip r:embed="rId3" cstate="print"/>
          <a:stretch/>
        </p:blipFill>
        <p:spPr>
          <a:xfrm>
            <a:off x="1719360" y="1205280"/>
            <a:ext cx="5704920" cy="469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151265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121320" y="0"/>
            <a:ext cx="7427520" cy="119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de-DE" sz="3600" b="1" strike="noStrike" spc="-1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Sample sizes</a:t>
            </a:r>
            <a:endParaRPr lang="de-DE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CustomShape 2"/>
          <p:cNvSpPr/>
          <p:nvPr/>
        </p:nvSpPr>
        <p:spPr>
          <a:xfrm>
            <a:off x="959760" y="5956920"/>
            <a:ext cx="8056800" cy="77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Schweitzer, Friedrich / Niemelä, Kati / Schlag, Thomas / Simojoki, Henrik (eds.) (2015):</a:t>
            </a:r>
            <a:endParaRPr lang="de-DE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Youth, Religion and Confirmation Work in Europe. The Second Study. Gütersloh/Germany.</a:t>
            </a:r>
            <a:endParaRPr lang="de-DE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(volume 7 of the series, p. 25)</a:t>
            </a:r>
            <a:endParaRPr lang="de-DE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2" name="Picture 2"/>
          <p:cNvPicPr/>
          <p:nvPr/>
        </p:nvPicPr>
        <p:blipFill>
          <a:blip r:embed="rId2" cstate="print"/>
          <a:stretch/>
        </p:blipFill>
        <p:spPr>
          <a:xfrm>
            <a:off x="207360" y="5932800"/>
            <a:ext cx="553680" cy="882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Picture 2"/>
          <p:cNvPicPr/>
          <p:nvPr/>
        </p:nvPicPr>
        <p:blipFill>
          <a:blip r:embed="rId3" cstate="print"/>
          <a:srcRect l="14499" t="64796" r="15928" b="17386"/>
          <a:stretch/>
        </p:blipFill>
        <p:spPr>
          <a:xfrm>
            <a:off x="72360" y="1767960"/>
            <a:ext cx="8998920" cy="3321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2602718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5780160" y="2100960"/>
            <a:ext cx="3155760" cy="140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de-DE" sz="3600" b="1" strike="noStrike" spc="-1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Connection between parents and confirmands</a:t>
            </a:r>
            <a:endParaRPr lang="de-DE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CustomShape 2"/>
          <p:cNvSpPr/>
          <p:nvPr/>
        </p:nvSpPr>
        <p:spPr>
          <a:xfrm>
            <a:off x="5671440" y="4865760"/>
            <a:ext cx="3345120" cy="186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Schweitzer, Friedrich / Schlag, Thomas / Simojoki, Henrik / Tervo-Niemelä, Kati / Ilg, Wolfgang (eds.) (2017):</a:t>
            </a:r>
            <a:endParaRPr lang="de-DE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Confirmation, Faith, and Volunteerism. A Longitudinal Study on Protestant Adolescents in the Transition towards Adulthood. European Perspectives. Gütersloh/Germany.</a:t>
            </a:r>
            <a:endParaRPr lang="de-DE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(volume 10 of the series, p. 95)</a:t>
            </a:r>
            <a:endParaRPr lang="de-DE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4" name="Picture 2"/>
          <p:cNvPicPr/>
          <p:nvPr/>
        </p:nvPicPr>
        <p:blipFill>
          <a:blip r:embed="rId2" cstate="print"/>
          <a:stretch/>
        </p:blipFill>
        <p:spPr>
          <a:xfrm>
            <a:off x="8155080" y="3861360"/>
            <a:ext cx="574920" cy="866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5" name="Grafik 4"/>
          <p:cNvPicPr/>
          <p:nvPr/>
        </p:nvPicPr>
        <p:blipFill>
          <a:blip r:embed="rId3" cstate="print"/>
          <a:stretch/>
        </p:blipFill>
        <p:spPr>
          <a:xfrm>
            <a:off x="72000" y="477360"/>
            <a:ext cx="5629680" cy="59032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8083670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121320" y="0"/>
            <a:ext cx="7427520" cy="119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de-DE" sz="3600" b="1" strike="noStrike" spc="-1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Christian upbringing</a:t>
            </a:r>
            <a:endParaRPr lang="de-DE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CustomShape 2"/>
          <p:cNvSpPr/>
          <p:nvPr/>
        </p:nvSpPr>
        <p:spPr>
          <a:xfrm>
            <a:off x="959760" y="5956920"/>
            <a:ext cx="8056800" cy="77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Schweitzer, Friedrich / Schlag, Thomas /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Simojoki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Henrik /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Tervo-Niemelä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Kati / Ilg, Wolfgang (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eds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.) (2017):</a:t>
            </a:r>
            <a:endParaRPr lang="de-DE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Confirmation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Faith,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and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Volunteerism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 A Longitudinal Study on Protestant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Adolescents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in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the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Transition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towards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Adulthood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 European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Perspectives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 Gütersloh/Germany.</a:t>
            </a:r>
            <a:endParaRPr lang="de-DE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volume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10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of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the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series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p. 96)</a:t>
            </a:r>
            <a:endParaRPr lang="de-DE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8" name="Picture 2"/>
          <p:cNvPicPr/>
          <p:nvPr/>
        </p:nvPicPr>
        <p:blipFill>
          <a:blip r:embed="rId2" cstate="print"/>
          <a:stretch/>
        </p:blipFill>
        <p:spPr>
          <a:xfrm>
            <a:off x="208440" y="5940360"/>
            <a:ext cx="574920" cy="866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9" name="Grafik 4"/>
          <p:cNvPicPr/>
          <p:nvPr/>
        </p:nvPicPr>
        <p:blipFill>
          <a:blip r:embed="rId3" cstate="print"/>
          <a:stretch/>
        </p:blipFill>
        <p:spPr>
          <a:xfrm>
            <a:off x="2074320" y="1175400"/>
            <a:ext cx="4994640" cy="469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5057320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121320" y="0"/>
            <a:ext cx="7427520" cy="119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de-DE" sz="3600" b="1" strike="noStrike" spc="-1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Discussing voluntary work</a:t>
            </a:r>
            <a:endParaRPr lang="de-DE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959760" y="5956920"/>
            <a:ext cx="8056800" cy="77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Schweitzer, Friedrich / Schlag, Thomas /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Simojoki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Henrik /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Tervo-Niemelä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Kati / Ilg, Wolfgang (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eds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.) (2017):</a:t>
            </a:r>
            <a:endParaRPr lang="de-DE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Confirmation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Faith,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and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Volunteerism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 A Longitudinal Study on Protestant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Adolescents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in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the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Transition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towards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Adulthood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 European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Perspectives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 Gütersloh/Germany.</a:t>
            </a:r>
            <a:endParaRPr lang="de-DE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volume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10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of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the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series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p. 101)</a:t>
            </a:r>
            <a:endParaRPr lang="de-DE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2" name="Picture 2"/>
          <p:cNvPicPr/>
          <p:nvPr/>
        </p:nvPicPr>
        <p:blipFill>
          <a:blip r:embed="rId2" cstate="print"/>
          <a:stretch/>
        </p:blipFill>
        <p:spPr>
          <a:xfrm>
            <a:off x="208440" y="5940360"/>
            <a:ext cx="574920" cy="866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3" name="Grafik 4"/>
          <p:cNvPicPr/>
          <p:nvPr/>
        </p:nvPicPr>
        <p:blipFill>
          <a:blip r:embed="rId3" cstate="print"/>
          <a:stretch/>
        </p:blipFill>
        <p:spPr>
          <a:xfrm>
            <a:off x="1472400" y="1230840"/>
            <a:ext cx="6198480" cy="46724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9439672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5780160" y="2100960"/>
            <a:ext cx="3155760" cy="140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de-DE" sz="3600" b="1" strike="noStrike" spc="-1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Reasons for not volunteering</a:t>
            </a:r>
            <a:endParaRPr lang="de-DE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5671440" y="4865760"/>
            <a:ext cx="3345120" cy="186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Schweitzer, Friedrich / Schlag, Thomas / Simojoki, Henrik / Tervo-Niemelä, Kati / Ilg, Wolfgang (eds.) (2017):</a:t>
            </a:r>
            <a:endParaRPr lang="de-DE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Confirmation, Faith, and Volunteerism. A Longitudinal Study on Protestant Adolescents in the Transition towards Adulthood. European Perspectives. Gütersloh/Germany.</a:t>
            </a:r>
            <a:endParaRPr lang="de-DE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(volume 10 of the series, p. 104)</a:t>
            </a:r>
            <a:endParaRPr lang="de-DE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6" name="Picture 2"/>
          <p:cNvPicPr/>
          <p:nvPr/>
        </p:nvPicPr>
        <p:blipFill>
          <a:blip r:embed="rId2" cstate="print"/>
          <a:stretch/>
        </p:blipFill>
        <p:spPr>
          <a:xfrm>
            <a:off x="8155080" y="3861360"/>
            <a:ext cx="574920" cy="866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7" name="Grafik 4"/>
          <p:cNvPicPr/>
          <p:nvPr/>
        </p:nvPicPr>
        <p:blipFill>
          <a:blip r:embed="rId3" cstate="print"/>
          <a:stretch/>
        </p:blipFill>
        <p:spPr>
          <a:xfrm>
            <a:off x="37080" y="549360"/>
            <a:ext cx="5704920" cy="57592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0578410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121320" y="0"/>
            <a:ext cx="7427520" cy="119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de-DE" sz="3600" b="1" strike="noStrike" spc="-1" dirty="0" err="1" smtClean="0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Influence</a:t>
            </a:r>
            <a:r>
              <a:rPr lang="de-DE" sz="3600" b="1" strike="noStrike" spc="-1" dirty="0" smtClean="0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on the </a:t>
            </a:r>
            <a:r>
              <a:rPr lang="de-DE" sz="3600" b="1" strike="noStrike" spc="-1" dirty="0" err="1" smtClean="0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decision</a:t>
            </a:r>
            <a:r>
              <a:rPr lang="de-DE" sz="3600" b="1" strike="noStrike" spc="-1" dirty="0" smtClean="0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to </a:t>
            </a:r>
            <a:r>
              <a:rPr lang="de-DE" sz="3600" b="1" strike="noStrike" spc="-1" dirty="0" err="1" smtClean="0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start</a:t>
            </a:r>
            <a:r>
              <a:rPr lang="de-DE" sz="3600" b="1" strike="noStrike" spc="-1" dirty="0" smtClean="0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de-DE" sz="3600" b="1" strike="noStrike" spc="-1" smtClean="0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volunteering</a:t>
            </a:r>
            <a:endParaRPr lang="de-DE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CustomShape 2"/>
          <p:cNvSpPr/>
          <p:nvPr/>
        </p:nvSpPr>
        <p:spPr>
          <a:xfrm>
            <a:off x="959760" y="5956920"/>
            <a:ext cx="8056800" cy="77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Schweitzer, Friedrich / Schlag, Thomas /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Simojoki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Henrik /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Tervo-Niemelä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Kati / Ilg, Wolfgang (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eds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.) (2017):</a:t>
            </a:r>
            <a:endParaRPr lang="de-DE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Confirmation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Faith,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and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Volunteerism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 A Longitudinal Study on Protestant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Adolescents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in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the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Transition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towards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Adulthood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 European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Perspectives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 Gütersloh/Germany.</a:t>
            </a:r>
            <a:endParaRPr lang="de-DE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volume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10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of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the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series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p. 110)</a:t>
            </a:r>
            <a:endParaRPr lang="de-DE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0" name="Picture 2"/>
          <p:cNvPicPr/>
          <p:nvPr/>
        </p:nvPicPr>
        <p:blipFill>
          <a:blip r:embed="rId2" cstate="print"/>
          <a:stretch/>
        </p:blipFill>
        <p:spPr>
          <a:xfrm>
            <a:off x="208440" y="5940360"/>
            <a:ext cx="574920" cy="866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1" name="Grafik 4"/>
          <p:cNvPicPr/>
          <p:nvPr/>
        </p:nvPicPr>
        <p:blipFill>
          <a:blip r:embed="rId3" cstate="print"/>
          <a:stretch/>
        </p:blipFill>
        <p:spPr>
          <a:xfrm>
            <a:off x="11520" y="1520640"/>
            <a:ext cx="9120600" cy="38066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3545681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5780160" y="2100960"/>
            <a:ext cx="3155760" cy="140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de-DE" sz="3600" b="1" strike="noStrike" spc="-1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Share of volunteers, depending on predictors</a:t>
            </a:r>
            <a:endParaRPr lang="de-DE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CustomShape 2"/>
          <p:cNvSpPr/>
          <p:nvPr/>
        </p:nvSpPr>
        <p:spPr>
          <a:xfrm>
            <a:off x="5671440" y="4865760"/>
            <a:ext cx="3345120" cy="186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Schweitzer, Friedrich / Schlag, Thomas / Simojoki, Henrik / Tervo-Niemelä, Kati / Ilg, Wolfgang (eds.) (2017):</a:t>
            </a:r>
            <a:endParaRPr lang="de-DE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Confirmation, Faith, and Volunteerism. A Longitudinal Study on Protestant Adolescents in the Transition towards Adulthood. European Perspectives. Gütersloh/Germany.</a:t>
            </a:r>
            <a:endParaRPr lang="de-DE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(volume 10 of the series, p. 125)</a:t>
            </a:r>
            <a:endParaRPr lang="de-DE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4" name="Picture 2"/>
          <p:cNvPicPr/>
          <p:nvPr/>
        </p:nvPicPr>
        <p:blipFill>
          <a:blip r:embed="rId2" cstate="print"/>
          <a:stretch/>
        </p:blipFill>
        <p:spPr>
          <a:xfrm>
            <a:off x="8155080" y="3861360"/>
            <a:ext cx="574920" cy="866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5" name="Picture 2"/>
          <p:cNvPicPr/>
          <p:nvPr/>
        </p:nvPicPr>
        <p:blipFill>
          <a:blip r:embed="rId3" cstate="print"/>
          <a:srcRect l="10291" t="8596" r="12711" b="14662"/>
          <a:stretch/>
        </p:blipFill>
        <p:spPr>
          <a:xfrm>
            <a:off x="623880" y="-1440"/>
            <a:ext cx="4589280" cy="68605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4338329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121320" y="0"/>
            <a:ext cx="7427520" cy="119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de-DE" sz="3600" b="1" strike="noStrike" spc="-1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The longitudinal sample</a:t>
            </a:r>
            <a:endParaRPr lang="de-DE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CustomShape 2"/>
          <p:cNvSpPr/>
          <p:nvPr/>
        </p:nvSpPr>
        <p:spPr>
          <a:xfrm>
            <a:off x="959760" y="5956920"/>
            <a:ext cx="8056800" cy="77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Schweitzer, Friedrich / Schlag, Thomas /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Simojoki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Henrik /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Tervo-Niemelä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Kati / Ilg, Wolfgang (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eds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.) (2017):</a:t>
            </a:r>
            <a:endParaRPr lang="de-DE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Confirmation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Faith,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and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Volunteerism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 A Longitudinal Study on Protestant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Adolescents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in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the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Transition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towards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Adulthood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 European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Perspectives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 Gütersloh/Germany.</a:t>
            </a:r>
            <a:endParaRPr lang="de-DE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volume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10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of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the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series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p. 247)</a:t>
            </a:r>
            <a:endParaRPr lang="de-DE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8" name="Picture 2"/>
          <p:cNvPicPr/>
          <p:nvPr/>
        </p:nvPicPr>
        <p:blipFill>
          <a:blip r:embed="rId2" cstate="print"/>
          <a:stretch/>
        </p:blipFill>
        <p:spPr>
          <a:xfrm>
            <a:off x="208440" y="5940360"/>
            <a:ext cx="574920" cy="866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9" name="Grafik 4"/>
          <p:cNvPicPr/>
          <p:nvPr/>
        </p:nvPicPr>
        <p:blipFill>
          <a:blip r:embed="rId3" cstate="print"/>
          <a:stretch/>
        </p:blipFill>
        <p:spPr>
          <a:xfrm>
            <a:off x="388800" y="1196640"/>
            <a:ext cx="8365680" cy="47595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0864656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121320" y="0"/>
            <a:ext cx="7427520" cy="119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de-DE" sz="3600" b="1" strike="noStrike" spc="-1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Participation rates</a:t>
            </a:r>
            <a:endParaRPr lang="de-DE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CustomShape 2"/>
          <p:cNvSpPr/>
          <p:nvPr/>
        </p:nvSpPr>
        <p:spPr>
          <a:xfrm>
            <a:off x="959760" y="5956920"/>
            <a:ext cx="8056800" cy="77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Schweitzer, Friedrich / Schlag, Thomas /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Simojoki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Henrik /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Tervo-Niemelä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Kati / Ilg, Wolfgang (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eds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.) (2017):</a:t>
            </a:r>
            <a:endParaRPr lang="de-DE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Confirmation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Faith,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and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Volunteerism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 A Longitudinal Study on Protestant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Adolescents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in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the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Transition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towards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Adulthood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 European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Perspectives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 Gütersloh/Germany.</a:t>
            </a:r>
            <a:endParaRPr lang="de-DE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volume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10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of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the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de-DE" sz="11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series</a:t>
            </a:r>
            <a:r>
              <a:rPr lang="de-DE" sz="11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p. 249)</a:t>
            </a:r>
            <a:endParaRPr lang="de-DE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2" name="Picture 2"/>
          <p:cNvPicPr/>
          <p:nvPr/>
        </p:nvPicPr>
        <p:blipFill>
          <a:blip r:embed="rId2" cstate="print"/>
          <a:stretch/>
        </p:blipFill>
        <p:spPr>
          <a:xfrm>
            <a:off x="208440" y="5940360"/>
            <a:ext cx="574920" cy="866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" name="Grafik 4"/>
          <p:cNvPicPr/>
          <p:nvPr/>
        </p:nvPicPr>
        <p:blipFill>
          <a:blip r:embed="rId3" cstate="print"/>
          <a:stretch/>
        </p:blipFill>
        <p:spPr>
          <a:xfrm>
            <a:off x="1469880" y="1196640"/>
            <a:ext cx="6203520" cy="47595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8936924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121320" y="0"/>
            <a:ext cx="7427520" cy="119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de-DE" sz="3600" b="1" strike="noStrike" spc="-1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The Design of the Study</a:t>
            </a:r>
            <a:endParaRPr lang="de-DE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CustomShape 2"/>
          <p:cNvSpPr/>
          <p:nvPr/>
        </p:nvSpPr>
        <p:spPr>
          <a:xfrm>
            <a:off x="959760" y="5956920"/>
            <a:ext cx="8056800" cy="77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Schweitzer, Friedrich / Niemelä, Kati / Schlag, Thomas / Simojoki, Henrik (eds.) (2015):</a:t>
            </a:r>
            <a:endParaRPr lang="de-DE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Youth, Religion and Confirmation Work in Europe. The Second Study. Gütersloh/Germany.</a:t>
            </a:r>
            <a:endParaRPr lang="de-DE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(volume 7 of the series, p. 26)</a:t>
            </a:r>
            <a:endParaRPr lang="de-DE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6" name="Picture 2"/>
          <p:cNvPicPr/>
          <p:nvPr/>
        </p:nvPicPr>
        <p:blipFill>
          <a:blip r:embed="rId2" cstate="print"/>
          <a:stretch/>
        </p:blipFill>
        <p:spPr>
          <a:xfrm>
            <a:off x="207360" y="5932800"/>
            <a:ext cx="553680" cy="882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" name="Picture 2"/>
          <p:cNvPicPr/>
          <p:nvPr/>
        </p:nvPicPr>
        <p:blipFill>
          <a:blip r:embed="rId3" cstate="print"/>
          <a:srcRect l="16681" t="11880" r="14993" b="58099"/>
          <a:stretch/>
        </p:blipFill>
        <p:spPr>
          <a:xfrm>
            <a:off x="1212480" y="1425240"/>
            <a:ext cx="6718680" cy="42544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0562714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121320" y="0"/>
            <a:ext cx="7427520" cy="119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de-DE" sz="3600" b="1" strike="noStrike" spc="-1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Christian beliefs</a:t>
            </a:r>
            <a:endParaRPr lang="de-DE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CustomShape 2"/>
          <p:cNvSpPr/>
          <p:nvPr/>
        </p:nvSpPr>
        <p:spPr>
          <a:xfrm>
            <a:off x="959760" y="5956920"/>
            <a:ext cx="8056800" cy="77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Schweitzer, Friedrich / Niemelä, Kati / Schlag, Thomas / Simojoki, Henrik (eds.) (2015):</a:t>
            </a:r>
            <a:endParaRPr lang="de-DE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Youth, Religion and Confirmation Work in Europe. The Second Study. Gütersloh/Germany.</a:t>
            </a:r>
            <a:endParaRPr lang="de-DE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(volume 7 of the series, p. 34)</a:t>
            </a:r>
            <a:endParaRPr lang="de-DE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0" name="Picture 2"/>
          <p:cNvPicPr/>
          <p:nvPr/>
        </p:nvPicPr>
        <p:blipFill>
          <a:blip r:embed="rId2" cstate="print"/>
          <a:stretch/>
        </p:blipFill>
        <p:spPr>
          <a:xfrm>
            <a:off x="207360" y="5932800"/>
            <a:ext cx="553680" cy="882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" name="Grafik 5"/>
          <p:cNvPicPr/>
          <p:nvPr/>
        </p:nvPicPr>
        <p:blipFill>
          <a:blip r:embed="rId3" cstate="print"/>
          <a:stretch/>
        </p:blipFill>
        <p:spPr>
          <a:xfrm>
            <a:off x="1512360" y="1197000"/>
            <a:ext cx="6118920" cy="4781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886273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121320" y="0"/>
            <a:ext cx="7427520" cy="119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de-DE" sz="3600" b="1" strike="noStrike" spc="-1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Positive attitudes towards the Church</a:t>
            </a:r>
            <a:endParaRPr lang="de-DE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CustomShape 2"/>
          <p:cNvSpPr/>
          <p:nvPr/>
        </p:nvSpPr>
        <p:spPr>
          <a:xfrm>
            <a:off x="959760" y="5956920"/>
            <a:ext cx="8056800" cy="77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Schweitzer, Friedrich / Niemelä, Kati / Schlag, Thomas / Simojoki, Henrik (eds.) (2015):</a:t>
            </a:r>
            <a:endParaRPr lang="de-DE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Youth, Religion and Confirmation Work in Europe. The Second Study. Gütersloh/Germany.</a:t>
            </a:r>
            <a:endParaRPr lang="de-DE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(volume 7 of the series, p. 36)</a:t>
            </a:r>
            <a:endParaRPr lang="de-DE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4" name="Picture 2"/>
          <p:cNvPicPr/>
          <p:nvPr/>
        </p:nvPicPr>
        <p:blipFill>
          <a:blip r:embed="rId2" cstate="print"/>
          <a:stretch/>
        </p:blipFill>
        <p:spPr>
          <a:xfrm>
            <a:off x="207360" y="5932800"/>
            <a:ext cx="553680" cy="882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5" name="Grafik 5"/>
          <p:cNvPicPr/>
          <p:nvPr/>
        </p:nvPicPr>
        <p:blipFill>
          <a:blip r:embed="rId3" cstate="print"/>
          <a:stretch/>
        </p:blipFill>
        <p:spPr>
          <a:xfrm>
            <a:off x="972360" y="1278720"/>
            <a:ext cx="7198920" cy="45712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3373932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ustomShape 1"/>
          <p:cNvSpPr/>
          <p:nvPr/>
        </p:nvSpPr>
        <p:spPr>
          <a:xfrm>
            <a:off x="121320" y="0"/>
            <a:ext cx="7427520" cy="119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de-DE" sz="3600" b="1" strike="noStrike" spc="-1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Previous participation in group activities</a:t>
            </a:r>
            <a:endParaRPr lang="de-DE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CustomShape 2"/>
          <p:cNvSpPr/>
          <p:nvPr/>
        </p:nvSpPr>
        <p:spPr>
          <a:xfrm>
            <a:off x="959760" y="5956920"/>
            <a:ext cx="8056800" cy="77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Schweitzer, Friedrich / Niemelä, Kati / Schlag, Thomas / Simojoki, Henrik (eds.) (2015):</a:t>
            </a:r>
            <a:endParaRPr lang="de-DE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Youth, Religion and Confirmation Work in Europe. The Second Study. Gütersloh/Germany.</a:t>
            </a:r>
            <a:endParaRPr lang="de-DE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(volume 7 of the series, p. 38)</a:t>
            </a:r>
            <a:endParaRPr lang="de-DE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8" name="Picture 2"/>
          <p:cNvPicPr/>
          <p:nvPr/>
        </p:nvPicPr>
        <p:blipFill>
          <a:blip r:embed="rId2" cstate="print"/>
          <a:stretch/>
        </p:blipFill>
        <p:spPr>
          <a:xfrm>
            <a:off x="207360" y="5932800"/>
            <a:ext cx="553680" cy="882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9" name="Grafik 4"/>
          <p:cNvPicPr/>
          <p:nvPr/>
        </p:nvPicPr>
        <p:blipFill>
          <a:blip r:embed="rId3" cstate="print"/>
          <a:stretch/>
        </p:blipFill>
        <p:spPr>
          <a:xfrm>
            <a:off x="72360" y="1767600"/>
            <a:ext cx="8998920" cy="3593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7330953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/>
          <p:cNvSpPr/>
          <p:nvPr/>
        </p:nvSpPr>
        <p:spPr>
          <a:xfrm>
            <a:off x="5780160" y="2100960"/>
            <a:ext cx="3155760" cy="140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de-DE" sz="3600" b="1" strike="noStrike" spc="-1" dirty="0" err="1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Beliefs</a:t>
            </a:r>
            <a:r>
              <a:rPr lang="de-DE" sz="3600" b="1" strike="noStrike" spc="-1" dirty="0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in </a:t>
            </a:r>
            <a:r>
              <a:rPr lang="de-DE" sz="3600" b="1" strike="noStrike" spc="-1" dirty="0" err="1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the</a:t>
            </a:r>
            <a:r>
              <a:rPr lang="de-DE" sz="3600" b="1" strike="noStrike" spc="-1" dirty="0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de-DE" sz="3600" b="1" strike="noStrike" spc="-1" dirty="0" err="1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beginning</a:t>
            </a:r>
            <a:r>
              <a:rPr lang="de-DE" sz="3600" b="1" strike="noStrike" spc="-1" dirty="0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de-DE" sz="3600" b="1" strike="noStrike" spc="-1" dirty="0" err="1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of</a:t>
            </a:r>
            <a:r>
              <a:rPr lang="de-DE" sz="3600" b="1" strike="noStrike" spc="-1" dirty="0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de-DE" sz="3600" b="1" strike="noStrike" spc="-1" dirty="0" err="1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confirmation</a:t>
            </a:r>
            <a:endParaRPr lang="de-DE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CustomShape 2"/>
          <p:cNvSpPr/>
          <p:nvPr/>
        </p:nvSpPr>
        <p:spPr>
          <a:xfrm>
            <a:off x="5671440" y="4865760"/>
            <a:ext cx="3345120" cy="186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Schweitzer, Friedrich / Niemelä, Kati / Schlag, Thomas / Simojoki, Henrik (eds.) (2015):</a:t>
            </a:r>
            <a:endParaRPr lang="de-DE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Youth, Religion and Confirmation Work in Europe. The Second Study. Gütersloh/Germany.</a:t>
            </a:r>
            <a:endParaRPr lang="de-DE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(volume 7 of the series, p. 42)</a:t>
            </a:r>
            <a:endParaRPr lang="de-DE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2" name="Picture 2"/>
          <p:cNvPicPr/>
          <p:nvPr/>
        </p:nvPicPr>
        <p:blipFill>
          <a:blip r:embed="rId2" cstate="print"/>
          <a:stretch/>
        </p:blipFill>
        <p:spPr>
          <a:xfrm>
            <a:off x="8155080" y="3861360"/>
            <a:ext cx="574920" cy="866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3" name="Grafik 5"/>
          <p:cNvPicPr/>
          <p:nvPr/>
        </p:nvPicPr>
        <p:blipFill>
          <a:blip r:embed="rId3" cstate="print"/>
          <a:stretch/>
        </p:blipFill>
        <p:spPr>
          <a:xfrm>
            <a:off x="-32092" y="530280"/>
            <a:ext cx="5758920" cy="57970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9886514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ustomShape 1"/>
          <p:cNvSpPr/>
          <p:nvPr/>
        </p:nvSpPr>
        <p:spPr>
          <a:xfrm>
            <a:off x="5780160" y="2100960"/>
            <a:ext cx="3155760" cy="140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de-DE" sz="3600" b="1" strike="noStrike" spc="-1" dirty="0" err="1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Beliefs</a:t>
            </a:r>
            <a:r>
              <a:rPr lang="de-DE" sz="3600" b="1" strike="noStrike" spc="-1" dirty="0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in </a:t>
            </a:r>
            <a:r>
              <a:rPr lang="de-DE" sz="3600" b="1" strike="noStrike" spc="-1" dirty="0" err="1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the</a:t>
            </a:r>
            <a:r>
              <a:rPr lang="de-DE" sz="3600" b="1" strike="noStrike" spc="-1" dirty="0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end </a:t>
            </a:r>
            <a:r>
              <a:rPr lang="de-DE" sz="3600" b="1" strike="noStrike" spc="-1" dirty="0" err="1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of</a:t>
            </a:r>
            <a:r>
              <a:rPr lang="de-DE" sz="3600" b="1" strike="noStrike" spc="-1" dirty="0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de-DE" sz="3600" b="1" strike="noStrike" spc="-1" dirty="0" err="1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confirmation</a:t>
            </a:r>
            <a:endParaRPr lang="de-DE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CustomShape 2"/>
          <p:cNvSpPr/>
          <p:nvPr/>
        </p:nvSpPr>
        <p:spPr>
          <a:xfrm>
            <a:off x="5671440" y="4865760"/>
            <a:ext cx="3345120" cy="186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Schweitzer, Friedrich / Niemelä, Kati / Schlag, Thomas / Simojoki, Henrik (eds.) (2015):</a:t>
            </a:r>
            <a:endParaRPr lang="de-DE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Youth, Religion and Confirmation Work in Europe. The Second Study. Gütersloh/Germany.</a:t>
            </a:r>
            <a:endParaRPr lang="de-DE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(volume 7 of the series, p. 43)</a:t>
            </a:r>
            <a:endParaRPr lang="de-DE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6" name="Picture 2"/>
          <p:cNvPicPr/>
          <p:nvPr/>
        </p:nvPicPr>
        <p:blipFill>
          <a:blip r:embed="rId2" cstate="print"/>
          <a:stretch/>
        </p:blipFill>
        <p:spPr>
          <a:xfrm>
            <a:off x="8155080" y="3861360"/>
            <a:ext cx="574920" cy="866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7" name="Grafik 6"/>
          <p:cNvPicPr/>
          <p:nvPr/>
        </p:nvPicPr>
        <p:blipFill>
          <a:blip r:embed="rId3" cstate="print"/>
          <a:stretch/>
        </p:blipFill>
        <p:spPr>
          <a:xfrm>
            <a:off x="0" y="649080"/>
            <a:ext cx="5758920" cy="55594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377761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ustomShape 1"/>
          <p:cNvSpPr/>
          <p:nvPr/>
        </p:nvSpPr>
        <p:spPr>
          <a:xfrm>
            <a:off x="5780160" y="2100960"/>
            <a:ext cx="3155760" cy="140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de-DE" sz="3600" b="1" strike="noStrike" spc="-1">
                <a:solidFill>
                  <a:srgbClr val="333399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Expectations and motives</a:t>
            </a:r>
            <a:endParaRPr lang="de-DE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CustomShape 2"/>
          <p:cNvSpPr/>
          <p:nvPr/>
        </p:nvSpPr>
        <p:spPr>
          <a:xfrm>
            <a:off x="5671440" y="4865760"/>
            <a:ext cx="3345120" cy="186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Schweitzer, Friedrich / Niemelä, Kati / Schlag, Thomas / Simojoki, Henrik (eds.) (2015):</a:t>
            </a:r>
            <a:endParaRPr lang="de-DE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Youth, Religion and Confirmation Work in Europe. The Second Study. Gütersloh/Germany.</a:t>
            </a:r>
            <a:endParaRPr lang="de-DE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(volume 7 of the series, p. 60)</a:t>
            </a:r>
            <a:endParaRPr lang="de-DE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Picture 2"/>
          <p:cNvPicPr/>
          <p:nvPr/>
        </p:nvPicPr>
        <p:blipFill>
          <a:blip r:embed="rId2" cstate="print"/>
          <a:stretch/>
        </p:blipFill>
        <p:spPr>
          <a:xfrm>
            <a:off x="8155080" y="3861360"/>
            <a:ext cx="574920" cy="866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" name="Grafik 4"/>
          <p:cNvPicPr/>
          <p:nvPr/>
        </p:nvPicPr>
        <p:blipFill>
          <a:blip r:embed="rId3" cstate="print"/>
          <a:stretch/>
        </p:blipFill>
        <p:spPr>
          <a:xfrm>
            <a:off x="-32092" y="400680"/>
            <a:ext cx="5758920" cy="60566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501729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_Standard WI ohne Randleiste">
  <a:themeElements>
    <a:clrScheme name="Normal W Ilg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Normal W Il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ormal W Ilg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mal W Ilg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mal W Ilg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mal W Ilg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mal W Ilg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mal W Ilg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mal W Ilg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_Standard WI">
  <a:themeElements>
    <a:clrScheme name="Normal W Ilg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Normal W Il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ormal W Ilg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mal W Ilg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mal W Ilg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mal W Ilg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mal W Ilg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mal W Ilg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mal W Ilg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Normal W Ilg">
  <a:themeElements>
    <a:clrScheme name="1_Normal W Ilg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Normal W Il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Normal W Ilg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rmal W Ilg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rmal W Ilg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rmal W Ilg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rmal W Ilg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rmal W Ilg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rmal W Ilg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_Standard WI ohne Randleiste</Template>
  <TotalTime>0</TotalTime>
  <Words>1558</Words>
  <Application>Microsoft Office PowerPoint</Application>
  <PresentationFormat>Bildschirmpräsentation (4:3)</PresentationFormat>
  <Paragraphs>111</Paragraphs>
  <Slides>27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27</vt:i4>
      </vt:variant>
    </vt:vector>
  </HeadingPairs>
  <TitlesOfParts>
    <vt:vector size="30" baseType="lpstr">
      <vt:lpstr>_Standard WI ohne Randleiste</vt:lpstr>
      <vt:lpstr>3__Standard WI</vt:lpstr>
      <vt:lpstr>1_Normal W Ilg</vt:lpstr>
      <vt:lpstr>Main results from The Second International Study on Confirmation Work (2012-2015)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</vt:vector>
  </TitlesOfParts>
  <Company>Evangelisches Jugendwerk in Württemberg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results from The Second International Study on Confirmation Work (2012-2015)</dc:title>
  <dc:creator>Wolfgang Ilg</dc:creator>
  <cp:lastModifiedBy>Wolfgang Ilg</cp:lastModifiedBy>
  <cp:revision>17</cp:revision>
  <dcterms:created xsi:type="dcterms:W3CDTF">2017-06-08T14:38:17Z</dcterms:created>
  <dcterms:modified xsi:type="dcterms:W3CDTF">2017-06-12T21:35:43Z</dcterms:modified>
</cp:coreProperties>
</file>