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mp4" ContentType="video/mp4"/>
  <Default Extension="rels" ContentType="application/vnd.openxmlformats-package.relationships+xml"/>
  <Default Extension="wav" ContentType="audio/x-wav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60" r:id="rId5"/>
    <p:sldId id="259" r:id="rId6"/>
    <p:sldId id="262" r:id="rId7"/>
    <p:sldId id="263" r:id="rId8"/>
    <p:sldId id="261" r:id="rId9"/>
    <p:sldId id="266" r:id="rId10"/>
    <p:sldId id="264" r:id="rId11"/>
    <p:sldId id="265" r:id="rId12"/>
    <p:sldId id="267" r:id="rId13"/>
    <p:sldId id="268" r:id="rId14"/>
    <p:sldId id="287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88" r:id="rId24"/>
    <p:sldId id="277" r:id="rId25"/>
    <p:sldId id="278" r:id="rId26"/>
    <p:sldId id="279" r:id="rId27"/>
    <p:sldId id="285" r:id="rId28"/>
    <p:sldId id="280" r:id="rId29"/>
    <p:sldId id="281" r:id="rId30"/>
    <p:sldId id="289" r:id="rId31"/>
    <p:sldId id="283" r:id="rId32"/>
    <p:sldId id="286" r:id="rId33"/>
    <p:sldId id="28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65"/>
    <p:restoredTop sz="94661"/>
  </p:normalViewPr>
  <p:slideViewPr>
    <p:cSldViewPr snapToGrid="0" snapToObjects="1">
      <p:cViewPr varScale="1">
        <p:scale>
          <a:sx n="98" d="100"/>
          <a:sy n="98" d="100"/>
        </p:scale>
        <p:origin x="88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B9B9D-69DC-1A47-87AF-6E5151616A2B}" type="datetimeFigureOut">
              <a:rPr lang="en-US" smtClean="0"/>
              <a:t>8/29/17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D752B3-30B8-D442-85ED-8371DE4FFF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07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3B8AC4-9110-5547-B803-28AC0EF490A3}" type="slidenum">
              <a:rPr lang="en-US">
                <a:latin typeface="Times" pitchFamily="1" charset="0"/>
              </a:rPr>
              <a:pPr/>
              <a:t>18</a:t>
            </a:fld>
            <a:endParaRPr lang="en-US">
              <a:latin typeface="Times" pitchFamily="1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06479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BF4E3A-B8A9-6D4E-9398-3CF7DB6700E2}" type="slidenum">
              <a:rPr lang="en-US">
                <a:latin typeface="Times" pitchFamily="1" charset="0"/>
              </a:rPr>
              <a:pPr/>
              <a:t>19</a:t>
            </a:fld>
            <a:endParaRPr lang="en-US">
              <a:latin typeface="Times" pitchFamily="1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2760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7E1857-A777-4349-A80C-4693FAE4F14B}" type="slidenum">
              <a:rPr lang="en-US">
                <a:latin typeface="Times" pitchFamily="1" charset="0"/>
              </a:rPr>
              <a:pPr/>
              <a:t>20</a:t>
            </a:fld>
            <a:endParaRPr lang="en-US">
              <a:latin typeface="Times" pitchFamily="1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61612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F7DEB1-0EF4-1A41-8898-4303F1989CB3}" type="slidenum">
              <a:rPr lang="en-US">
                <a:latin typeface="Times" pitchFamily="1" charset="0"/>
              </a:rPr>
              <a:pPr/>
              <a:t>21</a:t>
            </a:fld>
            <a:endParaRPr lang="en-US">
              <a:latin typeface="Times" pitchFamily="1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77319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F58F93-D22C-E749-842D-030BC2BAD709}" type="slidenum">
              <a:rPr lang="en-US">
                <a:latin typeface="Times" pitchFamily="1" charset="0"/>
              </a:rPr>
              <a:pPr/>
              <a:t>22</a:t>
            </a:fld>
            <a:endParaRPr lang="en-US">
              <a:latin typeface="Times" pitchFamily="1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Times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27893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5D5CB-B3FB-364D-892F-D551281D349C}" type="datetimeFigureOut">
              <a:rPr lang="en-US" smtClean="0"/>
              <a:t>8/29/17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6DF25-C0D7-E044-A0D0-91E051564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39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5D5CB-B3FB-364D-892F-D551281D349C}" type="datetimeFigureOut">
              <a:rPr lang="en-US" smtClean="0"/>
              <a:t>8/29/17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6DF25-C0D7-E044-A0D0-91E051564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085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5D5CB-B3FB-364D-892F-D551281D349C}" type="datetimeFigureOut">
              <a:rPr lang="en-US" smtClean="0"/>
              <a:t>8/29/17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6DF25-C0D7-E044-A0D0-91E051564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891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5D5CB-B3FB-364D-892F-D551281D349C}" type="datetimeFigureOut">
              <a:rPr lang="en-US" smtClean="0"/>
              <a:t>8/29/17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6DF25-C0D7-E044-A0D0-91E051564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569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5D5CB-B3FB-364D-892F-D551281D349C}" type="datetimeFigureOut">
              <a:rPr lang="en-US" smtClean="0"/>
              <a:t>8/29/17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6DF25-C0D7-E044-A0D0-91E051564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752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5D5CB-B3FB-364D-892F-D551281D349C}" type="datetimeFigureOut">
              <a:rPr lang="en-US" smtClean="0"/>
              <a:t>8/29/17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6DF25-C0D7-E044-A0D0-91E051564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65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5D5CB-B3FB-364D-892F-D551281D349C}" type="datetimeFigureOut">
              <a:rPr lang="en-US" smtClean="0"/>
              <a:t>8/29/17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6DF25-C0D7-E044-A0D0-91E051564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535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5D5CB-B3FB-364D-892F-D551281D349C}" type="datetimeFigureOut">
              <a:rPr lang="en-US" smtClean="0"/>
              <a:t>8/29/17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6DF25-C0D7-E044-A0D0-91E051564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54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5D5CB-B3FB-364D-892F-D551281D349C}" type="datetimeFigureOut">
              <a:rPr lang="en-US" smtClean="0"/>
              <a:t>8/29/17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6DF25-C0D7-E044-A0D0-91E051564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031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5D5CB-B3FB-364D-892F-D551281D349C}" type="datetimeFigureOut">
              <a:rPr lang="en-US" smtClean="0"/>
              <a:t>8/29/17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6DF25-C0D7-E044-A0D0-91E051564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573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5D5CB-B3FB-364D-892F-D551281D349C}" type="datetimeFigureOut">
              <a:rPr lang="en-US" smtClean="0"/>
              <a:t>8/29/17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6DF25-C0D7-E044-A0D0-91E051564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036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5D5CB-B3FB-364D-892F-D551281D349C}" type="datetimeFigureOut">
              <a:rPr lang="en-US" smtClean="0"/>
              <a:t>8/29/17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6DF25-C0D7-E044-A0D0-91E051564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20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Relationship Id="rId3" Type="http://schemas.openxmlformats.org/officeDocument/2006/relationships/image" Target="../media/image8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jpeg"/><Relationship Id="rId5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jpeg"/><Relationship Id="rId5" Type="http://schemas.openxmlformats.org/officeDocument/2006/relationships/image" Target="../media/image13.jpeg"/><Relationship Id="rId6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6.jpeg"/><Relationship Id="rId5" Type="http://schemas.openxmlformats.org/officeDocument/2006/relationships/image" Target="../media/image13.jpeg"/><Relationship Id="rId6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6.jpeg"/><Relationship Id="rId5" Type="http://schemas.openxmlformats.org/officeDocument/2006/relationships/image" Target="../media/image13.jpeg"/><Relationship Id="rId6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1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4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f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3.wav"/><Relationship Id="rId4" Type="http://schemas.openxmlformats.org/officeDocument/2006/relationships/audio" Target="../media/media3.wav"/><Relationship Id="rId5" Type="http://schemas.microsoft.com/office/2007/relationships/media" Target="../media/media4.wav"/><Relationship Id="rId6" Type="http://schemas.openxmlformats.org/officeDocument/2006/relationships/audio" Target="../media/media4.wav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21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7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Investigating development of linguistic and non-linguistic prosody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86829"/>
            <a:ext cx="9144000" cy="1655762"/>
          </a:xfrm>
        </p:spPr>
        <p:txBody>
          <a:bodyPr/>
          <a:lstStyle/>
          <a:p>
            <a:r>
              <a:rPr lang="en-US" dirty="0" err="1" smtClean="0"/>
              <a:t>Kiwako</a:t>
            </a:r>
            <a:r>
              <a:rPr lang="en-US" dirty="0" smtClean="0"/>
              <a:t> Ito</a:t>
            </a:r>
          </a:p>
          <a:p>
            <a:r>
              <a:rPr lang="en-US" dirty="0" smtClean="0"/>
              <a:t>Ohio State University</a:t>
            </a:r>
          </a:p>
          <a:p>
            <a:r>
              <a:rPr lang="en-US" dirty="0" smtClean="0"/>
              <a:t>Ito.19@osu.edu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71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363" y="365125"/>
            <a:ext cx="11408735" cy="1325563"/>
          </a:xfrm>
        </p:spPr>
        <p:txBody>
          <a:bodyPr/>
          <a:lstStyle/>
          <a:p>
            <a:r>
              <a:rPr lang="en-US" smtClean="0"/>
              <a:t>Brain activation during affect prosody processing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12" y="1690688"/>
            <a:ext cx="6130616" cy="43238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4612" y="6148963"/>
            <a:ext cx="5209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Ethofer</a:t>
            </a:r>
            <a:r>
              <a:rPr lang="en-US" dirty="0" smtClean="0"/>
              <a:t> et al. (2012): Emotional Voice Area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228" y="1871330"/>
            <a:ext cx="5678022" cy="28707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76977" y="5209953"/>
            <a:ext cx="44869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Grossmann et al. (2005):</a:t>
            </a:r>
          </a:p>
          <a:p>
            <a:r>
              <a:rPr lang="en-US" dirty="0" smtClean="0"/>
              <a:t>ERP responses to emotional prosody in 7-mo old infants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30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Emotion recognition isn’t easy.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5-yr olds: 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	happy vs. sad faces:	YES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fear, disgust, anger:	No	(Durand et al., 2007)</a:t>
            </a:r>
          </a:p>
          <a:p>
            <a:endParaRPr lang="en-US" dirty="0" smtClean="0"/>
          </a:p>
          <a:p>
            <a:r>
              <a:rPr lang="en-US" dirty="0" smtClean="0"/>
              <a:t>Adults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happy / anger voices better than sad, disgust, fear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STG function reduced with age		(</a:t>
            </a:r>
            <a:r>
              <a:rPr lang="en-US" dirty="0" err="1" smtClean="0"/>
              <a:t>Demenescu</a:t>
            </a:r>
            <a:r>
              <a:rPr lang="en-US" dirty="0" smtClean="0"/>
              <a:t> et al., 2015)</a:t>
            </a:r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5686" y="85061"/>
            <a:ext cx="4406314" cy="251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Complexity of emotion acoustics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Different categories, different cues: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Panic </a:t>
            </a:r>
            <a:r>
              <a:rPr lang="en-US" dirty="0" smtClean="0"/>
              <a:t>(enhanced F0), </a:t>
            </a:r>
            <a:r>
              <a:rPr lang="en-US" dirty="0" smtClean="0"/>
              <a:t>hot </a:t>
            </a:r>
            <a:r>
              <a:rPr lang="en-US" dirty="0" smtClean="0"/>
              <a:t>anger (enhanced energy),                   happiness (low-</a:t>
            </a:r>
            <a:r>
              <a:rPr lang="en-US" dirty="0" err="1" smtClean="0"/>
              <a:t>freq</a:t>
            </a:r>
            <a:r>
              <a:rPr lang="en-US" dirty="0" smtClean="0"/>
              <a:t> energy), sadness (duration)</a:t>
            </a:r>
            <a:r>
              <a:rPr lang="en-US" dirty="0" smtClean="0"/>
              <a:t>		</a:t>
            </a: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/>
              <a:t>							(</a:t>
            </a:r>
            <a:r>
              <a:rPr lang="en-US" dirty="0" err="1" smtClean="0"/>
              <a:t>Banse</a:t>
            </a:r>
            <a:r>
              <a:rPr lang="en-US" dirty="0" smtClean="0"/>
              <a:t> &amp; </a:t>
            </a:r>
            <a:r>
              <a:rPr lang="en-US" dirty="0" err="1" smtClean="0"/>
              <a:t>Schele</a:t>
            </a:r>
            <a:r>
              <a:rPr lang="en-US" dirty="0" smtClean="0"/>
              <a:t>, 1996)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/>
              <a:t>Arousal </a:t>
            </a:r>
            <a:r>
              <a:rPr lang="en-US" dirty="0" smtClean="0"/>
              <a:t>influences the </a:t>
            </a:r>
            <a:r>
              <a:rPr lang="en-US" dirty="0" smtClean="0"/>
              <a:t>same cues differently: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Higher arousal boosts F0 floor/min for both happiness and fear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Higher arousal expand F0 change and max only for fear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/>
              <a:t>(</a:t>
            </a:r>
            <a:r>
              <a:rPr lang="en-US" dirty="0" err="1" smtClean="0"/>
              <a:t>Juslin</a:t>
            </a:r>
            <a:r>
              <a:rPr lang="en-US" dirty="0" smtClean="0"/>
              <a:t> &amp; </a:t>
            </a:r>
            <a:r>
              <a:rPr lang="en-US" dirty="0" err="1" smtClean="0"/>
              <a:t>Laukka</a:t>
            </a:r>
            <a:r>
              <a:rPr lang="en-US" dirty="0" smtClean="0"/>
              <a:t>, 2001)</a:t>
            </a:r>
          </a:p>
        </p:txBody>
      </p:sp>
    </p:spTree>
    <p:extLst>
      <p:ext uri="{BB962C8B-B14F-4D97-AF65-F5344CB8AC3E}">
        <p14:creationId xmlns:p14="http://schemas.microsoft.com/office/powerpoint/2010/main" val="68790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Complexity of emotion acoustics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28" y="1690688"/>
            <a:ext cx="3772939" cy="4351338"/>
          </a:xfrm>
        </p:spPr>
      </p:pic>
      <p:sp>
        <p:nvSpPr>
          <p:cNvPr id="7" name="TextBox 6"/>
          <p:cNvSpPr txBox="1"/>
          <p:nvPr/>
        </p:nvSpPr>
        <p:spPr>
          <a:xfrm>
            <a:off x="999460" y="6156251"/>
            <a:ext cx="3976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Sauter</a:t>
            </a:r>
            <a:r>
              <a:rPr lang="en-US" dirty="0" smtClean="0"/>
              <a:t> et al. (2010): emotion categorization &amp; rating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13967" y="1690688"/>
            <a:ext cx="7378033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/>
              <a:t>10 categories</a:t>
            </a:r>
          </a:p>
          <a:p>
            <a:endParaRPr lang="en-US" sz="2400" dirty="0"/>
          </a:p>
          <a:p>
            <a:r>
              <a:rPr lang="en-US" sz="2400" dirty="0" smtClean="0"/>
              <a:t>Above 80 %:	Disgust(93.5%), Relief (86%)</a:t>
            </a:r>
          </a:p>
          <a:p>
            <a:r>
              <a:rPr lang="en-US" sz="2400" dirty="0" smtClean="0"/>
              <a:t>Below: 65%:	Fear (63%), Surprise (54%)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000" b="1" dirty="0" smtClean="0"/>
              <a:t>Fear</a:t>
            </a:r>
            <a:r>
              <a:rPr lang="en-US" sz="2000" dirty="0" smtClean="0"/>
              <a:t> often misrecognized as </a:t>
            </a:r>
            <a:r>
              <a:rPr lang="en-US" sz="2000" b="1" dirty="0" smtClean="0"/>
              <a:t>Amusement</a:t>
            </a:r>
            <a:r>
              <a:rPr lang="en-US" sz="2000" dirty="0" smtClean="0"/>
              <a:t> (13.5%) </a:t>
            </a:r>
            <a:r>
              <a:rPr lang="en-US" sz="2000" dirty="0" smtClean="0"/>
              <a:t>or </a:t>
            </a:r>
            <a:r>
              <a:rPr lang="en-US" sz="2000" b="1" dirty="0" smtClean="0"/>
              <a:t>Sadness</a:t>
            </a:r>
            <a:r>
              <a:rPr lang="en-US" sz="2000" dirty="0" smtClean="0"/>
              <a:t> </a:t>
            </a:r>
            <a:r>
              <a:rPr lang="en-US" sz="2000" dirty="0" smtClean="0"/>
              <a:t>(12%)</a:t>
            </a:r>
          </a:p>
          <a:p>
            <a:r>
              <a:rPr lang="en-US" sz="2000" b="1" dirty="0" smtClean="0"/>
              <a:t>Surprise</a:t>
            </a:r>
            <a:r>
              <a:rPr lang="en-US" sz="2000" dirty="0" smtClean="0"/>
              <a:t> often misrecognized as </a:t>
            </a:r>
            <a:r>
              <a:rPr lang="en-US" sz="2000" b="1" dirty="0" smtClean="0"/>
              <a:t>Disgust</a:t>
            </a:r>
            <a:r>
              <a:rPr lang="en-US" sz="2000" dirty="0" smtClean="0"/>
              <a:t> (14%)</a:t>
            </a:r>
            <a:r>
              <a:rPr lang="en-US" sz="2000" dirty="0"/>
              <a:t> and </a:t>
            </a:r>
            <a:r>
              <a:rPr lang="en-US" sz="2000" b="1" dirty="0" smtClean="0"/>
              <a:t>Relief</a:t>
            </a:r>
            <a:r>
              <a:rPr lang="en-US" sz="2000" dirty="0" smtClean="0"/>
              <a:t> </a:t>
            </a:r>
            <a:r>
              <a:rPr lang="en-US" sz="2000" dirty="0"/>
              <a:t>(13</a:t>
            </a:r>
            <a:r>
              <a:rPr lang="en-US" sz="2000" dirty="0" smtClean="0"/>
              <a:t>%)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85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Interim message: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/>
              <a:t>Processing affect prosody is </a:t>
            </a:r>
            <a:r>
              <a:rPr lang="en-US" sz="3600" u="sng" dirty="0" smtClean="0"/>
              <a:t>not</a:t>
            </a:r>
            <a:r>
              <a:rPr lang="en-US" sz="3600" dirty="0" smtClean="0"/>
              <a:t> easy.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4762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056" y="365125"/>
            <a:ext cx="10747744" cy="1325563"/>
          </a:xfrm>
        </p:spPr>
        <p:txBody>
          <a:bodyPr/>
          <a:lstStyle/>
          <a:p>
            <a:r>
              <a:rPr lang="en-US" dirty="0" smtClean="0"/>
              <a:t>Developmental trajectory for </a:t>
            </a:r>
            <a:r>
              <a:rPr lang="en-US" smtClean="0"/>
              <a:t>linguistic prosody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628" y="1825625"/>
            <a:ext cx="10822172" cy="4627426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Focus prosody experimental tasks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Act with a toy: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/>
              <a:t>	</a:t>
            </a:r>
            <a:r>
              <a:rPr lang="en-US" dirty="0" smtClean="0"/>
              <a:t>“Camel hit the lion and HE/he hit the elephant.”; 5-7yrs </a:t>
            </a:r>
            <a:r>
              <a:rPr lang="en-US" sz="2000" dirty="0" smtClean="0"/>
              <a:t>(</a:t>
            </a:r>
            <a:r>
              <a:rPr lang="en-US" sz="2000" dirty="0" err="1" smtClean="0"/>
              <a:t>Solan</a:t>
            </a:r>
            <a:r>
              <a:rPr lang="en-US" sz="2000" dirty="0" smtClean="0"/>
              <a:t>, 1980)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Word monitoring; 4-7yrs 		</a:t>
            </a:r>
            <a:r>
              <a:rPr lang="en-US" sz="2000" dirty="0" smtClean="0"/>
              <a:t>(Cutler &amp; Swinney, 1987)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Scene-sentence matching: 10yrs 	</a:t>
            </a:r>
            <a:r>
              <a:rPr lang="en-US" sz="2000" dirty="0" smtClean="0"/>
              <a:t>(</a:t>
            </a:r>
            <a:r>
              <a:rPr lang="en-US" sz="2000" dirty="0" err="1" smtClean="0"/>
              <a:t>Cruttenden</a:t>
            </a:r>
            <a:r>
              <a:rPr lang="en-US" sz="2000" dirty="0" smtClean="0"/>
              <a:t> (1986)</a:t>
            </a:r>
            <a:r>
              <a:rPr lang="en-US" sz="2000" dirty="0"/>
              <a:t> </a:t>
            </a:r>
            <a:endParaRPr lang="en-US" sz="2000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Scene description task; 5-13yrs 	</a:t>
            </a:r>
            <a:r>
              <a:rPr lang="en-US" sz="2000" dirty="0" smtClean="0"/>
              <a:t>(</a:t>
            </a:r>
            <a:r>
              <a:rPr lang="en-US" sz="2000" dirty="0" err="1" smtClean="0"/>
              <a:t>Peppé</a:t>
            </a:r>
            <a:r>
              <a:rPr lang="en-US" sz="2000" dirty="0" smtClean="0"/>
              <a:t> </a:t>
            </a:r>
            <a:r>
              <a:rPr lang="en-US" sz="2000" dirty="0"/>
              <a:t>&amp; </a:t>
            </a:r>
            <a:r>
              <a:rPr lang="en-US" sz="2000" dirty="0" smtClean="0"/>
              <a:t>McCann, 2003; </a:t>
            </a:r>
            <a:r>
              <a:rPr lang="en-US" sz="2000" dirty="0"/>
              <a:t>Wells et al., 2004)  </a:t>
            </a:r>
            <a:endParaRPr lang="en-US" sz="2000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Visual search task: 4 years and up 	</a:t>
            </a:r>
            <a:r>
              <a:rPr lang="en-US" sz="2000" dirty="0" smtClean="0"/>
              <a:t>(Arnold et al., 2008; </a:t>
            </a:r>
            <a:r>
              <a:rPr lang="en-US" sz="2000" dirty="0" err="1" smtClean="0"/>
              <a:t>Kurumada</a:t>
            </a:r>
            <a:r>
              <a:rPr lang="en-US" sz="2000" dirty="0" smtClean="0"/>
              <a:t> et al., 2016; Ito et al., 2012; 2014; 2017; </a:t>
            </a:r>
            <a:r>
              <a:rPr lang="en-US" sz="2000" dirty="0" err="1" smtClean="0"/>
              <a:t>Sekerina</a:t>
            </a:r>
            <a:r>
              <a:rPr lang="en-US" sz="2000" dirty="0" smtClean="0"/>
              <a:t> </a:t>
            </a:r>
            <a:r>
              <a:rPr lang="en-US" sz="2000" dirty="0"/>
              <a:t>&amp; </a:t>
            </a:r>
            <a:r>
              <a:rPr lang="en-US" sz="2000" dirty="0" err="1"/>
              <a:t>Trueswell</a:t>
            </a:r>
            <a:r>
              <a:rPr lang="en-US" sz="2000" dirty="0"/>
              <a:t>, </a:t>
            </a:r>
            <a:r>
              <a:rPr lang="en-US" sz="2000" dirty="0" smtClean="0"/>
              <a:t>2012)</a:t>
            </a:r>
            <a:endParaRPr lang="en-US" sz="20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7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Ito et al. (2014)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995" y="1825625"/>
            <a:ext cx="10515600" cy="4351338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“Where is the orange cat?”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“Now, where is the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  </a:t>
            </a:r>
            <a:r>
              <a:rPr lang="en-US" u="sng" dirty="0" smtClean="0"/>
              <a:t>GREEN/green cat</a:t>
            </a:r>
            <a:r>
              <a:rPr lang="en-US" dirty="0" smtClean="0"/>
              <a:t>?”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“Now, where is the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  </a:t>
            </a:r>
            <a:r>
              <a:rPr lang="en-US" u="sng" dirty="0"/>
              <a:t>GREEN/green </a:t>
            </a:r>
            <a:r>
              <a:rPr lang="en-US" u="sng" dirty="0" smtClean="0"/>
              <a:t>monkey</a:t>
            </a:r>
            <a:r>
              <a:rPr lang="en-US" dirty="0" smtClean="0"/>
              <a:t>?”</a:t>
            </a: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726" y="1553641"/>
            <a:ext cx="6527074" cy="4895306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5561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Ito et al. Task: </a:t>
            </a:r>
            <a:br>
              <a:rPr lang="en-US" dirty="0" smtClean="0"/>
            </a:br>
            <a:r>
              <a:rPr lang="en-US" dirty="0" smtClean="0"/>
              <a:t>Listen and point/click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Accuracy</a:t>
            </a:r>
          </a:p>
          <a:p>
            <a:r>
              <a:rPr lang="en-US" dirty="0" smtClean="0"/>
              <a:t>RT in gaze</a:t>
            </a:r>
            <a:endParaRPr lang="en-US" dirty="0"/>
          </a:p>
        </p:txBody>
      </p:sp>
      <p:pic>
        <p:nvPicPr>
          <p:cNvPr id="4" name="Picture 4" descr="cute_kid"/>
          <p:cNvPicPr>
            <a:picLocks noChangeAspect="1" noChangeArrowheads="1"/>
          </p:cNvPicPr>
          <p:nvPr/>
        </p:nvPicPr>
        <p:blipFill>
          <a:blip r:embed="rId2"/>
          <a:srcRect l="24445" r="4445" b="19696"/>
          <a:stretch>
            <a:fillRect/>
          </a:stretch>
        </p:blipFill>
        <p:spPr bwMode="auto">
          <a:xfrm>
            <a:off x="5393472" y="2171447"/>
            <a:ext cx="4512529" cy="3736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7456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/>
              <a:t>Felicitous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63492" name="Picture 4" descr="CAE_C1_target_4lin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035050"/>
            <a:ext cx="9144000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886995" y="152400"/>
            <a:ext cx="1479550" cy="990600"/>
            <a:chOff x="576" y="96"/>
            <a:chExt cx="932" cy="624"/>
          </a:xfrm>
        </p:grpSpPr>
        <p:pic>
          <p:nvPicPr>
            <p:cNvPr id="63496" name="Picture 7" descr="green_cat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056" y="96"/>
              <a:ext cx="452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497" name="AutoShape 8"/>
            <p:cNvSpPr>
              <a:spLocks noChangeArrowheads="1"/>
            </p:cNvSpPr>
            <p:nvPr/>
          </p:nvSpPr>
          <p:spPr bwMode="auto">
            <a:xfrm>
              <a:off x="576" y="240"/>
              <a:ext cx="384" cy="288"/>
            </a:xfrm>
            <a:prstGeom prst="rightArrow">
              <a:avLst>
                <a:gd name="adj1" fmla="val 50000"/>
                <a:gd name="adj2" fmla="val 33333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63494" name="Picture 9" descr="green_ca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34401" y="1600200"/>
            <a:ext cx="6064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1938" y="132251"/>
            <a:ext cx="692157" cy="95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12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83971" name="Picture 3" descr="CAE_G11_c4_blu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036638"/>
            <a:ext cx="9144000" cy="582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2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0" y="76200"/>
            <a:ext cx="7010400" cy="1143000"/>
          </a:xfrm>
          <a:noFill/>
        </p:spPr>
        <p:txBody>
          <a:bodyPr/>
          <a:lstStyle/>
          <a:p>
            <a:pPr eaLnBrk="1" hangingPunct="1"/>
            <a:r>
              <a:rPr lang="en-US" dirty="0"/>
              <a:t>10-11 </a:t>
            </a:r>
            <a:r>
              <a:rPr lang="en-US" dirty="0" err="1"/>
              <a:t>yrs</a:t>
            </a:r>
            <a:r>
              <a:rPr lang="en-US" dirty="0"/>
              <a:t> </a:t>
            </a:r>
            <a:r>
              <a:rPr lang="en-US" dirty="0" smtClean="0"/>
              <a:t>data</a:t>
            </a:r>
            <a:endParaRPr lang="en-US" dirty="0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9847263" y="152400"/>
            <a:ext cx="1506538" cy="990600"/>
            <a:chOff x="576" y="96"/>
            <a:chExt cx="949" cy="624"/>
          </a:xfrm>
        </p:grpSpPr>
        <p:sp>
          <p:nvSpPr>
            <p:cNvPr id="83976" name="AutoShape 7"/>
            <p:cNvSpPr>
              <a:spLocks noChangeArrowheads="1"/>
            </p:cNvSpPr>
            <p:nvPr/>
          </p:nvSpPr>
          <p:spPr bwMode="auto">
            <a:xfrm>
              <a:off x="576" y="240"/>
              <a:ext cx="384" cy="288"/>
            </a:xfrm>
            <a:prstGeom prst="rightArrow">
              <a:avLst>
                <a:gd name="adj1" fmla="val 50000"/>
                <a:gd name="adj2" fmla="val 33333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83977" name="Picture 8" descr="green_monkey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008" y="96"/>
              <a:ext cx="517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3974" name="Picture 9" descr="green_ca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372601" y="3505200"/>
            <a:ext cx="6064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9042" y="117170"/>
            <a:ext cx="692157" cy="95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89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Linguistic prosody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Lexical stress perception/production</a:t>
            </a:r>
          </a:p>
          <a:p>
            <a:r>
              <a:rPr lang="en-US" dirty="0" smtClean="0"/>
              <a:t>Lexical tone/pitch accent perception/production</a:t>
            </a:r>
          </a:p>
          <a:p>
            <a:r>
              <a:rPr lang="en-US" dirty="0" smtClean="0"/>
              <a:t>Feet structure/language-specific rhythm</a:t>
            </a:r>
          </a:p>
          <a:p>
            <a:r>
              <a:rPr lang="en-US" dirty="0" smtClean="0"/>
              <a:t>Prosodic boundaries and sentence comprehension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e.g., PP- / RC- attachment and sentential semantic ambiguities</a:t>
            </a:r>
          </a:p>
          <a:p>
            <a:r>
              <a:rPr lang="en-US" dirty="0" smtClean="0"/>
              <a:t>Focus prosody</a:t>
            </a:r>
          </a:p>
          <a:p>
            <a:r>
              <a:rPr lang="en-US" dirty="0" smtClean="0"/>
              <a:t>Illocutionary forces:  e.g., question vs. statement </a:t>
            </a:r>
          </a:p>
          <a:p>
            <a:r>
              <a:rPr lang="en-US" dirty="0" smtClean="0"/>
              <a:t>Etc.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21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86019" name="Picture 3" descr="CAE_G11_c3cc4_2line_col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990600"/>
            <a:ext cx="91440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438401" y="152400"/>
            <a:ext cx="1506538" cy="990600"/>
            <a:chOff x="576" y="96"/>
            <a:chExt cx="949" cy="624"/>
          </a:xfrm>
        </p:grpSpPr>
        <p:sp>
          <p:nvSpPr>
            <p:cNvPr id="86026" name="AutoShape 6"/>
            <p:cNvSpPr>
              <a:spLocks noChangeArrowheads="1"/>
            </p:cNvSpPr>
            <p:nvPr/>
          </p:nvSpPr>
          <p:spPr bwMode="auto">
            <a:xfrm>
              <a:off x="576" y="240"/>
              <a:ext cx="384" cy="288"/>
            </a:xfrm>
            <a:prstGeom prst="rightArrow">
              <a:avLst>
                <a:gd name="adj1" fmla="val 50000"/>
                <a:gd name="adj2" fmla="val 33333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86027" name="Picture 7" descr="green_monkey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008" y="96"/>
              <a:ext cx="517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6021" name="Picture 8" descr="green_ca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372601" y="3505200"/>
            <a:ext cx="6064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2" name="Rectangle 9"/>
          <p:cNvSpPr>
            <a:spLocks noGrp="1" noChangeArrowheads="1"/>
          </p:cNvSpPr>
          <p:nvPr>
            <p:ph type="title"/>
          </p:nvPr>
        </p:nvSpPr>
        <p:spPr>
          <a:xfrm>
            <a:off x="4343400" y="102632"/>
            <a:ext cx="7010400" cy="1143000"/>
          </a:xfrm>
          <a:noFill/>
        </p:spPr>
        <p:txBody>
          <a:bodyPr/>
          <a:lstStyle/>
          <a:p>
            <a:pPr eaLnBrk="1" hangingPunct="1"/>
            <a:r>
              <a:rPr lang="en-US"/>
              <a:t>10-11yrs garden-path effect</a:t>
            </a:r>
          </a:p>
        </p:txBody>
      </p:sp>
      <p:sp>
        <p:nvSpPr>
          <p:cNvPr id="86023" name="Text Box 10"/>
          <p:cNvSpPr txBox="1">
            <a:spLocks noChangeArrowheads="1"/>
          </p:cNvSpPr>
          <p:nvPr/>
        </p:nvSpPr>
        <p:spPr bwMode="auto">
          <a:xfrm>
            <a:off x="7010400" y="2971800"/>
            <a:ext cx="381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t>*</a:t>
            </a:r>
          </a:p>
        </p:txBody>
      </p:sp>
      <p:sp>
        <p:nvSpPr>
          <p:cNvPr id="86024" name="Text Box 11"/>
          <p:cNvSpPr txBox="1">
            <a:spLocks noChangeArrowheads="1"/>
          </p:cNvSpPr>
          <p:nvPr/>
        </p:nvSpPr>
        <p:spPr bwMode="auto">
          <a:xfrm>
            <a:off x="6248400" y="5638800"/>
            <a:ext cx="3276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t>*condition: .591 </a:t>
            </a:r>
            <a:r>
              <a:rPr lang="en-US" sz="1600" i="1"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t>p&lt;.0001</a:t>
            </a:r>
            <a:endParaRPr lang="en-US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3344" y="152400"/>
            <a:ext cx="692157" cy="95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2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7" name="Picture 3" descr="CAE_G11_4line_col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035050"/>
            <a:ext cx="9144000" cy="582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438401" y="152400"/>
            <a:ext cx="1506538" cy="990600"/>
            <a:chOff x="576" y="96"/>
            <a:chExt cx="949" cy="624"/>
          </a:xfrm>
        </p:grpSpPr>
        <p:sp>
          <p:nvSpPr>
            <p:cNvPr id="88073" name="AutoShape 6"/>
            <p:cNvSpPr>
              <a:spLocks noChangeArrowheads="1"/>
            </p:cNvSpPr>
            <p:nvPr/>
          </p:nvSpPr>
          <p:spPr bwMode="auto">
            <a:xfrm>
              <a:off x="576" y="240"/>
              <a:ext cx="384" cy="288"/>
            </a:xfrm>
            <a:prstGeom prst="rightArrow">
              <a:avLst>
                <a:gd name="adj1" fmla="val 50000"/>
                <a:gd name="adj2" fmla="val 33333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88074" name="Picture 7" descr="green_monkey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008" y="96"/>
              <a:ext cx="517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8069" name="Picture 8" descr="green_monke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0" y="1066800"/>
            <a:ext cx="69373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0" name="Picture 9" descr="green_ca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372601" y="3505200"/>
            <a:ext cx="6064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71" name="Rectangle 10"/>
          <p:cNvSpPr>
            <a:spLocks noGrp="1" noChangeArrowheads="1"/>
          </p:cNvSpPr>
          <p:nvPr>
            <p:ph type="title"/>
          </p:nvPr>
        </p:nvSpPr>
        <p:spPr>
          <a:xfrm>
            <a:off x="4430713" y="152400"/>
            <a:ext cx="7010400" cy="1143000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n-US"/>
              <a:t>10-11yrs: delay in the detection of real target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112102"/>
            <a:ext cx="692157" cy="95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28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title"/>
          </p:nvPr>
        </p:nvSpPr>
        <p:spPr>
          <a:xfrm>
            <a:off x="4044950" y="152400"/>
            <a:ext cx="7315200" cy="1143000"/>
          </a:xfrm>
          <a:noFill/>
        </p:spPr>
        <p:txBody>
          <a:bodyPr/>
          <a:lstStyle/>
          <a:p>
            <a:pPr eaLnBrk="1" hangingPunct="1"/>
            <a:r>
              <a:rPr lang="en-US"/>
              <a:t>Infelicitous: recovery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438401" y="152400"/>
            <a:ext cx="1506538" cy="990600"/>
            <a:chOff x="576" y="96"/>
            <a:chExt cx="949" cy="624"/>
          </a:xfrm>
        </p:grpSpPr>
        <p:sp>
          <p:nvSpPr>
            <p:cNvPr id="104456" name="AutoShape 6"/>
            <p:cNvSpPr>
              <a:spLocks noChangeArrowheads="1"/>
            </p:cNvSpPr>
            <p:nvPr/>
          </p:nvSpPr>
          <p:spPr bwMode="auto">
            <a:xfrm>
              <a:off x="576" y="240"/>
              <a:ext cx="384" cy="288"/>
            </a:xfrm>
            <a:prstGeom prst="rightArrow">
              <a:avLst>
                <a:gd name="adj1" fmla="val 50000"/>
                <a:gd name="adj2" fmla="val 33333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4457" name="Picture 7" descr="green_monkey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08" y="96"/>
              <a:ext cx="517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4453" name="Picture 8" descr="CAE_C3_targe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35150" y="1295400"/>
            <a:ext cx="852805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4" name="Picture 9" descr="saru_mido_ca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829800" y="3048000"/>
            <a:ext cx="698500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9071" y="170351"/>
            <a:ext cx="692157" cy="95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83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Interim message: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/>
              <a:t>Processing focus prosody is </a:t>
            </a:r>
            <a:r>
              <a:rPr lang="en-US" sz="3600" u="sng" dirty="0" smtClean="0"/>
              <a:t>not</a:t>
            </a:r>
            <a:r>
              <a:rPr lang="en-US" sz="3600" dirty="0" smtClean="0"/>
              <a:t> easy, either.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1503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57494"/>
            <a:ext cx="10515600" cy="1325563"/>
          </a:xfrm>
        </p:spPr>
        <p:txBody>
          <a:bodyPr/>
          <a:lstStyle/>
          <a:p>
            <a:r>
              <a:rPr lang="en-US" dirty="0" smtClean="0"/>
              <a:t>Multilayered prosodic processing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616591"/>
            <a:ext cx="10515600" cy="356037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“I felt like she was scolding me.”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cae_l1t01_GREcat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23311" y="281224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23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does affect recognition affects linguistic processing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085" y="1914526"/>
            <a:ext cx="10542563" cy="4795984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Pihan</a:t>
            </a:r>
            <a:r>
              <a:rPr lang="en-US" dirty="0" smtClean="0"/>
              <a:t> et al. (2008):  Illocutionary force judgment task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“She did not believe the entire story.”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  <a:r>
              <a:rPr lang="en-US" dirty="0" smtClean="0"/>
              <a:t>in </a:t>
            </a:r>
            <a:r>
              <a:rPr lang="en-US" b="1" dirty="0" smtClean="0"/>
              <a:t>Neutral, Fearful, Happy </a:t>
            </a:r>
            <a:r>
              <a:rPr lang="en-US" dirty="0" smtClean="0"/>
              <a:t>prosody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Contour: level, rise, fall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Paired stimuli: S1 </a:t>
            </a:r>
            <a:r>
              <a:rPr lang="mr-IN" dirty="0" smtClean="0"/>
              <a:t>–</a:t>
            </a:r>
            <a:r>
              <a:rPr lang="en-US" dirty="0" smtClean="0"/>
              <a:t> S2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e.g., happy rise vs. happy fall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“Which one is most representative of a question?”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9957" y="2926789"/>
            <a:ext cx="5960011" cy="263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3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Pihan</a:t>
            </a:r>
            <a:r>
              <a:rPr lang="en-US" dirty="0" smtClean="0"/>
              <a:t> et al. (2008) results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428" y="1690688"/>
            <a:ext cx="2766977" cy="39104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8043" y="2344783"/>
            <a:ext cx="6926252" cy="30552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4572" y="5880295"/>
            <a:ext cx="11240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Affect prosody influences the </a:t>
            </a:r>
            <a:r>
              <a:rPr lang="en-US" sz="2800" dirty="0" smtClean="0"/>
              <a:t>perception of speaker intention.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2197" y="511262"/>
            <a:ext cx="3683538" cy="165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79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Pihan</a:t>
            </a:r>
            <a:r>
              <a:rPr lang="en-US" dirty="0" smtClean="0"/>
              <a:t> et al.:		Stimuli acoustics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89520" y="1690688"/>
            <a:ext cx="3764279" cy="4486275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/>
              <a:t>Larger change in F0 made it difficult to judge the illocutionary force.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496" y="1519657"/>
            <a:ext cx="6620873" cy="465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77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example studies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39692"/>
            <a:ext cx="10515600" cy="1619788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Petrone</a:t>
            </a:r>
            <a:r>
              <a:rPr lang="en-US" dirty="0" smtClean="0"/>
              <a:t> et al. (ongoing</a:t>
            </a:r>
            <a:r>
              <a:rPr lang="en-US" dirty="0" smtClean="0"/>
              <a:t>)</a:t>
            </a: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Online Request/Offer judgment task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endParaRPr lang="en-US" dirty="0" smtClean="0"/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endParaRPr lang="en-US" dirty="0"/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endParaRPr lang="en-US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pic>
        <p:nvPicPr>
          <p:cNvPr id="5" name="lm_o04_h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97895" y="2502095"/>
            <a:ext cx="812800" cy="812800"/>
          </a:xfrm>
          <a:prstGeom prst="rect">
            <a:avLst/>
          </a:prstGeom>
        </p:spPr>
      </p:pic>
      <p:pic>
        <p:nvPicPr>
          <p:cNvPr id="6" name="lm_o04_l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43957" y="2908495"/>
            <a:ext cx="812800" cy="812800"/>
          </a:xfrm>
          <a:prstGeom prst="rect">
            <a:avLst/>
          </a:prstGeom>
        </p:spPr>
      </p:pic>
      <p:pic>
        <p:nvPicPr>
          <p:cNvPr id="7" name="lm_r04_l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43957" y="4383698"/>
            <a:ext cx="812800" cy="812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5243" y="3164681"/>
            <a:ext cx="105156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0" indent="-514350">
              <a:buFont typeface="+mj-lt"/>
              <a:buAutoNum type="arabicPeriod"/>
              <a:defRPr/>
            </a:pPr>
            <a:r>
              <a:rPr lang="en-US" sz="2400" dirty="0"/>
              <a:t>Is the speaker in a good/bad mood?</a:t>
            </a:r>
          </a:p>
          <a:p>
            <a:pPr lvl="1">
              <a:defRPr/>
            </a:pPr>
            <a:r>
              <a:rPr lang="en-US" sz="2400" dirty="0" smtClean="0"/>
              <a:t>	Definitely </a:t>
            </a:r>
            <a:r>
              <a:rPr lang="en-US" sz="2400" dirty="0"/>
              <a:t>------------------------------|-------------------------------- Not at all</a:t>
            </a:r>
          </a:p>
          <a:p>
            <a:pPr marL="514350" lvl="0" indent="-514350">
              <a:buFont typeface="+mj-lt"/>
              <a:buAutoNum type="arabicPeriod"/>
              <a:defRPr/>
            </a:pPr>
            <a:endParaRPr lang="en-US" sz="2400" dirty="0"/>
          </a:p>
          <a:p>
            <a:pPr marL="514350" lvl="0" indent="-514350">
              <a:buFont typeface="+mj-lt"/>
              <a:buAutoNum type="arabicPeriod"/>
              <a:defRPr/>
            </a:pPr>
            <a:r>
              <a:rPr lang="en-US" sz="2400" dirty="0"/>
              <a:t>Does the speaker want to fix the bike for the listener?</a:t>
            </a:r>
          </a:p>
          <a:p>
            <a:endParaRPr lang="en-US" sz="2400" dirty="0"/>
          </a:p>
          <a:p>
            <a:pPr algn="ctr"/>
            <a:r>
              <a:rPr lang="en-US" sz="2400" dirty="0"/>
              <a:t>Definitely ------------------------------|-------------------------------- Not at all</a:t>
            </a:r>
          </a:p>
          <a:p>
            <a:pPr marL="514350" lvl="0" indent="-514350">
              <a:buFont typeface="+mj-lt"/>
              <a:buAutoNum type="arabicPeriod"/>
              <a:defRPr/>
            </a:pPr>
            <a:endParaRPr lang="en-US" sz="2400" dirty="0"/>
          </a:p>
          <a:p>
            <a:pPr marL="514350" lvl="0" indent="-514350">
              <a:buFont typeface="+mj-lt"/>
              <a:buAutoNum type="arabicPeriod" startAt="3"/>
              <a:defRPr/>
            </a:pPr>
            <a:r>
              <a:rPr lang="en-US" sz="2400" dirty="0"/>
              <a:t>Who does the speaker think has more authority in this situation?</a:t>
            </a:r>
          </a:p>
          <a:p>
            <a:pPr algn="ctr"/>
            <a:r>
              <a:rPr lang="en-US" sz="2400" dirty="0"/>
              <a:t>Speaker ------------------------------|-------------------------------- Listener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22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4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3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 world </a:t>
            </a:r>
            <a:r>
              <a:rPr lang="en-US" dirty="0" smtClean="0"/>
              <a:t>paradigm: Ito et al. (ongoing) </a:t>
            </a:r>
            <a:endParaRPr lang="en-US" dirty="0"/>
          </a:p>
        </p:txBody>
      </p:sp>
      <p:pic>
        <p:nvPicPr>
          <p:cNvPr id="6" name="ASE_t01_3_c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4050" y="1825625"/>
            <a:ext cx="5802313" cy="4351338"/>
          </a:xfrm>
        </p:spPr>
      </p:pic>
    </p:spTree>
    <p:extLst>
      <p:ext uri="{BB962C8B-B14F-4D97-AF65-F5344CB8AC3E}">
        <p14:creationId xmlns:p14="http://schemas.microsoft.com/office/powerpoint/2010/main" val="7859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Non-linguistic/affect prosody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Happy vs. Sad	</a:t>
            </a:r>
          </a:p>
          <a:p>
            <a:r>
              <a:rPr lang="en-US" dirty="0" smtClean="0"/>
              <a:t>Positive vs. Negative</a:t>
            </a:r>
          </a:p>
          <a:p>
            <a:r>
              <a:rPr lang="en-US" dirty="0" smtClean="0"/>
              <a:t>Angry vs. Calm</a:t>
            </a:r>
          </a:p>
          <a:p>
            <a:r>
              <a:rPr lang="en-US" dirty="0" smtClean="0"/>
              <a:t>Incredulous vs. </a:t>
            </a:r>
            <a:r>
              <a:rPr lang="en-US" dirty="0" smtClean="0"/>
              <a:t>Neutral 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1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Ito et al (ongoing): measurements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Responses to social cues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Gaze to the actor face]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Oral/gesture response to actor’s speech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Shared attention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Do the above measures predict the efficacy of object detection and recall?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82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do we want to know how affect processing influence linguistic processing?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926079"/>
            <a:ext cx="10515600" cy="3250883"/>
          </a:xfrm>
        </p:spPr>
        <p:txBody>
          <a:bodyPr/>
          <a:lstStyle/>
          <a:p>
            <a:r>
              <a:rPr lang="en-US" dirty="0" smtClean="0"/>
              <a:t>Speech therapy intervention</a:t>
            </a:r>
          </a:p>
          <a:p>
            <a:r>
              <a:rPr lang="en-US" dirty="0" smtClean="0"/>
              <a:t>L1 vocabulary growth &amp; grammatical development</a:t>
            </a:r>
          </a:p>
          <a:p>
            <a:r>
              <a:rPr lang="en-US" dirty="0" smtClean="0"/>
              <a:t>L2 pedagogical efficacy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95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Available soon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Ito, K. </a:t>
            </a:r>
            <a:r>
              <a:rPr lang="en-US" dirty="0"/>
              <a:t>(forthcoming). Gradual development of focus </a:t>
            </a:r>
            <a:r>
              <a:rPr lang="en-US" i="1" dirty="0"/>
              <a:t>and</a:t>
            </a:r>
            <a:r>
              <a:rPr lang="en-US" dirty="0"/>
              <a:t> affect prosody comprehension: a proposal for a holistic approach. In </a:t>
            </a:r>
            <a:r>
              <a:rPr lang="ca-ES" cap="small" dirty="0"/>
              <a:t>Prieto, P. &amp; Esteve-</a:t>
            </a:r>
            <a:r>
              <a:rPr lang="ca-ES" cap="small" dirty="0" err="1"/>
              <a:t>Gibert</a:t>
            </a:r>
            <a:r>
              <a:rPr lang="ca-ES" cap="small" dirty="0"/>
              <a:t>, </a:t>
            </a:r>
            <a:r>
              <a:rPr lang="ca-ES" cap="small" dirty="0" err="1"/>
              <a:t>N</a:t>
            </a:r>
            <a:r>
              <a:rPr lang="ca-ES" cap="small" dirty="0"/>
              <a:t>. (</a:t>
            </a:r>
            <a:r>
              <a:rPr lang="ca-ES" dirty="0" err="1"/>
              <a:t>Eds</a:t>
            </a:r>
            <a:r>
              <a:rPr lang="ca-ES" dirty="0"/>
              <a:t>.</a:t>
            </a:r>
            <a:r>
              <a:rPr lang="ca-ES" cap="small" dirty="0"/>
              <a:t>) (2016, </a:t>
            </a:r>
            <a:r>
              <a:rPr lang="ca-ES" dirty="0" err="1"/>
              <a:t>under</a:t>
            </a:r>
            <a:r>
              <a:rPr lang="ca-ES" dirty="0"/>
              <a:t> </a:t>
            </a:r>
            <a:r>
              <a:rPr lang="ca-ES" dirty="0" err="1"/>
              <a:t>contract</a:t>
            </a:r>
            <a:r>
              <a:rPr lang="ca-ES" cap="small" dirty="0"/>
              <a:t>). </a:t>
            </a:r>
            <a:r>
              <a:rPr lang="ca-ES" i="1" dirty="0" err="1"/>
              <a:t>Prosodic</a:t>
            </a:r>
            <a:r>
              <a:rPr lang="ca-ES" i="1" dirty="0"/>
              <a:t> </a:t>
            </a:r>
            <a:r>
              <a:rPr lang="ca-ES" i="1" dirty="0" err="1"/>
              <a:t>Development</a:t>
            </a:r>
            <a:r>
              <a:rPr lang="ca-ES" i="1" dirty="0"/>
              <a:t> in </a:t>
            </a:r>
            <a:r>
              <a:rPr lang="ca-ES" i="1" dirty="0" err="1"/>
              <a:t>First</a:t>
            </a:r>
            <a:r>
              <a:rPr lang="ca-ES" i="1" dirty="0"/>
              <a:t> Language </a:t>
            </a:r>
            <a:r>
              <a:rPr lang="ca-ES" i="1" dirty="0" err="1"/>
              <a:t>Acquisition</a:t>
            </a:r>
            <a:r>
              <a:rPr lang="ca-ES" i="1" dirty="0"/>
              <a:t>. </a:t>
            </a:r>
            <a:r>
              <a:rPr lang="ca-ES" dirty="0"/>
              <a:t>John Benjamins (</a:t>
            </a:r>
            <a:r>
              <a:rPr lang="ca-ES" dirty="0" err="1"/>
              <a:t>Trends</a:t>
            </a:r>
            <a:r>
              <a:rPr lang="ca-ES" dirty="0"/>
              <a:t> in Language </a:t>
            </a:r>
            <a:r>
              <a:rPr lang="ca-ES" dirty="0" err="1"/>
              <a:t>Acquisition</a:t>
            </a:r>
            <a:r>
              <a:rPr lang="ca-ES" dirty="0"/>
              <a:t> </a:t>
            </a:r>
            <a:r>
              <a:rPr lang="ca-ES" dirty="0" err="1"/>
              <a:t>Research</a:t>
            </a:r>
            <a:r>
              <a:rPr lang="ca-ES" dirty="0"/>
              <a:t> Series): Amsterdam.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99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Questions?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302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Primate affect processing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447" y="1841194"/>
            <a:ext cx="11077353" cy="5016806"/>
          </a:xfrm>
        </p:spPr>
        <p:txBody>
          <a:bodyPr/>
          <a:lstStyle/>
          <a:p>
            <a:r>
              <a:rPr lang="en-US" dirty="0" smtClean="0"/>
              <a:t>Neuronal sensitivity to species-specific vocalizations (Wang &amp; </a:t>
            </a:r>
            <a:r>
              <a:rPr lang="en-US" dirty="0" err="1" smtClean="0"/>
              <a:t>Kadia</a:t>
            </a:r>
            <a:r>
              <a:rPr lang="en-US" dirty="0" smtClean="0"/>
              <a:t>, 2001; </a:t>
            </a:r>
            <a:r>
              <a:rPr lang="en-US" dirty="0"/>
              <a:t> </a:t>
            </a:r>
            <a:r>
              <a:rPr lang="en-US" dirty="0" err="1" smtClean="0"/>
              <a:t>Romanski</a:t>
            </a:r>
            <a:r>
              <a:rPr lang="en-US" dirty="0" smtClean="0"/>
              <a:t> </a:t>
            </a:r>
            <a:r>
              <a:rPr lang="en-US" dirty="0"/>
              <a:t>&amp; Goldman-</a:t>
            </a:r>
            <a:r>
              <a:rPr lang="en-US" dirty="0" err="1"/>
              <a:t>Rakic</a:t>
            </a:r>
            <a:r>
              <a:rPr lang="en-US" dirty="0"/>
              <a:t> </a:t>
            </a:r>
            <a:r>
              <a:rPr lang="en-US" dirty="0" smtClean="0"/>
              <a:t>2002; Poremba et al., 2004)</a:t>
            </a:r>
            <a:endParaRPr lang="en-US" dirty="0"/>
          </a:p>
          <a:p>
            <a:r>
              <a:rPr lang="en-US" dirty="0" smtClean="0"/>
              <a:t>Lateralization (LH-oriented processing)  (Heffner &amp; Heffner, 1984; Patterson et al., 1984)</a:t>
            </a:r>
          </a:p>
          <a:p>
            <a:r>
              <a:rPr lang="en-US" dirty="0" smtClean="0"/>
              <a:t>Rhesus monkeys “</a:t>
            </a:r>
            <a:r>
              <a:rPr lang="en-US" dirty="0"/>
              <a:t>cooing</a:t>
            </a:r>
            <a:r>
              <a:rPr lang="en-US" dirty="0" smtClean="0"/>
              <a:t>” VS. “threat </a:t>
            </a:r>
            <a:r>
              <a:rPr lang="en-US" dirty="0"/>
              <a:t>call” </a:t>
            </a:r>
            <a:r>
              <a:rPr lang="en-US" dirty="0" smtClean="0"/>
              <a:t>(</a:t>
            </a:r>
            <a:r>
              <a:rPr lang="en-US" dirty="0" err="1" smtClean="0"/>
              <a:t>Ghazanfar</a:t>
            </a:r>
            <a:r>
              <a:rPr lang="en-US" dirty="0"/>
              <a:t>, A.A. &amp; </a:t>
            </a:r>
            <a:r>
              <a:rPr lang="en-US" dirty="0" err="1"/>
              <a:t>Logothetis</a:t>
            </a:r>
            <a:r>
              <a:rPr lang="en-US" dirty="0"/>
              <a:t>, N.K., 2003)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1026" name="Picture 2" descr="n external file that holds a picture, illustration, etc.&#10;Object 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485" y="4522382"/>
            <a:ext cx="4811232" cy="219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mage result for japanese macaque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6" name="Picture 12" descr="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7896" y="22733"/>
            <a:ext cx="2214104" cy="1476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mage result for japanese macaqu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424" y="22733"/>
            <a:ext cx="2422472" cy="181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mcgurk_monke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26127" y="4752108"/>
            <a:ext cx="4386260" cy="181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05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284" y="365125"/>
            <a:ext cx="11504428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Theoretical separation: 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Does affect recognition precede </a:t>
            </a:r>
            <a:r>
              <a:rPr lang="en-US" dirty="0" smtClean="0"/>
              <a:t>linguistic processing?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i="1" dirty="0" smtClean="0"/>
              <a:t>“enhanced </a:t>
            </a:r>
            <a:r>
              <a:rPr lang="en-US" i="1" dirty="0"/>
              <a:t>sensory responses to emotional facial and vocal stimuli might be a fundamental neural </a:t>
            </a:r>
            <a:r>
              <a:rPr lang="en-US" i="1" dirty="0" smtClean="0"/>
              <a:t>mechanism”  </a:t>
            </a:r>
          </a:p>
          <a:p>
            <a:pPr marL="0" lv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/>
              <a:t>(Grossmann et al., 2005)</a:t>
            </a:r>
          </a:p>
          <a:p>
            <a:pPr marL="0" lvl="0" indent="0" algn="r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i="1" dirty="0" smtClean="0"/>
              <a:t>“</a:t>
            </a:r>
            <a:r>
              <a:rPr lang="en-US" i="1" dirty="0"/>
              <a:t>the human infant is born well prepared to rapidly develop these competencies during the first </a:t>
            </a:r>
            <a:r>
              <a:rPr lang="en-US" i="1" dirty="0" smtClean="0"/>
              <a:t>year.”</a:t>
            </a:r>
            <a:r>
              <a:rPr lang="en-US" dirty="0" smtClean="0"/>
              <a:t>  </a:t>
            </a:r>
          </a:p>
          <a:p>
            <a:pPr marL="0" lv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 smtClean="0"/>
              <a:t>(Walker-Andrews, 1997)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1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Is affect prosody </a:t>
            </a:r>
            <a:r>
              <a:rPr lang="en-US" dirty="0" smtClean="0"/>
              <a:t>more </a:t>
            </a:r>
            <a:r>
              <a:rPr lang="en-US" dirty="0" smtClean="0"/>
              <a:t>fundamental and thus </a:t>
            </a:r>
            <a:r>
              <a:rPr lang="en-US" dirty="0" smtClean="0"/>
              <a:t>is </a:t>
            </a:r>
            <a:r>
              <a:rPr lang="en-US" dirty="0" smtClean="0"/>
              <a:t>acquired </a:t>
            </a:r>
            <a:r>
              <a:rPr lang="en-US" dirty="0" smtClean="0"/>
              <a:t>earlier than linguistic prosody?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65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8321" y="2512902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Methodological issues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2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Affect prosody studies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447" y="1825624"/>
            <a:ext cx="11077353" cy="5032375"/>
          </a:xfrm>
        </p:spPr>
        <p:txBody>
          <a:bodyPr>
            <a:normAutofit lnSpcReduction="1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Question:  </a:t>
            </a:r>
            <a:r>
              <a:rPr lang="en-US" b="1" i="1" u="sng" dirty="0" smtClean="0"/>
              <a:t>How early </a:t>
            </a:r>
            <a:r>
              <a:rPr lang="en-US" dirty="0" smtClean="0"/>
              <a:t>can humans identify/recognize affect in voice?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Target: infants &amp; toddlers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e.g.,  5-mo:	YES	vs.  3.5-mo	NO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Task: preferential looking paradigm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+ EEG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**No direct measure of metalinguistic judgment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	They can discriminate X from Y.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6" name="Down Arrow 5"/>
          <p:cNvSpPr/>
          <p:nvPr/>
        </p:nvSpPr>
        <p:spPr>
          <a:xfrm>
            <a:off x="3575863" y="5434257"/>
            <a:ext cx="404037" cy="5847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0374" y="2296633"/>
            <a:ext cx="4406314" cy="25199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16949" y="4951485"/>
            <a:ext cx="4029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Villant-Moina</a:t>
            </a:r>
            <a:r>
              <a:rPr lang="en-US" dirty="0" smtClean="0"/>
              <a:t> et al. (2013):</a:t>
            </a:r>
          </a:p>
          <a:p>
            <a:r>
              <a:rPr lang="en-US" dirty="0" smtClean="0"/>
              <a:t>Infant voice-face matching task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94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Looking time difference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7761" y="1612974"/>
            <a:ext cx="709647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31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14986</TotalTime>
  <Words>631</Words>
  <Application>Microsoft Macintosh PowerPoint</Application>
  <PresentationFormat>Widescreen</PresentationFormat>
  <Paragraphs>173</Paragraphs>
  <Slides>33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Calibri</vt:lpstr>
      <vt:lpstr>Calibri Light</vt:lpstr>
      <vt:lpstr>Mangal</vt:lpstr>
      <vt:lpstr>ＭＳ Ｐゴシック</vt:lpstr>
      <vt:lpstr>Times</vt:lpstr>
      <vt:lpstr>Arial</vt:lpstr>
      <vt:lpstr>Office Theme</vt:lpstr>
      <vt:lpstr>Investigating development of linguistic and non-linguistic prosody</vt:lpstr>
      <vt:lpstr>Linguistic prosody</vt:lpstr>
      <vt:lpstr>Non-linguistic/affect prosody</vt:lpstr>
      <vt:lpstr>Primate affect processing</vt:lpstr>
      <vt:lpstr>Theoretical separation:  Does affect recognition precede linguistic processing?</vt:lpstr>
      <vt:lpstr>Question</vt:lpstr>
      <vt:lpstr>Methodological issues</vt:lpstr>
      <vt:lpstr>Affect prosody studies</vt:lpstr>
      <vt:lpstr>Looking time difference</vt:lpstr>
      <vt:lpstr>Brain activation during affect prosody processing</vt:lpstr>
      <vt:lpstr>Emotion recognition isn’t easy.</vt:lpstr>
      <vt:lpstr>Complexity of emotion acoustics</vt:lpstr>
      <vt:lpstr>Complexity of emotion acoustics</vt:lpstr>
      <vt:lpstr>Interim message:</vt:lpstr>
      <vt:lpstr>Developmental trajectory for linguistic prosody</vt:lpstr>
      <vt:lpstr>Ito et al. (2014)</vt:lpstr>
      <vt:lpstr>Ito et al. Task:  Listen and point/click </vt:lpstr>
      <vt:lpstr>Felicitous</vt:lpstr>
      <vt:lpstr>10-11 yrs data</vt:lpstr>
      <vt:lpstr>10-11yrs garden-path effect</vt:lpstr>
      <vt:lpstr>10-11yrs: delay in the detection of real target</vt:lpstr>
      <vt:lpstr>Infelicitous: recovery</vt:lpstr>
      <vt:lpstr>Interim message:</vt:lpstr>
      <vt:lpstr>Multilayered prosodic processing</vt:lpstr>
      <vt:lpstr>How does affect recognition affects linguistic processing</vt:lpstr>
      <vt:lpstr>Pihan et al. (2008) results</vt:lpstr>
      <vt:lpstr>Pihan et al.:  Stimuli acoustics</vt:lpstr>
      <vt:lpstr>Other example studies</vt:lpstr>
      <vt:lpstr>Visual world paradigm: Ito et al. (ongoing) </vt:lpstr>
      <vt:lpstr>Ito et al (ongoing): measurements</vt:lpstr>
      <vt:lpstr>Why do we want to know how affect processing influence linguistic processing?</vt:lpstr>
      <vt:lpstr>Available soon…</vt:lpstr>
      <vt:lpstr>Questions?</vt:lpstr>
    </vt:vector>
  </TitlesOfParts>
  <Company/>
  <LinksUpToDate>false</LinksUpToDate>
  <SharedDoc>false</SharedDoc>
  <HyperlinksChanged>false</HyperlinksChanged>
  <AppVersion>15.0034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Investigating development of linguistic and non-linguistic prosody</dc:title>
  <dc:creator>Microsoft Office User</dc:creator>
  <cp:lastModifiedBy>Microsoft Office User</cp:lastModifiedBy>
  <cp:revision>68</cp:revision>
  <dcterms:created xsi:type="dcterms:W3CDTF">2017-08-07T15:40:52Z</dcterms:created>
  <dcterms:modified xsi:type="dcterms:W3CDTF">2017-08-30T21:09:30Z</dcterms:modified>
</cp:coreProperties>
</file>