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2" r:id="rId8"/>
    <p:sldId id="263" r:id="rId9"/>
    <p:sldId id="264" r:id="rId10"/>
    <p:sldId id="265" r:id="rId11"/>
    <p:sldId id="271" r:id="rId12"/>
    <p:sldId id="28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5" d="100"/>
          <a:sy n="135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auf Platzhalter ziehen oder durch Klicken auf Symbol hinzufügen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22.10.15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smtClean="0"/>
              <a:t>Mathematik lehren – oder lehren, Mathematik zu lernen (und lehren)?</a:t>
            </a:r>
            <a:endParaRPr lang="de-DE" sz="36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8348" y="2960349"/>
            <a:ext cx="8147304" cy="667512"/>
          </a:xfrm>
        </p:spPr>
        <p:txBody>
          <a:bodyPr/>
          <a:lstStyle/>
          <a:p>
            <a:r>
              <a:rPr lang="de-DE" smtClean="0"/>
              <a:t>Carla Cederbaum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4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Aktives Lernen (Forts.)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Zielgruppe: 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Studierende mit Erstkontakt zu abstrakter Mathematik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Fortgeschrittene bei sehr neuen Themen (</a:t>
            </a:r>
            <a:r>
              <a:rPr lang="de-DE" dirty="0" err="1" smtClean="0"/>
              <a:t>flipped</a:t>
            </a:r>
            <a:r>
              <a:rPr lang="de-DE" dirty="0" smtClean="0"/>
              <a:t> </a:t>
            </a:r>
            <a:r>
              <a:rPr lang="de-DE" dirty="0" err="1" smtClean="0"/>
              <a:t>classroom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Weitere Ideen: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Problemorientiertes Lernen: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Stelle die Funktion F(</a:t>
            </a:r>
            <a:r>
              <a:rPr lang="de-DE" dirty="0" err="1" smtClean="0"/>
              <a:t>x,y</a:t>
            </a:r>
            <a:r>
              <a:rPr lang="de-DE" dirty="0" smtClean="0"/>
              <a:t>)=ax^2+y^2 in Essay vor, variiere „a”!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Suche nach einer Anwendung von LGS in Deinem Studienfach und erkläre, welche der gelernten Methoden dort (nicht) nützlich sind!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„Mathe als Inhalt + Sprache”: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„Bitte übersetze das in Mathe-Sprache!”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Lineare (</a:t>
            </a:r>
            <a:r>
              <a:rPr lang="de-DE" dirty="0" err="1"/>
              <a:t>U</a:t>
            </a:r>
            <a:r>
              <a:rPr lang="de-DE" dirty="0" err="1" smtClean="0"/>
              <a:t>n</a:t>
            </a:r>
            <a:r>
              <a:rPr lang="de-DE" dirty="0" smtClean="0"/>
              <a:t>-)Abhängigkeit versus Redundanz/Effizienz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Dimension versus „intuitive Dimension”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Verantwortung für Voraussetzungen in Beweisen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97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rojek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52" y="404240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Lern-Methodik: forschendes Lernen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155259" y="1761565"/>
            <a:ext cx="3490267" cy="4364598"/>
          </a:xfrm>
        </p:spPr>
        <p:txBody>
          <a:bodyPr/>
          <a:lstStyle/>
          <a:p>
            <a:r>
              <a:rPr lang="de-DE" dirty="0" smtClean="0"/>
              <a:t>Math. Problemlösen für Studierende im 2.J. </a:t>
            </a:r>
          </a:p>
          <a:p>
            <a:r>
              <a:rPr lang="de-DE" dirty="0" smtClean="0"/>
              <a:t>Projektarbeiten in Vorlesung für Fortgeschrittene</a:t>
            </a:r>
            <a:endParaRPr lang="de-DE" dirty="0"/>
          </a:p>
        </p:txBody>
      </p:sp>
      <p:pic>
        <p:nvPicPr>
          <p:cNvPr id="6" name="Bild 5" descr="mp-uebung04-car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565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087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Forschung für Dozent/innen:</a:t>
            </a:r>
            <a:br>
              <a:rPr lang="de-DE" sz="3600" dirty="0" smtClean="0"/>
            </a:br>
            <a:r>
              <a:rPr lang="de-DE" sz="2400" dirty="0" smtClean="0"/>
              <a:t>Schnappschüsse moderner Mathematik aus </a:t>
            </a:r>
            <a:r>
              <a:rPr lang="de-DE" sz="2400" dirty="0" err="1" smtClean="0"/>
              <a:t>Oberwolfach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3059" y="1761565"/>
            <a:ext cx="4342467" cy="4364598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www.mfo.de</a:t>
            </a:r>
            <a:r>
              <a:rPr lang="de-DE" dirty="0" smtClean="0"/>
              <a:t>/</a:t>
            </a:r>
            <a:r>
              <a:rPr lang="de-DE" dirty="0" err="1" smtClean="0"/>
              <a:t>snapshots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Snapshot-2014-007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3" y="3210021"/>
            <a:ext cx="2758547" cy="39079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 4" descr="Seiten aus ReznickEdit-IC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689217"/>
            <a:ext cx="3499673" cy="49578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 5" descr="Seiten aus Snapshot_Goldbach-IC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70" y="2541809"/>
            <a:ext cx="2385046" cy="33788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0203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Diversität </a:t>
            </a:r>
            <a:r>
              <a:rPr lang="de-DE" sz="3600" dirty="0" smtClean="0"/>
              <a:t>d. Studierenden</a:t>
            </a:r>
            <a:r>
              <a:rPr lang="de-DE" sz="3600" dirty="0"/>
              <a:t>-Population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597407" y="1761565"/>
            <a:ext cx="3048119" cy="4364598"/>
          </a:xfrm>
        </p:spPr>
        <p:txBody>
          <a:bodyPr>
            <a:normAutofit/>
          </a:bodyPr>
          <a:lstStyle/>
          <a:p>
            <a:pPr>
              <a:buFont typeface="Wingdings 2" charset="2"/>
              <a:buChar char=""/>
            </a:pPr>
            <a:r>
              <a:rPr lang="de-DE" dirty="0" smtClean="0"/>
              <a:t>Direkt:</a:t>
            </a:r>
          </a:p>
          <a:p>
            <a:pPr lvl="1">
              <a:buFont typeface="Wingdings" charset="2"/>
              <a:buChar char="Ø"/>
            </a:pPr>
            <a:r>
              <a:rPr lang="de-DE" dirty="0" err="1" smtClean="0"/>
              <a:t>Mentoring</a:t>
            </a:r>
            <a:r>
              <a:rPr lang="de-DE" dirty="0" smtClean="0"/>
              <a:t>: Pyramide für alle Frauen</a:t>
            </a:r>
          </a:p>
          <a:p>
            <a:r>
              <a:rPr lang="de-DE" dirty="0" smtClean="0"/>
              <a:t>Indirekt:</a:t>
            </a:r>
          </a:p>
          <a:p>
            <a:pPr lvl="1">
              <a:buFont typeface="Wingdings" charset="2"/>
              <a:buChar char="Ø"/>
            </a:pPr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: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	Ethnische, 	soziale, 	Geschlechter-	Durchmischung</a:t>
            </a:r>
          </a:p>
        </p:txBody>
      </p:sp>
      <p:pic>
        <p:nvPicPr>
          <p:cNvPr id="8" name="Bild 7" descr="Math Mento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947320"/>
            <a:ext cx="489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Diversität d. Studierenden-Population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de-DE" dirty="0"/>
              <a:t>Ausgleich unterschiedlicher </a:t>
            </a:r>
            <a:r>
              <a:rPr lang="de-DE" dirty="0" smtClean="0"/>
              <a:t>Vorkenntnisse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de-DE" dirty="0" smtClean="0"/>
              <a:t>Fehlende Lernstrategien (nicht nur) bei </a:t>
            </a:r>
            <a:r>
              <a:rPr lang="de-DE" dirty="0"/>
              <a:t>Erstakademiker/</a:t>
            </a:r>
            <a:r>
              <a:rPr lang="de-DE" dirty="0" smtClean="0"/>
              <a:t>innen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de-DE" dirty="0" smtClean="0"/>
              <a:t>Ausgleich von fehlenden Netzwerken f. inhaltliches Feedback und zur Selbsteinschätzung</a:t>
            </a:r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de-DE" dirty="0" smtClean="0"/>
              <a:t>Ideen:</a:t>
            </a:r>
          </a:p>
          <a:p>
            <a:pPr marL="914400" lvl="2">
              <a:spcBef>
                <a:spcPts val="2000"/>
              </a:spcBef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Durch explizite Anweisungen, z.B. im Rahmen des </a:t>
            </a:r>
            <a:r>
              <a:rPr lang="de-DE" dirty="0" err="1" smtClean="0">
                <a:sym typeface="Wingdings"/>
              </a:rPr>
              <a:t>flipped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classroom</a:t>
            </a:r>
            <a:endParaRPr lang="de-DE" dirty="0" smtClean="0">
              <a:sym typeface="Wingdings"/>
            </a:endParaRPr>
          </a:p>
          <a:p>
            <a:pPr marL="914400" lvl="2">
              <a:spcBef>
                <a:spcPts val="2000"/>
              </a:spcBef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 Klar formulierte Erwartungen, z.B. für Vorträge im Proseminar</a:t>
            </a:r>
          </a:p>
          <a:p>
            <a:pPr marL="914400" lvl="2">
              <a:spcBef>
                <a:spcPts val="2000"/>
              </a:spcBef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Gruppenarbeit im Unterricht und bei den Hausaufgaben</a:t>
            </a:r>
          </a:p>
          <a:p>
            <a:pPr marL="914400" lvl="2">
              <a:spcBef>
                <a:spcPts val="2000"/>
              </a:spcBef>
              <a:buFont typeface="Wingdings" charset="2"/>
              <a:buChar char="Ø"/>
            </a:pPr>
            <a:r>
              <a:rPr lang="de-DE" dirty="0" err="1" smtClean="0">
                <a:sym typeface="Wingdings"/>
              </a:rPr>
              <a:t>Mentoringprogramme</a:t>
            </a:r>
            <a:r>
              <a:rPr lang="de-DE" dirty="0" smtClean="0">
                <a:sym typeface="Wingdings"/>
              </a:rPr>
              <a:t>, </a:t>
            </a:r>
            <a:r>
              <a:rPr lang="de-DE" dirty="0" err="1" smtClean="0">
                <a:sym typeface="Wingdings"/>
              </a:rPr>
              <a:t>guided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study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groups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20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nleitungzurVorbereitung-Prosemin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79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 3" descr="AnleitungzurVorbereitung-Prosemin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" y="9432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9906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 descr="Benotung-Feedb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24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 4" descr="AnleitungzurVorbereitung-Prosemin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89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enotung-Feedb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 4" descr="Benotung-Feedb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9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320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Benotung-Feedba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 5" descr="Benotung-Feedba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9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39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Diversität: Lerntypen</a:t>
            </a:r>
            <a:br>
              <a:rPr lang="de-DE" sz="3600" dirty="0" smtClean="0"/>
            </a:br>
            <a:r>
              <a:rPr lang="de-DE" sz="3600" dirty="0" smtClean="0"/>
              <a:t>(visuell, akustisch, plastisch,...)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Hands-on Experimente im Unterricht und in Workshops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Mathematisches Modellieren: 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1d-Krümmung auf dem Fahrrad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2d-Krümmung mit Luftballons und Kaninchengitter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Herleiten von math. Formeln:</a:t>
            </a:r>
          </a:p>
          <a:p>
            <a:pPr lvl="2">
              <a:buFont typeface="Arial"/>
              <a:buChar char="•"/>
            </a:pPr>
            <a:r>
              <a:rPr lang="de-DE" smtClean="0"/>
              <a:t>Gram—Schmidt-</a:t>
            </a:r>
            <a:r>
              <a:rPr lang="de-DE" dirty="0" smtClean="0"/>
              <a:t>Verfahren </a:t>
            </a:r>
            <a:r>
              <a:rPr lang="de-DE" smtClean="0"/>
              <a:t>mit </a:t>
            </a:r>
            <a:r>
              <a:rPr lang="de-DE" smtClean="0"/>
              <a:t>Strohhalmen </a:t>
            </a:r>
            <a:r>
              <a:rPr lang="de-DE" dirty="0" smtClean="0"/>
              <a:t>und Knete</a:t>
            </a:r>
            <a:endParaRPr lang="de-DE" dirty="0"/>
          </a:p>
          <a:p>
            <a:r>
              <a:rPr lang="de-DE" dirty="0" smtClean="0"/>
              <a:t>Lernen durch Schreiben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„Erkläre ... Deinen kleinen Geschwistern!“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(</a:t>
            </a:r>
            <a:r>
              <a:rPr lang="de-DE" dirty="0" err="1" smtClean="0"/>
              <a:t>populärwiss</a:t>
            </a:r>
            <a:r>
              <a:rPr lang="de-DE" dirty="0" smtClean="0"/>
              <a:t>./didaktisch)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„Schreibe auf, was Du im nächsten Test besser machen willst!“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(reflektieren)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„Stelle diese Funktion in einem Essay vor!“, s.o.</a:t>
            </a:r>
          </a:p>
          <a:p>
            <a:pPr marL="457200" lvl="1" indent="0">
              <a:buNone/>
            </a:pPr>
            <a:r>
              <a:rPr lang="de-DE" dirty="0" smtClean="0"/>
              <a:t>	(Überblick gewinnen, zu kohärentem Bild zusammenfügen)</a:t>
            </a:r>
          </a:p>
          <a:p>
            <a:pPr lvl="1">
              <a:buFont typeface="Wingdings" charset="2"/>
              <a:buChar char="Ø"/>
            </a:pPr>
            <a:endParaRPr lang="de-DE" dirty="0" smtClean="0"/>
          </a:p>
          <a:p>
            <a:pPr lvl="1">
              <a:buFont typeface="Wingdings" charset="2"/>
              <a:buChar char="Ø"/>
            </a:pPr>
            <a:endParaRPr lang="de-DE" dirty="0"/>
          </a:p>
          <a:p>
            <a:pPr lvl="2">
              <a:buFont typeface="Arial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8542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Wer ich (nicht) bin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Mathematikerin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Mit Erfahrung im Unterrichten verschiedener Gruppen: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Mathematikstudierende im </a:t>
            </a:r>
            <a:r>
              <a:rPr lang="de-DE" dirty="0" err="1" smtClean="0"/>
              <a:t>BSc</a:t>
            </a:r>
            <a:r>
              <a:rPr lang="de-DE" dirty="0" smtClean="0"/>
              <a:t> und </a:t>
            </a:r>
            <a:r>
              <a:rPr lang="de-DE" dirty="0" err="1" smtClean="0"/>
              <a:t>MSc</a:t>
            </a:r>
            <a:r>
              <a:rPr lang="de-DE" dirty="0" smtClean="0"/>
              <a:t> (US, DE)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Begabte Schüler/</a:t>
            </a:r>
            <a:r>
              <a:rPr lang="de-DE" dirty="0" smtClean="0"/>
              <a:t>innen</a:t>
            </a:r>
            <a:endParaRPr lang="de-DE" dirty="0"/>
          </a:p>
          <a:p>
            <a:pPr lvl="2">
              <a:buFont typeface="Arial"/>
              <a:buChar char="•"/>
            </a:pPr>
            <a:r>
              <a:rPr lang="de-DE" dirty="0" smtClean="0"/>
              <a:t>Mathematiklehrer</a:t>
            </a:r>
            <a:r>
              <a:rPr lang="de-DE" dirty="0" smtClean="0"/>
              <a:t>/innen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Allgemeines Publikum (5-Jährige, Journalist/innen,...)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Autodidaktin bei den Themen des Vortrags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NICHT: Sozialwissenschaftlerin, Psychologin, Neuro- oder Erziehungswissenschaftlerin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00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Emotionen</a:t>
            </a:r>
            <a:br>
              <a:rPr lang="de-DE" sz="3600" dirty="0" smtClean="0"/>
            </a:br>
            <a:r>
              <a:rPr lang="de-DE" sz="3600" dirty="0" smtClean="0"/>
              <a:t>(</a:t>
            </a:r>
            <a:r>
              <a:rPr lang="de-DE" sz="3600" dirty="0"/>
              <a:t>Angst, Selbstwirksamkeit</a:t>
            </a:r>
            <a:r>
              <a:rPr lang="de-DE" sz="3600"/>
              <a:t>, </a:t>
            </a:r>
            <a:r>
              <a:rPr lang="de-DE" sz="3600" smtClean="0"/>
              <a:t>Identität…)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Aktives </a:t>
            </a:r>
            <a:r>
              <a:rPr lang="de-DE" dirty="0" smtClean="0"/>
              <a:t>Lernen </a:t>
            </a:r>
            <a:endParaRPr lang="de-DE" dirty="0"/>
          </a:p>
          <a:p>
            <a:pPr lvl="1"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Selbstwirksamkeitserfahrungen</a:t>
            </a:r>
            <a:endParaRPr lang="de-DE" dirty="0"/>
          </a:p>
          <a:p>
            <a:r>
              <a:rPr lang="de-DE" dirty="0" smtClean="0"/>
              <a:t>Forschendes Lernen</a:t>
            </a:r>
            <a:endParaRPr lang="de-DE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Angst nehmen</a:t>
            </a:r>
            <a:endParaRPr lang="de-DE" dirty="0"/>
          </a:p>
          <a:p>
            <a:r>
              <a:rPr lang="de-DE" dirty="0" smtClean="0">
                <a:sym typeface="Wingdings"/>
              </a:rPr>
              <a:t>Agieren der Lehrenden: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„trivial“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„Fragen?“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Körpersprache, Mimik</a:t>
            </a:r>
          </a:p>
          <a:p>
            <a:pPr lvl="2">
              <a:buFont typeface="Arial"/>
              <a:buChar char="•"/>
            </a:pPr>
            <a:r>
              <a:rPr lang="de-DE" dirty="0" smtClean="0"/>
              <a:t>Umgang mit Studierenden-Kommentaren, Gruppendynamik</a:t>
            </a:r>
          </a:p>
          <a:p>
            <a:r>
              <a:rPr lang="de-DE" dirty="0" smtClean="0">
                <a:sym typeface="Wingdings"/>
              </a:rPr>
              <a:t>Reflektion </a:t>
            </a:r>
            <a:r>
              <a:rPr lang="de-DE" dirty="0" smtClean="0">
                <a:sym typeface="Wingdings"/>
              </a:rPr>
              <a:t>über sich </a:t>
            </a:r>
            <a:r>
              <a:rPr lang="de-DE" dirty="0" smtClean="0">
                <a:sym typeface="Wingdings"/>
              </a:rPr>
              <a:t>selbst, z.B. in Essays</a:t>
            </a:r>
          </a:p>
          <a:p>
            <a:pPr lvl="1"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Identität </a:t>
            </a:r>
            <a:r>
              <a:rPr lang="de-DE" dirty="0" smtClean="0">
                <a:sym typeface="Wingdings"/>
              </a:rPr>
              <a:t>als „Mathe-</a:t>
            </a:r>
            <a:r>
              <a:rPr lang="de-DE" dirty="0" smtClean="0">
                <a:sym typeface="Wingdings"/>
              </a:rPr>
              <a:t>Lernender</a:t>
            </a:r>
            <a:r>
              <a:rPr lang="de-DE" dirty="0" smtClean="0">
                <a:sym typeface="Wingdings"/>
              </a:rPr>
              <a:t>“ erzeugen und erhalten</a:t>
            </a:r>
          </a:p>
          <a:p>
            <a:pPr lvl="1">
              <a:buFont typeface="Wingdings" charset="2"/>
              <a:buChar char="Ø"/>
            </a:pPr>
            <a:r>
              <a:rPr lang="de-DE" dirty="0" smtClean="0">
                <a:sym typeface="Wingdings"/>
              </a:rPr>
              <a:t>„</a:t>
            </a:r>
            <a:r>
              <a:rPr lang="de-DE" dirty="0" err="1" smtClean="0">
                <a:sym typeface="Wingdings"/>
              </a:rPr>
              <a:t>growth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mindset</a:t>
            </a:r>
            <a:r>
              <a:rPr lang="de-DE" dirty="0" smtClean="0">
                <a:sym typeface="Wingdings"/>
              </a:rPr>
              <a:t>“  versus „</a:t>
            </a:r>
            <a:r>
              <a:rPr lang="de-DE" dirty="0" err="1" smtClean="0">
                <a:sym typeface="Wingdings"/>
              </a:rPr>
              <a:t>fixed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m</a:t>
            </a:r>
            <a:r>
              <a:rPr lang="de-DE" dirty="0" err="1" smtClean="0">
                <a:sym typeface="Wingdings"/>
              </a:rPr>
              <a:t>indset</a:t>
            </a:r>
            <a:r>
              <a:rPr lang="de-DE" dirty="0" smtClean="0">
                <a:sym typeface="Wingdings"/>
              </a:rPr>
              <a:t>“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87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Minds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6" y="548004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(Versteckte) Vorurteile: „</a:t>
            </a:r>
            <a:r>
              <a:rPr lang="de-DE" sz="3600" dirty="0" err="1"/>
              <a:t>bias</a:t>
            </a:r>
            <a:r>
              <a:rPr lang="de-DE" sz="3600" dirty="0"/>
              <a:t>“, Angst vor Vorurteilen: „stereotype </a:t>
            </a:r>
            <a:r>
              <a:rPr lang="de-DE" sz="3600" dirty="0" err="1"/>
              <a:t>threat</a:t>
            </a:r>
            <a:r>
              <a:rPr lang="de-DE" sz="3600" dirty="0" smtClean="0"/>
              <a:t>“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Anonyme</a:t>
            </a:r>
            <a:r>
              <a:rPr lang="en-US" dirty="0" smtClean="0"/>
              <a:t> </a:t>
            </a:r>
            <a:r>
              <a:rPr lang="en-US" dirty="0" err="1" smtClean="0"/>
              <a:t>Korrektur</a:t>
            </a:r>
            <a:r>
              <a:rPr lang="en-US" dirty="0" smtClean="0"/>
              <a:t> von </a:t>
            </a:r>
            <a:r>
              <a:rPr lang="en-US" dirty="0" err="1" smtClean="0"/>
              <a:t>Klausuren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Studierende</a:t>
            </a:r>
            <a:r>
              <a:rPr lang="en-US" dirty="0" smtClean="0"/>
              <a:t> </a:t>
            </a:r>
            <a:r>
              <a:rPr lang="en-US" dirty="0" err="1" smtClean="0"/>
              <a:t>darauf</a:t>
            </a:r>
            <a:r>
              <a:rPr lang="en-US" dirty="0" smtClean="0"/>
              <a:t> </a:t>
            </a:r>
            <a:r>
              <a:rPr lang="en-US" dirty="0" err="1" smtClean="0"/>
              <a:t>hinweisen</a:t>
            </a:r>
            <a:r>
              <a:rPr lang="en-US" dirty="0" smtClean="0"/>
              <a:t>, </a:t>
            </a:r>
            <a:r>
              <a:rPr lang="en-US" dirty="0" err="1" smtClean="0"/>
              <a:t>waru</a:t>
            </a:r>
            <a:r>
              <a:rPr lang="en-US" dirty="0" err="1"/>
              <a:t>m</a:t>
            </a:r>
            <a:endParaRPr lang="en-US" dirty="0"/>
          </a:p>
          <a:p>
            <a:r>
              <a:rPr lang="en-US" dirty="0" err="1" smtClean="0"/>
              <a:t>Bewertungskriterien</a:t>
            </a:r>
            <a:r>
              <a:rPr lang="en-US" dirty="0" smtClean="0"/>
              <a:t> </a:t>
            </a:r>
            <a:r>
              <a:rPr lang="en-US" dirty="0" err="1" smtClean="0"/>
              <a:t>festschreiben</a:t>
            </a:r>
            <a:r>
              <a:rPr lang="en-US" dirty="0" smtClean="0"/>
              <a:t> und </a:t>
            </a:r>
            <a:r>
              <a:rPr lang="en-US" dirty="0" err="1" smtClean="0"/>
              <a:t>offenlegen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Präsentationen</a:t>
            </a:r>
            <a:r>
              <a:rPr lang="en-US" dirty="0" smtClean="0"/>
              <a:t>, </a:t>
            </a:r>
            <a:r>
              <a:rPr lang="en-US" dirty="0" err="1" smtClean="0"/>
              <a:t>mündliche</a:t>
            </a:r>
            <a:r>
              <a:rPr lang="en-US" dirty="0" smtClean="0"/>
              <a:t> </a:t>
            </a:r>
            <a:r>
              <a:rPr lang="en-US" dirty="0" err="1" smtClean="0"/>
              <a:t>Prüfungen</a:t>
            </a:r>
            <a:r>
              <a:rPr lang="en-US" dirty="0" smtClean="0"/>
              <a:t>, </a:t>
            </a:r>
            <a:r>
              <a:rPr lang="en-US" dirty="0" err="1" smtClean="0"/>
              <a:t>Hausarebiten</a:t>
            </a:r>
            <a:endParaRPr lang="en-US" dirty="0"/>
          </a:p>
          <a:p>
            <a:r>
              <a:rPr lang="en-US" dirty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50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Stichworte</a:t>
            </a:r>
            <a:r>
              <a:rPr lang="en-US" sz="3600" dirty="0" smtClean="0"/>
              <a:t> </a:t>
            </a:r>
            <a:r>
              <a:rPr lang="en-US" sz="3600" dirty="0" err="1" smtClean="0"/>
              <a:t>aus</a:t>
            </a:r>
            <a:r>
              <a:rPr lang="en-US" sz="3600" dirty="0" smtClean="0"/>
              <a:t> </a:t>
            </a:r>
            <a:r>
              <a:rPr lang="en-US" sz="3600" dirty="0" err="1" smtClean="0"/>
              <a:t>Lernwissenschaften</a:t>
            </a:r>
            <a:endParaRPr lang="en-US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Motivation (der Studierenden)</a:t>
            </a:r>
          </a:p>
          <a:p>
            <a:r>
              <a:rPr lang="de-DE" dirty="0" smtClean="0"/>
              <a:t>Lern-„Mechanik” (Wie lernen Menschen?)</a:t>
            </a:r>
          </a:p>
          <a:p>
            <a:r>
              <a:rPr lang="de-DE" dirty="0" smtClean="0"/>
              <a:t>Diversität der Studierenden-Population (Privilegien, Lernkurven, Talent versus Erfahrung, Lerntypen)</a:t>
            </a:r>
          </a:p>
          <a:p>
            <a:r>
              <a:rPr lang="de-DE" dirty="0" smtClean="0"/>
              <a:t>Emotionen (Angst, Selbstwirksamkeit, Identität,…)</a:t>
            </a:r>
          </a:p>
          <a:p>
            <a:r>
              <a:rPr lang="de-DE" dirty="0" smtClean="0"/>
              <a:t>(Versteckte) Vorurteile: „</a:t>
            </a:r>
            <a:r>
              <a:rPr lang="de-DE" dirty="0" err="1" smtClean="0"/>
              <a:t>bias</a:t>
            </a:r>
            <a:r>
              <a:rPr lang="de-DE" dirty="0" smtClean="0"/>
              <a:t>“, Angst vor Vorurteilen: „stereotype </a:t>
            </a:r>
            <a:r>
              <a:rPr lang="de-DE" dirty="0" err="1" smtClean="0"/>
              <a:t>threat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36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Motivation (der Studierenden)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Intrinsische versus extrinsische Motivation</a:t>
            </a:r>
          </a:p>
          <a:p>
            <a:r>
              <a:rPr lang="de-DE" dirty="0" smtClean="0"/>
              <a:t>Beispiel: </a:t>
            </a:r>
            <a:r>
              <a:rPr lang="de-DE" dirty="0"/>
              <a:t>E</a:t>
            </a:r>
            <a:r>
              <a:rPr lang="de-DE" dirty="0" smtClean="0"/>
              <a:t>ssay über intrinsische Motivation</a:t>
            </a:r>
          </a:p>
          <a:p>
            <a:r>
              <a:rPr lang="de-DE" dirty="0" smtClean="0"/>
              <a:t>Zielgruppe: Ingenieurs-, Wirtschafts- und Naturwissenschafts-Studierende im ersten Semester</a:t>
            </a:r>
          </a:p>
          <a:p>
            <a:r>
              <a:rPr lang="de-DE" dirty="0" smtClean="0"/>
              <a:t>Erfolge: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Keine Motivationsprobleme, Essays dienen der Erinnerung!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Habe selbst interessante Anwendungen kennengelernt.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Methode, Studierende zu involvieren: “Anna, Du schriebst…”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Von Kollegen übernommen in Tübingen, Humboldt Universität, Edinburgh University, KTH Stockholm</a:t>
            </a:r>
          </a:p>
          <a:p>
            <a:pPr lvl="1">
              <a:buFont typeface="Wingdings" charset="2"/>
              <a:buChar char="Ø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2217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Essa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78" y="18814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 5" descr="Ess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8738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opy_of_essayrubri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Bild 6" descr="copy_of_essayrubric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9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959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Lern-Mechanik: aktives Lernen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Nürnberger Trichter versus „Lehrer als Trainer“</a:t>
            </a:r>
          </a:p>
          <a:p>
            <a:pPr lvl="1">
              <a:buFont typeface="Wingdings" charset="2"/>
              <a:buChar char="Ø"/>
            </a:pPr>
            <a:r>
              <a:rPr lang="de-DE" dirty="0" err="1" smtClean="0"/>
              <a:t>Coactiv</a:t>
            </a:r>
            <a:r>
              <a:rPr lang="de-DE" dirty="0" smtClean="0"/>
              <a:t>-Studie (MPI für Bildungsforschung)</a:t>
            </a:r>
          </a:p>
          <a:p>
            <a:r>
              <a:rPr lang="de-DE" dirty="0" smtClean="0"/>
              <a:t>Ideen: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Studierende lehren Studierende (</a:t>
            </a:r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de-DE" dirty="0" smtClean="0"/>
              <a:t>„</a:t>
            </a:r>
            <a:r>
              <a:rPr lang="de-DE" dirty="0" err="1" smtClean="0"/>
              <a:t>Flipped</a:t>
            </a:r>
            <a:r>
              <a:rPr lang="de-DE" dirty="0" smtClean="0"/>
              <a:t> </a:t>
            </a:r>
            <a:r>
              <a:rPr lang="de-DE" dirty="0" err="1" smtClean="0"/>
              <a:t>classroom</a:t>
            </a:r>
            <a:r>
              <a:rPr lang="de-DE" dirty="0" smtClean="0"/>
              <a:t>“:</a:t>
            </a:r>
          </a:p>
          <a:p>
            <a:pPr lvl="2"/>
            <a:r>
              <a:rPr lang="de-DE" dirty="0" smtClean="0"/>
              <a:t>Studierende lesen „leichte“ Themen wie z.B. Gauß-Algorithmus für LGS im Buch &amp; bearbeiten erste Aufgaben.</a:t>
            </a:r>
          </a:p>
          <a:p>
            <a:pPr lvl="2"/>
            <a:r>
              <a:rPr lang="de-DE" dirty="0" smtClean="0"/>
              <a:t>Studierende geben leichte Aufgaben </a:t>
            </a:r>
            <a:r>
              <a:rPr lang="de-DE" b="1" dirty="0" smtClean="0"/>
              <a:t>vor</a:t>
            </a:r>
            <a:r>
              <a:rPr lang="de-DE" dirty="0" smtClean="0"/>
              <a:t> der Stunde ab, diskutieren Fragen während des Unterrichts.</a:t>
            </a:r>
          </a:p>
          <a:p>
            <a:pPr lvl="2">
              <a:buFont typeface="Wingdings" charset="0"/>
              <a:buChar char="à"/>
            </a:pPr>
            <a:r>
              <a:rPr lang="de-DE" dirty="0" smtClean="0">
                <a:sym typeface="Wingdings"/>
              </a:rPr>
              <a:t>mehr Zeit für Beweise und schwierige Aufgaben</a:t>
            </a:r>
          </a:p>
          <a:p>
            <a:pPr lvl="2">
              <a:buFont typeface="Wingdings" charset="0"/>
              <a:buChar char="à"/>
            </a:pPr>
            <a:endParaRPr lang="de-DE" dirty="0" smtClean="0"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de-DE" dirty="0" smtClean="0"/>
              <a:t>Beweislabor (von Studentin geleitet)</a:t>
            </a:r>
          </a:p>
          <a:p>
            <a:pPr lvl="2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1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roofL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15" y="19"/>
            <a:ext cx="4846211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Bild 1" descr="ProofLa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880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roofL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" y="0"/>
            <a:ext cx="484621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8611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mphitrite">
  <a:themeElements>
    <a:clrScheme name="Amphitrit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Amphitrit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Amphitrit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mphitrite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Macintosh PowerPoint</Application>
  <PresentationFormat>Bildschirmpräsentation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Amphitrite</vt:lpstr>
      <vt:lpstr>Mathematik lehren – oder lehren, Mathematik zu lernen (und lehren)?</vt:lpstr>
      <vt:lpstr>Wer ich (nicht) bin</vt:lpstr>
      <vt:lpstr>Stichworte aus Lernwissenschaften</vt:lpstr>
      <vt:lpstr>Motivation (der Studierenden)</vt:lpstr>
      <vt:lpstr>PowerPoint-Präsentation</vt:lpstr>
      <vt:lpstr>PowerPoint-Präsentation</vt:lpstr>
      <vt:lpstr>Lern-Mechanik: aktives Lernen</vt:lpstr>
      <vt:lpstr>PowerPoint-Präsentation</vt:lpstr>
      <vt:lpstr>PowerPoint-Präsentation</vt:lpstr>
      <vt:lpstr>Aktives Lernen (Forts.)</vt:lpstr>
      <vt:lpstr>Lern-Methodik: forschendes Lernen</vt:lpstr>
      <vt:lpstr>Forschung für Dozent/innen: Schnappschüsse moderner Mathematik aus Oberwolfach</vt:lpstr>
      <vt:lpstr>Diversität d. Studierenden-Population</vt:lpstr>
      <vt:lpstr>Diversität d. Studierenden-Population</vt:lpstr>
      <vt:lpstr>PowerPoint-Präsentation</vt:lpstr>
      <vt:lpstr>PowerPoint-Präsentation</vt:lpstr>
      <vt:lpstr>PowerPoint-Präsentation</vt:lpstr>
      <vt:lpstr>PowerPoint-Präsentation</vt:lpstr>
      <vt:lpstr>Diversität: Lerntypen (visuell, akustisch, plastisch,...)</vt:lpstr>
      <vt:lpstr>Emotionen (Angst, Selbstwirksamkeit, Identität…)</vt:lpstr>
      <vt:lpstr>PowerPoint-Präsentation</vt:lpstr>
      <vt:lpstr>(Versteckte) Vorurteile: „bias“, Angst vor Vorurteilen: „stereotype threat“</vt:lpstr>
    </vt:vector>
  </TitlesOfParts>
  <Company>FU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mathematics, or teaching to learn -- and to teach -- mathematics?</dc:title>
  <dc:creator>Carla Cederbaum</dc:creator>
  <cp:lastModifiedBy>Carla Cederbaum</cp:lastModifiedBy>
  <cp:revision>208</cp:revision>
  <dcterms:created xsi:type="dcterms:W3CDTF">2014-12-05T09:42:18Z</dcterms:created>
  <dcterms:modified xsi:type="dcterms:W3CDTF">2015-10-22T12:13:53Z</dcterms:modified>
</cp:coreProperties>
</file>