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256" r:id="rId2"/>
    <p:sldId id="351" r:id="rId3"/>
    <p:sldId id="422" r:id="rId4"/>
    <p:sldId id="320" r:id="rId5"/>
    <p:sldId id="303" r:id="rId6"/>
    <p:sldId id="432" r:id="rId7"/>
    <p:sldId id="421" r:id="rId8"/>
    <p:sldId id="441" r:id="rId9"/>
    <p:sldId id="407" r:id="rId10"/>
    <p:sldId id="443" r:id="rId11"/>
    <p:sldId id="437" r:id="rId12"/>
    <p:sldId id="425" r:id="rId13"/>
    <p:sldId id="431" r:id="rId14"/>
    <p:sldId id="444" r:id="rId15"/>
    <p:sldId id="405" r:id="rId16"/>
    <p:sldId id="440" r:id="rId17"/>
    <p:sldId id="279" r:id="rId18"/>
    <p:sldId id="438" r:id="rId19"/>
    <p:sldId id="439" r:id="rId20"/>
    <p:sldId id="280" r:id="rId21"/>
    <p:sldId id="283" r:id="rId22"/>
    <p:sldId id="284" r:id="rId23"/>
    <p:sldId id="426" r:id="rId24"/>
    <p:sldId id="427" r:id="rId25"/>
    <p:sldId id="408" r:id="rId26"/>
    <p:sldId id="446" r:id="rId27"/>
    <p:sldId id="415" r:id="rId28"/>
    <p:sldId id="442" r:id="rId29"/>
    <p:sldId id="327" r:id="rId30"/>
    <p:sldId id="428" r:id="rId31"/>
    <p:sldId id="429" r:id="rId32"/>
    <p:sldId id="416" r:id="rId33"/>
    <p:sldId id="433" r:id="rId34"/>
    <p:sldId id="313" r:id="rId35"/>
    <p:sldId id="398" r:id="rId36"/>
    <p:sldId id="264" r:id="rId37"/>
    <p:sldId id="289" r:id="rId38"/>
    <p:sldId id="260" r:id="rId39"/>
    <p:sldId id="435" r:id="rId40"/>
    <p:sldId id="414" r:id="rId41"/>
    <p:sldId id="413" r:id="rId42"/>
    <p:sldId id="402" r:id="rId43"/>
    <p:sldId id="302" r:id="rId44"/>
    <p:sldId id="449" r:id="rId45"/>
    <p:sldId id="290" r:id="rId46"/>
    <p:sldId id="291" r:id="rId47"/>
    <p:sldId id="293" r:id="rId48"/>
    <p:sldId id="445" r:id="rId49"/>
    <p:sldId id="447" r:id="rId50"/>
    <p:sldId id="448" r:id="rId51"/>
    <p:sldId id="403" r:id="rId52"/>
    <p:sldId id="387" r:id="rId53"/>
    <p:sldId id="406" r:id="rId54"/>
    <p:sldId id="309" r:id="rId55"/>
    <p:sldId id="404" r:id="rId56"/>
  </p:sldIdLst>
  <p:sldSz cx="9144000" cy="6858000" type="screen4x3"/>
  <p:notesSz cx="7099300" cy="10234613"/>
  <p:defaultTextStyle>
    <a:defPPr>
      <a:defRPr lang="en-US"/>
    </a:defPPr>
    <a:lvl1pPr marL="0" algn="l" defTabSz="457048" rtl="0" eaLnBrk="1" latinLnBrk="0" hangingPunct="1">
      <a:defRPr sz="1800" kern="1200">
        <a:solidFill>
          <a:schemeClr val="tx1"/>
        </a:solidFill>
        <a:latin typeface="+mn-lt"/>
        <a:ea typeface="+mn-ea"/>
        <a:cs typeface="+mn-cs"/>
      </a:defRPr>
    </a:lvl1pPr>
    <a:lvl2pPr marL="457048" algn="l" defTabSz="457048" rtl="0" eaLnBrk="1" latinLnBrk="0" hangingPunct="1">
      <a:defRPr sz="1800" kern="1200">
        <a:solidFill>
          <a:schemeClr val="tx1"/>
        </a:solidFill>
        <a:latin typeface="+mn-lt"/>
        <a:ea typeface="+mn-ea"/>
        <a:cs typeface="+mn-cs"/>
      </a:defRPr>
    </a:lvl2pPr>
    <a:lvl3pPr marL="914098" algn="l" defTabSz="457048" rtl="0" eaLnBrk="1" latinLnBrk="0" hangingPunct="1">
      <a:defRPr sz="1800" kern="1200">
        <a:solidFill>
          <a:schemeClr val="tx1"/>
        </a:solidFill>
        <a:latin typeface="+mn-lt"/>
        <a:ea typeface="+mn-ea"/>
        <a:cs typeface="+mn-cs"/>
      </a:defRPr>
    </a:lvl3pPr>
    <a:lvl4pPr marL="1371147" algn="l" defTabSz="457048" rtl="0" eaLnBrk="1" latinLnBrk="0" hangingPunct="1">
      <a:defRPr sz="1800" kern="1200">
        <a:solidFill>
          <a:schemeClr val="tx1"/>
        </a:solidFill>
        <a:latin typeface="+mn-lt"/>
        <a:ea typeface="+mn-ea"/>
        <a:cs typeface="+mn-cs"/>
      </a:defRPr>
    </a:lvl4pPr>
    <a:lvl5pPr marL="1828196" algn="l" defTabSz="457048" rtl="0" eaLnBrk="1" latinLnBrk="0" hangingPunct="1">
      <a:defRPr sz="1800" kern="1200">
        <a:solidFill>
          <a:schemeClr val="tx1"/>
        </a:solidFill>
        <a:latin typeface="+mn-lt"/>
        <a:ea typeface="+mn-ea"/>
        <a:cs typeface="+mn-cs"/>
      </a:defRPr>
    </a:lvl5pPr>
    <a:lvl6pPr marL="2285244" algn="l" defTabSz="457048" rtl="0" eaLnBrk="1" latinLnBrk="0" hangingPunct="1">
      <a:defRPr sz="1800" kern="1200">
        <a:solidFill>
          <a:schemeClr val="tx1"/>
        </a:solidFill>
        <a:latin typeface="+mn-lt"/>
        <a:ea typeface="+mn-ea"/>
        <a:cs typeface="+mn-cs"/>
      </a:defRPr>
    </a:lvl6pPr>
    <a:lvl7pPr marL="2742293" algn="l" defTabSz="457048" rtl="0" eaLnBrk="1" latinLnBrk="0" hangingPunct="1">
      <a:defRPr sz="1800" kern="1200">
        <a:solidFill>
          <a:schemeClr val="tx1"/>
        </a:solidFill>
        <a:latin typeface="+mn-lt"/>
        <a:ea typeface="+mn-ea"/>
        <a:cs typeface="+mn-cs"/>
      </a:defRPr>
    </a:lvl7pPr>
    <a:lvl8pPr marL="3199342" algn="l" defTabSz="457048" rtl="0" eaLnBrk="1" latinLnBrk="0" hangingPunct="1">
      <a:defRPr sz="1800" kern="1200">
        <a:solidFill>
          <a:schemeClr val="tx1"/>
        </a:solidFill>
        <a:latin typeface="+mn-lt"/>
        <a:ea typeface="+mn-ea"/>
        <a:cs typeface="+mn-cs"/>
      </a:defRPr>
    </a:lvl8pPr>
    <a:lvl9pPr marL="3656390" algn="l" defTabSz="45704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C30629-AF00-FD4C-A8B5-C9B42101C517}">
          <p14:sldIdLst>
            <p14:sldId id="256"/>
            <p14:sldId id="351"/>
            <p14:sldId id="422"/>
            <p14:sldId id="320"/>
            <p14:sldId id="303"/>
            <p14:sldId id="432"/>
            <p14:sldId id="421"/>
            <p14:sldId id="441"/>
            <p14:sldId id="407"/>
            <p14:sldId id="443"/>
            <p14:sldId id="437"/>
            <p14:sldId id="425"/>
            <p14:sldId id="431"/>
            <p14:sldId id="444"/>
            <p14:sldId id="405"/>
            <p14:sldId id="440"/>
            <p14:sldId id="279"/>
            <p14:sldId id="438"/>
            <p14:sldId id="439"/>
            <p14:sldId id="280"/>
            <p14:sldId id="283"/>
            <p14:sldId id="284"/>
            <p14:sldId id="426"/>
            <p14:sldId id="427"/>
            <p14:sldId id="408"/>
            <p14:sldId id="446"/>
            <p14:sldId id="415"/>
            <p14:sldId id="442"/>
            <p14:sldId id="327"/>
            <p14:sldId id="428"/>
            <p14:sldId id="429"/>
            <p14:sldId id="416"/>
            <p14:sldId id="433"/>
            <p14:sldId id="313"/>
            <p14:sldId id="398"/>
            <p14:sldId id="264"/>
            <p14:sldId id="289"/>
            <p14:sldId id="260"/>
            <p14:sldId id="435"/>
            <p14:sldId id="414"/>
            <p14:sldId id="413"/>
            <p14:sldId id="402"/>
            <p14:sldId id="302"/>
            <p14:sldId id="449"/>
            <p14:sldId id="290"/>
            <p14:sldId id="291"/>
            <p14:sldId id="293"/>
            <p14:sldId id="445"/>
            <p14:sldId id="447"/>
            <p14:sldId id="448"/>
            <p14:sldId id="403"/>
            <p14:sldId id="387"/>
            <p14:sldId id="406"/>
            <p14:sldId id="309"/>
            <p14:sldId id="404"/>
          </p14:sldIdLst>
        </p14:section>
        <p14:section name="Untitled Section" id="{052D0DEF-1C99-2F4C-898A-8F1318BE1699}">
          <p14:sldIdLst/>
        </p14:section>
      </p14:sectionLst>
    </p:ext>
    <p:ext uri="{EFAFB233-063F-42B5-8137-9DF3F51BA10A}">
      <p15:sldGuideLst xmlns:p15="http://schemas.microsoft.com/office/powerpoint/2012/main">
        <p15:guide id="1" orient="horz" pos="216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CFE65-3B3E-1F4C-8636-F25EA60BBBE5}" v="670" dt="2024-04-08T05:50:4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87"/>
    <p:restoredTop sz="91071" autoAdjust="0"/>
  </p:normalViewPr>
  <p:slideViewPr>
    <p:cSldViewPr snapToGrid="0" snapToObjects="1">
      <p:cViewPr>
        <p:scale>
          <a:sx n="40" d="100"/>
          <a:sy n="40" d="100"/>
        </p:scale>
        <p:origin x="826" y="363"/>
      </p:cViewPr>
      <p:guideLst>
        <p:guide orient="horz" pos="2161"/>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ana Mushin" userId="e30e704d-1722-49e8-812e-a5fed550cd5b" providerId="ADAL" clId="{438CFE65-3B3E-1F4C-8636-F25EA60BBBE5}"/>
    <pc:docChg chg="undo custSel addSld delSld modSld sldOrd">
      <pc:chgData name="Ilana Mushin" userId="e30e704d-1722-49e8-812e-a5fed550cd5b" providerId="ADAL" clId="{438CFE65-3B3E-1F4C-8636-F25EA60BBBE5}" dt="2024-04-08T05:50:44.605" v="34966" actId="962"/>
      <pc:docMkLst>
        <pc:docMk/>
      </pc:docMkLst>
      <pc:sldChg chg="modSp mod modNotesTx">
        <pc:chgData name="Ilana Mushin" userId="e30e704d-1722-49e8-812e-a5fed550cd5b" providerId="ADAL" clId="{438CFE65-3B3E-1F4C-8636-F25EA60BBBE5}" dt="2024-04-05T01:07:14.302" v="4107" actId="20577"/>
        <pc:sldMkLst>
          <pc:docMk/>
          <pc:sldMk cId="4115964118" sldId="256"/>
        </pc:sldMkLst>
        <pc:spChg chg="mod">
          <ac:chgData name="Ilana Mushin" userId="e30e704d-1722-49e8-812e-a5fed550cd5b" providerId="ADAL" clId="{438CFE65-3B3E-1F4C-8636-F25EA60BBBE5}" dt="2024-04-05T01:06:32.096" v="4070" actId="20577"/>
          <ac:spMkLst>
            <pc:docMk/>
            <pc:sldMk cId="4115964118" sldId="256"/>
            <ac:spMk id="2" creationId="{00000000-0000-0000-0000-000000000000}"/>
          </ac:spMkLst>
        </pc:spChg>
        <pc:spChg chg="mod">
          <ac:chgData name="Ilana Mushin" userId="e30e704d-1722-49e8-812e-a5fed550cd5b" providerId="ADAL" clId="{438CFE65-3B3E-1F4C-8636-F25EA60BBBE5}" dt="2024-04-05T00:47:50.786" v="2302" actId="14100"/>
          <ac:spMkLst>
            <pc:docMk/>
            <pc:sldMk cId="4115964118" sldId="256"/>
            <ac:spMk id="3" creationId="{00000000-0000-0000-0000-000000000000}"/>
          </ac:spMkLst>
        </pc:spChg>
      </pc:sldChg>
      <pc:sldChg chg="del">
        <pc:chgData name="Ilana Mushin" userId="e30e704d-1722-49e8-812e-a5fed550cd5b" providerId="ADAL" clId="{438CFE65-3B3E-1F4C-8636-F25EA60BBBE5}" dt="2024-04-04T05:57:41.538" v="0" actId="2696"/>
        <pc:sldMkLst>
          <pc:docMk/>
          <pc:sldMk cId="3725457537" sldId="258"/>
        </pc:sldMkLst>
      </pc:sldChg>
      <pc:sldChg chg="modSp">
        <pc:chgData name="Ilana Mushin" userId="e30e704d-1722-49e8-812e-a5fed550cd5b" providerId="ADAL" clId="{438CFE65-3B3E-1F4C-8636-F25EA60BBBE5}" dt="2024-04-08T04:39:50.961" v="34201"/>
        <pc:sldMkLst>
          <pc:docMk/>
          <pc:sldMk cId="1747782514" sldId="260"/>
        </pc:sldMkLst>
        <pc:spChg chg="mod">
          <ac:chgData name="Ilana Mushin" userId="e30e704d-1722-49e8-812e-a5fed550cd5b" providerId="ADAL" clId="{438CFE65-3B3E-1F4C-8636-F25EA60BBBE5}" dt="2024-04-08T04:39:50.961" v="34201"/>
          <ac:spMkLst>
            <pc:docMk/>
            <pc:sldMk cId="1747782514" sldId="260"/>
            <ac:spMk id="2" creationId="{00000000-0000-0000-0000-000000000000}"/>
          </ac:spMkLst>
        </pc:spChg>
        <pc:spChg chg="mod">
          <ac:chgData name="Ilana Mushin" userId="e30e704d-1722-49e8-812e-a5fed550cd5b" providerId="ADAL" clId="{438CFE65-3B3E-1F4C-8636-F25EA60BBBE5}" dt="2024-04-08T04:39:50.961" v="34201"/>
          <ac:spMkLst>
            <pc:docMk/>
            <pc:sldMk cId="1747782514" sldId="260"/>
            <ac:spMk id="3" creationId="{00000000-0000-0000-0000-000000000000}"/>
          </ac:spMkLst>
        </pc:spChg>
      </pc:sldChg>
      <pc:sldChg chg="modSp">
        <pc:chgData name="Ilana Mushin" userId="e30e704d-1722-49e8-812e-a5fed550cd5b" providerId="ADAL" clId="{438CFE65-3B3E-1F4C-8636-F25EA60BBBE5}" dt="2024-04-08T04:39:50.961" v="34201"/>
        <pc:sldMkLst>
          <pc:docMk/>
          <pc:sldMk cId="3037652995" sldId="264"/>
        </pc:sldMkLst>
        <pc:spChg chg="mod">
          <ac:chgData name="Ilana Mushin" userId="e30e704d-1722-49e8-812e-a5fed550cd5b" providerId="ADAL" clId="{438CFE65-3B3E-1F4C-8636-F25EA60BBBE5}" dt="2024-04-08T04:39:50.961" v="34201"/>
          <ac:spMkLst>
            <pc:docMk/>
            <pc:sldMk cId="3037652995" sldId="264"/>
            <ac:spMk id="2" creationId="{00000000-0000-0000-0000-000000000000}"/>
          </ac:spMkLst>
        </pc:spChg>
        <pc:spChg chg="mod">
          <ac:chgData name="Ilana Mushin" userId="e30e704d-1722-49e8-812e-a5fed550cd5b" providerId="ADAL" clId="{438CFE65-3B3E-1F4C-8636-F25EA60BBBE5}" dt="2024-04-08T04:39:50.961" v="34201"/>
          <ac:spMkLst>
            <pc:docMk/>
            <pc:sldMk cId="3037652995" sldId="264"/>
            <ac:spMk id="3" creationId="{00000000-0000-0000-0000-000000000000}"/>
          </ac:spMkLst>
        </pc:spChg>
      </pc:sldChg>
      <pc:sldChg chg="modSp del">
        <pc:chgData name="Ilana Mushin" userId="e30e704d-1722-49e8-812e-a5fed550cd5b" providerId="ADAL" clId="{438CFE65-3B3E-1F4C-8636-F25EA60BBBE5}" dt="2024-04-08T05:45:41.433" v="34913" actId="2696"/>
        <pc:sldMkLst>
          <pc:docMk/>
          <pc:sldMk cId="2067712847" sldId="267"/>
        </pc:sldMkLst>
        <pc:spChg chg="mod">
          <ac:chgData name="Ilana Mushin" userId="e30e704d-1722-49e8-812e-a5fed550cd5b" providerId="ADAL" clId="{438CFE65-3B3E-1F4C-8636-F25EA60BBBE5}" dt="2024-04-08T04:39:50.961" v="34201"/>
          <ac:spMkLst>
            <pc:docMk/>
            <pc:sldMk cId="2067712847" sldId="267"/>
            <ac:spMk id="2" creationId="{00000000-0000-0000-0000-000000000000}"/>
          </ac:spMkLst>
        </pc:spChg>
        <pc:spChg chg="mod">
          <ac:chgData name="Ilana Mushin" userId="e30e704d-1722-49e8-812e-a5fed550cd5b" providerId="ADAL" clId="{438CFE65-3B3E-1F4C-8636-F25EA60BBBE5}" dt="2024-04-08T04:39:50.961" v="34201"/>
          <ac:spMkLst>
            <pc:docMk/>
            <pc:sldMk cId="2067712847" sldId="267"/>
            <ac:spMk id="3" creationId="{00000000-0000-0000-0000-000000000000}"/>
          </ac:spMkLst>
        </pc:spChg>
      </pc:sldChg>
      <pc:sldChg chg="modSp del ord modNotesTx">
        <pc:chgData name="Ilana Mushin" userId="e30e704d-1722-49e8-812e-a5fed550cd5b" providerId="ADAL" clId="{438CFE65-3B3E-1F4C-8636-F25EA60BBBE5}" dt="2024-04-08T01:31:50.678" v="27754" actId="2696"/>
        <pc:sldMkLst>
          <pc:docMk/>
          <pc:sldMk cId="3636664107" sldId="273"/>
        </pc:sldMkLst>
        <pc:graphicFrameChg chg="mod">
          <ac:chgData name="Ilana Mushin" userId="e30e704d-1722-49e8-812e-a5fed550cd5b" providerId="ADAL" clId="{438CFE65-3B3E-1F4C-8636-F25EA60BBBE5}" dt="2024-04-05T07:06:13.973" v="22414" actId="20577"/>
          <ac:graphicFrameMkLst>
            <pc:docMk/>
            <pc:sldMk cId="3636664107" sldId="273"/>
            <ac:graphicFrameMk id="3" creationId="{00000000-0000-0000-0000-000000000000}"/>
          </ac:graphicFrameMkLst>
        </pc:graphicFrameChg>
      </pc:sldChg>
      <pc:sldChg chg="modSp mod ord modNotesTx">
        <pc:chgData name="Ilana Mushin" userId="e30e704d-1722-49e8-812e-a5fed550cd5b" providerId="ADAL" clId="{438CFE65-3B3E-1F4C-8636-F25EA60BBBE5}" dt="2024-04-08T04:39:50.961" v="34201"/>
        <pc:sldMkLst>
          <pc:docMk/>
          <pc:sldMk cId="3289013169" sldId="279"/>
        </pc:sldMkLst>
        <pc:spChg chg="mod">
          <ac:chgData name="Ilana Mushin" userId="e30e704d-1722-49e8-812e-a5fed550cd5b" providerId="ADAL" clId="{438CFE65-3B3E-1F4C-8636-F25EA60BBBE5}" dt="2024-04-08T04:39:50.961" v="34201"/>
          <ac:spMkLst>
            <pc:docMk/>
            <pc:sldMk cId="3289013169" sldId="279"/>
            <ac:spMk id="2" creationId="{00000000-0000-0000-0000-000000000000}"/>
          </ac:spMkLst>
        </pc:spChg>
      </pc:sldChg>
      <pc:sldChg chg="modSp">
        <pc:chgData name="Ilana Mushin" userId="e30e704d-1722-49e8-812e-a5fed550cd5b" providerId="ADAL" clId="{438CFE65-3B3E-1F4C-8636-F25EA60BBBE5}" dt="2024-04-08T04:39:50.961" v="34201"/>
        <pc:sldMkLst>
          <pc:docMk/>
          <pc:sldMk cId="2676581751" sldId="280"/>
        </pc:sldMkLst>
        <pc:spChg chg="mod">
          <ac:chgData name="Ilana Mushin" userId="e30e704d-1722-49e8-812e-a5fed550cd5b" providerId="ADAL" clId="{438CFE65-3B3E-1F4C-8636-F25EA60BBBE5}" dt="2024-04-08T04:39:50.961" v="34201"/>
          <ac:spMkLst>
            <pc:docMk/>
            <pc:sldMk cId="2676581751" sldId="280"/>
            <ac:spMk id="2" creationId="{00000000-0000-0000-0000-000000000000}"/>
          </ac:spMkLst>
        </pc:spChg>
      </pc:sldChg>
      <pc:sldChg chg="modSp">
        <pc:chgData name="Ilana Mushin" userId="e30e704d-1722-49e8-812e-a5fed550cd5b" providerId="ADAL" clId="{438CFE65-3B3E-1F4C-8636-F25EA60BBBE5}" dt="2024-04-08T04:39:50.961" v="34201"/>
        <pc:sldMkLst>
          <pc:docMk/>
          <pc:sldMk cId="2111555126" sldId="283"/>
        </pc:sldMkLst>
        <pc:spChg chg="mod">
          <ac:chgData name="Ilana Mushin" userId="e30e704d-1722-49e8-812e-a5fed550cd5b" providerId="ADAL" clId="{438CFE65-3B3E-1F4C-8636-F25EA60BBBE5}" dt="2024-04-08T04:39:50.961" v="34201"/>
          <ac:spMkLst>
            <pc:docMk/>
            <pc:sldMk cId="2111555126" sldId="283"/>
            <ac:spMk id="2" creationId="{00000000-0000-0000-0000-000000000000}"/>
          </ac:spMkLst>
        </pc:spChg>
      </pc:sldChg>
      <pc:sldChg chg="modSp">
        <pc:chgData name="Ilana Mushin" userId="e30e704d-1722-49e8-812e-a5fed550cd5b" providerId="ADAL" clId="{438CFE65-3B3E-1F4C-8636-F25EA60BBBE5}" dt="2024-04-08T04:39:50.961" v="34201"/>
        <pc:sldMkLst>
          <pc:docMk/>
          <pc:sldMk cId="1806419460" sldId="284"/>
        </pc:sldMkLst>
        <pc:spChg chg="mod">
          <ac:chgData name="Ilana Mushin" userId="e30e704d-1722-49e8-812e-a5fed550cd5b" providerId="ADAL" clId="{438CFE65-3B3E-1F4C-8636-F25EA60BBBE5}" dt="2024-04-08T04:39:50.961" v="34201"/>
          <ac:spMkLst>
            <pc:docMk/>
            <pc:sldMk cId="1806419460" sldId="284"/>
            <ac:spMk id="2" creationId="{00000000-0000-0000-0000-000000000000}"/>
          </ac:spMkLst>
        </pc:spChg>
      </pc:sldChg>
      <pc:sldChg chg="addSp delSp modSp mod modAnim">
        <pc:chgData name="Ilana Mushin" userId="e30e704d-1722-49e8-812e-a5fed550cd5b" providerId="ADAL" clId="{438CFE65-3B3E-1F4C-8636-F25EA60BBBE5}" dt="2024-04-08T05:50:44.605" v="34966" actId="962"/>
        <pc:sldMkLst>
          <pc:docMk/>
          <pc:sldMk cId="776023811" sldId="289"/>
        </pc:sldMkLst>
        <pc:spChg chg="mod">
          <ac:chgData name="Ilana Mushin" userId="e30e704d-1722-49e8-812e-a5fed550cd5b" providerId="ADAL" clId="{438CFE65-3B3E-1F4C-8636-F25EA60BBBE5}" dt="2024-04-08T05:46:47.440" v="34955" actId="20577"/>
          <ac:spMkLst>
            <pc:docMk/>
            <pc:sldMk cId="776023811" sldId="289"/>
            <ac:spMk id="2" creationId="{00000000-0000-0000-0000-000000000000}"/>
          </ac:spMkLst>
        </pc:spChg>
        <pc:spChg chg="add del mod">
          <ac:chgData name="Ilana Mushin" userId="e30e704d-1722-49e8-812e-a5fed550cd5b" providerId="ADAL" clId="{438CFE65-3B3E-1F4C-8636-F25EA60BBBE5}" dt="2024-04-08T05:50:41.266" v="34964"/>
          <ac:spMkLst>
            <pc:docMk/>
            <pc:sldMk cId="776023811" sldId="289"/>
            <ac:spMk id="3" creationId="{00000000-0000-0000-0000-000000000000}"/>
          </ac:spMkLst>
        </pc:spChg>
        <pc:picChg chg="add mod">
          <ac:chgData name="Ilana Mushin" userId="e30e704d-1722-49e8-812e-a5fed550cd5b" providerId="ADAL" clId="{438CFE65-3B3E-1F4C-8636-F25EA60BBBE5}" dt="2024-04-08T05:49:11.207" v="34963"/>
          <ac:picMkLst>
            <pc:docMk/>
            <pc:sldMk cId="776023811" sldId="289"/>
            <ac:picMk id="5" creationId="{0F6583A7-F825-53E6-BA17-DB82847F94C3}"/>
          </ac:picMkLst>
        </pc:picChg>
        <pc:picChg chg="add mod">
          <ac:chgData name="Ilana Mushin" userId="e30e704d-1722-49e8-812e-a5fed550cd5b" providerId="ADAL" clId="{438CFE65-3B3E-1F4C-8636-F25EA60BBBE5}" dt="2024-04-08T05:50:44.605" v="34966" actId="962"/>
          <ac:picMkLst>
            <pc:docMk/>
            <pc:sldMk cId="776023811" sldId="289"/>
            <ac:picMk id="7" creationId="{C228DD7B-6525-8150-1320-8C01D3F92A78}"/>
          </ac:picMkLst>
        </pc:picChg>
      </pc:sldChg>
      <pc:sldChg chg="modSp">
        <pc:chgData name="Ilana Mushin" userId="e30e704d-1722-49e8-812e-a5fed550cd5b" providerId="ADAL" clId="{438CFE65-3B3E-1F4C-8636-F25EA60BBBE5}" dt="2024-04-08T04:39:50.961" v="34201"/>
        <pc:sldMkLst>
          <pc:docMk/>
          <pc:sldMk cId="1038397155" sldId="290"/>
        </pc:sldMkLst>
        <pc:spChg chg="mod">
          <ac:chgData name="Ilana Mushin" userId="e30e704d-1722-49e8-812e-a5fed550cd5b" providerId="ADAL" clId="{438CFE65-3B3E-1F4C-8636-F25EA60BBBE5}" dt="2024-04-08T04:39:50.961" v="34201"/>
          <ac:spMkLst>
            <pc:docMk/>
            <pc:sldMk cId="1038397155" sldId="290"/>
            <ac:spMk id="3" creationId="{00000000-0000-0000-0000-000000000000}"/>
          </ac:spMkLst>
        </pc:spChg>
      </pc:sldChg>
      <pc:sldChg chg="modSp">
        <pc:chgData name="Ilana Mushin" userId="e30e704d-1722-49e8-812e-a5fed550cd5b" providerId="ADAL" clId="{438CFE65-3B3E-1F4C-8636-F25EA60BBBE5}" dt="2024-04-08T04:39:50.961" v="34201"/>
        <pc:sldMkLst>
          <pc:docMk/>
          <pc:sldMk cId="2750415201" sldId="291"/>
        </pc:sldMkLst>
        <pc:spChg chg="mod">
          <ac:chgData name="Ilana Mushin" userId="e30e704d-1722-49e8-812e-a5fed550cd5b" providerId="ADAL" clId="{438CFE65-3B3E-1F4C-8636-F25EA60BBBE5}" dt="2024-04-08T04:39:50.961" v="34201"/>
          <ac:spMkLst>
            <pc:docMk/>
            <pc:sldMk cId="2750415201" sldId="291"/>
            <ac:spMk id="2" creationId="{00000000-0000-0000-0000-000000000000}"/>
          </ac:spMkLst>
        </pc:spChg>
        <pc:spChg chg="mod">
          <ac:chgData name="Ilana Mushin" userId="e30e704d-1722-49e8-812e-a5fed550cd5b" providerId="ADAL" clId="{438CFE65-3B3E-1F4C-8636-F25EA60BBBE5}" dt="2024-04-08T04:39:50.961" v="34201"/>
          <ac:spMkLst>
            <pc:docMk/>
            <pc:sldMk cId="2750415201" sldId="291"/>
            <ac:spMk id="3" creationId="{00000000-0000-0000-0000-000000000000}"/>
          </ac:spMkLst>
        </pc:spChg>
      </pc:sldChg>
      <pc:sldChg chg="modSp">
        <pc:chgData name="Ilana Mushin" userId="e30e704d-1722-49e8-812e-a5fed550cd5b" providerId="ADAL" clId="{438CFE65-3B3E-1F4C-8636-F25EA60BBBE5}" dt="2024-04-08T04:39:50.961" v="34201"/>
        <pc:sldMkLst>
          <pc:docMk/>
          <pc:sldMk cId="1601321631" sldId="293"/>
        </pc:sldMkLst>
        <pc:spChg chg="mod">
          <ac:chgData name="Ilana Mushin" userId="e30e704d-1722-49e8-812e-a5fed550cd5b" providerId="ADAL" clId="{438CFE65-3B3E-1F4C-8636-F25EA60BBBE5}" dt="2024-04-08T04:39:50.961" v="34201"/>
          <ac:spMkLst>
            <pc:docMk/>
            <pc:sldMk cId="1601321631" sldId="293"/>
            <ac:spMk id="2" creationId="{00000000-0000-0000-0000-000000000000}"/>
          </ac:spMkLst>
        </pc:spChg>
        <pc:spChg chg="mod">
          <ac:chgData name="Ilana Mushin" userId="e30e704d-1722-49e8-812e-a5fed550cd5b" providerId="ADAL" clId="{438CFE65-3B3E-1F4C-8636-F25EA60BBBE5}" dt="2024-04-08T04:39:50.961" v="34201"/>
          <ac:spMkLst>
            <pc:docMk/>
            <pc:sldMk cId="1601321631" sldId="293"/>
            <ac:spMk id="3" creationId="{00000000-0000-0000-0000-000000000000}"/>
          </ac:spMkLst>
        </pc:spChg>
      </pc:sldChg>
      <pc:sldChg chg="modSp del">
        <pc:chgData name="Ilana Mushin" userId="e30e704d-1722-49e8-812e-a5fed550cd5b" providerId="ADAL" clId="{438CFE65-3B3E-1F4C-8636-F25EA60BBBE5}" dt="2024-04-08T05:45:52.931" v="34918" actId="2696"/>
        <pc:sldMkLst>
          <pc:docMk/>
          <pc:sldMk cId="1545849447" sldId="302"/>
        </pc:sldMkLst>
        <pc:spChg chg="mod">
          <ac:chgData name="Ilana Mushin" userId="e30e704d-1722-49e8-812e-a5fed550cd5b" providerId="ADAL" clId="{438CFE65-3B3E-1F4C-8636-F25EA60BBBE5}" dt="2024-04-08T04:39:50.961" v="34201"/>
          <ac:spMkLst>
            <pc:docMk/>
            <pc:sldMk cId="1545849447" sldId="302"/>
            <ac:spMk id="2" creationId="{00000000-0000-0000-0000-000000000000}"/>
          </ac:spMkLst>
        </pc:spChg>
        <pc:picChg chg="mod">
          <ac:chgData name="Ilana Mushin" userId="e30e704d-1722-49e8-812e-a5fed550cd5b" providerId="ADAL" clId="{438CFE65-3B3E-1F4C-8636-F25EA60BBBE5}" dt="2024-04-08T04:39:50.961" v="34201"/>
          <ac:picMkLst>
            <pc:docMk/>
            <pc:sldMk cId="1545849447" sldId="302"/>
            <ac:picMk id="4" creationId="{00000000-0000-0000-0000-000000000000}"/>
          </ac:picMkLst>
        </pc:picChg>
      </pc:sldChg>
      <pc:sldChg chg="modSp mod ord modNotesTx">
        <pc:chgData name="Ilana Mushin" userId="e30e704d-1722-49e8-812e-a5fed550cd5b" providerId="ADAL" clId="{438CFE65-3B3E-1F4C-8636-F25EA60BBBE5}" dt="2024-04-08T04:39:50.961" v="34201"/>
        <pc:sldMkLst>
          <pc:docMk/>
          <pc:sldMk cId="3844341084" sldId="303"/>
        </pc:sldMkLst>
        <pc:spChg chg="mod">
          <ac:chgData name="Ilana Mushin" userId="e30e704d-1722-49e8-812e-a5fed550cd5b" providerId="ADAL" clId="{438CFE65-3B3E-1F4C-8636-F25EA60BBBE5}" dt="2024-04-08T04:39:50.961" v="34201"/>
          <ac:spMkLst>
            <pc:docMk/>
            <pc:sldMk cId="3844341084" sldId="303"/>
            <ac:spMk id="2" creationId="{00000000-0000-0000-0000-000000000000}"/>
          </ac:spMkLst>
        </pc:spChg>
        <pc:spChg chg="mod">
          <ac:chgData name="Ilana Mushin" userId="e30e704d-1722-49e8-812e-a5fed550cd5b" providerId="ADAL" clId="{438CFE65-3B3E-1F4C-8636-F25EA60BBBE5}" dt="2024-04-08T04:39:50.961" v="34201"/>
          <ac:spMkLst>
            <pc:docMk/>
            <pc:sldMk cId="3844341084" sldId="303"/>
            <ac:spMk id="3" creationId="{00000000-0000-0000-0000-000000000000}"/>
          </ac:spMkLst>
        </pc:spChg>
      </pc:sldChg>
      <pc:sldChg chg="del">
        <pc:chgData name="Ilana Mushin" userId="e30e704d-1722-49e8-812e-a5fed550cd5b" providerId="ADAL" clId="{438CFE65-3B3E-1F4C-8636-F25EA60BBBE5}" dt="2024-04-05T07:09:58.677" v="22749" actId="2696"/>
        <pc:sldMkLst>
          <pc:docMk/>
          <pc:sldMk cId="846468244" sldId="304"/>
        </pc:sldMkLst>
      </pc:sldChg>
      <pc:sldChg chg="modSp del">
        <pc:chgData name="Ilana Mushin" userId="e30e704d-1722-49e8-812e-a5fed550cd5b" providerId="ADAL" clId="{438CFE65-3B3E-1F4C-8636-F25EA60BBBE5}" dt="2024-04-08T05:45:44.707" v="34917" actId="2696"/>
        <pc:sldMkLst>
          <pc:docMk/>
          <pc:sldMk cId="692100411" sldId="305"/>
        </pc:sldMkLst>
        <pc:spChg chg="mod">
          <ac:chgData name="Ilana Mushin" userId="e30e704d-1722-49e8-812e-a5fed550cd5b" providerId="ADAL" clId="{438CFE65-3B3E-1F4C-8636-F25EA60BBBE5}" dt="2024-04-08T04:39:50.961" v="34201"/>
          <ac:spMkLst>
            <pc:docMk/>
            <pc:sldMk cId="692100411" sldId="305"/>
            <ac:spMk id="2" creationId="{00000000-0000-0000-0000-000000000000}"/>
          </ac:spMkLst>
        </pc:spChg>
        <pc:spChg chg="mod">
          <ac:chgData name="Ilana Mushin" userId="e30e704d-1722-49e8-812e-a5fed550cd5b" providerId="ADAL" clId="{438CFE65-3B3E-1F4C-8636-F25EA60BBBE5}" dt="2024-04-08T04:39:50.961" v="34201"/>
          <ac:spMkLst>
            <pc:docMk/>
            <pc:sldMk cId="692100411" sldId="305"/>
            <ac:spMk id="3" creationId="{00000000-0000-0000-0000-000000000000}"/>
          </ac:spMkLst>
        </pc:spChg>
      </pc:sldChg>
      <pc:sldChg chg="modSp del">
        <pc:chgData name="Ilana Mushin" userId="e30e704d-1722-49e8-812e-a5fed550cd5b" providerId="ADAL" clId="{438CFE65-3B3E-1F4C-8636-F25EA60BBBE5}" dt="2024-04-08T05:45:43.761" v="34916" actId="2696"/>
        <pc:sldMkLst>
          <pc:docMk/>
          <pc:sldMk cId="522643735" sldId="306"/>
        </pc:sldMkLst>
        <pc:spChg chg="mod">
          <ac:chgData name="Ilana Mushin" userId="e30e704d-1722-49e8-812e-a5fed550cd5b" providerId="ADAL" clId="{438CFE65-3B3E-1F4C-8636-F25EA60BBBE5}" dt="2024-04-08T04:39:50.961" v="34201"/>
          <ac:spMkLst>
            <pc:docMk/>
            <pc:sldMk cId="522643735" sldId="306"/>
            <ac:spMk id="2" creationId="{00000000-0000-0000-0000-000000000000}"/>
          </ac:spMkLst>
        </pc:spChg>
        <pc:spChg chg="mod">
          <ac:chgData name="Ilana Mushin" userId="e30e704d-1722-49e8-812e-a5fed550cd5b" providerId="ADAL" clId="{438CFE65-3B3E-1F4C-8636-F25EA60BBBE5}" dt="2024-04-08T04:39:50.961" v="34201"/>
          <ac:spMkLst>
            <pc:docMk/>
            <pc:sldMk cId="522643735" sldId="306"/>
            <ac:spMk id="3" creationId="{00000000-0000-0000-0000-000000000000}"/>
          </ac:spMkLst>
        </pc:spChg>
      </pc:sldChg>
      <pc:sldChg chg="modSp del">
        <pc:chgData name="Ilana Mushin" userId="e30e704d-1722-49e8-812e-a5fed550cd5b" providerId="ADAL" clId="{438CFE65-3B3E-1F4C-8636-F25EA60BBBE5}" dt="2024-04-08T05:45:42.833" v="34915" actId="2696"/>
        <pc:sldMkLst>
          <pc:docMk/>
          <pc:sldMk cId="3838492032" sldId="307"/>
        </pc:sldMkLst>
        <pc:spChg chg="mod">
          <ac:chgData name="Ilana Mushin" userId="e30e704d-1722-49e8-812e-a5fed550cd5b" providerId="ADAL" clId="{438CFE65-3B3E-1F4C-8636-F25EA60BBBE5}" dt="2024-04-08T04:39:50.961" v="34201"/>
          <ac:spMkLst>
            <pc:docMk/>
            <pc:sldMk cId="3838492032" sldId="307"/>
            <ac:spMk id="2" creationId="{00000000-0000-0000-0000-000000000000}"/>
          </ac:spMkLst>
        </pc:spChg>
        <pc:spChg chg="mod">
          <ac:chgData name="Ilana Mushin" userId="e30e704d-1722-49e8-812e-a5fed550cd5b" providerId="ADAL" clId="{438CFE65-3B3E-1F4C-8636-F25EA60BBBE5}" dt="2024-04-08T04:39:50.961" v="34201"/>
          <ac:spMkLst>
            <pc:docMk/>
            <pc:sldMk cId="3838492032" sldId="307"/>
            <ac:spMk id="3" creationId="{00000000-0000-0000-0000-000000000000}"/>
          </ac:spMkLst>
        </pc:spChg>
      </pc:sldChg>
      <pc:sldChg chg="modSp">
        <pc:chgData name="Ilana Mushin" userId="e30e704d-1722-49e8-812e-a5fed550cd5b" providerId="ADAL" clId="{438CFE65-3B3E-1F4C-8636-F25EA60BBBE5}" dt="2024-04-08T04:39:50.961" v="34201"/>
        <pc:sldMkLst>
          <pc:docMk/>
          <pc:sldMk cId="2391841548" sldId="309"/>
        </pc:sldMkLst>
        <pc:spChg chg="mod">
          <ac:chgData name="Ilana Mushin" userId="e30e704d-1722-49e8-812e-a5fed550cd5b" providerId="ADAL" clId="{438CFE65-3B3E-1F4C-8636-F25EA60BBBE5}" dt="2024-04-08T04:39:50.961" v="34201"/>
          <ac:spMkLst>
            <pc:docMk/>
            <pc:sldMk cId="2391841548" sldId="309"/>
            <ac:spMk id="2" creationId="{00000000-0000-0000-0000-000000000000}"/>
          </ac:spMkLst>
        </pc:spChg>
        <pc:spChg chg="mod">
          <ac:chgData name="Ilana Mushin" userId="e30e704d-1722-49e8-812e-a5fed550cd5b" providerId="ADAL" clId="{438CFE65-3B3E-1F4C-8636-F25EA60BBBE5}" dt="2024-04-08T04:39:50.961" v="34201"/>
          <ac:spMkLst>
            <pc:docMk/>
            <pc:sldMk cId="2391841548" sldId="309"/>
            <ac:spMk id="3" creationId="{00000000-0000-0000-0000-000000000000}"/>
          </ac:spMkLst>
        </pc:spChg>
      </pc:sldChg>
      <pc:sldChg chg="ord">
        <pc:chgData name="Ilana Mushin" userId="e30e704d-1722-49e8-812e-a5fed550cd5b" providerId="ADAL" clId="{438CFE65-3B3E-1F4C-8636-F25EA60BBBE5}" dt="2024-04-08T04:43:24.199" v="34265" actId="20578"/>
        <pc:sldMkLst>
          <pc:docMk/>
          <pc:sldMk cId="1192757949" sldId="313"/>
        </pc:sldMkLst>
      </pc:sldChg>
      <pc:sldChg chg="delSp modSp mod ord delAnim modAnim modNotesTx">
        <pc:chgData name="Ilana Mushin" userId="e30e704d-1722-49e8-812e-a5fed550cd5b" providerId="ADAL" clId="{438CFE65-3B3E-1F4C-8636-F25EA60BBBE5}" dt="2024-04-08T04:39:50.961" v="34201"/>
        <pc:sldMkLst>
          <pc:docMk/>
          <pc:sldMk cId="2313229469" sldId="320"/>
        </pc:sldMkLst>
        <pc:spChg chg="mod">
          <ac:chgData name="Ilana Mushin" userId="e30e704d-1722-49e8-812e-a5fed550cd5b" providerId="ADAL" clId="{438CFE65-3B3E-1F4C-8636-F25EA60BBBE5}" dt="2024-04-08T04:39:50.961" v="34201"/>
          <ac:spMkLst>
            <pc:docMk/>
            <pc:sldMk cId="2313229469" sldId="320"/>
            <ac:spMk id="2" creationId="{2A979629-A7A2-EA4A-BB7F-66C709085357}"/>
          </ac:spMkLst>
        </pc:spChg>
        <pc:spChg chg="mod">
          <ac:chgData name="Ilana Mushin" userId="e30e704d-1722-49e8-812e-a5fed550cd5b" providerId="ADAL" clId="{438CFE65-3B3E-1F4C-8636-F25EA60BBBE5}" dt="2024-04-08T04:39:50.961" v="34201"/>
          <ac:spMkLst>
            <pc:docMk/>
            <pc:sldMk cId="2313229469" sldId="320"/>
            <ac:spMk id="3" creationId="{01F71C61-CD56-6743-AD12-C9266BCD2C78}"/>
          </ac:spMkLst>
        </pc:spChg>
        <pc:picChg chg="mod">
          <ac:chgData name="Ilana Mushin" userId="e30e704d-1722-49e8-812e-a5fed550cd5b" providerId="ADAL" clId="{438CFE65-3B3E-1F4C-8636-F25EA60BBBE5}" dt="2024-04-05T02:31:54.288" v="8446" actId="14100"/>
          <ac:picMkLst>
            <pc:docMk/>
            <pc:sldMk cId="2313229469" sldId="320"/>
            <ac:picMk id="4" creationId="{957DB807-E32F-5A4C-8F2B-96E060007F76}"/>
          </ac:picMkLst>
        </pc:picChg>
        <pc:picChg chg="del mod">
          <ac:chgData name="Ilana Mushin" userId="e30e704d-1722-49e8-812e-a5fed550cd5b" providerId="ADAL" clId="{438CFE65-3B3E-1F4C-8636-F25EA60BBBE5}" dt="2024-04-05T01:16:01.643" v="4406" actId="478"/>
          <ac:picMkLst>
            <pc:docMk/>
            <pc:sldMk cId="2313229469" sldId="320"/>
            <ac:picMk id="5" creationId="{E2B76E7A-93CC-3041-B51E-61E8060C78CA}"/>
          </ac:picMkLst>
        </pc:picChg>
      </pc:sldChg>
      <pc:sldChg chg="modSp add mod ord">
        <pc:chgData name="Ilana Mushin" userId="e30e704d-1722-49e8-812e-a5fed550cd5b" providerId="ADAL" clId="{438CFE65-3B3E-1F4C-8636-F25EA60BBBE5}" dt="2024-04-08T04:39:50.961" v="34201"/>
        <pc:sldMkLst>
          <pc:docMk/>
          <pc:sldMk cId="1692728392" sldId="327"/>
        </pc:sldMkLst>
        <pc:spChg chg="mod">
          <ac:chgData name="Ilana Mushin" userId="e30e704d-1722-49e8-812e-a5fed550cd5b" providerId="ADAL" clId="{438CFE65-3B3E-1F4C-8636-F25EA60BBBE5}" dt="2024-04-08T04:39:50.961" v="34201"/>
          <ac:spMkLst>
            <pc:docMk/>
            <pc:sldMk cId="1692728392" sldId="327"/>
            <ac:spMk id="2" creationId="{0CDC5E36-A206-42CC-B16A-5ACEFB305671}"/>
          </ac:spMkLst>
        </pc:spChg>
        <pc:spChg chg="mod">
          <ac:chgData name="Ilana Mushin" userId="e30e704d-1722-49e8-812e-a5fed550cd5b" providerId="ADAL" clId="{438CFE65-3B3E-1F4C-8636-F25EA60BBBE5}" dt="2024-04-08T04:39:50.961" v="34201"/>
          <ac:spMkLst>
            <pc:docMk/>
            <pc:sldMk cId="1692728392" sldId="327"/>
            <ac:spMk id="3" creationId="{0DCD733F-AD4E-42B5-A174-3ABDB18E88DB}"/>
          </ac:spMkLst>
        </pc:spChg>
        <pc:picChg chg="mod">
          <ac:chgData name="Ilana Mushin" userId="e30e704d-1722-49e8-812e-a5fed550cd5b" providerId="ADAL" clId="{438CFE65-3B3E-1F4C-8636-F25EA60BBBE5}" dt="2024-04-07T23:35:51.097" v="23937" actId="1076"/>
          <ac:picMkLst>
            <pc:docMk/>
            <pc:sldMk cId="1692728392" sldId="327"/>
            <ac:picMk id="5" creationId="{71965699-EFFB-3941-AB38-E75D6C3F7434}"/>
          </ac:picMkLst>
        </pc:picChg>
      </pc:sldChg>
      <pc:sldChg chg="delSp modSp add del mod setBg delDesignElem">
        <pc:chgData name="Ilana Mushin" userId="e30e704d-1722-49e8-812e-a5fed550cd5b" providerId="ADAL" clId="{438CFE65-3B3E-1F4C-8636-F25EA60BBBE5}" dt="2024-04-08T04:40:26.972" v="34208" actId="2696"/>
        <pc:sldMkLst>
          <pc:docMk/>
          <pc:sldMk cId="572901989" sldId="343"/>
        </pc:sldMkLst>
        <pc:spChg chg="mod">
          <ac:chgData name="Ilana Mushin" userId="e30e704d-1722-49e8-812e-a5fed550cd5b" providerId="ADAL" clId="{438CFE65-3B3E-1F4C-8636-F25EA60BBBE5}" dt="2024-04-08T04:40:19.844" v="34205" actId="27636"/>
          <ac:spMkLst>
            <pc:docMk/>
            <pc:sldMk cId="572901989" sldId="343"/>
            <ac:spMk id="3" creationId="{999B96A4-1217-B9AA-A13F-3B2AD77E1919}"/>
          </ac:spMkLst>
        </pc:spChg>
        <pc:spChg chg="del">
          <ac:chgData name="Ilana Mushin" userId="e30e704d-1722-49e8-812e-a5fed550cd5b" providerId="ADAL" clId="{438CFE65-3B3E-1F4C-8636-F25EA60BBBE5}" dt="2024-04-04T23:56:52.652" v="520"/>
          <ac:spMkLst>
            <pc:docMk/>
            <pc:sldMk cId="572901989" sldId="343"/>
            <ac:spMk id="8" creationId="{B95B9BA8-1D69-4796-85F5-B6D0BD52354B}"/>
          </ac:spMkLst>
        </pc:spChg>
        <pc:grpChg chg="del">
          <ac:chgData name="Ilana Mushin" userId="e30e704d-1722-49e8-812e-a5fed550cd5b" providerId="ADAL" clId="{438CFE65-3B3E-1F4C-8636-F25EA60BBBE5}" dt="2024-04-04T23:56:52.652" v="520"/>
          <ac:grpSpMkLst>
            <pc:docMk/>
            <pc:sldMk cId="572901989" sldId="343"/>
            <ac:grpSpMk id="10" creationId="{207EE6D2-B8A8-4EA6-879E-705FC91778E0}"/>
          </ac:grpSpMkLst>
        </pc:grpChg>
      </pc:sldChg>
      <pc:sldChg chg="delSp modSp add del mod setBg delDesignElem">
        <pc:chgData name="Ilana Mushin" userId="e30e704d-1722-49e8-812e-a5fed550cd5b" providerId="ADAL" clId="{438CFE65-3B3E-1F4C-8636-F25EA60BBBE5}" dt="2024-04-08T04:43:00.137" v="34260" actId="2696"/>
        <pc:sldMkLst>
          <pc:docMk/>
          <pc:sldMk cId="1413636807" sldId="352"/>
        </pc:sldMkLst>
        <pc:spChg chg="mod">
          <ac:chgData name="Ilana Mushin" userId="e30e704d-1722-49e8-812e-a5fed550cd5b" providerId="ADAL" clId="{438CFE65-3B3E-1F4C-8636-F25EA60BBBE5}" dt="2024-04-04T23:58:26.861" v="527" actId="27636"/>
          <ac:spMkLst>
            <pc:docMk/>
            <pc:sldMk cId="1413636807" sldId="352"/>
            <ac:spMk id="2" creationId="{0A7FFB0B-8EB8-E54C-8C6A-156564CC3A62}"/>
          </ac:spMkLst>
        </pc:spChg>
        <pc:spChg chg="del">
          <ac:chgData name="Ilana Mushin" userId="e30e704d-1722-49e8-812e-a5fed550cd5b" providerId="ADAL" clId="{438CFE65-3B3E-1F4C-8636-F25EA60BBBE5}" dt="2024-04-04T23:58:26.846" v="526"/>
          <ac:spMkLst>
            <pc:docMk/>
            <pc:sldMk cId="1413636807" sldId="352"/>
            <ac:spMk id="10" creationId="{135FA909-3F24-448C-A8BC-7CF77F62F84F}"/>
          </ac:spMkLst>
        </pc:spChg>
        <pc:grpChg chg="del">
          <ac:chgData name="Ilana Mushin" userId="e30e704d-1722-49e8-812e-a5fed550cd5b" providerId="ADAL" clId="{438CFE65-3B3E-1F4C-8636-F25EA60BBBE5}" dt="2024-04-04T23:58:26.846" v="526"/>
          <ac:grpSpMkLst>
            <pc:docMk/>
            <pc:sldMk cId="1413636807" sldId="352"/>
            <ac:grpSpMk id="12" creationId="{8B60959F-9B69-4520-A16E-EA6BECC747D6}"/>
          </ac:grpSpMkLst>
        </pc:grpChg>
        <pc:picChg chg="mod">
          <ac:chgData name="Ilana Mushin" userId="e30e704d-1722-49e8-812e-a5fed550cd5b" providerId="ADAL" clId="{438CFE65-3B3E-1F4C-8636-F25EA60BBBE5}" dt="2024-04-08T04:42:33.792" v="34253" actId="1076"/>
          <ac:picMkLst>
            <pc:docMk/>
            <pc:sldMk cId="1413636807" sldId="352"/>
            <ac:picMk id="5" creationId="{03053597-9265-D658-A594-4A4B94EA16BE}"/>
          </ac:picMkLst>
        </pc:picChg>
      </pc:sldChg>
      <pc:sldChg chg="delSp modSp add del mod setBg delDesignElem">
        <pc:chgData name="Ilana Mushin" userId="e30e704d-1722-49e8-812e-a5fed550cd5b" providerId="ADAL" clId="{438CFE65-3B3E-1F4C-8636-F25EA60BBBE5}" dt="2024-04-08T04:40:53.728" v="34214" actId="2696"/>
        <pc:sldMkLst>
          <pc:docMk/>
          <pc:sldMk cId="991997860" sldId="358"/>
        </pc:sldMkLst>
        <pc:spChg chg="mod">
          <ac:chgData name="Ilana Mushin" userId="e30e704d-1722-49e8-812e-a5fed550cd5b" providerId="ADAL" clId="{438CFE65-3B3E-1F4C-8636-F25EA60BBBE5}" dt="2024-04-08T04:40:40.110" v="34210" actId="21"/>
          <ac:spMkLst>
            <pc:docMk/>
            <pc:sldMk cId="991997860" sldId="358"/>
            <ac:spMk id="2" creationId="{5336DB72-8B4B-07D7-D0C6-BB9B3CCEE854}"/>
          </ac:spMkLst>
        </pc:spChg>
        <pc:spChg chg="mod">
          <ac:chgData name="Ilana Mushin" userId="e30e704d-1722-49e8-812e-a5fed550cd5b" providerId="ADAL" clId="{438CFE65-3B3E-1F4C-8636-F25EA60BBBE5}" dt="2024-04-08T04:40:48.246" v="34212" actId="21"/>
          <ac:spMkLst>
            <pc:docMk/>
            <pc:sldMk cId="991997860" sldId="358"/>
            <ac:spMk id="3" creationId="{890368AF-1E63-9F32-6782-E3C98C1A4CB6}"/>
          </ac:spMkLst>
        </pc:spChg>
        <pc:spChg chg="del">
          <ac:chgData name="Ilana Mushin" userId="e30e704d-1722-49e8-812e-a5fed550cd5b" providerId="ADAL" clId="{438CFE65-3B3E-1F4C-8636-F25EA60BBBE5}" dt="2024-04-04T23:58:20.178" v="524"/>
          <ac:spMkLst>
            <pc:docMk/>
            <pc:sldMk cId="991997860" sldId="358"/>
            <ac:spMk id="8" creationId="{B95B9BA8-1D69-4796-85F5-B6D0BD52354B}"/>
          </ac:spMkLst>
        </pc:spChg>
        <pc:grpChg chg="del">
          <ac:chgData name="Ilana Mushin" userId="e30e704d-1722-49e8-812e-a5fed550cd5b" providerId="ADAL" clId="{438CFE65-3B3E-1F4C-8636-F25EA60BBBE5}" dt="2024-04-04T23:58:20.178" v="524"/>
          <ac:grpSpMkLst>
            <pc:docMk/>
            <pc:sldMk cId="991997860" sldId="358"/>
            <ac:grpSpMk id="10" creationId="{207EE6D2-B8A8-4EA6-879E-705FC91778E0}"/>
          </ac:grpSpMkLst>
        </pc:grpChg>
      </pc:sldChg>
      <pc:sldChg chg="del">
        <pc:chgData name="Ilana Mushin" userId="e30e704d-1722-49e8-812e-a5fed550cd5b" providerId="ADAL" clId="{438CFE65-3B3E-1F4C-8636-F25EA60BBBE5}" dt="2024-04-05T03:36:11.077" v="13065" actId="2696"/>
        <pc:sldMkLst>
          <pc:docMk/>
          <pc:sldMk cId="897656060" sldId="386"/>
        </pc:sldMkLst>
      </pc:sldChg>
      <pc:sldChg chg="modSp">
        <pc:chgData name="Ilana Mushin" userId="e30e704d-1722-49e8-812e-a5fed550cd5b" providerId="ADAL" clId="{438CFE65-3B3E-1F4C-8636-F25EA60BBBE5}" dt="2024-04-08T04:39:50.961" v="34201"/>
        <pc:sldMkLst>
          <pc:docMk/>
          <pc:sldMk cId="466672390" sldId="387"/>
        </pc:sldMkLst>
        <pc:spChg chg="mod">
          <ac:chgData name="Ilana Mushin" userId="e30e704d-1722-49e8-812e-a5fed550cd5b" providerId="ADAL" clId="{438CFE65-3B3E-1F4C-8636-F25EA60BBBE5}" dt="2024-04-08T04:39:50.961" v="34201"/>
          <ac:spMkLst>
            <pc:docMk/>
            <pc:sldMk cId="466672390" sldId="387"/>
            <ac:spMk id="2" creationId="{A5B2092D-2644-8B49-A974-90DEE668EAC0}"/>
          </ac:spMkLst>
        </pc:spChg>
        <pc:spChg chg="mod">
          <ac:chgData name="Ilana Mushin" userId="e30e704d-1722-49e8-812e-a5fed550cd5b" providerId="ADAL" clId="{438CFE65-3B3E-1F4C-8636-F25EA60BBBE5}" dt="2024-04-08T04:39:50.961" v="34201"/>
          <ac:spMkLst>
            <pc:docMk/>
            <pc:sldMk cId="466672390" sldId="387"/>
            <ac:spMk id="3" creationId="{1BF7ED03-BDD6-B846-9DC7-8D597561F552}"/>
          </ac:spMkLst>
        </pc:spChg>
      </pc:sldChg>
      <pc:sldChg chg="modSp mod modNotesTx">
        <pc:chgData name="Ilana Mushin" userId="e30e704d-1722-49e8-812e-a5fed550cd5b" providerId="ADAL" clId="{438CFE65-3B3E-1F4C-8636-F25EA60BBBE5}" dt="2024-04-08T04:55:13.834" v="34764" actId="20577"/>
        <pc:sldMkLst>
          <pc:docMk/>
          <pc:sldMk cId="1210722249" sldId="402"/>
        </pc:sldMkLst>
        <pc:spChg chg="mod">
          <ac:chgData name="Ilana Mushin" userId="e30e704d-1722-49e8-812e-a5fed550cd5b" providerId="ADAL" clId="{438CFE65-3B3E-1F4C-8636-F25EA60BBBE5}" dt="2024-04-08T04:39:50.961" v="34201"/>
          <ac:spMkLst>
            <pc:docMk/>
            <pc:sldMk cId="1210722249" sldId="402"/>
            <ac:spMk id="2" creationId="{C340F7CD-0B36-904F-AA8F-45B60847369B}"/>
          </ac:spMkLst>
        </pc:spChg>
        <pc:spChg chg="mod">
          <ac:chgData name="Ilana Mushin" userId="e30e704d-1722-49e8-812e-a5fed550cd5b" providerId="ADAL" clId="{438CFE65-3B3E-1F4C-8636-F25EA60BBBE5}" dt="2024-04-08T04:39:50.961" v="34201"/>
          <ac:spMkLst>
            <pc:docMk/>
            <pc:sldMk cId="1210722249" sldId="402"/>
            <ac:spMk id="3" creationId="{787842A1-473B-0440-BB4F-82A0BF159B58}"/>
          </ac:spMkLst>
        </pc:spChg>
      </pc:sldChg>
      <pc:sldChg chg="modSp mod">
        <pc:chgData name="Ilana Mushin" userId="e30e704d-1722-49e8-812e-a5fed550cd5b" providerId="ADAL" clId="{438CFE65-3B3E-1F4C-8636-F25EA60BBBE5}" dt="2024-04-08T04:58:22.120" v="34912" actId="114"/>
        <pc:sldMkLst>
          <pc:docMk/>
          <pc:sldMk cId="1482446350" sldId="403"/>
        </pc:sldMkLst>
        <pc:spChg chg="mod">
          <ac:chgData name="Ilana Mushin" userId="e30e704d-1722-49e8-812e-a5fed550cd5b" providerId="ADAL" clId="{438CFE65-3B3E-1F4C-8636-F25EA60BBBE5}" dt="2024-04-08T04:39:50.961" v="34201"/>
          <ac:spMkLst>
            <pc:docMk/>
            <pc:sldMk cId="1482446350" sldId="403"/>
            <ac:spMk id="2" creationId="{4AACAB97-C679-DF4A-881D-AF16DC5616D5}"/>
          </ac:spMkLst>
        </pc:spChg>
        <pc:spChg chg="mod">
          <ac:chgData name="Ilana Mushin" userId="e30e704d-1722-49e8-812e-a5fed550cd5b" providerId="ADAL" clId="{438CFE65-3B3E-1F4C-8636-F25EA60BBBE5}" dt="2024-04-08T04:58:22.120" v="34912" actId="114"/>
          <ac:spMkLst>
            <pc:docMk/>
            <pc:sldMk cId="1482446350" sldId="403"/>
            <ac:spMk id="3" creationId="{7ACD9B6A-AE34-2D40-85B2-DC3EB331FFEA}"/>
          </ac:spMkLst>
        </pc:spChg>
      </pc:sldChg>
      <pc:sldChg chg="modSp mod ord modNotesTx">
        <pc:chgData name="Ilana Mushin" userId="e30e704d-1722-49e8-812e-a5fed550cd5b" providerId="ADAL" clId="{438CFE65-3B3E-1F4C-8636-F25EA60BBBE5}" dt="2024-04-08T04:39:50.961" v="34201"/>
        <pc:sldMkLst>
          <pc:docMk/>
          <pc:sldMk cId="1642130060" sldId="405"/>
        </pc:sldMkLst>
        <pc:spChg chg="mod">
          <ac:chgData name="Ilana Mushin" userId="e30e704d-1722-49e8-812e-a5fed550cd5b" providerId="ADAL" clId="{438CFE65-3B3E-1F4C-8636-F25EA60BBBE5}" dt="2024-04-08T04:39:50.961" v="34201"/>
          <ac:spMkLst>
            <pc:docMk/>
            <pc:sldMk cId="1642130060" sldId="405"/>
            <ac:spMk id="2" creationId="{87608386-0CC6-FD44-888F-5914DB2ED0E6}"/>
          </ac:spMkLst>
        </pc:spChg>
        <pc:spChg chg="mod">
          <ac:chgData name="Ilana Mushin" userId="e30e704d-1722-49e8-812e-a5fed550cd5b" providerId="ADAL" clId="{438CFE65-3B3E-1F4C-8636-F25EA60BBBE5}" dt="2024-04-08T04:39:50.961" v="34201"/>
          <ac:spMkLst>
            <pc:docMk/>
            <pc:sldMk cId="1642130060" sldId="405"/>
            <ac:spMk id="3" creationId="{F123F7B9-6AE5-AE40-9EEA-7964E45139C9}"/>
          </ac:spMkLst>
        </pc:spChg>
      </pc:sldChg>
      <pc:sldChg chg="modSp">
        <pc:chgData name="Ilana Mushin" userId="e30e704d-1722-49e8-812e-a5fed550cd5b" providerId="ADAL" clId="{438CFE65-3B3E-1F4C-8636-F25EA60BBBE5}" dt="2024-04-08T04:39:50.961" v="34201"/>
        <pc:sldMkLst>
          <pc:docMk/>
          <pc:sldMk cId="288740072" sldId="406"/>
        </pc:sldMkLst>
        <pc:spChg chg="mod">
          <ac:chgData name="Ilana Mushin" userId="e30e704d-1722-49e8-812e-a5fed550cd5b" providerId="ADAL" clId="{438CFE65-3B3E-1F4C-8636-F25EA60BBBE5}" dt="2024-04-08T04:39:50.961" v="34201"/>
          <ac:spMkLst>
            <pc:docMk/>
            <pc:sldMk cId="288740072" sldId="406"/>
            <ac:spMk id="2" creationId="{D2EBD2DF-EB87-604D-BCFD-B066A5500C8C}"/>
          </ac:spMkLst>
        </pc:spChg>
        <pc:spChg chg="mod">
          <ac:chgData name="Ilana Mushin" userId="e30e704d-1722-49e8-812e-a5fed550cd5b" providerId="ADAL" clId="{438CFE65-3B3E-1F4C-8636-F25EA60BBBE5}" dt="2024-04-08T04:39:50.961" v="34201"/>
          <ac:spMkLst>
            <pc:docMk/>
            <pc:sldMk cId="288740072" sldId="406"/>
            <ac:spMk id="3" creationId="{41F593AB-9A43-B840-984C-A3B18BA825A1}"/>
          </ac:spMkLst>
        </pc:spChg>
      </pc:sldChg>
      <pc:sldChg chg="modSp mod ord modNotesTx">
        <pc:chgData name="Ilana Mushin" userId="e30e704d-1722-49e8-812e-a5fed550cd5b" providerId="ADAL" clId="{438CFE65-3B3E-1F4C-8636-F25EA60BBBE5}" dt="2024-04-08T04:39:50.961" v="34201"/>
        <pc:sldMkLst>
          <pc:docMk/>
          <pc:sldMk cId="684875248" sldId="407"/>
        </pc:sldMkLst>
        <pc:spChg chg="mod">
          <ac:chgData name="Ilana Mushin" userId="e30e704d-1722-49e8-812e-a5fed550cd5b" providerId="ADAL" clId="{438CFE65-3B3E-1F4C-8636-F25EA60BBBE5}" dt="2024-04-08T04:39:50.961" v="34201"/>
          <ac:spMkLst>
            <pc:docMk/>
            <pc:sldMk cId="684875248" sldId="407"/>
            <ac:spMk id="2" creationId="{A5B2092D-2644-8B49-A974-90DEE668EAC0}"/>
          </ac:spMkLst>
        </pc:spChg>
        <pc:spChg chg="mod">
          <ac:chgData name="Ilana Mushin" userId="e30e704d-1722-49e8-812e-a5fed550cd5b" providerId="ADAL" clId="{438CFE65-3B3E-1F4C-8636-F25EA60BBBE5}" dt="2024-04-08T04:39:50.961" v="34201"/>
          <ac:spMkLst>
            <pc:docMk/>
            <pc:sldMk cId="684875248" sldId="407"/>
            <ac:spMk id="3" creationId="{1BF7ED03-BDD6-B846-9DC7-8D597561F552}"/>
          </ac:spMkLst>
        </pc:spChg>
      </pc:sldChg>
      <pc:sldChg chg="modSp">
        <pc:chgData name="Ilana Mushin" userId="e30e704d-1722-49e8-812e-a5fed550cd5b" providerId="ADAL" clId="{438CFE65-3B3E-1F4C-8636-F25EA60BBBE5}" dt="2024-04-08T04:39:50.961" v="34201"/>
        <pc:sldMkLst>
          <pc:docMk/>
          <pc:sldMk cId="1022507270" sldId="408"/>
        </pc:sldMkLst>
        <pc:spChg chg="mod">
          <ac:chgData name="Ilana Mushin" userId="e30e704d-1722-49e8-812e-a5fed550cd5b" providerId="ADAL" clId="{438CFE65-3B3E-1F4C-8636-F25EA60BBBE5}" dt="2024-04-08T04:39:50.961" v="34201"/>
          <ac:spMkLst>
            <pc:docMk/>
            <pc:sldMk cId="1022507270" sldId="408"/>
            <ac:spMk id="2" creationId="{82D0BEE1-13BF-5E4E-86F4-2C8AE5D079F4}"/>
          </ac:spMkLst>
        </pc:spChg>
        <pc:spChg chg="mod">
          <ac:chgData name="Ilana Mushin" userId="e30e704d-1722-49e8-812e-a5fed550cd5b" providerId="ADAL" clId="{438CFE65-3B3E-1F4C-8636-F25EA60BBBE5}" dt="2024-04-08T04:39:50.961" v="34201"/>
          <ac:spMkLst>
            <pc:docMk/>
            <pc:sldMk cId="1022507270" sldId="408"/>
            <ac:spMk id="3" creationId="{C7C53721-C830-E64D-BF52-9A4699B89D82}"/>
          </ac:spMkLst>
        </pc:spChg>
      </pc:sldChg>
      <pc:sldChg chg="modSp del">
        <pc:chgData name="Ilana Mushin" userId="e30e704d-1722-49e8-812e-a5fed550cd5b" providerId="ADAL" clId="{438CFE65-3B3E-1F4C-8636-F25EA60BBBE5}" dt="2024-04-08T05:45:41.938" v="34914" actId="2696"/>
        <pc:sldMkLst>
          <pc:docMk/>
          <pc:sldMk cId="2443299215" sldId="412"/>
        </pc:sldMkLst>
        <pc:spChg chg="mod">
          <ac:chgData name="Ilana Mushin" userId="e30e704d-1722-49e8-812e-a5fed550cd5b" providerId="ADAL" clId="{438CFE65-3B3E-1F4C-8636-F25EA60BBBE5}" dt="2024-04-08T04:39:50.961" v="34201"/>
          <ac:spMkLst>
            <pc:docMk/>
            <pc:sldMk cId="2443299215" sldId="412"/>
            <ac:spMk id="2" creationId="{00000000-0000-0000-0000-000000000000}"/>
          </ac:spMkLst>
        </pc:spChg>
        <pc:spChg chg="mod">
          <ac:chgData name="Ilana Mushin" userId="e30e704d-1722-49e8-812e-a5fed550cd5b" providerId="ADAL" clId="{438CFE65-3B3E-1F4C-8636-F25EA60BBBE5}" dt="2024-04-08T04:39:50.961" v="34201"/>
          <ac:spMkLst>
            <pc:docMk/>
            <pc:sldMk cId="2443299215" sldId="412"/>
            <ac:spMk id="3" creationId="{00000000-0000-0000-0000-000000000000}"/>
          </ac:spMkLst>
        </pc:spChg>
      </pc:sldChg>
      <pc:sldChg chg="modSp mod ord modNotesTx">
        <pc:chgData name="Ilana Mushin" userId="e30e704d-1722-49e8-812e-a5fed550cd5b" providerId="ADAL" clId="{438CFE65-3B3E-1F4C-8636-F25EA60BBBE5}" dt="2024-04-08T04:39:50.961" v="34201"/>
        <pc:sldMkLst>
          <pc:docMk/>
          <pc:sldMk cId="227196475" sldId="415"/>
        </pc:sldMkLst>
        <pc:spChg chg="mod">
          <ac:chgData name="Ilana Mushin" userId="e30e704d-1722-49e8-812e-a5fed550cd5b" providerId="ADAL" clId="{438CFE65-3B3E-1F4C-8636-F25EA60BBBE5}" dt="2024-04-08T04:39:50.961" v="34201"/>
          <ac:spMkLst>
            <pc:docMk/>
            <pc:sldMk cId="227196475" sldId="415"/>
            <ac:spMk id="2" creationId="{FCF06794-E045-294D-A801-457318A018AB}"/>
          </ac:spMkLst>
        </pc:spChg>
        <pc:spChg chg="mod">
          <ac:chgData name="Ilana Mushin" userId="e30e704d-1722-49e8-812e-a5fed550cd5b" providerId="ADAL" clId="{438CFE65-3B3E-1F4C-8636-F25EA60BBBE5}" dt="2024-04-08T04:39:50.961" v="34201"/>
          <ac:spMkLst>
            <pc:docMk/>
            <pc:sldMk cId="227196475" sldId="415"/>
            <ac:spMk id="3" creationId="{0F86CFD1-988C-E64F-82C0-F84333431C3C}"/>
          </ac:spMkLst>
        </pc:spChg>
      </pc:sldChg>
      <pc:sldChg chg="modSp mod ord modNotesTx">
        <pc:chgData name="Ilana Mushin" userId="e30e704d-1722-49e8-812e-a5fed550cd5b" providerId="ADAL" clId="{438CFE65-3B3E-1F4C-8636-F25EA60BBBE5}" dt="2024-04-08T04:39:50.961" v="34201"/>
        <pc:sldMkLst>
          <pc:docMk/>
          <pc:sldMk cId="512695725" sldId="416"/>
        </pc:sldMkLst>
        <pc:spChg chg="mod">
          <ac:chgData name="Ilana Mushin" userId="e30e704d-1722-49e8-812e-a5fed550cd5b" providerId="ADAL" clId="{438CFE65-3B3E-1F4C-8636-F25EA60BBBE5}" dt="2024-04-08T04:39:50.961" v="34201"/>
          <ac:spMkLst>
            <pc:docMk/>
            <pc:sldMk cId="512695725" sldId="416"/>
            <ac:spMk id="2" creationId="{FCF06794-E045-294D-A801-457318A018AB}"/>
          </ac:spMkLst>
        </pc:spChg>
        <pc:spChg chg="mod">
          <ac:chgData name="Ilana Mushin" userId="e30e704d-1722-49e8-812e-a5fed550cd5b" providerId="ADAL" clId="{438CFE65-3B3E-1F4C-8636-F25EA60BBBE5}" dt="2024-04-08T04:39:50.961" v="34201"/>
          <ac:spMkLst>
            <pc:docMk/>
            <pc:sldMk cId="512695725" sldId="416"/>
            <ac:spMk id="3" creationId="{0F86CFD1-988C-E64F-82C0-F84333431C3C}"/>
          </ac:spMkLst>
        </pc:spChg>
      </pc:sldChg>
      <pc:sldChg chg="modSp new del mod">
        <pc:chgData name="Ilana Mushin" userId="e30e704d-1722-49e8-812e-a5fed550cd5b" providerId="ADAL" clId="{438CFE65-3B3E-1F4C-8636-F25EA60BBBE5}" dt="2024-04-05T07:09:38.117" v="22746" actId="2696"/>
        <pc:sldMkLst>
          <pc:docMk/>
          <pc:sldMk cId="2445345891" sldId="417"/>
        </pc:sldMkLst>
        <pc:spChg chg="mod">
          <ac:chgData name="Ilana Mushin" userId="e30e704d-1722-49e8-812e-a5fed550cd5b" providerId="ADAL" clId="{438CFE65-3B3E-1F4C-8636-F25EA60BBBE5}" dt="2024-04-04T06:03:30.174" v="283" actId="20577"/>
          <ac:spMkLst>
            <pc:docMk/>
            <pc:sldMk cId="2445345891" sldId="417"/>
            <ac:spMk id="2" creationId="{B343F49D-ED78-87CD-4791-261C68AED398}"/>
          </ac:spMkLst>
        </pc:spChg>
      </pc:sldChg>
      <pc:sldChg chg="modSp new del mod ord">
        <pc:chgData name="Ilana Mushin" userId="e30e704d-1722-49e8-812e-a5fed550cd5b" providerId="ADAL" clId="{438CFE65-3B3E-1F4C-8636-F25EA60BBBE5}" dt="2024-04-08T00:56:25.515" v="26729" actId="2696"/>
        <pc:sldMkLst>
          <pc:docMk/>
          <pc:sldMk cId="3780812024" sldId="418"/>
        </pc:sldMkLst>
        <pc:spChg chg="mod">
          <ac:chgData name="Ilana Mushin" userId="e30e704d-1722-49e8-812e-a5fed550cd5b" providerId="ADAL" clId="{438CFE65-3B3E-1F4C-8636-F25EA60BBBE5}" dt="2024-04-04T06:06:01.100" v="301" actId="20577"/>
          <ac:spMkLst>
            <pc:docMk/>
            <pc:sldMk cId="3780812024" sldId="418"/>
            <ac:spMk id="2" creationId="{3D87F1EB-0458-2935-773D-C8CBCF5943D3}"/>
          </ac:spMkLst>
        </pc:spChg>
        <pc:spChg chg="mod">
          <ac:chgData name="Ilana Mushin" userId="e30e704d-1722-49e8-812e-a5fed550cd5b" providerId="ADAL" clId="{438CFE65-3B3E-1F4C-8636-F25EA60BBBE5}" dt="2024-04-05T02:02:09.142" v="7277" actId="20577"/>
          <ac:spMkLst>
            <pc:docMk/>
            <pc:sldMk cId="3780812024" sldId="418"/>
            <ac:spMk id="3" creationId="{E04E28CC-3300-EC98-ADD5-C732B75C9C17}"/>
          </ac:spMkLst>
        </pc:spChg>
      </pc:sldChg>
      <pc:sldChg chg="modSp new mod ord modNotesTx">
        <pc:chgData name="Ilana Mushin" userId="e30e704d-1722-49e8-812e-a5fed550cd5b" providerId="ADAL" clId="{438CFE65-3B3E-1F4C-8636-F25EA60BBBE5}" dt="2024-04-08T04:39:50.961" v="34201"/>
        <pc:sldMkLst>
          <pc:docMk/>
          <pc:sldMk cId="4129282785" sldId="419"/>
        </pc:sldMkLst>
        <pc:spChg chg="mod">
          <ac:chgData name="Ilana Mushin" userId="e30e704d-1722-49e8-812e-a5fed550cd5b" providerId="ADAL" clId="{438CFE65-3B3E-1F4C-8636-F25EA60BBBE5}" dt="2024-04-08T04:39:50.961" v="34201"/>
          <ac:spMkLst>
            <pc:docMk/>
            <pc:sldMk cId="4129282785" sldId="419"/>
            <ac:spMk id="2" creationId="{6EFD87DF-433A-7E9F-6394-6EFD21373685}"/>
          </ac:spMkLst>
        </pc:spChg>
        <pc:spChg chg="mod">
          <ac:chgData name="Ilana Mushin" userId="e30e704d-1722-49e8-812e-a5fed550cd5b" providerId="ADAL" clId="{438CFE65-3B3E-1F4C-8636-F25EA60BBBE5}" dt="2024-04-08T04:39:50.961" v="34201"/>
          <ac:spMkLst>
            <pc:docMk/>
            <pc:sldMk cId="4129282785" sldId="419"/>
            <ac:spMk id="3" creationId="{556059AE-B863-D59A-C8EC-D10BE7F48760}"/>
          </ac:spMkLst>
        </pc:spChg>
      </pc:sldChg>
      <pc:sldChg chg="modSp add del mod ord">
        <pc:chgData name="Ilana Mushin" userId="e30e704d-1722-49e8-812e-a5fed550cd5b" providerId="ADAL" clId="{438CFE65-3B3E-1F4C-8636-F25EA60BBBE5}" dt="2024-04-05T05:38:38.001" v="18337" actId="2696"/>
        <pc:sldMkLst>
          <pc:docMk/>
          <pc:sldMk cId="3657451309" sldId="420"/>
        </pc:sldMkLst>
        <pc:spChg chg="mod">
          <ac:chgData name="Ilana Mushin" userId="e30e704d-1722-49e8-812e-a5fed550cd5b" providerId="ADAL" clId="{438CFE65-3B3E-1F4C-8636-F25EA60BBBE5}" dt="2024-04-05T00:46:49.138" v="2292" actId="113"/>
          <ac:spMkLst>
            <pc:docMk/>
            <pc:sldMk cId="3657451309" sldId="420"/>
            <ac:spMk id="3" creationId="{556059AE-B863-D59A-C8EC-D10BE7F48760}"/>
          </ac:spMkLst>
        </pc:spChg>
      </pc:sldChg>
      <pc:sldChg chg="addSp modSp add mod ord modAnim modNotesTx">
        <pc:chgData name="Ilana Mushin" userId="e30e704d-1722-49e8-812e-a5fed550cd5b" providerId="ADAL" clId="{438CFE65-3B3E-1F4C-8636-F25EA60BBBE5}" dt="2024-04-08T04:39:50.961" v="34201"/>
        <pc:sldMkLst>
          <pc:docMk/>
          <pc:sldMk cId="3414325563" sldId="421"/>
        </pc:sldMkLst>
        <pc:spChg chg="mod">
          <ac:chgData name="Ilana Mushin" userId="e30e704d-1722-49e8-812e-a5fed550cd5b" providerId="ADAL" clId="{438CFE65-3B3E-1F4C-8636-F25EA60BBBE5}" dt="2024-04-08T04:39:50.961" v="34201"/>
          <ac:spMkLst>
            <pc:docMk/>
            <pc:sldMk cId="3414325563" sldId="421"/>
            <ac:spMk id="2" creationId="{2A979629-A7A2-EA4A-BB7F-66C709085357}"/>
          </ac:spMkLst>
        </pc:spChg>
        <pc:spChg chg="mod">
          <ac:chgData name="Ilana Mushin" userId="e30e704d-1722-49e8-812e-a5fed550cd5b" providerId="ADAL" clId="{438CFE65-3B3E-1F4C-8636-F25EA60BBBE5}" dt="2024-04-08T04:39:50.961" v="34201"/>
          <ac:spMkLst>
            <pc:docMk/>
            <pc:sldMk cId="3414325563" sldId="421"/>
            <ac:spMk id="3" creationId="{01F71C61-CD56-6743-AD12-C9266BCD2C78}"/>
          </ac:spMkLst>
        </pc:spChg>
        <pc:picChg chg="mod">
          <ac:chgData name="Ilana Mushin" userId="e30e704d-1722-49e8-812e-a5fed550cd5b" providerId="ADAL" clId="{438CFE65-3B3E-1F4C-8636-F25EA60BBBE5}" dt="2024-04-05T03:13:52.273" v="11791" actId="14100"/>
          <ac:picMkLst>
            <pc:docMk/>
            <pc:sldMk cId="3414325563" sldId="421"/>
            <ac:picMk id="4" creationId="{957DB807-E32F-5A4C-8F2B-96E060007F76}"/>
          </ac:picMkLst>
        </pc:picChg>
        <pc:picChg chg="mod">
          <ac:chgData name="Ilana Mushin" userId="e30e704d-1722-49e8-812e-a5fed550cd5b" providerId="ADAL" clId="{438CFE65-3B3E-1F4C-8636-F25EA60BBBE5}" dt="2024-04-07T23:04:40.074" v="23765" actId="1076"/>
          <ac:picMkLst>
            <pc:docMk/>
            <pc:sldMk cId="3414325563" sldId="421"/>
            <ac:picMk id="5" creationId="{E2B76E7A-93CC-3041-B51E-61E8060C78CA}"/>
          </ac:picMkLst>
        </pc:picChg>
        <pc:picChg chg="add mod">
          <ac:chgData name="Ilana Mushin" userId="e30e704d-1722-49e8-812e-a5fed550cd5b" providerId="ADAL" clId="{438CFE65-3B3E-1F4C-8636-F25EA60BBBE5}" dt="2024-04-05T03:14:53.361" v="11798"/>
          <ac:picMkLst>
            <pc:docMk/>
            <pc:sldMk cId="3414325563" sldId="421"/>
            <ac:picMk id="6" creationId="{B200FA21-DC9E-6D0F-CB7E-259F5649F47E}"/>
          </ac:picMkLst>
        </pc:picChg>
      </pc:sldChg>
      <pc:sldChg chg="modSp new mod ord modNotesTx">
        <pc:chgData name="Ilana Mushin" userId="e30e704d-1722-49e8-812e-a5fed550cd5b" providerId="ADAL" clId="{438CFE65-3B3E-1F4C-8636-F25EA60BBBE5}" dt="2024-04-08T04:39:50.961" v="34201"/>
        <pc:sldMkLst>
          <pc:docMk/>
          <pc:sldMk cId="2211393246" sldId="422"/>
        </pc:sldMkLst>
        <pc:spChg chg="mod">
          <ac:chgData name="Ilana Mushin" userId="e30e704d-1722-49e8-812e-a5fed550cd5b" providerId="ADAL" clId="{438CFE65-3B3E-1F4C-8636-F25EA60BBBE5}" dt="2024-04-08T04:39:50.961" v="34201"/>
          <ac:spMkLst>
            <pc:docMk/>
            <pc:sldMk cId="2211393246" sldId="422"/>
            <ac:spMk id="2" creationId="{9C74DF9C-6831-A8A6-7711-E99D0521E760}"/>
          </ac:spMkLst>
        </pc:spChg>
        <pc:spChg chg="mod">
          <ac:chgData name="Ilana Mushin" userId="e30e704d-1722-49e8-812e-a5fed550cd5b" providerId="ADAL" clId="{438CFE65-3B3E-1F4C-8636-F25EA60BBBE5}" dt="2024-04-08T04:39:50.961" v="34201"/>
          <ac:spMkLst>
            <pc:docMk/>
            <pc:sldMk cId="2211393246" sldId="422"/>
            <ac:spMk id="3" creationId="{2E3143A0-FE9E-7496-118C-DB9F64D2338C}"/>
          </ac:spMkLst>
        </pc:spChg>
      </pc:sldChg>
      <pc:sldChg chg="modSp new del mod ord modNotesTx">
        <pc:chgData name="Ilana Mushin" userId="e30e704d-1722-49e8-812e-a5fed550cd5b" providerId="ADAL" clId="{438CFE65-3B3E-1F4C-8636-F25EA60BBBE5}" dt="2024-04-05T07:09:37.549" v="22745" actId="2696"/>
        <pc:sldMkLst>
          <pc:docMk/>
          <pc:sldMk cId="780239735" sldId="423"/>
        </pc:sldMkLst>
        <pc:spChg chg="mod">
          <ac:chgData name="Ilana Mushin" userId="e30e704d-1722-49e8-812e-a5fed550cd5b" providerId="ADAL" clId="{438CFE65-3B3E-1F4C-8636-F25EA60BBBE5}" dt="2024-04-05T02:52:21.361" v="9463" actId="20577"/>
          <ac:spMkLst>
            <pc:docMk/>
            <pc:sldMk cId="780239735" sldId="423"/>
            <ac:spMk id="2" creationId="{0B398BB3-21FD-8C53-3810-364CB99F22D7}"/>
          </ac:spMkLst>
        </pc:spChg>
        <pc:spChg chg="mod">
          <ac:chgData name="Ilana Mushin" userId="e30e704d-1722-49e8-812e-a5fed550cd5b" providerId="ADAL" clId="{438CFE65-3B3E-1F4C-8636-F25EA60BBBE5}" dt="2024-04-05T03:02:09.807" v="10722" actId="5793"/>
          <ac:spMkLst>
            <pc:docMk/>
            <pc:sldMk cId="780239735" sldId="423"/>
            <ac:spMk id="3" creationId="{3CF0C068-B1E4-9E84-0741-DD00443DC321}"/>
          </ac:spMkLst>
        </pc:spChg>
      </pc:sldChg>
      <pc:sldChg chg="addSp delSp modSp new del mod modAnim modNotesTx">
        <pc:chgData name="Ilana Mushin" userId="e30e704d-1722-49e8-812e-a5fed550cd5b" providerId="ADAL" clId="{438CFE65-3B3E-1F4C-8636-F25EA60BBBE5}" dt="2024-04-05T02:52:09.745" v="9426" actId="2696"/>
        <pc:sldMkLst>
          <pc:docMk/>
          <pc:sldMk cId="1120130465" sldId="423"/>
        </pc:sldMkLst>
        <pc:spChg chg="mod">
          <ac:chgData name="Ilana Mushin" userId="e30e704d-1722-49e8-812e-a5fed550cd5b" providerId="ADAL" clId="{438CFE65-3B3E-1F4C-8636-F25EA60BBBE5}" dt="2024-04-05T02:41:31.172" v="9181" actId="20577"/>
          <ac:spMkLst>
            <pc:docMk/>
            <pc:sldMk cId="1120130465" sldId="423"/>
            <ac:spMk id="2" creationId="{27059CB6-0E2C-B598-97A4-7A8BF8862E4E}"/>
          </ac:spMkLst>
        </pc:spChg>
        <pc:spChg chg="del">
          <ac:chgData name="Ilana Mushin" userId="e30e704d-1722-49e8-812e-a5fed550cd5b" providerId="ADAL" clId="{438CFE65-3B3E-1F4C-8636-F25EA60BBBE5}" dt="2024-04-05T02:41:06.110" v="9176"/>
          <ac:spMkLst>
            <pc:docMk/>
            <pc:sldMk cId="1120130465" sldId="423"/>
            <ac:spMk id="3" creationId="{FC517290-0CAB-DEA5-0724-813BB914D569}"/>
          </ac:spMkLst>
        </pc:spChg>
        <pc:spChg chg="add mod">
          <ac:chgData name="Ilana Mushin" userId="e30e704d-1722-49e8-812e-a5fed550cd5b" providerId="ADAL" clId="{438CFE65-3B3E-1F4C-8636-F25EA60BBBE5}" dt="2024-04-05T02:52:07.745" v="9425" actId="5793"/>
          <ac:spMkLst>
            <pc:docMk/>
            <pc:sldMk cId="1120130465" sldId="423"/>
            <ac:spMk id="5" creationId="{0E37AF39-1805-015B-5E76-E0D9EEC50ABB}"/>
          </ac:spMkLst>
        </pc:spChg>
        <pc:picChg chg="add mod">
          <ac:chgData name="Ilana Mushin" userId="e30e704d-1722-49e8-812e-a5fed550cd5b" providerId="ADAL" clId="{438CFE65-3B3E-1F4C-8636-F25EA60BBBE5}" dt="2024-04-05T02:41:11.379" v="9178" actId="14100"/>
          <ac:picMkLst>
            <pc:docMk/>
            <pc:sldMk cId="1120130465" sldId="423"/>
            <ac:picMk id="4" creationId="{D839A5F4-375E-2BA6-FB06-3DF2041C52AF}"/>
          </ac:picMkLst>
        </pc:picChg>
      </pc:sldChg>
      <pc:sldChg chg="addSp delSp modSp add mod ord delAnim modAnim modNotesTx">
        <pc:chgData name="Ilana Mushin" userId="e30e704d-1722-49e8-812e-a5fed550cd5b" providerId="ADAL" clId="{438CFE65-3B3E-1F4C-8636-F25EA60BBBE5}" dt="2024-04-08T04:39:50.961" v="34201"/>
        <pc:sldMkLst>
          <pc:docMk/>
          <pc:sldMk cId="2360296426" sldId="424"/>
        </pc:sldMkLst>
        <pc:spChg chg="mod">
          <ac:chgData name="Ilana Mushin" userId="e30e704d-1722-49e8-812e-a5fed550cd5b" providerId="ADAL" clId="{438CFE65-3B3E-1F4C-8636-F25EA60BBBE5}" dt="2024-04-08T04:39:50.961" v="34201"/>
          <ac:spMkLst>
            <pc:docMk/>
            <pc:sldMk cId="2360296426" sldId="424"/>
            <ac:spMk id="2" creationId="{2A979629-A7A2-EA4A-BB7F-66C709085357}"/>
          </ac:spMkLst>
        </pc:spChg>
        <pc:spChg chg="mod">
          <ac:chgData name="Ilana Mushin" userId="e30e704d-1722-49e8-812e-a5fed550cd5b" providerId="ADAL" clId="{438CFE65-3B3E-1F4C-8636-F25EA60BBBE5}" dt="2024-04-08T04:39:50.961" v="34201"/>
          <ac:spMkLst>
            <pc:docMk/>
            <pc:sldMk cId="2360296426" sldId="424"/>
            <ac:spMk id="3" creationId="{01F71C61-CD56-6743-AD12-C9266BCD2C78}"/>
          </ac:spMkLst>
        </pc:spChg>
        <pc:picChg chg="del">
          <ac:chgData name="Ilana Mushin" userId="e30e704d-1722-49e8-812e-a5fed550cd5b" providerId="ADAL" clId="{438CFE65-3B3E-1F4C-8636-F25EA60BBBE5}" dt="2024-04-05T03:30:49.455" v="12785" actId="478"/>
          <ac:picMkLst>
            <pc:docMk/>
            <pc:sldMk cId="2360296426" sldId="424"/>
            <ac:picMk id="4" creationId="{957DB807-E32F-5A4C-8F2B-96E060007F76}"/>
          </ac:picMkLst>
        </pc:picChg>
        <pc:picChg chg="del">
          <ac:chgData name="Ilana Mushin" userId="e30e704d-1722-49e8-812e-a5fed550cd5b" providerId="ADAL" clId="{438CFE65-3B3E-1F4C-8636-F25EA60BBBE5}" dt="2024-04-05T03:30:46.096" v="12784" actId="478"/>
          <ac:picMkLst>
            <pc:docMk/>
            <pc:sldMk cId="2360296426" sldId="424"/>
            <ac:picMk id="5" creationId="{E2B76E7A-93CC-3041-B51E-61E8060C78CA}"/>
          </ac:picMkLst>
        </pc:picChg>
        <pc:picChg chg="add mod">
          <ac:chgData name="Ilana Mushin" userId="e30e704d-1722-49e8-812e-a5fed550cd5b" providerId="ADAL" clId="{438CFE65-3B3E-1F4C-8636-F25EA60BBBE5}" dt="2024-04-05T03:31:03.997" v="12789" actId="14100"/>
          <ac:picMkLst>
            <pc:docMk/>
            <pc:sldMk cId="2360296426" sldId="424"/>
            <ac:picMk id="6" creationId="{463F8289-3CBB-9B21-3A67-3BC4978F73F8}"/>
          </ac:picMkLst>
        </pc:picChg>
      </pc:sldChg>
      <pc:sldChg chg="new del">
        <pc:chgData name="Ilana Mushin" userId="e30e704d-1722-49e8-812e-a5fed550cd5b" providerId="ADAL" clId="{438CFE65-3B3E-1F4C-8636-F25EA60BBBE5}" dt="2024-04-05T03:32:18.415" v="12794" actId="2696"/>
        <pc:sldMkLst>
          <pc:docMk/>
          <pc:sldMk cId="1536751003" sldId="425"/>
        </pc:sldMkLst>
      </pc:sldChg>
      <pc:sldChg chg="modSp add mod ord modNotesTx">
        <pc:chgData name="Ilana Mushin" userId="e30e704d-1722-49e8-812e-a5fed550cd5b" providerId="ADAL" clId="{438CFE65-3B3E-1F4C-8636-F25EA60BBBE5}" dt="2024-04-08T04:39:50.961" v="34201"/>
        <pc:sldMkLst>
          <pc:docMk/>
          <pc:sldMk cId="1854644222" sldId="425"/>
        </pc:sldMkLst>
        <pc:spChg chg="mod">
          <ac:chgData name="Ilana Mushin" userId="e30e704d-1722-49e8-812e-a5fed550cd5b" providerId="ADAL" clId="{438CFE65-3B3E-1F4C-8636-F25EA60BBBE5}" dt="2024-04-08T04:39:50.961" v="34201"/>
          <ac:spMkLst>
            <pc:docMk/>
            <pc:sldMk cId="1854644222" sldId="425"/>
            <ac:spMk id="2" creationId="{6EFD87DF-433A-7E9F-6394-6EFD21373685}"/>
          </ac:spMkLst>
        </pc:spChg>
        <pc:spChg chg="mod">
          <ac:chgData name="Ilana Mushin" userId="e30e704d-1722-49e8-812e-a5fed550cd5b" providerId="ADAL" clId="{438CFE65-3B3E-1F4C-8636-F25EA60BBBE5}" dt="2024-04-08T04:39:50.961" v="34201"/>
          <ac:spMkLst>
            <pc:docMk/>
            <pc:sldMk cId="1854644222" sldId="425"/>
            <ac:spMk id="3" creationId="{556059AE-B863-D59A-C8EC-D10BE7F48760}"/>
          </ac:spMkLst>
        </pc:spChg>
      </pc:sldChg>
      <pc:sldChg chg="new del">
        <pc:chgData name="Ilana Mushin" userId="e30e704d-1722-49e8-812e-a5fed550cd5b" providerId="ADAL" clId="{438CFE65-3B3E-1F4C-8636-F25EA60BBBE5}" dt="2024-04-05T05:01:27.803" v="16137" actId="2696"/>
        <pc:sldMkLst>
          <pc:docMk/>
          <pc:sldMk cId="1900154993" sldId="425"/>
        </pc:sldMkLst>
      </pc:sldChg>
      <pc:sldChg chg="new del">
        <pc:chgData name="Ilana Mushin" userId="e30e704d-1722-49e8-812e-a5fed550cd5b" providerId="ADAL" clId="{438CFE65-3B3E-1F4C-8636-F25EA60BBBE5}" dt="2024-04-05T05:32:47.849" v="17373" actId="2696"/>
        <pc:sldMkLst>
          <pc:docMk/>
          <pc:sldMk cId="1198620804" sldId="426"/>
        </pc:sldMkLst>
      </pc:sldChg>
      <pc:sldChg chg="modSp add mod modNotesTx">
        <pc:chgData name="Ilana Mushin" userId="e30e704d-1722-49e8-812e-a5fed550cd5b" providerId="ADAL" clId="{438CFE65-3B3E-1F4C-8636-F25EA60BBBE5}" dt="2024-04-08T04:39:50.961" v="34201"/>
        <pc:sldMkLst>
          <pc:docMk/>
          <pc:sldMk cId="3070560939" sldId="426"/>
        </pc:sldMkLst>
        <pc:spChg chg="mod">
          <ac:chgData name="Ilana Mushin" userId="e30e704d-1722-49e8-812e-a5fed550cd5b" providerId="ADAL" clId="{438CFE65-3B3E-1F4C-8636-F25EA60BBBE5}" dt="2024-04-08T04:39:50.961" v="34201"/>
          <ac:spMkLst>
            <pc:docMk/>
            <pc:sldMk cId="3070560939" sldId="426"/>
            <ac:spMk id="2" creationId="{6EFD87DF-433A-7E9F-6394-6EFD21373685}"/>
          </ac:spMkLst>
        </pc:spChg>
        <pc:spChg chg="mod">
          <ac:chgData name="Ilana Mushin" userId="e30e704d-1722-49e8-812e-a5fed550cd5b" providerId="ADAL" clId="{438CFE65-3B3E-1F4C-8636-F25EA60BBBE5}" dt="2024-04-08T04:39:50.961" v="34201"/>
          <ac:spMkLst>
            <pc:docMk/>
            <pc:sldMk cId="3070560939" sldId="426"/>
            <ac:spMk id="3" creationId="{556059AE-B863-D59A-C8EC-D10BE7F48760}"/>
          </ac:spMkLst>
        </pc:spChg>
      </pc:sldChg>
      <pc:sldChg chg="new del">
        <pc:chgData name="Ilana Mushin" userId="e30e704d-1722-49e8-812e-a5fed550cd5b" providerId="ADAL" clId="{438CFE65-3B3E-1F4C-8636-F25EA60BBBE5}" dt="2024-04-05T03:32:15.690" v="12793" actId="2696"/>
        <pc:sldMkLst>
          <pc:docMk/>
          <pc:sldMk cId="4087682422" sldId="426"/>
        </pc:sldMkLst>
      </pc:sldChg>
      <pc:sldChg chg="modSp new mod modNotesTx">
        <pc:chgData name="Ilana Mushin" userId="e30e704d-1722-49e8-812e-a5fed550cd5b" providerId="ADAL" clId="{438CFE65-3B3E-1F4C-8636-F25EA60BBBE5}" dt="2024-04-08T04:39:50.961" v="34201"/>
        <pc:sldMkLst>
          <pc:docMk/>
          <pc:sldMk cId="497685519" sldId="427"/>
        </pc:sldMkLst>
        <pc:spChg chg="mod">
          <ac:chgData name="Ilana Mushin" userId="e30e704d-1722-49e8-812e-a5fed550cd5b" providerId="ADAL" clId="{438CFE65-3B3E-1F4C-8636-F25EA60BBBE5}" dt="2024-04-08T04:39:50.961" v="34201"/>
          <ac:spMkLst>
            <pc:docMk/>
            <pc:sldMk cId="497685519" sldId="427"/>
            <ac:spMk id="2" creationId="{4D9892A6-39C1-07C7-98A3-4F35E4C27971}"/>
          </ac:spMkLst>
        </pc:spChg>
        <pc:spChg chg="mod">
          <ac:chgData name="Ilana Mushin" userId="e30e704d-1722-49e8-812e-a5fed550cd5b" providerId="ADAL" clId="{438CFE65-3B3E-1F4C-8636-F25EA60BBBE5}" dt="2024-04-08T04:39:50.961" v="34201"/>
          <ac:spMkLst>
            <pc:docMk/>
            <pc:sldMk cId="497685519" sldId="427"/>
            <ac:spMk id="3" creationId="{C8445AB8-8BBF-39E7-3A44-C5BB4D161652}"/>
          </ac:spMkLst>
        </pc:spChg>
      </pc:sldChg>
      <pc:sldChg chg="new del">
        <pc:chgData name="Ilana Mushin" userId="e30e704d-1722-49e8-812e-a5fed550cd5b" providerId="ADAL" clId="{438CFE65-3B3E-1F4C-8636-F25EA60BBBE5}" dt="2024-04-05T06:35:53.683" v="22160" actId="2696"/>
        <pc:sldMkLst>
          <pc:docMk/>
          <pc:sldMk cId="882119200" sldId="427"/>
        </pc:sldMkLst>
      </pc:sldChg>
      <pc:sldChg chg="modSp new mod modNotesTx">
        <pc:chgData name="Ilana Mushin" userId="e30e704d-1722-49e8-812e-a5fed550cd5b" providerId="ADAL" clId="{438CFE65-3B3E-1F4C-8636-F25EA60BBBE5}" dt="2024-04-08T04:39:50.961" v="34201"/>
        <pc:sldMkLst>
          <pc:docMk/>
          <pc:sldMk cId="2674523819" sldId="428"/>
        </pc:sldMkLst>
        <pc:spChg chg="mod">
          <ac:chgData name="Ilana Mushin" userId="e30e704d-1722-49e8-812e-a5fed550cd5b" providerId="ADAL" clId="{438CFE65-3B3E-1F4C-8636-F25EA60BBBE5}" dt="2024-04-08T04:39:50.961" v="34201"/>
          <ac:spMkLst>
            <pc:docMk/>
            <pc:sldMk cId="2674523819" sldId="428"/>
            <ac:spMk id="2" creationId="{1CC5AA10-2DB5-C362-A1DE-42594F859EA0}"/>
          </ac:spMkLst>
        </pc:spChg>
        <pc:spChg chg="mod">
          <ac:chgData name="Ilana Mushin" userId="e30e704d-1722-49e8-812e-a5fed550cd5b" providerId="ADAL" clId="{438CFE65-3B3E-1F4C-8636-F25EA60BBBE5}" dt="2024-04-08T04:39:50.961" v="34201"/>
          <ac:spMkLst>
            <pc:docMk/>
            <pc:sldMk cId="2674523819" sldId="428"/>
            <ac:spMk id="3" creationId="{10CF8E94-02BB-70E2-A6DE-304E7CD9407A}"/>
          </ac:spMkLst>
        </pc:spChg>
      </pc:sldChg>
      <pc:sldChg chg="modSp new mod modNotesTx">
        <pc:chgData name="Ilana Mushin" userId="e30e704d-1722-49e8-812e-a5fed550cd5b" providerId="ADAL" clId="{438CFE65-3B3E-1F4C-8636-F25EA60BBBE5}" dt="2024-04-08T04:39:50.961" v="34201"/>
        <pc:sldMkLst>
          <pc:docMk/>
          <pc:sldMk cId="2586726359" sldId="429"/>
        </pc:sldMkLst>
        <pc:spChg chg="mod">
          <ac:chgData name="Ilana Mushin" userId="e30e704d-1722-49e8-812e-a5fed550cd5b" providerId="ADAL" clId="{438CFE65-3B3E-1F4C-8636-F25EA60BBBE5}" dt="2024-04-08T04:39:50.961" v="34201"/>
          <ac:spMkLst>
            <pc:docMk/>
            <pc:sldMk cId="2586726359" sldId="429"/>
            <ac:spMk id="2" creationId="{AAF3AED8-417D-D742-2106-3361B422DC4F}"/>
          </ac:spMkLst>
        </pc:spChg>
        <pc:spChg chg="mod">
          <ac:chgData name="Ilana Mushin" userId="e30e704d-1722-49e8-812e-a5fed550cd5b" providerId="ADAL" clId="{438CFE65-3B3E-1F4C-8636-F25EA60BBBE5}" dt="2024-04-08T04:39:50.961" v="34201"/>
          <ac:spMkLst>
            <pc:docMk/>
            <pc:sldMk cId="2586726359" sldId="429"/>
            <ac:spMk id="3" creationId="{C8354E5A-ECD7-6250-45A5-558A40F4AF0D}"/>
          </ac:spMkLst>
        </pc:spChg>
      </pc:sldChg>
      <pc:sldChg chg="modSp new mod">
        <pc:chgData name="Ilana Mushin" userId="e30e704d-1722-49e8-812e-a5fed550cd5b" providerId="ADAL" clId="{438CFE65-3B3E-1F4C-8636-F25EA60BBBE5}" dt="2024-04-08T04:39:50.961" v="34201"/>
        <pc:sldMkLst>
          <pc:docMk/>
          <pc:sldMk cId="3454988150" sldId="430"/>
        </pc:sldMkLst>
        <pc:spChg chg="mod">
          <ac:chgData name="Ilana Mushin" userId="e30e704d-1722-49e8-812e-a5fed550cd5b" providerId="ADAL" clId="{438CFE65-3B3E-1F4C-8636-F25EA60BBBE5}" dt="2024-04-08T04:39:50.961" v="34201"/>
          <ac:spMkLst>
            <pc:docMk/>
            <pc:sldMk cId="3454988150" sldId="430"/>
            <ac:spMk id="2" creationId="{F5FA0B7F-CCC5-271A-0062-C8E45D61BF7D}"/>
          </ac:spMkLst>
        </pc:spChg>
        <pc:spChg chg="mod">
          <ac:chgData name="Ilana Mushin" userId="e30e704d-1722-49e8-812e-a5fed550cd5b" providerId="ADAL" clId="{438CFE65-3B3E-1F4C-8636-F25EA60BBBE5}" dt="2024-04-08T04:39:50.961" v="34201"/>
          <ac:spMkLst>
            <pc:docMk/>
            <pc:sldMk cId="3454988150" sldId="430"/>
            <ac:spMk id="3" creationId="{DDA8D13F-D189-97D8-9A01-36EFAB332301}"/>
          </ac:spMkLst>
        </pc:spChg>
      </pc:sldChg>
      <pc:sldChg chg="modSp add mod ord modNotesTx">
        <pc:chgData name="Ilana Mushin" userId="e30e704d-1722-49e8-812e-a5fed550cd5b" providerId="ADAL" clId="{438CFE65-3B3E-1F4C-8636-F25EA60BBBE5}" dt="2024-04-08T04:39:50.961" v="34201"/>
        <pc:sldMkLst>
          <pc:docMk/>
          <pc:sldMk cId="2314643914" sldId="431"/>
        </pc:sldMkLst>
        <pc:spChg chg="mod">
          <ac:chgData name="Ilana Mushin" userId="e30e704d-1722-49e8-812e-a5fed550cd5b" providerId="ADAL" clId="{438CFE65-3B3E-1F4C-8636-F25EA60BBBE5}" dt="2024-04-08T04:39:50.961" v="34201"/>
          <ac:spMkLst>
            <pc:docMk/>
            <pc:sldMk cId="2314643914" sldId="431"/>
            <ac:spMk id="2" creationId="{00000000-0000-0000-0000-000000000000}"/>
          </ac:spMkLst>
        </pc:spChg>
        <pc:spChg chg="mod">
          <ac:chgData name="Ilana Mushin" userId="e30e704d-1722-49e8-812e-a5fed550cd5b" providerId="ADAL" clId="{438CFE65-3B3E-1F4C-8636-F25EA60BBBE5}" dt="2024-04-08T04:39:50.961" v="34201"/>
          <ac:spMkLst>
            <pc:docMk/>
            <pc:sldMk cId="2314643914" sldId="431"/>
            <ac:spMk id="3" creationId="{00000000-0000-0000-0000-000000000000}"/>
          </ac:spMkLst>
        </pc:spChg>
      </pc:sldChg>
      <pc:sldChg chg="addSp delSp modSp new mod modNotesTx">
        <pc:chgData name="Ilana Mushin" userId="e30e704d-1722-49e8-812e-a5fed550cd5b" providerId="ADAL" clId="{438CFE65-3B3E-1F4C-8636-F25EA60BBBE5}" dt="2024-04-08T04:39:50.961" v="34201"/>
        <pc:sldMkLst>
          <pc:docMk/>
          <pc:sldMk cId="452312207" sldId="432"/>
        </pc:sldMkLst>
        <pc:spChg chg="mod">
          <ac:chgData name="Ilana Mushin" userId="e30e704d-1722-49e8-812e-a5fed550cd5b" providerId="ADAL" clId="{438CFE65-3B3E-1F4C-8636-F25EA60BBBE5}" dt="2024-04-08T04:39:50.961" v="34201"/>
          <ac:spMkLst>
            <pc:docMk/>
            <pc:sldMk cId="452312207" sldId="432"/>
            <ac:spMk id="2" creationId="{F054F96C-578B-FFA5-5289-741B8F40A720}"/>
          </ac:spMkLst>
        </pc:spChg>
        <pc:spChg chg="del">
          <ac:chgData name="Ilana Mushin" userId="e30e704d-1722-49e8-812e-a5fed550cd5b" providerId="ADAL" clId="{438CFE65-3B3E-1F4C-8636-F25EA60BBBE5}" dt="2024-04-08T02:24:55.997" v="30012"/>
          <ac:spMkLst>
            <pc:docMk/>
            <pc:sldMk cId="452312207" sldId="432"/>
            <ac:spMk id="3" creationId="{31C22107-C5A8-EE43-7FD8-DD267E63A454}"/>
          </ac:spMkLst>
        </pc:spChg>
        <pc:picChg chg="add mod">
          <ac:chgData name="Ilana Mushin" userId="e30e704d-1722-49e8-812e-a5fed550cd5b" providerId="ADAL" clId="{438CFE65-3B3E-1F4C-8636-F25EA60BBBE5}" dt="2024-04-08T04:39:50.961" v="34201"/>
          <ac:picMkLst>
            <pc:docMk/>
            <pc:sldMk cId="452312207" sldId="432"/>
            <ac:picMk id="5" creationId="{AD7178DA-4DD4-2810-C53C-E084A3BB5158}"/>
          </ac:picMkLst>
        </pc:picChg>
      </pc:sldChg>
      <pc:sldChg chg="modSp new mod">
        <pc:chgData name="Ilana Mushin" userId="e30e704d-1722-49e8-812e-a5fed550cd5b" providerId="ADAL" clId="{438CFE65-3B3E-1F4C-8636-F25EA60BBBE5}" dt="2024-04-08T04:44:47.979" v="34275" actId="20577"/>
        <pc:sldMkLst>
          <pc:docMk/>
          <pc:sldMk cId="2374358896" sldId="433"/>
        </pc:sldMkLst>
        <pc:spChg chg="mod">
          <ac:chgData name="Ilana Mushin" userId="e30e704d-1722-49e8-812e-a5fed550cd5b" providerId="ADAL" clId="{438CFE65-3B3E-1F4C-8636-F25EA60BBBE5}" dt="2024-04-08T04:44:47.979" v="34275" actId="20577"/>
          <ac:spMkLst>
            <pc:docMk/>
            <pc:sldMk cId="2374358896" sldId="433"/>
            <ac:spMk id="2" creationId="{33624ECD-AB7E-E7A9-E20E-DC7E7A701F24}"/>
          </ac:spMkLst>
        </pc:spChg>
        <pc:spChg chg="mod">
          <ac:chgData name="Ilana Mushin" userId="e30e704d-1722-49e8-812e-a5fed550cd5b" providerId="ADAL" clId="{438CFE65-3B3E-1F4C-8636-F25EA60BBBE5}" dt="2024-04-08T04:40:23.565" v="34207" actId="27636"/>
          <ac:spMkLst>
            <pc:docMk/>
            <pc:sldMk cId="2374358896" sldId="433"/>
            <ac:spMk id="3" creationId="{D5D06F6F-A243-A143-540C-62206305A43C}"/>
          </ac:spMkLst>
        </pc:spChg>
      </pc:sldChg>
      <pc:sldChg chg="modSp new mod">
        <pc:chgData name="Ilana Mushin" userId="e30e704d-1722-49e8-812e-a5fed550cd5b" providerId="ADAL" clId="{438CFE65-3B3E-1F4C-8636-F25EA60BBBE5}" dt="2024-04-08T04:40:50.912" v="34213"/>
        <pc:sldMkLst>
          <pc:docMk/>
          <pc:sldMk cId="330840478" sldId="434"/>
        </pc:sldMkLst>
        <pc:spChg chg="mod">
          <ac:chgData name="Ilana Mushin" userId="e30e704d-1722-49e8-812e-a5fed550cd5b" providerId="ADAL" clId="{438CFE65-3B3E-1F4C-8636-F25EA60BBBE5}" dt="2024-04-08T04:40:43.300" v="34211"/>
          <ac:spMkLst>
            <pc:docMk/>
            <pc:sldMk cId="330840478" sldId="434"/>
            <ac:spMk id="2" creationId="{B8C26969-AE9D-29CE-6CF8-1524B04C3249}"/>
          </ac:spMkLst>
        </pc:spChg>
        <pc:spChg chg="mod">
          <ac:chgData name="Ilana Mushin" userId="e30e704d-1722-49e8-812e-a5fed550cd5b" providerId="ADAL" clId="{438CFE65-3B3E-1F4C-8636-F25EA60BBBE5}" dt="2024-04-08T04:40:50.912" v="34213"/>
          <ac:spMkLst>
            <pc:docMk/>
            <pc:sldMk cId="330840478" sldId="434"/>
            <ac:spMk id="3" creationId="{D7FD570E-B168-EF67-59EF-D515EC359F88}"/>
          </ac:spMkLst>
        </pc:spChg>
      </pc:sldChg>
      <pc:sldChg chg="addSp modSp new add del mod">
        <pc:chgData name="Ilana Mushin" userId="e30e704d-1722-49e8-812e-a5fed550cd5b" providerId="ADAL" clId="{438CFE65-3B3E-1F4C-8636-F25EA60BBBE5}" dt="2024-04-08T04:45:01.439" v="34293" actId="20577"/>
        <pc:sldMkLst>
          <pc:docMk/>
          <pc:sldMk cId="122730650" sldId="435"/>
        </pc:sldMkLst>
        <pc:spChg chg="mod">
          <ac:chgData name="Ilana Mushin" userId="e30e704d-1722-49e8-812e-a5fed550cd5b" providerId="ADAL" clId="{438CFE65-3B3E-1F4C-8636-F25EA60BBBE5}" dt="2024-04-08T04:45:01.439" v="34293" actId="20577"/>
          <ac:spMkLst>
            <pc:docMk/>
            <pc:sldMk cId="122730650" sldId="435"/>
            <ac:spMk id="2" creationId="{ACCEB120-AAB2-816B-D719-23A3644E607F}"/>
          </ac:spMkLst>
        </pc:spChg>
        <pc:spChg chg="mod">
          <ac:chgData name="Ilana Mushin" userId="e30e704d-1722-49e8-812e-a5fed550cd5b" providerId="ADAL" clId="{438CFE65-3B3E-1F4C-8636-F25EA60BBBE5}" dt="2024-04-08T04:42:23.433" v="34252" actId="207"/>
          <ac:spMkLst>
            <pc:docMk/>
            <pc:sldMk cId="122730650" sldId="435"/>
            <ac:spMk id="3" creationId="{10A43E42-38A2-13EA-46DB-C4EDA34970B6}"/>
          </ac:spMkLst>
        </pc:spChg>
        <pc:picChg chg="add mod">
          <ac:chgData name="Ilana Mushin" userId="e30e704d-1722-49e8-812e-a5fed550cd5b" providerId="ADAL" clId="{438CFE65-3B3E-1F4C-8636-F25EA60BBBE5}" dt="2024-04-08T04:42:51.950" v="34259" actId="14100"/>
          <ac:picMkLst>
            <pc:docMk/>
            <pc:sldMk cId="122730650" sldId="435"/>
            <ac:picMk id="4" creationId="{D3778D8C-2CFA-E1AD-835B-285DCB5C366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EA59AEE0-DA53-EC4A-8ECE-60FB5E15C05A}"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0FCF4169-90B4-4E46-8309-C2B1DAAD7168}">
      <dgm:prSet phldrT="[Text]" custT="1"/>
      <dgm:spPr/>
      <dgm:t>
        <a:bodyPr/>
        <a:lstStyle/>
        <a:p>
          <a:r>
            <a:rPr lang="en-US" sz="1800" dirty="0"/>
            <a:t>How and why do evidential meanings become grammatical?</a:t>
          </a:r>
        </a:p>
      </dgm:t>
    </dgm:pt>
    <dgm:pt modelId="{2D65C20D-6B1B-134F-A9A8-89B3BA4F7335}" type="parTrans" cxnId="{BD2E50C8-369B-1F4E-9F4B-59616E2A4A56}">
      <dgm:prSet/>
      <dgm:spPr/>
      <dgm:t>
        <a:bodyPr/>
        <a:lstStyle/>
        <a:p>
          <a:endParaRPr lang="en-US"/>
        </a:p>
      </dgm:t>
    </dgm:pt>
    <dgm:pt modelId="{AC105F43-A8A6-E74F-8D5E-C8CC40FEF15D}" type="sibTrans" cxnId="{BD2E50C8-369B-1F4E-9F4B-59616E2A4A56}">
      <dgm:prSet/>
      <dgm:spPr/>
      <dgm:t>
        <a:bodyPr/>
        <a:lstStyle/>
        <a:p>
          <a:endParaRPr lang="en-US"/>
        </a:p>
      </dgm:t>
    </dgm:pt>
    <dgm:pt modelId="{8BBECD8E-4238-FB4F-BAD6-785B8DF7A3EC}">
      <dgm:prSet phldrT="[Text]"/>
      <dgm:spPr/>
      <dgm:t>
        <a:bodyPr/>
        <a:lstStyle/>
        <a:p>
          <a:r>
            <a:rPr lang="en-US" dirty="0"/>
            <a:t>What is the relationship between source, reliability and certainty in evidential marking?</a:t>
          </a:r>
        </a:p>
      </dgm:t>
    </dgm:pt>
    <dgm:pt modelId="{50EC2D01-2AA8-6542-A972-6115567D1D23}" type="parTrans" cxnId="{ABBF26A0-BDA1-9245-B837-7C840628C09C}">
      <dgm:prSet/>
      <dgm:spPr/>
      <dgm:t>
        <a:bodyPr/>
        <a:lstStyle/>
        <a:p>
          <a:endParaRPr lang="en-US"/>
        </a:p>
      </dgm:t>
    </dgm:pt>
    <dgm:pt modelId="{A4CAE2D1-4A43-0A4F-9745-DC09B58AEB98}" type="sibTrans" cxnId="{ABBF26A0-BDA1-9245-B837-7C840628C09C}">
      <dgm:prSet/>
      <dgm:spPr/>
      <dgm:t>
        <a:bodyPr/>
        <a:lstStyle/>
        <a:p>
          <a:endParaRPr lang="en-US"/>
        </a:p>
      </dgm:t>
    </dgm:pt>
    <dgm:pt modelId="{EE22C13D-EDCC-3247-8E0C-35E34B0F4E4B}">
      <dgm:prSet/>
      <dgm:spPr/>
      <dgm:t>
        <a:bodyPr/>
        <a:lstStyle/>
        <a:p>
          <a:r>
            <a:rPr lang="en-US" dirty="0" err="1"/>
            <a:t>Mirativity</a:t>
          </a:r>
          <a:endParaRPr lang="en-US" dirty="0"/>
        </a:p>
        <a:p>
          <a:r>
            <a:rPr lang="en-US" dirty="0" err="1"/>
            <a:t>Egophoricity</a:t>
          </a:r>
          <a:endParaRPr lang="en-US" dirty="0"/>
        </a:p>
        <a:p>
          <a:r>
            <a:rPr lang="en-US" dirty="0"/>
            <a:t>Quotation</a:t>
          </a:r>
        </a:p>
        <a:p>
          <a:r>
            <a:rPr lang="en-US" dirty="0"/>
            <a:t>Epistemic Modality</a:t>
          </a:r>
        </a:p>
      </dgm:t>
    </dgm:pt>
    <dgm:pt modelId="{01B92713-57B6-B144-8163-78D062BE41D4}" type="parTrans" cxnId="{C1F3FFA0-3096-5B45-AAC7-FD0F76859D7D}">
      <dgm:prSet/>
      <dgm:spPr/>
      <dgm:t>
        <a:bodyPr/>
        <a:lstStyle/>
        <a:p>
          <a:endParaRPr lang="en-US"/>
        </a:p>
      </dgm:t>
    </dgm:pt>
    <dgm:pt modelId="{20D3855A-234B-7B4E-8CDC-19CD041770C4}" type="sibTrans" cxnId="{C1F3FFA0-3096-5B45-AAC7-FD0F76859D7D}">
      <dgm:prSet/>
      <dgm:spPr/>
      <dgm:t>
        <a:bodyPr/>
        <a:lstStyle/>
        <a:p>
          <a:endParaRPr lang="en-US"/>
        </a:p>
      </dgm:t>
    </dgm:pt>
    <dgm:pt modelId="{7B1C24B5-294A-A140-A521-C009DA5544C3}">
      <dgm:prSet/>
      <dgm:spPr/>
      <dgm:t>
        <a:bodyPr/>
        <a:lstStyle/>
        <a:p>
          <a:r>
            <a:rPr lang="en-US" dirty="0"/>
            <a:t>Direct </a:t>
          </a:r>
          <a:r>
            <a:rPr lang="en-US" dirty="0" err="1"/>
            <a:t>vs</a:t>
          </a:r>
          <a:r>
            <a:rPr lang="en-US" dirty="0"/>
            <a:t> indirect</a:t>
          </a:r>
        </a:p>
        <a:p>
          <a:r>
            <a:rPr lang="en-US" dirty="0"/>
            <a:t>Report </a:t>
          </a:r>
          <a:r>
            <a:rPr lang="en-US" dirty="0" err="1"/>
            <a:t>vs</a:t>
          </a:r>
          <a:r>
            <a:rPr lang="en-US" dirty="0"/>
            <a:t> inference</a:t>
          </a:r>
        </a:p>
      </dgm:t>
    </dgm:pt>
    <dgm:pt modelId="{45BCD9F1-9614-5842-A5C8-D9C77D8A32A2}" type="parTrans" cxnId="{D3BE0B64-054C-0D4D-BCBB-71C0E4F2EBA4}">
      <dgm:prSet/>
      <dgm:spPr/>
      <dgm:t>
        <a:bodyPr/>
        <a:lstStyle/>
        <a:p>
          <a:endParaRPr lang="en-US"/>
        </a:p>
      </dgm:t>
    </dgm:pt>
    <dgm:pt modelId="{E89F6586-D7D2-4F45-82A8-DE979D55542C}" type="sibTrans" cxnId="{D3BE0B64-054C-0D4D-BCBB-71C0E4F2EBA4}">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6" custScaleX="68310" custScaleY="50840" custLinFactNeighborX="-35506" custLinFactNeighborY="4694"/>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6" custScaleX="136620" custScaleY="58619" custRadScaleRad="88169" custRadScaleInc="-83574">
        <dgm:presLayoutVars>
          <dgm:bulletEnabled val="1"/>
        </dgm:presLayoutVars>
      </dgm:prSet>
      <dgm:spPr/>
      <dgm:t>
        <a:bodyPr/>
        <a:lstStyle/>
        <a:p>
          <a:endParaRPr lang="de-DE"/>
        </a:p>
      </dgm:t>
    </dgm:pt>
    <dgm:pt modelId="{65783D55-1F32-BC46-B8C8-E4276765A1CC}" type="pres">
      <dgm:prSet presAssocID="{7B1C24B5-294A-A140-A521-C009DA5544C3}" presName="node" presStyleLbl="vennNode1" presStyleIdx="2" presStyleCnt="6" custScaleX="111265" custScaleY="53810" custRadScaleRad="157970" custRadScaleInc="-229935">
        <dgm:presLayoutVars>
          <dgm:bulletEnabled val="1"/>
        </dgm:presLayoutVars>
      </dgm:prSet>
      <dgm:spPr/>
      <dgm:t>
        <a:bodyPr/>
        <a:lstStyle/>
        <a:p>
          <a:endParaRPr lang="de-DE"/>
        </a:p>
      </dgm:t>
    </dgm:pt>
    <dgm:pt modelId="{4F980FA2-CE10-3142-A09D-1FA43FF10488}" type="pres">
      <dgm:prSet presAssocID="{EE22C13D-EDCC-3247-8E0C-35E34B0F4E4B}" presName="node" presStyleLbl="vennNode1" presStyleIdx="3" presStyleCnt="6" custScaleX="121625" custScaleY="67954" custRadScaleRad="13273" custRadScaleInc="-15301">
        <dgm:presLayoutVars>
          <dgm:bulletEnabled val="1"/>
        </dgm:presLayoutVars>
      </dgm:prSet>
      <dgm:spPr/>
      <dgm:t>
        <a:bodyPr/>
        <a:lstStyle/>
        <a:p>
          <a:endParaRPr lang="de-DE"/>
        </a:p>
      </dgm:t>
    </dgm:pt>
    <dgm:pt modelId="{DD9814AF-59BB-F948-B0EC-290ECA58C46A}" type="pres">
      <dgm:prSet presAssocID="{0FCF4169-90B4-4E46-8309-C2B1DAAD7168}" presName="node" presStyleLbl="vennNode1" presStyleIdx="4" presStyleCnt="6" custScaleX="249940" custRadScaleRad="114988" custRadScaleInc="-227693">
        <dgm:presLayoutVars>
          <dgm:bulletEnabled val="1"/>
        </dgm:presLayoutVars>
      </dgm:prSet>
      <dgm:spPr/>
      <dgm:t>
        <a:bodyPr/>
        <a:lstStyle/>
        <a:p>
          <a:endParaRPr lang="de-DE"/>
        </a:p>
      </dgm:t>
    </dgm:pt>
    <dgm:pt modelId="{EB71CDF5-4FF6-AD49-B702-3BAAA92C2FD6}" type="pres">
      <dgm:prSet presAssocID="{8BBECD8E-4238-FB4F-BAD6-785B8DF7A3EC}" presName="node" presStyleLbl="vennNode1" presStyleIdx="5" presStyleCnt="6" custScaleX="125161" custScaleY="70811" custRadScaleRad="105426" custRadScaleInc="-86567">
        <dgm:presLayoutVars>
          <dgm:bulletEnabled val="1"/>
        </dgm:presLayoutVars>
      </dgm:prSet>
      <dgm:spPr/>
      <dgm:t>
        <a:bodyPr/>
        <a:lstStyle/>
        <a:p>
          <a:endParaRPr lang="de-DE"/>
        </a:p>
      </dgm:t>
    </dgm:pt>
  </dgm:ptLst>
  <dgm:cxnLst>
    <dgm:cxn modelId="{BD2E50C8-369B-1F4E-9F4B-59616E2A4A56}" srcId="{2556312D-D455-8348-8112-7E29412BBE25}" destId="{0FCF4169-90B4-4E46-8309-C2B1DAAD7168}" srcOrd="3" destOrd="0" parTransId="{2D65C20D-6B1B-134F-A9A8-89B3BA4F7335}" sibTransId="{AC105F43-A8A6-E74F-8D5E-C8CC40FEF15D}"/>
    <dgm:cxn modelId="{E7B4112F-408C-284F-9565-D4496BDBC62A}" type="presOf" srcId="{8BBECD8E-4238-FB4F-BAD6-785B8DF7A3EC}" destId="{EB71CDF5-4FF6-AD49-B702-3BAAA92C2FD6}" srcOrd="0" destOrd="0" presId="urn:microsoft.com/office/officeart/2005/8/layout/radial3"/>
    <dgm:cxn modelId="{D3BE0B64-054C-0D4D-BCBB-71C0E4F2EBA4}" srcId="{2556312D-D455-8348-8112-7E29412BBE25}" destId="{7B1C24B5-294A-A140-A521-C009DA5544C3}" srcOrd="1" destOrd="0" parTransId="{45BCD9F1-9614-5842-A5C8-D9C77D8A32A2}" sibTransId="{E89F6586-D7D2-4F45-82A8-DE979D55542C}"/>
    <dgm:cxn modelId="{F79F5BF7-A635-8943-A04B-1F7B10BB6DCA}" type="presOf" srcId="{66029FB3-2553-7346-85F9-394600819493}" destId="{95FFCBC2-DF75-F945-88A9-76EC3DDEA97F}" srcOrd="0" destOrd="0" presId="urn:microsoft.com/office/officeart/2005/8/layout/radial3"/>
    <dgm:cxn modelId="{AD4B5BD2-52DE-6A42-82D4-260BFA41FCB9}" type="presOf" srcId="{14936CE3-9365-0543-9A0B-FAD960B41F37}" destId="{69D898E7-E873-0247-89B3-360C53C29103}" srcOrd="0" destOrd="0" presId="urn:microsoft.com/office/officeart/2005/8/layout/radial3"/>
    <dgm:cxn modelId="{965EF786-E571-9541-9A63-3D8B181BB8F3}" type="presOf" srcId="{0FCF4169-90B4-4E46-8309-C2B1DAAD7168}" destId="{DD9814AF-59BB-F948-B0EC-290ECA58C46A}" srcOrd="0" destOrd="0" presId="urn:microsoft.com/office/officeart/2005/8/layout/radial3"/>
    <dgm:cxn modelId="{C1F3FFA0-3096-5B45-AAC7-FD0F76859D7D}" srcId="{2556312D-D455-8348-8112-7E29412BBE25}" destId="{EE22C13D-EDCC-3247-8E0C-35E34B0F4E4B}" srcOrd="2" destOrd="0" parTransId="{01B92713-57B6-B144-8163-78D062BE41D4}" sibTransId="{20D3855A-234B-7B4E-8CDC-19CD041770C4}"/>
    <dgm:cxn modelId="{C68894C8-9004-824E-88D0-2C27338F17AA}" type="presOf" srcId="{2556312D-D455-8348-8112-7E29412BBE25}" destId="{F80873DF-A8D3-E74D-B132-C3B48CF883C3}" srcOrd="0" destOrd="0" presId="urn:microsoft.com/office/officeart/2005/8/layout/radial3"/>
    <dgm:cxn modelId="{A66780FB-E4C7-D54D-9253-E5C230BC30A1}" type="presOf" srcId="{7B1C24B5-294A-A140-A521-C009DA5544C3}" destId="{65783D55-1F32-BC46-B8C8-E4276765A1CC}" srcOrd="0" destOrd="0" presId="urn:microsoft.com/office/officeart/2005/8/layout/radial3"/>
    <dgm:cxn modelId="{969FF388-5293-A34E-8FD7-82E984D5C639}" srcId="{2556312D-D455-8348-8112-7E29412BBE25}" destId="{14936CE3-9365-0543-9A0B-FAD960B41F37}" srcOrd="0" destOrd="0" parTransId="{D0873868-4598-DB4F-99B3-D42914B38BAA}" sibTransId="{D8D37A4E-2CA1-B744-9A75-912CB87BC93F}"/>
    <dgm:cxn modelId="{ABBF26A0-BDA1-9245-B837-7C840628C09C}" srcId="{2556312D-D455-8348-8112-7E29412BBE25}" destId="{8BBECD8E-4238-FB4F-BAD6-785B8DF7A3EC}" srcOrd="4" destOrd="0" parTransId="{50EC2D01-2AA8-6542-A972-6115567D1D23}" sibTransId="{A4CAE2D1-4A43-0A4F-9745-DC09B58AEB98}"/>
    <dgm:cxn modelId="{9CB7AE2B-E7B8-354C-B56E-C62EABFEF3DA}" srcId="{66029FB3-2553-7346-85F9-394600819493}" destId="{2556312D-D455-8348-8112-7E29412BBE25}" srcOrd="0" destOrd="0" parTransId="{BA07CC12-6161-594D-BBBE-D8F2768EEFEB}" sibTransId="{A2815FC4-05FF-A847-94D0-0F618DFA74C4}"/>
    <dgm:cxn modelId="{13AC32A4-5A67-4740-AAFF-DE96C5177EAA}" type="presOf" srcId="{EE22C13D-EDCC-3247-8E0C-35E34B0F4E4B}" destId="{4F980FA2-CE10-3142-A09D-1FA43FF10488}" srcOrd="0" destOrd="0" presId="urn:microsoft.com/office/officeart/2005/8/layout/radial3"/>
    <dgm:cxn modelId="{FDA7F4F3-17F2-BA43-96B1-2C2EB711E0AE}" type="presParOf" srcId="{95FFCBC2-DF75-F945-88A9-76EC3DDEA97F}" destId="{3281356D-B149-4B46-87DE-BBA87887E237}" srcOrd="0" destOrd="0" presId="urn:microsoft.com/office/officeart/2005/8/layout/radial3"/>
    <dgm:cxn modelId="{F304197A-247C-2649-8DE9-D66C4F5F3838}" type="presParOf" srcId="{3281356D-B149-4B46-87DE-BBA87887E237}" destId="{F80873DF-A8D3-E74D-B132-C3B48CF883C3}" srcOrd="0" destOrd="0" presId="urn:microsoft.com/office/officeart/2005/8/layout/radial3"/>
    <dgm:cxn modelId="{0FC112B6-1E75-2B4D-B575-5BAFBC541A3D}" type="presParOf" srcId="{3281356D-B149-4B46-87DE-BBA87887E237}" destId="{69D898E7-E873-0247-89B3-360C53C29103}" srcOrd="1" destOrd="0" presId="urn:microsoft.com/office/officeart/2005/8/layout/radial3"/>
    <dgm:cxn modelId="{763797EF-3BA2-6941-B4E6-5CD6A543163B}" type="presParOf" srcId="{3281356D-B149-4B46-87DE-BBA87887E237}" destId="{65783D55-1F32-BC46-B8C8-E4276765A1CC}" srcOrd="2" destOrd="0" presId="urn:microsoft.com/office/officeart/2005/8/layout/radial3"/>
    <dgm:cxn modelId="{0F3445B2-8919-5E48-B61E-8ACAF54F1134}" type="presParOf" srcId="{3281356D-B149-4B46-87DE-BBA87887E237}" destId="{4F980FA2-CE10-3142-A09D-1FA43FF10488}" srcOrd="3" destOrd="0" presId="urn:microsoft.com/office/officeart/2005/8/layout/radial3"/>
    <dgm:cxn modelId="{EB3D5505-ACF7-464F-A0C4-1919E6960BBB}" type="presParOf" srcId="{3281356D-B149-4B46-87DE-BBA87887E237}" destId="{DD9814AF-59BB-F948-B0EC-290ECA58C46A}" srcOrd="4" destOrd="0" presId="urn:microsoft.com/office/officeart/2005/8/layout/radial3"/>
    <dgm:cxn modelId="{6DAA5AC1-8633-614E-9F39-FC3E8A02A1A6}" type="presParOf" srcId="{3281356D-B149-4B46-87DE-BBA87887E237}" destId="{EB71CDF5-4FF6-AD49-B702-3BAAA92C2FD6}" srcOrd="5"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F2C6658D-40A9-084E-A0BA-2A7B62666D65}"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8BBECD8E-4238-FB4F-BAD6-785B8DF7A3EC}">
      <dgm:prSet phldrT="[Text]"/>
      <dgm:spPr/>
      <dgm:t>
        <a:bodyPr/>
        <a:lstStyle/>
        <a:p>
          <a:r>
            <a:rPr lang="en-US" dirty="0"/>
            <a:t>What is the relationship between source, reliability and certainty in evidential marking?</a:t>
          </a:r>
        </a:p>
      </dgm:t>
    </dgm:pt>
    <dgm:pt modelId="{50EC2D01-2AA8-6542-A972-6115567D1D23}" type="parTrans" cxnId="{ABBF26A0-BDA1-9245-B837-7C840628C09C}">
      <dgm:prSet/>
      <dgm:spPr/>
      <dgm:t>
        <a:bodyPr/>
        <a:lstStyle/>
        <a:p>
          <a:endParaRPr lang="en-US"/>
        </a:p>
      </dgm:t>
    </dgm:pt>
    <dgm:pt modelId="{A4CAE2D1-4A43-0A4F-9745-DC09B58AEB98}" type="sibTrans" cxnId="{ABBF26A0-BDA1-9245-B837-7C840628C09C}">
      <dgm:prSet/>
      <dgm:spPr/>
      <dgm:t>
        <a:bodyPr/>
        <a:lstStyle/>
        <a:p>
          <a:endParaRPr lang="en-US"/>
        </a:p>
      </dgm:t>
    </dgm:pt>
    <dgm:pt modelId="{EE22C13D-EDCC-3247-8E0C-35E34B0F4E4B}">
      <dgm:prSet/>
      <dgm:spPr/>
      <dgm:t>
        <a:bodyPr/>
        <a:lstStyle/>
        <a:p>
          <a:r>
            <a:rPr lang="en-US" dirty="0" err="1"/>
            <a:t>Mirativity</a:t>
          </a:r>
          <a:endParaRPr lang="en-US" dirty="0"/>
        </a:p>
        <a:p>
          <a:r>
            <a:rPr lang="en-US" dirty="0" err="1"/>
            <a:t>Egophoricity</a:t>
          </a:r>
          <a:endParaRPr lang="en-US" dirty="0"/>
        </a:p>
        <a:p>
          <a:r>
            <a:rPr lang="en-US" dirty="0"/>
            <a:t>Quotation</a:t>
          </a:r>
        </a:p>
        <a:p>
          <a:r>
            <a:rPr lang="en-US" dirty="0"/>
            <a:t>Epistemic Modality</a:t>
          </a:r>
        </a:p>
      </dgm:t>
    </dgm:pt>
    <dgm:pt modelId="{01B92713-57B6-B144-8163-78D062BE41D4}" type="parTrans" cxnId="{C1F3FFA0-3096-5B45-AAC7-FD0F76859D7D}">
      <dgm:prSet/>
      <dgm:spPr/>
      <dgm:t>
        <a:bodyPr/>
        <a:lstStyle/>
        <a:p>
          <a:endParaRPr lang="en-US"/>
        </a:p>
      </dgm:t>
    </dgm:pt>
    <dgm:pt modelId="{20D3855A-234B-7B4E-8CDC-19CD041770C4}" type="sibTrans" cxnId="{C1F3FFA0-3096-5B45-AAC7-FD0F76859D7D}">
      <dgm:prSet/>
      <dgm:spPr/>
      <dgm:t>
        <a:bodyPr/>
        <a:lstStyle/>
        <a:p>
          <a:endParaRPr lang="en-US"/>
        </a:p>
      </dgm:t>
    </dgm:pt>
    <dgm:pt modelId="{7B1C24B5-294A-A140-A521-C009DA5544C3}">
      <dgm:prSet/>
      <dgm:spPr/>
      <dgm:t>
        <a:bodyPr/>
        <a:lstStyle/>
        <a:p>
          <a:r>
            <a:rPr lang="en-US" dirty="0"/>
            <a:t>Direct </a:t>
          </a:r>
          <a:r>
            <a:rPr lang="en-US" dirty="0" err="1"/>
            <a:t>vs</a:t>
          </a:r>
          <a:r>
            <a:rPr lang="en-US" dirty="0"/>
            <a:t> indirect</a:t>
          </a:r>
        </a:p>
        <a:p>
          <a:r>
            <a:rPr lang="en-US" dirty="0"/>
            <a:t>Report </a:t>
          </a:r>
          <a:r>
            <a:rPr lang="en-US" dirty="0" err="1"/>
            <a:t>vs</a:t>
          </a:r>
          <a:r>
            <a:rPr lang="en-US" dirty="0"/>
            <a:t> inference</a:t>
          </a:r>
        </a:p>
      </dgm:t>
    </dgm:pt>
    <dgm:pt modelId="{45BCD9F1-9614-5842-A5C8-D9C77D8A32A2}" type="parTrans" cxnId="{D3BE0B64-054C-0D4D-BCBB-71C0E4F2EBA4}">
      <dgm:prSet/>
      <dgm:spPr/>
      <dgm:t>
        <a:bodyPr/>
        <a:lstStyle/>
        <a:p>
          <a:endParaRPr lang="en-US"/>
        </a:p>
      </dgm:t>
    </dgm:pt>
    <dgm:pt modelId="{E89F6586-D7D2-4F45-82A8-DE979D55542C}" type="sibTrans" cxnId="{D3BE0B64-054C-0D4D-BCBB-71C0E4F2EBA4}">
      <dgm:prSet/>
      <dgm:spPr/>
      <dgm:t>
        <a:bodyPr/>
        <a:lstStyle/>
        <a:p>
          <a:endParaRPr lang="en-US"/>
        </a:p>
      </dgm:t>
    </dgm:pt>
    <dgm:pt modelId="{0FCF4169-90B4-4E46-8309-C2B1DAAD7168}">
      <dgm:prSet phldrT="[Text]" custT="1"/>
      <dgm:spPr/>
      <dgm:t>
        <a:bodyPr/>
        <a:lstStyle/>
        <a:p>
          <a:r>
            <a:rPr lang="en-US" sz="1800" dirty="0"/>
            <a:t>How and why do evidential meanings become grammatical?</a:t>
          </a:r>
        </a:p>
      </dgm:t>
    </dgm:pt>
    <dgm:pt modelId="{AC105F43-A8A6-E74F-8D5E-C8CC40FEF15D}" type="sibTrans" cxnId="{BD2E50C8-369B-1F4E-9F4B-59616E2A4A56}">
      <dgm:prSet/>
      <dgm:spPr/>
      <dgm:t>
        <a:bodyPr/>
        <a:lstStyle/>
        <a:p>
          <a:endParaRPr lang="en-US"/>
        </a:p>
      </dgm:t>
    </dgm:pt>
    <dgm:pt modelId="{2D65C20D-6B1B-134F-A9A8-89B3BA4F7335}" type="parTrans" cxnId="{BD2E50C8-369B-1F4E-9F4B-59616E2A4A56}">
      <dgm:prSet/>
      <dgm:spPr/>
      <dgm:t>
        <a:bodyPr/>
        <a:lstStyle/>
        <a:p>
          <a:endParaRPr lang="en-US"/>
        </a:p>
      </dgm:t>
    </dgm:pt>
    <dgm:pt modelId="{34DB0B99-A932-1649-90CD-707ABA25EFCD}">
      <dgm:prSet custT="1"/>
      <dgm:spPr/>
      <dgm:t>
        <a:bodyPr/>
        <a:lstStyle/>
        <a:p>
          <a:r>
            <a:rPr lang="en-US" sz="1800" dirty="0"/>
            <a:t>How are evidential forms used in social interaction?</a:t>
          </a:r>
        </a:p>
      </dgm:t>
    </dgm:pt>
    <dgm:pt modelId="{236AE47B-A007-DB4A-B433-23A5D3EAC66E}" type="sibTrans" cxnId="{A526ACEB-1235-6B47-B812-4A048D25795B}">
      <dgm:prSet/>
      <dgm:spPr/>
      <dgm:t>
        <a:bodyPr/>
        <a:lstStyle/>
        <a:p>
          <a:endParaRPr lang="en-US"/>
        </a:p>
      </dgm:t>
    </dgm:pt>
    <dgm:pt modelId="{85444F32-2359-6E4B-AC5F-D3273E8A3E27}" type="parTrans" cxnId="{A526ACEB-1235-6B47-B812-4A048D25795B}">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7" custScaleX="68310" custScaleY="50840" custLinFactNeighborX="-35506" custLinFactNeighborY="4694"/>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7" custScaleX="136620" custScaleY="58619" custRadScaleRad="84800" custRadScaleInc="-99913">
        <dgm:presLayoutVars>
          <dgm:bulletEnabled val="1"/>
        </dgm:presLayoutVars>
      </dgm:prSet>
      <dgm:spPr/>
      <dgm:t>
        <a:bodyPr/>
        <a:lstStyle/>
        <a:p>
          <a:endParaRPr lang="de-DE"/>
        </a:p>
      </dgm:t>
    </dgm:pt>
    <dgm:pt modelId="{65783D55-1F32-BC46-B8C8-E4276765A1CC}" type="pres">
      <dgm:prSet presAssocID="{7B1C24B5-294A-A140-A521-C009DA5544C3}" presName="node" presStyleLbl="vennNode1" presStyleIdx="2" presStyleCnt="7" custScaleX="111265" custScaleY="53810" custRadScaleRad="147786" custRadScaleInc="-254248">
        <dgm:presLayoutVars>
          <dgm:bulletEnabled val="1"/>
        </dgm:presLayoutVars>
      </dgm:prSet>
      <dgm:spPr/>
      <dgm:t>
        <a:bodyPr/>
        <a:lstStyle/>
        <a:p>
          <a:endParaRPr lang="de-DE"/>
        </a:p>
      </dgm:t>
    </dgm:pt>
    <dgm:pt modelId="{4F980FA2-CE10-3142-A09D-1FA43FF10488}" type="pres">
      <dgm:prSet presAssocID="{EE22C13D-EDCC-3247-8E0C-35E34B0F4E4B}" presName="node" presStyleLbl="vennNode1" presStyleIdx="3" presStyleCnt="7" custScaleX="121625" custScaleY="67954" custRadScaleRad="13273" custRadScaleInc="-15301">
        <dgm:presLayoutVars>
          <dgm:bulletEnabled val="1"/>
        </dgm:presLayoutVars>
      </dgm:prSet>
      <dgm:spPr/>
      <dgm:t>
        <a:bodyPr/>
        <a:lstStyle/>
        <a:p>
          <a:endParaRPr lang="de-DE"/>
        </a:p>
      </dgm:t>
    </dgm:pt>
    <dgm:pt modelId="{DD9814AF-59BB-F948-B0EC-290ECA58C46A}" type="pres">
      <dgm:prSet presAssocID="{0FCF4169-90B4-4E46-8309-C2B1DAAD7168}" presName="node" presStyleLbl="vennNode1" presStyleIdx="4" presStyleCnt="7" custScaleX="249940" custRadScaleRad="137449" custRadScaleInc="-212509">
        <dgm:presLayoutVars>
          <dgm:bulletEnabled val="1"/>
        </dgm:presLayoutVars>
      </dgm:prSet>
      <dgm:spPr/>
      <dgm:t>
        <a:bodyPr/>
        <a:lstStyle/>
        <a:p>
          <a:endParaRPr lang="de-DE"/>
        </a:p>
      </dgm:t>
    </dgm:pt>
    <dgm:pt modelId="{62CFA4C8-B51C-D248-8531-978AE7895C37}" type="pres">
      <dgm:prSet presAssocID="{34DB0B99-A932-1649-90CD-707ABA25EFCD}" presName="node" presStyleLbl="vennNode1" presStyleIdx="5" presStyleCnt="7" custScaleX="255465" custRadScaleRad="136033" custRadScaleInc="-177951">
        <dgm:presLayoutVars>
          <dgm:bulletEnabled val="1"/>
        </dgm:presLayoutVars>
      </dgm:prSet>
      <dgm:spPr/>
      <dgm:t>
        <a:bodyPr/>
        <a:lstStyle/>
        <a:p>
          <a:endParaRPr lang="de-DE"/>
        </a:p>
      </dgm:t>
    </dgm:pt>
    <dgm:pt modelId="{EB71CDF5-4FF6-AD49-B702-3BAAA92C2FD6}" type="pres">
      <dgm:prSet presAssocID="{8BBECD8E-4238-FB4F-BAD6-785B8DF7A3EC}" presName="node" presStyleLbl="vennNode1" presStyleIdx="6" presStyleCnt="7" custScaleX="125161" custScaleY="70811" custRadScaleRad="97844" custRadScaleInc="-125254">
        <dgm:presLayoutVars>
          <dgm:bulletEnabled val="1"/>
        </dgm:presLayoutVars>
      </dgm:prSet>
      <dgm:spPr/>
      <dgm:t>
        <a:bodyPr/>
        <a:lstStyle/>
        <a:p>
          <a:endParaRPr lang="de-DE"/>
        </a:p>
      </dgm:t>
    </dgm:pt>
  </dgm:ptLst>
  <dgm:cxnLst>
    <dgm:cxn modelId="{BF79C819-C2B7-314E-B8AE-06CED6A17258}" type="presOf" srcId="{2556312D-D455-8348-8112-7E29412BBE25}" destId="{F80873DF-A8D3-E74D-B132-C3B48CF883C3}" srcOrd="0" destOrd="0" presId="urn:microsoft.com/office/officeart/2005/8/layout/radial3"/>
    <dgm:cxn modelId="{BD2E50C8-369B-1F4E-9F4B-59616E2A4A56}" srcId="{2556312D-D455-8348-8112-7E29412BBE25}" destId="{0FCF4169-90B4-4E46-8309-C2B1DAAD7168}" srcOrd="3" destOrd="0" parTransId="{2D65C20D-6B1B-134F-A9A8-89B3BA4F7335}" sibTransId="{AC105F43-A8A6-E74F-8D5E-C8CC40FEF15D}"/>
    <dgm:cxn modelId="{EA62D1B5-9DF2-5E41-9BBF-7EBF2520A141}" type="presOf" srcId="{0FCF4169-90B4-4E46-8309-C2B1DAAD7168}" destId="{DD9814AF-59BB-F948-B0EC-290ECA58C46A}" srcOrd="0" destOrd="0" presId="urn:microsoft.com/office/officeart/2005/8/layout/radial3"/>
    <dgm:cxn modelId="{98052AA5-3FFE-8740-BB8E-2F1EA01EDAC2}" type="presOf" srcId="{34DB0B99-A932-1649-90CD-707ABA25EFCD}" destId="{62CFA4C8-B51C-D248-8531-978AE7895C37}" srcOrd="0" destOrd="0" presId="urn:microsoft.com/office/officeart/2005/8/layout/radial3"/>
    <dgm:cxn modelId="{03854067-11BB-944C-B112-343F87EBECB3}" type="presOf" srcId="{7B1C24B5-294A-A140-A521-C009DA5544C3}" destId="{65783D55-1F32-BC46-B8C8-E4276765A1CC}" srcOrd="0" destOrd="0" presId="urn:microsoft.com/office/officeart/2005/8/layout/radial3"/>
    <dgm:cxn modelId="{D3BE0B64-054C-0D4D-BCBB-71C0E4F2EBA4}" srcId="{2556312D-D455-8348-8112-7E29412BBE25}" destId="{7B1C24B5-294A-A140-A521-C009DA5544C3}" srcOrd="1" destOrd="0" parTransId="{45BCD9F1-9614-5842-A5C8-D9C77D8A32A2}" sibTransId="{E89F6586-D7D2-4F45-82A8-DE979D55542C}"/>
    <dgm:cxn modelId="{7773D3EE-2868-A24D-89FD-9451156BDE9A}" type="presOf" srcId="{EE22C13D-EDCC-3247-8E0C-35E34B0F4E4B}" destId="{4F980FA2-CE10-3142-A09D-1FA43FF10488}" srcOrd="0" destOrd="0" presId="urn:microsoft.com/office/officeart/2005/8/layout/radial3"/>
    <dgm:cxn modelId="{A526ACEB-1235-6B47-B812-4A048D25795B}" srcId="{2556312D-D455-8348-8112-7E29412BBE25}" destId="{34DB0B99-A932-1649-90CD-707ABA25EFCD}" srcOrd="4" destOrd="0" parTransId="{85444F32-2359-6E4B-AC5F-D3273E8A3E27}" sibTransId="{236AE47B-A007-DB4A-B433-23A5D3EAC66E}"/>
    <dgm:cxn modelId="{F785CA94-E4BB-4F49-A7E4-5BBDBEDE2637}" type="presOf" srcId="{8BBECD8E-4238-FB4F-BAD6-785B8DF7A3EC}" destId="{EB71CDF5-4FF6-AD49-B702-3BAAA92C2FD6}" srcOrd="0" destOrd="0" presId="urn:microsoft.com/office/officeart/2005/8/layout/radial3"/>
    <dgm:cxn modelId="{961D9DD6-5ABF-D740-B03E-9E9849604F32}" type="presOf" srcId="{66029FB3-2553-7346-85F9-394600819493}" destId="{95FFCBC2-DF75-F945-88A9-76EC3DDEA97F}" srcOrd="0" destOrd="0" presId="urn:microsoft.com/office/officeart/2005/8/layout/radial3"/>
    <dgm:cxn modelId="{C1F3FFA0-3096-5B45-AAC7-FD0F76859D7D}" srcId="{2556312D-D455-8348-8112-7E29412BBE25}" destId="{EE22C13D-EDCC-3247-8E0C-35E34B0F4E4B}" srcOrd="2" destOrd="0" parTransId="{01B92713-57B6-B144-8163-78D062BE41D4}" sibTransId="{20D3855A-234B-7B4E-8CDC-19CD041770C4}"/>
    <dgm:cxn modelId="{78B9E08B-4115-6845-8ADD-8063EAEB4600}" type="presOf" srcId="{14936CE3-9365-0543-9A0B-FAD960B41F37}" destId="{69D898E7-E873-0247-89B3-360C53C29103}" srcOrd="0" destOrd="0" presId="urn:microsoft.com/office/officeart/2005/8/layout/radial3"/>
    <dgm:cxn modelId="{969FF388-5293-A34E-8FD7-82E984D5C639}" srcId="{2556312D-D455-8348-8112-7E29412BBE25}" destId="{14936CE3-9365-0543-9A0B-FAD960B41F37}" srcOrd="0" destOrd="0" parTransId="{D0873868-4598-DB4F-99B3-D42914B38BAA}" sibTransId="{D8D37A4E-2CA1-B744-9A75-912CB87BC93F}"/>
    <dgm:cxn modelId="{ABBF26A0-BDA1-9245-B837-7C840628C09C}" srcId="{2556312D-D455-8348-8112-7E29412BBE25}" destId="{8BBECD8E-4238-FB4F-BAD6-785B8DF7A3EC}" srcOrd="5" destOrd="0" parTransId="{50EC2D01-2AA8-6542-A972-6115567D1D23}" sibTransId="{A4CAE2D1-4A43-0A4F-9745-DC09B58AEB98}"/>
    <dgm:cxn modelId="{9CB7AE2B-E7B8-354C-B56E-C62EABFEF3DA}" srcId="{66029FB3-2553-7346-85F9-394600819493}" destId="{2556312D-D455-8348-8112-7E29412BBE25}" srcOrd="0" destOrd="0" parTransId="{BA07CC12-6161-594D-BBBE-D8F2768EEFEB}" sibTransId="{A2815FC4-05FF-A847-94D0-0F618DFA74C4}"/>
    <dgm:cxn modelId="{0C5A8630-AFF5-B840-9ACE-0D45152F6608}" type="presParOf" srcId="{95FFCBC2-DF75-F945-88A9-76EC3DDEA97F}" destId="{3281356D-B149-4B46-87DE-BBA87887E237}" srcOrd="0" destOrd="0" presId="urn:microsoft.com/office/officeart/2005/8/layout/radial3"/>
    <dgm:cxn modelId="{8C65D7A2-A13D-724A-8481-12ACC6305AF9}" type="presParOf" srcId="{3281356D-B149-4B46-87DE-BBA87887E237}" destId="{F80873DF-A8D3-E74D-B132-C3B48CF883C3}" srcOrd="0" destOrd="0" presId="urn:microsoft.com/office/officeart/2005/8/layout/radial3"/>
    <dgm:cxn modelId="{047866EA-77FA-0A43-BC0B-EE9CA5F5982D}" type="presParOf" srcId="{3281356D-B149-4B46-87DE-BBA87887E237}" destId="{69D898E7-E873-0247-89B3-360C53C29103}" srcOrd="1" destOrd="0" presId="urn:microsoft.com/office/officeart/2005/8/layout/radial3"/>
    <dgm:cxn modelId="{EAAB4486-3DA8-D343-80C6-1D1331816D2C}" type="presParOf" srcId="{3281356D-B149-4B46-87DE-BBA87887E237}" destId="{65783D55-1F32-BC46-B8C8-E4276765A1CC}" srcOrd="2" destOrd="0" presId="urn:microsoft.com/office/officeart/2005/8/layout/radial3"/>
    <dgm:cxn modelId="{9E55D9F4-EF0E-7044-AFAB-228249310225}" type="presParOf" srcId="{3281356D-B149-4B46-87DE-BBA87887E237}" destId="{4F980FA2-CE10-3142-A09D-1FA43FF10488}" srcOrd="3" destOrd="0" presId="urn:microsoft.com/office/officeart/2005/8/layout/radial3"/>
    <dgm:cxn modelId="{3C3536A6-D80E-9A4F-92F5-40FADB69351F}" type="presParOf" srcId="{3281356D-B149-4B46-87DE-BBA87887E237}" destId="{DD9814AF-59BB-F948-B0EC-290ECA58C46A}" srcOrd="4" destOrd="0" presId="urn:microsoft.com/office/officeart/2005/8/layout/radial3"/>
    <dgm:cxn modelId="{6395B44A-8819-694D-A2D9-8F2F19ED84E7}" type="presParOf" srcId="{3281356D-B149-4B46-87DE-BBA87887E237}" destId="{62CFA4C8-B51C-D248-8531-978AE7895C37}" srcOrd="5" destOrd="0" presId="urn:microsoft.com/office/officeart/2005/8/layout/radial3"/>
    <dgm:cxn modelId="{00AE42E6-7869-354C-ACEF-1F875C6F0EEA}" type="presParOf" srcId="{3281356D-B149-4B46-87DE-BBA87887E237}" destId="{EB71CDF5-4FF6-AD49-B702-3BAAA92C2FD6}" srcOrd="6"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58968EEB-F788-BB40-B13D-80DF88F4D910}"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0FCF4169-90B4-4E46-8309-C2B1DAAD7168}">
      <dgm:prSet phldrT="[Text]" custT="1"/>
      <dgm:spPr/>
      <dgm:t>
        <a:bodyPr/>
        <a:lstStyle/>
        <a:p>
          <a:r>
            <a:rPr lang="en-US" sz="1800" dirty="0"/>
            <a:t>How and why do evidential meanings become grammatical?</a:t>
          </a:r>
        </a:p>
      </dgm:t>
    </dgm:pt>
    <dgm:pt modelId="{2D65C20D-6B1B-134F-A9A8-89B3BA4F7335}" type="parTrans" cxnId="{BD2E50C8-369B-1F4E-9F4B-59616E2A4A56}">
      <dgm:prSet/>
      <dgm:spPr/>
      <dgm:t>
        <a:bodyPr/>
        <a:lstStyle/>
        <a:p>
          <a:endParaRPr lang="en-US"/>
        </a:p>
      </dgm:t>
    </dgm:pt>
    <dgm:pt modelId="{AC105F43-A8A6-E74F-8D5E-C8CC40FEF15D}" type="sibTrans" cxnId="{BD2E50C8-369B-1F4E-9F4B-59616E2A4A56}">
      <dgm:prSet/>
      <dgm:spPr/>
      <dgm:t>
        <a:bodyPr/>
        <a:lstStyle/>
        <a:p>
          <a:endParaRPr lang="en-US"/>
        </a:p>
      </dgm:t>
    </dgm:pt>
    <dgm:pt modelId="{8BBECD8E-4238-FB4F-BAD6-785B8DF7A3EC}">
      <dgm:prSet phldrT="[Text]"/>
      <dgm:spPr/>
      <dgm:t>
        <a:bodyPr/>
        <a:lstStyle/>
        <a:p>
          <a:r>
            <a:rPr lang="en-US" dirty="0"/>
            <a:t>What is the relationship between source, reliability and certainty in evidential marking?</a:t>
          </a:r>
        </a:p>
      </dgm:t>
    </dgm:pt>
    <dgm:pt modelId="{50EC2D01-2AA8-6542-A972-6115567D1D23}" type="parTrans" cxnId="{ABBF26A0-BDA1-9245-B837-7C840628C09C}">
      <dgm:prSet/>
      <dgm:spPr/>
      <dgm:t>
        <a:bodyPr/>
        <a:lstStyle/>
        <a:p>
          <a:endParaRPr lang="en-US"/>
        </a:p>
      </dgm:t>
    </dgm:pt>
    <dgm:pt modelId="{A4CAE2D1-4A43-0A4F-9745-DC09B58AEB98}" type="sibTrans" cxnId="{ABBF26A0-BDA1-9245-B837-7C840628C09C}">
      <dgm:prSet/>
      <dgm:spPr/>
      <dgm:t>
        <a:bodyPr/>
        <a:lstStyle/>
        <a:p>
          <a:endParaRPr lang="en-US"/>
        </a:p>
      </dgm:t>
    </dgm:pt>
    <dgm:pt modelId="{EE22C13D-EDCC-3247-8E0C-35E34B0F4E4B}">
      <dgm:prSet/>
      <dgm:spPr/>
      <dgm:t>
        <a:bodyPr/>
        <a:lstStyle/>
        <a:p>
          <a:r>
            <a:rPr lang="en-US" dirty="0" err="1"/>
            <a:t>Mirativity</a:t>
          </a:r>
          <a:endParaRPr lang="en-US" dirty="0"/>
        </a:p>
        <a:p>
          <a:r>
            <a:rPr lang="en-US" dirty="0" err="1"/>
            <a:t>Egophoricity</a:t>
          </a:r>
          <a:endParaRPr lang="en-US" dirty="0"/>
        </a:p>
        <a:p>
          <a:r>
            <a:rPr lang="en-US" dirty="0"/>
            <a:t>Quotation</a:t>
          </a:r>
        </a:p>
        <a:p>
          <a:r>
            <a:rPr lang="en-US" dirty="0"/>
            <a:t>Epistemic Modality</a:t>
          </a:r>
        </a:p>
      </dgm:t>
    </dgm:pt>
    <dgm:pt modelId="{01B92713-57B6-B144-8163-78D062BE41D4}" type="parTrans" cxnId="{C1F3FFA0-3096-5B45-AAC7-FD0F76859D7D}">
      <dgm:prSet/>
      <dgm:spPr/>
      <dgm:t>
        <a:bodyPr/>
        <a:lstStyle/>
        <a:p>
          <a:endParaRPr lang="en-US"/>
        </a:p>
      </dgm:t>
    </dgm:pt>
    <dgm:pt modelId="{20D3855A-234B-7B4E-8CDC-19CD041770C4}" type="sibTrans" cxnId="{C1F3FFA0-3096-5B45-AAC7-FD0F76859D7D}">
      <dgm:prSet/>
      <dgm:spPr/>
      <dgm:t>
        <a:bodyPr/>
        <a:lstStyle/>
        <a:p>
          <a:endParaRPr lang="en-US"/>
        </a:p>
      </dgm:t>
    </dgm:pt>
    <dgm:pt modelId="{7B1C24B5-294A-A140-A521-C009DA5544C3}">
      <dgm:prSet/>
      <dgm:spPr/>
      <dgm:t>
        <a:bodyPr/>
        <a:lstStyle/>
        <a:p>
          <a:r>
            <a:rPr lang="en-US" dirty="0"/>
            <a:t>Direct </a:t>
          </a:r>
          <a:r>
            <a:rPr lang="en-US" dirty="0" err="1"/>
            <a:t>vs</a:t>
          </a:r>
          <a:r>
            <a:rPr lang="en-US" dirty="0"/>
            <a:t> indirect</a:t>
          </a:r>
        </a:p>
        <a:p>
          <a:r>
            <a:rPr lang="en-US" dirty="0"/>
            <a:t>Report </a:t>
          </a:r>
          <a:r>
            <a:rPr lang="en-US" dirty="0" err="1"/>
            <a:t>vs</a:t>
          </a:r>
          <a:r>
            <a:rPr lang="en-US" dirty="0"/>
            <a:t> inference</a:t>
          </a:r>
        </a:p>
      </dgm:t>
    </dgm:pt>
    <dgm:pt modelId="{45BCD9F1-9614-5842-A5C8-D9C77D8A32A2}" type="parTrans" cxnId="{D3BE0B64-054C-0D4D-BCBB-71C0E4F2EBA4}">
      <dgm:prSet/>
      <dgm:spPr/>
      <dgm:t>
        <a:bodyPr/>
        <a:lstStyle/>
        <a:p>
          <a:endParaRPr lang="en-US"/>
        </a:p>
      </dgm:t>
    </dgm:pt>
    <dgm:pt modelId="{E89F6586-D7D2-4F45-82A8-DE979D55542C}" type="sibTrans" cxnId="{D3BE0B64-054C-0D4D-BCBB-71C0E4F2EBA4}">
      <dgm:prSet/>
      <dgm:spPr/>
      <dgm:t>
        <a:bodyPr/>
        <a:lstStyle/>
        <a:p>
          <a:endParaRPr lang="en-US"/>
        </a:p>
      </dgm:t>
    </dgm:pt>
    <dgm:pt modelId="{34DB0B99-A932-1649-90CD-707ABA25EFCD}">
      <dgm:prSet custT="1"/>
      <dgm:spPr/>
      <dgm:t>
        <a:bodyPr/>
        <a:lstStyle/>
        <a:p>
          <a:r>
            <a:rPr lang="en-US" sz="1800" dirty="0"/>
            <a:t>How are evidential forms used in social interaction?</a:t>
          </a:r>
        </a:p>
      </dgm:t>
    </dgm:pt>
    <dgm:pt modelId="{85444F32-2359-6E4B-AC5F-D3273E8A3E27}" type="parTrans" cxnId="{A526ACEB-1235-6B47-B812-4A048D25795B}">
      <dgm:prSet/>
      <dgm:spPr/>
      <dgm:t>
        <a:bodyPr/>
        <a:lstStyle/>
        <a:p>
          <a:endParaRPr lang="en-US"/>
        </a:p>
      </dgm:t>
    </dgm:pt>
    <dgm:pt modelId="{236AE47B-A007-DB4A-B433-23A5D3EAC66E}" type="sibTrans" cxnId="{A526ACEB-1235-6B47-B812-4A048D25795B}">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7" custScaleX="68310" custScaleY="50840" custLinFactNeighborX="-56831" custLinFactNeighborY="-2527"/>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7" custScaleX="136620" custScaleY="58619" custRadScaleRad="129253" custRadScaleInc="-106463">
        <dgm:presLayoutVars>
          <dgm:bulletEnabled val="1"/>
        </dgm:presLayoutVars>
      </dgm:prSet>
      <dgm:spPr/>
      <dgm:t>
        <a:bodyPr/>
        <a:lstStyle/>
        <a:p>
          <a:endParaRPr lang="de-DE"/>
        </a:p>
      </dgm:t>
    </dgm:pt>
    <dgm:pt modelId="{65783D55-1F32-BC46-B8C8-E4276765A1CC}" type="pres">
      <dgm:prSet presAssocID="{7B1C24B5-294A-A140-A521-C009DA5544C3}" presName="node" presStyleLbl="vennNode1" presStyleIdx="2" presStyleCnt="7" custScaleX="111265" custScaleY="53810" custRadScaleRad="190452" custRadScaleInc="-246053">
        <dgm:presLayoutVars>
          <dgm:bulletEnabled val="1"/>
        </dgm:presLayoutVars>
      </dgm:prSet>
      <dgm:spPr/>
      <dgm:t>
        <a:bodyPr/>
        <a:lstStyle/>
        <a:p>
          <a:endParaRPr lang="de-DE"/>
        </a:p>
      </dgm:t>
    </dgm:pt>
    <dgm:pt modelId="{4F980FA2-CE10-3142-A09D-1FA43FF10488}" type="pres">
      <dgm:prSet presAssocID="{EE22C13D-EDCC-3247-8E0C-35E34B0F4E4B}" presName="node" presStyleLbl="vennNode1" presStyleIdx="3" presStyleCnt="7" custScaleX="121625" custScaleY="67954" custRadScaleRad="31769" custRadScaleInc="279707">
        <dgm:presLayoutVars>
          <dgm:bulletEnabled val="1"/>
        </dgm:presLayoutVars>
      </dgm:prSet>
      <dgm:spPr/>
      <dgm:t>
        <a:bodyPr/>
        <a:lstStyle/>
        <a:p>
          <a:endParaRPr lang="de-DE"/>
        </a:p>
      </dgm:t>
    </dgm:pt>
    <dgm:pt modelId="{DD9814AF-59BB-F948-B0EC-290ECA58C46A}" type="pres">
      <dgm:prSet presAssocID="{0FCF4169-90B4-4E46-8309-C2B1DAAD7168}" presName="node" presStyleLbl="vennNode1" presStyleIdx="4" presStyleCnt="7" custScaleX="249940" custRadScaleRad="137449" custRadScaleInc="-212509">
        <dgm:presLayoutVars>
          <dgm:bulletEnabled val="1"/>
        </dgm:presLayoutVars>
      </dgm:prSet>
      <dgm:spPr/>
      <dgm:t>
        <a:bodyPr/>
        <a:lstStyle/>
        <a:p>
          <a:endParaRPr lang="de-DE"/>
        </a:p>
      </dgm:t>
    </dgm:pt>
    <dgm:pt modelId="{62CFA4C8-B51C-D248-8531-978AE7895C37}" type="pres">
      <dgm:prSet presAssocID="{34DB0B99-A932-1649-90CD-707ABA25EFCD}" presName="node" presStyleLbl="vennNode1" presStyleIdx="5" presStyleCnt="7" custScaleX="255465" custRadScaleRad="149530" custRadScaleInc="-185762">
        <dgm:presLayoutVars>
          <dgm:bulletEnabled val="1"/>
        </dgm:presLayoutVars>
      </dgm:prSet>
      <dgm:spPr/>
      <dgm:t>
        <a:bodyPr/>
        <a:lstStyle/>
        <a:p>
          <a:endParaRPr lang="de-DE"/>
        </a:p>
      </dgm:t>
    </dgm:pt>
    <dgm:pt modelId="{EB71CDF5-4FF6-AD49-B702-3BAAA92C2FD6}" type="pres">
      <dgm:prSet presAssocID="{8BBECD8E-4238-FB4F-BAD6-785B8DF7A3EC}" presName="node" presStyleLbl="vennNode1" presStyleIdx="6" presStyleCnt="7" custScaleX="125161" custScaleY="70811" custRadScaleRad="124432" custRadScaleInc="-93659">
        <dgm:presLayoutVars>
          <dgm:bulletEnabled val="1"/>
        </dgm:presLayoutVars>
      </dgm:prSet>
      <dgm:spPr/>
      <dgm:t>
        <a:bodyPr/>
        <a:lstStyle/>
        <a:p>
          <a:endParaRPr lang="de-DE"/>
        </a:p>
      </dgm:t>
    </dgm:pt>
  </dgm:ptLst>
  <dgm:cxnLst>
    <dgm:cxn modelId="{BD2E50C8-369B-1F4E-9F4B-59616E2A4A56}" srcId="{2556312D-D455-8348-8112-7E29412BBE25}" destId="{0FCF4169-90B4-4E46-8309-C2B1DAAD7168}" srcOrd="3" destOrd="0" parTransId="{2D65C20D-6B1B-134F-A9A8-89B3BA4F7335}" sibTransId="{AC105F43-A8A6-E74F-8D5E-C8CC40FEF15D}"/>
    <dgm:cxn modelId="{D3BE0B64-054C-0D4D-BCBB-71C0E4F2EBA4}" srcId="{2556312D-D455-8348-8112-7E29412BBE25}" destId="{7B1C24B5-294A-A140-A521-C009DA5544C3}" srcOrd="1" destOrd="0" parTransId="{45BCD9F1-9614-5842-A5C8-D9C77D8A32A2}" sibTransId="{E89F6586-D7D2-4F45-82A8-DE979D55542C}"/>
    <dgm:cxn modelId="{6C4A1366-652B-0A4E-A1A2-97CD5FA21EF8}" type="presOf" srcId="{66029FB3-2553-7346-85F9-394600819493}" destId="{95FFCBC2-DF75-F945-88A9-76EC3DDEA97F}" srcOrd="0" destOrd="0" presId="urn:microsoft.com/office/officeart/2005/8/layout/radial3"/>
    <dgm:cxn modelId="{A526ACEB-1235-6B47-B812-4A048D25795B}" srcId="{2556312D-D455-8348-8112-7E29412BBE25}" destId="{34DB0B99-A932-1649-90CD-707ABA25EFCD}" srcOrd="4" destOrd="0" parTransId="{85444F32-2359-6E4B-AC5F-D3273E8A3E27}" sibTransId="{236AE47B-A007-DB4A-B433-23A5D3EAC66E}"/>
    <dgm:cxn modelId="{991B3679-BCE7-FA41-B5F4-5E5334A4A820}" type="presOf" srcId="{14936CE3-9365-0543-9A0B-FAD960B41F37}" destId="{69D898E7-E873-0247-89B3-360C53C29103}" srcOrd="0" destOrd="0" presId="urn:microsoft.com/office/officeart/2005/8/layout/radial3"/>
    <dgm:cxn modelId="{C1F3FFA0-3096-5B45-AAC7-FD0F76859D7D}" srcId="{2556312D-D455-8348-8112-7E29412BBE25}" destId="{EE22C13D-EDCC-3247-8E0C-35E34B0F4E4B}" srcOrd="2" destOrd="0" parTransId="{01B92713-57B6-B144-8163-78D062BE41D4}" sibTransId="{20D3855A-234B-7B4E-8CDC-19CD041770C4}"/>
    <dgm:cxn modelId="{81DC2D0A-BDD5-F340-B103-122E2DF66DD3}" type="presOf" srcId="{34DB0B99-A932-1649-90CD-707ABA25EFCD}" destId="{62CFA4C8-B51C-D248-8531-978AE7895C37}" srcOrd="0" destOrd="0" presId="urn:microsoft.com/office/officeart/2005/8/layout/radial3"/>
    <dgm:cxn modelId="{2C896C2F-4C46-0942-B14E-BFFBF6513ED7}" type="presOf" srcId="{7B1C24B5-294A-A140-A521-C009DA5544C3}" destId="{65783D55-1F32-BC46-B8C8-E4276765A1CC}" srcOrd="0" destOrd="0" presId="urn:microsoft.com/office/officeart/2005/8/layout/radial3"/>
    <dgm:cxn modelId="{969FF388-5293-A34E-8FD7-82E984D5C639}" srcId="{2556312D-D455-8348-8112-7E29412BBE25}" destId="{14936CE3-9365-0543-9A0B-FAD960B41F37}" srcOrd="0" destOrd="0" parTransId="{D0873868-4598-DB4F-99B3-D42914B38BAA}" sibTransId="{D8D37A4E-2CA1-B744-9A75-912CB87BC93F}"/>
    <dgm:cxn modelId="{36914974-A602-BC4E-9999-DA66FC2F4A57}" type="presOf" srcId="{2556312D-D455-8348-8112-7E29412BBE25}" destId="{F80873DF-A8D3-E74D-B132-C3B48CF883C3}" srcOrd="0" destOrd="0" presId="urn:microsoft.com/office/officeart/2005/8/layout/radial3"/>
    <dgm:cxn modelId="{62AAF240-9202-7E46-A02B-76FA02AF4795}" type="presOf" srcId="{8BBECD8E-4238-FB4F-BAD6-785B8DF7A3EC}" destId="{EB71CDF5-4FF6-AD49-B702-3BAAA92C2FD6}" srcOrd="0" destOrd="0" presId="urn:microsoft.com/office/officeart/2005/8/layout/radial3"/>
    <dgm:cxn modelId="{ABBF26A0-BDA1-9245-B837-7C840628C09C}" srcId="{2556312D-D455-8348-8112-7E29412BBE25}" destId="{8BBECD8E-4238-FB4F-BAD6-785B8DF7A3EC}" srcOrd="5" destOrd="0" parTransId="{50EC2D01-2AA8-6542-A972-6115567D1D23}" sibTransId="{A4CAE2D1-4A43-0A4F-9745-DC09B58AEB98}"/>
    <dgm:cxn modelId="{9CB7AE2B-E7B8-354C-B56E-C62EABFEF3DA}" srcId="{66029FB3-2553-7346-85F9-394600819493}" destId="{2556312D-D455-8348-8112-7E29412BBE25}" srcOrd="0" destOrd="0" parTransId="{BA07CC12-6161-594D-BBBE-D8F2768EEFEB}" sibTransId="{A2815FC4-05FF-A847-94D0-0F618DFA74C4}"/>
    <dgm:cxn modelId="{0A62B2D5-F489-2645-A7BA-BDF11C6D2EC9}" type="presOf" srcId="{EE22C13D-EDCC-3247-8E0C-35E34B0F4E4B}" destId="{4F980FA2-CE10-3142-A09D-1FA43FF10488}" srcOrd="0" destOrd="0" presId="urn:microsoft.com/office/officeart/2005/8/layout/radial3"/>
    <dgm:cxn modelId="{DCE8D508-2FA8-DE45-88BF-691052904E66}" type="presOf" srcId="{0FCF4169-90B4-4E46-8309-C2B1DAAD7168}" destId="{DD9814AF-59BB-F948-B0EC-290ECA58C46A}" srcOrd="0" destOrd="0" presId="urn:microsoft.com/office/officeart/2005/8/layout/radial3"/>
    <dgm:cxn modelId="{BDD62513-4AC9-9545-94A8-9F0DDDFABE29}" type="presParOf" srcId="{95FFCBC2-DF75-F945-88A9-76EC3DDEA97F}" destId="{3281356D-B149-4B46-87DE-BBA87887E237}" srcOrd="0" destOrd="0" presId="urn:microsoft.com/office/officeart/2005/8/layout/radial3"/>
    <dgm:cxn modelId="{56B80DC3-803B-1D4C-AE6A-791F98562B70}" type="presParOf" srcId="{3281356D-B149-4B46-87DE-BBA87887E237}" destId="{F80873DF-A8D3-E74D-B132-C3B48CF883C3}" srcOrd="0" destOrd="0" presId="urn:microsoft.com/office/officeart/2005/8/layout/radial3"/>
    <dgm:cxn modelId="{24A71672-A7E5-3B44-AE16-20154DE7FACD}" type="presParOf" srcId="{3281356D-B149-4B46-87DE-BBA87887E237}" destId="{69D898E7-E873-0247-89B3-360C53C29103}" srcOrd="1" destOrd="0" presId="urn:microsoft.com/office/officeart/2005/8/layout/radial3"/>
    <dgm:cxn modelId="{47C5BF82-D650-854A-A026-9FC16945F51C}" type="presParOf" srcId="{3281356D-B149-4B46-87DE-BBA87887E237}" destId="{65783D55-1F32-BC46-B8C8-E4276765A1CC}" srcOrd="2" destOrd="0" presId="urn:microsoft.com/office/officeart/2005/8/layout/radial3"/>
    <dgm:cxn modelId="{9EFBDEB3-8950-B747-B31A-D0859FAF50D1}" type="presParOf" srcId="{3281356D-B149-4B46-87DE-BBA87887E237}" destId="{4F980FA2-CE10-3142-A09D-1FA43FF10488}" srcOrd="3" destOrd="0" presId="urn:microsoft.com/office/officeart/2005/8/layout/radial3"/>
    <dgm:cxn modelId="{CF85DE6D-60F4-9147-9213-7FE01D2131E1}" type="presParOf" srcId="{3281356D-B149-4B46-87DE-BBA87887E237}" destId="{DD9814AF-59BB-F948-B0EC-290ECA58C46A}" srcOrd="4" destOrd="0" presId="urn:microsoft.com/office/officeart/2005/8/layout/radial3"/>
    <dgm:cxn modelId="{695A3F99-E6DE-D040-8E57-C2B8D7854A7C}" type="presParOf" srcId="{3281356D-B149-4B46-87DE-BBA87887E237}" destId="{62CFA4C8-B51C-D248-8531-978AE7895C37}" srcOrd="5" destOrd="0" presId="urn:microsoft.com/office/officeart/2005/8/layout/radial3"/>
    <dgm:cxn modelId="{0B22407C-C5B4-4545-B213-6573009A2D16}" type="presParOf" srcId="{3281356D-B149-4B46-87DE-BBA87887E237}" destId="{EB71CDF5-4FF6-AD49-B702-3BAAA92C2FD6}" srcOrd="6"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F7C73F0F-5CFF-A641-8A79-D9009D6BC635}" type="doc">
      <dgm:prSet loTypeId="urn:microsoft.com/office/officeart/2005/8/layout/process1" loCatId="" qsTypeId="urn:microsoft.com/office/officeart/2005/8/quickstyle/simple4" qsCatId="simple" csTypeId="urn:microsoft.com/office/officeart/2005/8/colors/accent4_2" csCatId="accent4" phldr="1"/>
      <dgm:spPr/>
    </dgm:pt>
    <dgm:pt modelId="{0407CE31-2167-5047-8188-83E1B1F92357}">
      <dgm:prSet/>
      <dgm:spPr/>
      <dgm:t>
        <a:bodyPr/>
        <a:lstStyle/>
        <a:p>
          <a:r>
            <a:rPr lang="en-GB" dirty="0"/>
            <a:t>Grice’s (1975) </a:t>
          </a:r>
          <a:r>
            <a:rPr lang="en-GB" dirty="0" err="1"/>
            <a:t>Coorperative</a:t>
          </a:r>
          <a:r>
            <a:rPr lang="en-GB" dirty="0"/>
            <a:t> Principle</a:t>
          </a:r>
        </a:p>
        <a:p>
          <a:endParaRPr lang="en-GB" dirty="0"/>
        </a:p>
        <a:p>
          <a:r>
            <a:rPr lang="en-GB" dirty="0" err="1"/>
            <a:t>Labov</a:t>
          </a:r>
          <a:r>
            <a:rPr lang="en-GB" dirty="0"/>
            <a:t> &amp; </a:t>
          </a:r>
          <a:r>
            <a:rPr lang="en-GB" dirty="0" err="1"/>
            <a:t>Fanshel</a:t>
          </a:r>
          <a:r>
            <a:rPr lang="en-GB" dirty="0"/>
            <a:t> (1977)</a:t>
          </a:r>
        </a:p>
      </dgm:t>
    </dgm:pt>
    <dgm:pt modelId="{EAC8AF6F-D4B9-794C-AFF9-A3EF2D4A61DB}" type="parTrans" cxnId="{56FF95CC-2520-2943-9DF9-8320D8FDE97F}">
      <dgm:prSet/>
      <dgm:spPr/>
      <dgm:t>
        <a:bodyPr/>
        <a:lstStyle/>
        <a:p>
          <a:endParaRPr lang="en-GB"/>
        </a:p>
      </dgm:t>
    </dgm:pt>
    <dgm:pt modelId="{7C077545-C869-6B49-AFAF-3116BEA45BAB}" type="sibTrans" cxnId="{56FF95CC-2520-2943-9DF9-8320D8FDE97F}">
      <dgm:prSet/>
      <dgm:spPr/>
      <dgm:t>
        <a:bodyPr/>
        <a:lstStyle/>
        <a:p>
          <a:endParaRPr lang="en-GB"/>
        </a:p>
      </dgm:t>
    </dgm:pt>
    <dgm:pt modelId="{1566F8C7-F544-F34F-AF85-4113F1D80E56}" type="pres">
      <dgm:prSet presAssocID="{F7C73F0F-5CFF-A641-8A79-D9009D6BC635}" presName="Name0" presStyleCnt="0">
        <dgm:presLayoutVars>
          <dgm:dir/>
          <dgm:resizeHandles val="exact"/>
        </dgm:presLayoutVars>
      </dgm:prSet>
      <dgm:spPr/>
    </dgm:pt>
    <dgm:pt modelId="{6FEFF8DC-91F3-E545-9F64-80C3FB05FC73}" type="pres">
      <dgm:prSet presAssocID="{0407CE31-2167-5047-8188-83E1B1F92357}" presName="node" presStyleLbl="node1" presStyleIdx="0" presStyleCnt="1" custScaleX="45177" custScaleY="69038" custLinFactNeighborX="9026" custLinFactNeighborY="-662">
        <dgm:presLayoutVars>
          <dgm:bulletEnabled val="1"/>
        </dgm:presLayoutVars>
      </dgm:prSet>
      <dgm:spPr/>
      <dgm:t>
        <a:bodyPr/>
        <a:lstStyle/>
        <a:p>
          <a:endParaRPr lang="de-DE"/>
        </a:p>
      </dgm:t>
    </dgm:pt>
  </dgm:ptLst>
  <dgm:cxnLst>
    <dgm:cxn modelId="{56FF95CC-2520-2943-9DF9-8320D8FDE97F}" srcId="{F7C73F0F-5CFF-A641-8A79-D9009D6BC635}" destId="{0407CE31-2167-5047-8188-83E1B1F92357}" srcOrd="0" destOrd="0" parTransId="{EAC8AF6F-D4B9-794C-AFF9-A3EF2D4A61DB}" sibTransId="{7C077545-C869-6B49-AFAF-3116BEA45BAB}"/>
    <dgm:cxn modelId="{B400F74B-80E5-414F-9263-A9D47078204B}" type="presOf" srcId="{0407CE31-2167-5047-8188-83E1B1F92357}" destId="{6FEFF8DC-91F3-E545-9F64-80C3FB05FC73}" srcOrd="0" destOrd="0" presId="urn:microsoft.com/office/officeart/2005/8/layout/process1"/>
    <dgm:cxn modelId="{6C9D8564-A0DB-BD44-BC31-18BF8717F019}" type="presOf" srcId="{F7C73F0F-5CFF-A641-8A79-D9009D6BC635}" destId="{1566F8C7-F544-F34F-AF85-4113F1D80E56}" srcOrd="0" destOrd="0" presId="urn:microsoft.com/office/officeart/2005/8/layout/process1"/>
    <dgm:cxn modelId="{452CAEF2-777E-A249-ADD8-2E04C05499F5}" type="presParOf" srcId="{1566F8C7-F544-F34F-AF85-4113F1D80E56}" destId="{6FEFF8DC-91F3-E545-9F64-80C3FB05FC7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5705B6-171D-E145-89F3-A497754331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85CAAD42-3F08-BB40-A068-4C8690ACCF0E}" type="pres">
      <dgm:prSet presAssocID="{685705B6-171D-E145-89F3-A49775433162}" presName="Name0" presStyleCnt="0">
        <dgm:presLayoutVars>
          <dgm:dir/>
          <dgm:resizeHandles val="exact"/>
        </dgm:presLayoutVars>
      </dgm:prSet>
      <dgm:spPr/>
      <dgm:t>
        <a:bodyPr/>
        <a:lstStyle/>
        <a:p>
          <a:endParaRPr lang="de-DE"/>
        </a:p>
      </dgm:t>
    </dgm:pt>
  </dgm:ptLst>
  <dgm:cxnLst>
    <dgm:cxn modelId="{EEE315B1-79A6-534E-B7C3-99A4AB87FD21}" type="presOf" srcId="{685705B6-171D-E145-89F3-A49775433162}" destId="{85CAAD42-3F08-BB40-A068-4C8690ACCF0E}"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5705B6-171D-E145-89F3-A49775433162}" type="doc">
      <dgm:prSet loTypeId="urn:microsoft.com/office/officeart/2005/8/layout/process1" loCatId="process" qsTypeId="urn:microsoft.com/office/officeart/2005/8/quickstyle/simple1" qsCatId="simple" csTypeId="urn:microsoft.com/office/officeart/2005/8/colors/accent1_2" csCatId="accent1" phldr="1"/>
      <dgm:spPr/>
    </dgm:pt>
    <dgm:pt modelId="{4CA61AF5-5FBE-3946-8617-F7C5EF1297EC}">
      <dgm:prSet phldrT="[Text]"/>
      <dgm:spPr>
        <a:solidFill>
          <a:srgbClr val="92D050"/>
        </a:solidFill>
        <a:ln>
          <a:solidFill>
            <a:srgbClr val="92D050"/>
          </a:solidFill>
        </a:ln>
      </dgm:spPr>
      <dgm:t>
        <a:bodyPr/>
        <a:lstStyle/>
        <a:p>
          <a:r>
            <a:rPr lang="en-GB" dirty="0"/>
            <a:t>Conversation Analysis </a:t>
          </a:r>
        </a:p>
        <a:p>
          <a:r>
            <a:rPr lang="en-GB" dirty="0"/>
            <a:t>(1960s-present)</a:t>
          </a:r>
        </a:p>
        <a:p>
          <a:r>
            <a:rPr lang="en-GB" dirty="0"/>
            <a:t>Turn-taking</a:t>
          </a:r>
        </a:p>
        <a:p>
          <a:r>
            <a:rPr lang="en-GB" dirty="0"/>
            <a:t>Sequence organisation</a:t>
          </a:r>
        </a:p>
      </dgm:t>
    </dgm:pt>
    <dgm:pt modelId="{140D88BC-DDB8-C545-9045-C4AF1EB5D7DA}" type="parTrans" cxnId="{F6879DE8-513B-3B44-9C81-2A8EB0262C16}">
      <dgm:prSet/>
      <dgm:spPr/>
      <dgm:t>
        <a:bodyPr/>
        <a:lstStyle/>
        <a:p>
          <a:endParaRPr lang="en-GB"/>
        </a:p>
      </dgm:t>
    </dgm:pt>
    <dgm:pt modelId="{776FD676-5287-8746-A427-616B0041EBF6}" type="sibTrans" cxnId="{F6879DE8-513B-3B44-9C81-2A8EB0262C16}">
      <dgm:prSet/>
      <dgm:spPr/>
      <dgm:t>
        <a:bodyPr/>
        <a:lstStyle/>
        <a:p>
          <a:endParaRPr lang="en-GB"/>
        </a:p>
      </dgm:t>
    </dgm:pt>
    <dgm:pt modelId="{85CAAD42-3F08-BB40-A068-4C8690ACCF0E}" type="pres">
      <dgm:prSet presAssocID="{685705B6-171D-E145-89F3-A49775433162}" presName="Name0" presStyleCnt="0">
        <dgm:presLayoutVars>
          <dgm:dir/>
          <dgm:resizeHandles val="exact"/>
        </dgm:presLayoutVars>
      </dgm:prSet>
      <dgm:spPr/>
    </dgm:pt>
    <dgm:pt modelId="{A531BCFC-C6D5-DF47-AFFB-06ACC94738AA}" type="pres">
      <dgm:prSet presAssocID="{4CA61AF5-5FBE-3946-8617-F7C5EF1297EC}" presName="node" presStyleLbl="node1" presStyleIdx="0" presStyleCnt="1" custScaleX="63240" custScaleY="150241">
        <dgm:presLayoutVars>
          <dgm:bulletEnabled val="1"/>
        </dgm:presLayoutVars>
      </dgm:prSet>
      <dgm:spPr/>
      <dgm:t>
        <a:bodyPr/>
        <a:lstStyle/>
        <a:p>
          <a:endParaRPr lang="de-DE"/>
        </a:p>
      </dgm:t>
    </dgm:pt>
  </dgm:ptLst>
  <dgm:cxnLst>
    <dgm:cxn modelId="{EEE315B1-79A6-534E-B7C3-99A4AB87FD21}" type="presOf" srcId="{685705B6-171D-E145-89F3-A49775433162}" destId="{85CAAD42-3F08-BB40-A068-4C8690ACCF0E}" srcOrd="0" destOrd="0" presId="urn:microsoft.com/office/officeart/2005/8/layout/process1"/>
    <dgm:cxn modelId="{32B63B27-3D8B-EA4D-9522-B553C00C6F65}" type="presOf" srcId="{4CA61AF5-5FBE-3946-8617-F7C5EF1297EC}" destId="{A531BCFC-C6D5-DF47-AFFB-06ACC94738AA}" srcOrd="0" destOrd="0" presId="urn:microsoft.com/office/officeart/2005/8/layout/process1"/>
    <dgm:cxn modelId="{F6879DE8-513B-3B44-9C81-2A8EB0262C16}" srcId="{685705B6-171D-E145-89F3-A49775433162}" destId="{4CA61AF5-5FBE-3946-8617-F7C5EF1297EC}" srcOrd="0" destOrd="0" parTransId="{140D88BC-DDB8-C545-9045-C4AF1EB5D7DA}" sibTransId="{776FD676-5287-8746-A427-616B0041EBF6}"/>
    <dgm:cxn modelId="{D75E7AC3-8B0E-1D4F-944F-6C75AD90F38E}" type="presParOf" srcId="{85CAAD42-3F08-BB40-A068-4C8690ACCF0E}" destId="{A531BCFC-C6D5-DF47-AFFB-06ACC94738AA}"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C73F0F-5CFF-A641-8A79-D9009D6BC635}" type="doc">
      <dgm:prSet loTypeId="urn:microsoft.com/office/officeart/2005/8/layout/process1" loCatId="" qsTypeId="urn:microsoft.com/office/officeart/2005/8/quickstyle/simple4" qsCatId="simple" csTypeId="urn:microsoft.com/office/officeart/2005/8/colors/accent4_2" csCatId="accent4" phldr="1"/>
      <dgm:spPr/>
    </dgm:pt>
    <dgm:pt modelId="{0407CE31-2167-5047-8188-83E1B1F92357}">
      <dgm:prSet/>
      <dgm:spPr/>
      <dgm:t>
        <a:bodyPr/>
        <a:lstStyle/>
        <a:p>
          <a:r>
            <a:rPr lang="en-GB" dirty="0"/>
            <a:t>Grice’s (1975) Cooperative Principal</a:t>
          </a:r>
        </a:p>
        <a:p>
          <a:endParaRPr lang="en-GB" dirty="0"/>
        </a:p>
        <a:p>
          <a:r>
            <a:rPr lang="en-GB" dirty="0" err="1"/>
            <a:t>Labov</a:t>
          </a:r>
          <a:r>
            <a:rPr lang="en-GB" dirty="0"/>
            <a:t> &amp; </a:t>
          </a:r>
          <a:r>
            <a:rPr lang="en-GB" dirty="0" err="1"/>
            <a:t>Fanshel</a:t>
          </a:r>
          <a:r>
            <a:rPr lang="en-GB" dirty="0"/>
            <a:t> (1977)</a:t>
          </a:r>
        </a:p>
      </dgm:t>
    </dgm:pt>
    <dgm:pt modelId="{EAC8AF6F-D4B9-794C-AFF9-A3EF2D4A61DB}" type="parTrans" cxnId="{56FF95CC-2520-2943-9DF9-8320D8FDE97F}">
      <dgm:prSet/>
      <dgm:spPr/>
      <dgm:t>
        <a:bodyPr/>
        <a:lstStyle/>
        <a:p>
          <a:endParaRPr lang="en-GB"/>
        </a:p>
      </dgm:t>
    </dgm:pt>
    <dgm:pt modelId="{7C077545-C869-6B49-AFAF-3116BEA45BAB}" type="sibTrans" cxnId="{56FF95CC-2520-2943-9DF9-8320D8FDE97F}">
      <dgm:prSet/>
      <dgm:spPr/>
      <dgm:t>
        <a:bodyPr/>
        <a:lstStyle/>
        <a:p>
          <a:endParaRPr lang="en-GB"/>
        </a:p>
      </dgm:t>
    </dgm:pt>
    <dgm:pt modelId="{125A5A30-0D5A-9440-925B-3598E4FBE064}">
      <dgm:prSet/>
      <dgm:spPr/>
      <dgm:t>
        <a:bodyPr/>
        <a:lstStyle/>
        <a:p>
          <a:r>
            <a:rPr lang="en-GB" dirty="0" err="1"/>
            <a:t>Kamio's</a:t>
          </a:r>
          <a:r>
            <a:rPr lang="en-GB" dirty="0"/>
            <a:t> (1997) Territories of Information</a:t>
          </a:r>
        </a:p>
      </dgm:t>
    </dgm:pt>
    <dgm:pt modelId="{CFBBBEFE-0520-1E49-900B-823E5A4048B2}" type="parTrans" cxnId="{E27217DB-7DBF-2446-966E-524D0EB05C20}">
      <dgm:prSet/>
      <dgm:spPr/>
      <dgm:t>
        <a:bodyPr/>
        <a:lstStyle/>
        <a:p>
          <a:endParaRPr lang="en-GB"/>
        </a:p>
      </dgm:t>
    </dgm:pt>
    <dgm:pt modelId="{15EC47DF-3C6B-0840-8BC6-F844BF88C577}" type="sibTrans" cxnId="{E27217DB-7DBF-2446-966E-524D0EB05C20}">
      <dgm:prSet/>
      <dgm:spPr/>
      <dgm:t>
        <a:bodyPr/>
        <a:lstStyle/>
        <a:p>
          <a:endParaRPr lang="en-GB"/>
        </a:p>
      </dgm:t>
    </dgm:pt>
    <dgm:pt modelId="{1566F8C7-F544-F34F-AF85-4113F1D80E56}" type="pres">
      <dgm:prSet presAssocID="{F7C73F0F-5CFF-A641-8A79-D9009D6BC635}" presName="Name0" presStyleCnt="0">
        <dgm:presLayoutVars>
          <dgm:dir/>
          <dgm:resizeHandles val="exact"/>
        </dgm:presLayoutVars>
      </dgm:prSet>
      <dgm:spPr/>
    </dgm:pt>
    <dgm:pt modelId="{6FEFF8DC-91F3-E545-9F64-80C3FB05FC73}" type="pres">
      <dgm:prSet presAssocID="{0407CE31-2167-5047-8188-83E1B1F92357}" presName="node" presStyleLbl="node1" presStyleIdx="0" presStyleCnt="2" custScaleX="114936" custScaleY="198543">
        <dgm:presLayoutVars>
          <dgm:bulletEnabled val="1"/>
        </dgm:presLayoutVars>
      </dgm:prSet>
      <dgm:spPr/>
      <dgm:t>
        <a:bodyPr/>
        <a:lstStyle/>
        <a:p>
          <a:endParaRPr lang="de-DE"/>
        </a:p>
      </dgm:t>
    </dgm:pt>
    <dgm:pt modelId="{F0B38594-ADDA-1E49-8EDE-11337A49D174}" type="pres">
      <dgm:prSet presAssocID="{7C077545-C869-6B49-AFAF-3116BEA45BAB}" presName="sibTrans" presStyleLbl="sibTrans2D1" presStyleIdx="0" presStyleCnt="1"/>
      <dgm:spPr/>
      <dgm:t>
        <a:bodyPr/>
        <a:lstStyle/>
        <a:p>
          <a:endParaRPr lang="de-DE"/>
        </a:p>
      </dgm:t>
    </dgm:pt>
    <dgm:pt modelId="{6AF4B837-C33C-7D48-9396-653531C9164A}" type="pres">
      <dgm:prSet presAssocID="{7C077545-C869-6B49-AFAF-3116BEA45BAB}" presName="connectorText" presStyleLbl="sibTrans2D1" presStyleIdx="0" presStyleCnt="1"/>
      <dgm:spPr/>
      <dgm:t>
        <a:bodyPr/>
        <a:lstStyle/>
        <a:p>
          <a:endParaRPr lang="de-DE"/>
        </a:p>
      </dgm:t>
    </dgm:pt>
    <dgm:pt modelId="{A49FA3A5-9169-FA43-82E3-37B15BD9C35D}" type="pres">
      <dgm:prSet presAssocID="{125A5A30-0D5A-9440-925B-3598E4FBE064}" presName="node" presStyleLbl="node1" presStyleIdx="1" presStyleCnt="2" custScaleY="198543">
        <dgm:presLayoutVars>
          <dgm:bulletEnabled val="1"/>
        </dgm:presLayoutVars>
      </dgm:prSet>
      <dgm:spPr/>
      <dgm:t>
        <a:bodyPr/>
        <a:lstStyle/>
        <a:p>
          <a:endParaRPr lang="de-DE"/>
        </a:p>
      </dgm:t>
    </dgm:pt>
  </dgm:ptLst>
  <dgm:cxnLst>
    <dgm:cxn modelId="{FA026913-0428-3949-8FA1-1F8EBDE42A29}" type="presOf" srcId="{7C077545-C869-6B49-AFAF-3116BEA45BAB}" destId="{6AF4B837-C33C-7D48-9396-653531C9164A}" srcOrd="1" destOrd="0" presId="urn:microsoft.com/office/officeart/2005/8/layout/process1"/>
    <dgm:cxn modelId="{D12AF119-BD4B-AB47-BDF9-CFE7B1C8AF65}" type="presOf" srcId="{125A5A30-0D5A-9440-925B-3598E4FBE064}" destId="{A49FA3A5-9169-FA43-82E3-37B15BD9C35D}" srcOrd="0" destOrd="0" presId="urn:microsoft.com/office/officeart/2005/8/layout/process1"/>
    <dgm:cxn modelId="{E27217DB-7DBF-2446-966E-524D0EB05C20}" srcId="{F7C73F0F-5CFF-A641-8A79-D9009D6BC635}" destId="{125A5A30-0D5A-9440-925B-3598E4FBE064}" srcOrd="1" destOrd="0" parTransId="{CFBBBEFE-0520-1E49-900B-823E5A4048B2}" sibTransId="{15EC47DF-3C6B-0840-8BC6-F844BF88C577}"/>
    <dgm:cxn modelId="{56FF95CC-2520-2943-9DF9-8320D8FDE97F}" srcId="{F7C73F0F-5CFF-A641-8A79-D9009D6BC635}" destId="{0407CE31-2167-5047-8188-83E1B1F92357}" srcOrd="0" destOrd="0" parTransId="{EAC8AF6F-D4B9-794C-AFF9-A3EF2D4A61DB}" sibTransId="{7C077545-C869-6B49-AFAF-3116BEA45BAB}"/>
    <dgm:cxn modelId="{B400F74B-80E5-414F-9263-A9D47078204B}" type="presOf" srcId="{0407CE31-2167-5047-8188-83E1B1F92357}" destId="{6FEFF8DC-91F3-E545-9F64-80C3FB05FC73}" srcOrd="0" destOrd="0" presId="urn:microsoft.com/office/officeart/2005/8/layout/process1"/>
    <dgm:cxn modelId="{6C9D8564-A0DB-BD44-BC31-18BF8717F019}" type="presOf" srcId="{F7C73F0F-5CFF-A641-8A79-D9009D6BC635}" destId="{1566F8C7-F544-F34F-AF85-4113F1D80E56}" srcOrd="0" destOrd="0" presId="urn:microsoft.com/office/officeart/2005/8/layout/process1"/>
    <dgm:cxn modelId="{B2BC4B99-C206-A74B-9177-3606000B2F29}" type="presOf" srcId="{7C077545-C869-6B49-AFAF-3116BEA45BAB}" destId="{F0B38594-ADDA-1E49-8EDE-11337A49D174}" srcOrd="0" destOrd="0" presId="urn:microsoft.com/office/officeart/2005/8/layout/process1"/>
    <dgm:cxn modelId="{452CAEF2-777E-A249-ADD8-2E04C05499F5}" type="presParOf" srcId="{1566F8C7-F544-F34F-AF85-4113F1D80E56}" destId="{6FEFF8DC-91F3-E545-9F64-80C3FB05FC73}" srcOrd="0" destOrd="0" presId="urn:microsoft.com/office/officeart/2005/8/layout/process1"/>
    <dgm:cxn modelId="{E9555BAE-2BE5-5843-A5E8-A2C4EC99FDA9}" type="presParOf" srcId="{1566F8C7-F544-F34F-AF85-4113F1D80E56}" destId="{F0B38594-ADDA-1E49-8EDE-11337A49D174}" srcOrd="1" destOrd="0" presId="urn:microsoft.com/office/officeart/2005/8/layout/process1"/>
    <dgm:cxn modelId="{3B0B5B2D-34D7-6B4D-B798-399115E1384A}" type="presParOf" srcId="{F0B38594-ADDA-1E49-8EDE-11337A49D174}" destId="{6AF4B837-C33C-7D48-9396-653531C9164A}" srcOrd="0" destOrd="0" presId="urn:microsoft.com/office/officeart/2005/8/layout/process1"/>
    <dgm:cxn modelId="{6AC5B839-9C12-A84F-AAB6-C3BCFA2C3C96}" type="presParOf" srcId="{1566F8C7-F544-F34F-AF85-4113F1D80E56}" destId="{A49FA3A5-9169-FA43-82E3-37B15BD9C35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5705B6-171D-E145-89F3-A49775433162}" type="doc">
      <dgm:prSet loTypeId="urn:microsoft.com/office/officeart/2005/8/layout/process1" loCatId="process" qsTypeId="urn:microsoft.com/office/officeart/2005/8/quickstyle/simple1" qsCatId="simple" csTypeId="urn:microsoft.com/office/officeart/2005/8/colors/accent1_2" csCatId="accent1" phldr="1"/>
      <dgm:spPr/>
    </dgm:pt>
    <dgm:pt modelId="{4CA61AF5-5FBE-3946-8617-F7C5EF1297EC}">
      <dgm:prSet phldrT="[Text]"/>
      <dgm:spPr>
        <a:solidFill>
          <a:srgbClr val="92D050"/>
        </a:solidFill>
        <a:ln>
          <a:solidFill>
            <a:srgbClr val="92D050"/>
          </a:solidFill>
        </a:ln>
      </dgm:spPr>
      <dgm:t>
        <a:bodyPr/>
        <a:lstStyle/>
        <a:p>
          <a:r>
            <a:rPr lang="en-GB" dirty="0"/>
            <a:t>Conversation Analysis </a:t>
          </a:r>
        </a:p>
        <a:p>
          <a:r>
            <a:rPr lang="en-GB" dirty="0"/>
            <a:t>(1960s-present)</a:t>
          </a:r>
        </a:p>
        <a:p>
          <a:r>
            <a:rPr lang="en-GB" dirty="0"/>
            <a:t>Turn-taking</a:t>
          </a:r>
        </a:p>
        <a:p>
          <a:r>
            <a:rPr lang="en-GB" dirty="0"/>
            <a:t>Sequence organisation</a:t>
          </a:r>
        </a:p>
      </dgm:t>
    </dgm:pt>
    <dgm:pt modelId="{140D88BC-DDB8-C545-9045-C4AF1EB5D7DA}" type="parTrans" cxnId="{F6879DE8-513B-3B44-9C81-2A8EB0262C16}">
      <dgm:prSet/>
      <dgm:spPr/>
      <dgm:t>
        <a:bodyPr/>
        <a:lstStyle/>
        <a:p>
          <a:endParaRPr lang="en-GB"/>
        </a:p>
      </dgm:t>
    </dgm:pt>
    <dgm:pt modelId="{776FD676-5287-8746-A427-616B0041EBF6}" type="sibTrans" cxnId="{F6879DE8-513B-3B44-9C81-2A8EB0262C16}">
      <dgm:prSet/>
      <dgm:spPr/>
      <dgm:t>
        <a:bodyPr/>
        <a:lstStyle/>
        <a:p>
          <a:endParaRPr lang="en-GB"/>
        </a:p>
      </dgm:t>
    </dgm:pt>
    <dgm:pt modelId="{85CAAD42-3F08-BB40-A068-4C8690ACCF0E}" type="pres">
      <dgm:prSet presAssocID="{685705B6-171D-E145-89F3-A49775433162}" presName="Name0" presStyleCnt="0">
        <dgm:presLayoutVars>
          <dgm:dir/>
          <dgm:resizeHandles val="exact"/>
        </dgm:presLayoutVars>
      </dgm:prSet>
      <dgm:spPr/>
    </dgm:pt>
    <dgm:pt modelId="{A531BCFC-C6D5-DF47-AFFB-06ACC94738AA}" type="pres">
      <dgm:prSet presAssocID="{4CA61AF5-5FBE-3946-8617-F7C5EF1297EC}" presName="node" presStyleLbl="node1" presStyleIdx="0" presStyleCnt="1" custScaleX="63240" custScaleY="150241">
        <dgm:presLayoutVars>
          <dgm:bulletEnabled val="1"/>
        </dgm:presLayoutVars>
      </dgm:prSet>
      <dgm:spPr/>
      <dgm:t>
        <a:bodyPr/>
        <a:lstStyle/>
        <a:p>
          <a:endParaRPr lang="de-DE"/>
        </a:p>
      </dgm:t>
    </dgm:pt>
  </dgm:ptLst>
  <dgm:cxnLst>
    <dgm:cxn modelId="{EEE315B1-79A6-534E-B7C3-99A4AB87FD21}" type="presOf" srcId="{685705B6-171D-E145-89F3-A49775433162}" destId="{85CAAD42-3F08-BB40-A068-4C8690ACCF0E}" srcOrd="0" destOrd="0" presId="urn:microsoft.com/office/officeart/2005/8/layout/process1"/>
    <dgm:cxn modelId="{32B63B27-3D8B-EA4D-9522-B553C00C6F65}" type="presOf" srcId="{4CA61AF5-5FBE-3946-8617-F7C5EF1297EC}" destId="{A531BCFC-C6D5-DF47-AFFB-06ACC94738AA}" srcOrd="0" destOrd="0" presId="urn:microsoft.com/office/officeart/2005/8/layout/process1"/>
    <dgm:cxn modelId="{F6879DE8-513B-3B44-9C81-2A8EB0262C16}" srcId="{685705B6-171D-E145-89F3-A49775433162}" destId="{4CA61AF5-5FBE-3946-8617-F7C5EF1297EC}" srcOrd="0" destOrd="0" parTransId="{140D88BC-DDB8-C545-9045-C4AF1EB5D7DA}" sibTransId="{776FD676-5287-8746-A427-616B0041EBF6}"/>
    <dgm:cxn modelId="{D75E7AC3-8B0E-1D4F-944F-6C75AD90F38E}" type="presParOf" srcId="{85CAAD42-3F08-BB40-A068-4C8690ACCF0E}" destId="{A531BCFC-C6D5-DF47-AFFB-06ACC94738AA}"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1"/>
      <dgm:spPr>
        <a:prstGeom prst="roundRect">
          <a:avLst/>
        </a:prstGeom>
      </dgm:spPr>
      <dgm:t>
        <a:bodyPr/>
        <a:lstStyle/>
        <a:p>
          <a:endParaRPr lang="de-DE"/>
        </a:p>
      </dgm:t>
    </dgm:pt>
  </dgm:ptLst>
  <dgm:cxnLst>
    <dgm:cxn modelId="{9CB7AE2B-E7B8-354C-B56E-C62EABFEF3DA}" srcId="{66029FB3-2553-7346-85F9-394600819493}" destId="{2556312D-D455-8348-8112-7E29412BBE25}" srcOrd="0" destOrd="0" parTransId="{BA07CC12-6161-594D-BBBE-D8F2768EEFEB}" sibTransId="{A2815FC4-05FF-A847-94D0-0F618DFA74C4}"/>
    <dgm:cxn modelId="{61E817CE-49EA-714B-AF6A-7526C682B006}" type="presOf" srcId="{2556312D-D455-8348-8112-7E29412BBE25}" destId="{F80873DF-A8D3-E74D-B132-C3B48CF883C3}" srcOrd="0" destOrd="0" presId="urn:microsoft.com/office/officeart/2005/8/layout/radial3"/>
    <dgm:cxn modelId="{42A7D228-C265-6B48-8A97-82CD6D0BE623}" type="presOf" srcId="{66029FB3-2553-7346-85F9-394600819493}" destId="{95FFCBC2-DF75-F945-88A9-76EC3DDEA97F}" srcOrd="0" destOrd="0" presId="urn:microsoft.com/office/officeart/2005/8/layout/radial3"/>
    <dgm:cxn modelId="{11FDB150-71E3-474D-9E49-9ECD369FA5DC}" type="presParOf" srcId="{95FFCBC2-DF75-F945-88A9-76EC3DDEA97F}" destId="{3281356D-B149-4B46-87DE-BBA87887E237}" srcOrd="0" destOrd="0" presId="urn:microsoft.com/office/officeart/2005/8/layout/radial3"/>
    <dgm:cxn modelId="{93E62B67-DB25-F946-95D8-B39E962A35DC}" type="presParOf" srcId="{3281356D-B149-4B46-87DE-BBA87887E237}" destId="{F80873DF-A8D3-E74D-B132-C3B48CF883C3}" srcOrd="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7C73F0F-5CFF-A641-8A79-D9009D6BC635}" type="doc">
      <dgm:prSet loTypeId="urn:microsoft.com/office/officeart/2005/8/layout/process1" loCatId="" qsTypeId="urn:microsoft.com/office/officeart/2005/8/quickstyle/simple4" qsCatId="simple" csTypeId="urn:microsoft.com/office/officeart/2005/8/colors/accent4_2" csCatId="accent4" phldr="1"/>
      <dgm:spPr/>
    </dgm:pt>
    <dgm:pt modelId="{0407CE31-2167-5047-8188-83E1B1F92357}">
      <dgm:prSet/>
      <dgm:spPr/>
      <dgm:t>
        <a:bodyPr/>
        <a:lstStyle/>
        <a:p>
          <a:r>
            <a:rPr lang="en-GB" dirty="0"/>
            <a:t>Grice’s (1975) Conversational Maxims</a:t>
          </a:r>
        </a:p>
        <a:p>
          <a:endParaRPr lang="en-GB" dirty="0"/>
        </a:p>
        <a:p>
          <a:r>
            <a:rPr lang="en-GB" dirty="0" err="1"/>
            <a:t>Labov</a:t>
          </a:r>
          <a:r>
            <a:rPr lang="en-GB" dirty="0"/>
            <a:t> &amp; </a:t>
          </a:r>
          <a:r>
            <a:rPr lang="en-GB" dirty="0" err="1"/>
            <a:t>Fanshel</a:t>
          </a:r>
          <a:r>
            <a:rPr lang="en-GB" dirty="0"/>
            <a:t> (1977)</a:t>
          </a:r>
        </a:p>
      </dgm:t>
    </dgm:pt>
    <dgm:pt modelId="{EAC8AF6F-D4B9-794C-AFF9-A3EF2D4A61DB}" type="parTrans" cxnId="{56FF95CC-2520-2943-9DF9-8320D8FDE97F}">
      <dgm:prSet/>
      <dgm:spPr/>
      <dgm:t>
        <a:bodyPr/>
        <a:lstStyle/>
        <a:p>
          <a:endParaRPr lang="en-GB"/>
        </a:p>
      </dgm:t>
    </dgm:pt>
    <dgm:pt modelId="{7C077545-C869-6B49-AFAF-3116BEA45BAB}" type="sibTrans" cxnId="{56FF95CC-2520-2943-9DF9-8320D8FDE97F}">
      <dgm:prSet/>
      <dgm:spPr/>
      <dgm:t>
        <a:bodyPr/>
        <a:lstStyle/>
        <a:p>
          <a:endParaRPr lang="en-GB"/>
        </a:p>
      </dgm:t>
    </dgm:pt>
    <dgm:pt modelId="{125A5A30-0D5A-9440-925B-3598E4FBE064}">
      <dgm:prSet/>
      <dgm:spPr/>
      <dgm:t>
        <a:bodyPr/>
        <a:lstStyle/>
        <a:p>
          <a:r>
            <a:rPr lang="en-GB" dirty="0" err="1"/>
            <a:t>Kamio's</a:t>
          </a:r>
          <a:r>
            <a:rPr lang="en-GB" dirty="0"/>
            <a:t> (1997) Territories of Information</a:t>
          </a:r>
        </a:p>
      </dgm:t>
    </dgm:pt>
    <dgm:pt modelId="{CFBBBEFE-0520-1E49-900B-823E5A4048B2}" type="parTrans" cxnId="{E27217DB-7DBF-2446-966E-524D0EB05C20}">
      <dgm:prSet/>
      <dgm:spPr/>
      <dgm:t>
        <a:bodyPr/>
        <a:lstStyle/>
        <a:p>
          <a:endParaRPr lang="en-GB"/>
        </a:p>
      </dgm:t>
    </dgm:pt>
    <dgm:pt modelId="{15EC47DF-3C6B-0840-8BC6-F844BF88C577}" type="sibTrans" cxnId="{E27217DB-7DBF-2446-966E-524D0EB05C20}">
      <dgm:prSet/>
      <dgm:spPr/>
      <dgm:t>
        <a:bodyPr/>
        <a:lstStyle/>
        <a:p>
          <a:endParaRPr lang="en-GB"/>
        </a:p>
      </dgm:t>
    </dgm:pt>
    <dgm:pt modelId="{1566F8C7-F544-F34F-AF85-4113F1D80E56}" type="pres">
      <dgm:prSet presAssocID="{F7C73F0F-5CFF-A641-8A79-D9009D6BC635}" presName="Name0" presStyleCnt="0">
        <dgm:presLayoutVars>
          <dgm:dir/>
          <dgm:resizeHandles val="exact"/>
        </dgm:presLayoutVars>
      </dgm:prSet>
      <dgm:spPr/>
    </dgm:pt>
    <dgm:pt modelId="{6FEFF8DC-91F3-E545-9F64-80C3FB05FC73}" type="pres">
      <dgm:prSet presAssocID="{0407CE31-2167-5047-8188-83E1B1F92357}" presName="node" presStyleLbl="node1" presStyleIdx="0" presStyleCnt="2" custScaleX="114936" custScaleY="198543">
        <dgm:presLayoutVars>
          <dgm:bulletEnabled val="1"/>
        </dgm:presLayoutVars>
      </dgm:prSet>
      <dgm:spPr/>
      <dgm:t>
        <a:bodyPr/>
        <a:lstStyle/>
        <a:p>
          <a:endParaRPr lang="de-DE"/>
        </a:p>
      </dgm:t>
    </dgm:pt>
    <dgm:pt modelId="{F0B38594-ADDA-1E49-8EDE-11337A49D174}" type="pres">
      <dgm:prSet presAssocID="{7C077545-C869-6B49-AFAF-3116BEA45BAB}" presName="sibTrans" presStyleLbl="sibTrans2D1" presStyleIdx="0" presStyleCnt="1"/>
      <dgm:spPr/>
      <dgm:t>
        <a:bodyPr/>
        <a:lstStyle/>
        <a:p>
          <a:endParaRPr lang="de-DE"/>
        </a:p>
      </dgm:t>
    </dgm:pt>
    <dgm:pt modelId="{6AF4B837-C33C-7D48-9396-653531C9164A}" type="pres">
      <dgm:prSet presAssocID="{7C077545-C869-6B49-AFAF-3116BEA45BAB}" presName="connectorText" presStyleLbl="sibTrans2D1" presStyleIdx="0" presStyleCnt="1"/>
      <dgm:spPr/>
      <dgm:t>
        <a:bodyPr/>
        <a:lstStyle/>
        <a:p>
          <a:endParaRPr lang="de-DE"/>
        </a:p>
      </dgm:t>
    </dgm:pt>
    <dgm:pt modelId="{A49FA3A5-9169-FA43-82E3-37B15BD9C35D}" type="pres">
      <dgm:prSet presAssocID="{125A5A30-0D5A-9440-925B-3598E4FBE064}" presName="node" presStyleLbl="node1" presStyleIdx="1" presStyleCnt="2" custScaleY="198543">
        <dgm:presLayoutVars>
          <dgm:bulletEnabled val="1"/>
        </dgm:presLayoutVars>
      </dgm:prSet>
      <dgm:spPr/>
      <dgm:t>
        <a:bodyPr/>
        <a:lstStyle/>
        <a:p>
          <a:endParaRPr lang="de-DE"/>
        </a:p>
      </dgm:t>
    </dgm:pt>
  </dgm:ptLst>
  <dgm:cxnLst>
    <dgm:cxn modelId="{FA026913-0428-3949-8FA1-1F8EBDE42A29}" type="presOf" srcId="{7C077545-C869-6B49-AFAF-3116BEA45BAB}" destId="{6AF4B837-C33C-7D48-9396-653531C9164A}" srcOrd="1" destOrd="0" presId="urn:microsoft.com/office/officeart/2005/8/layout/process1"/>
    <dgm:cxn modelId="{D12AF119-BD4B-AB47-BDF9-CFE7B1C8AF65}" type="presOf" srcId="{125A5A30-0D5A-9440-925B-3598E4FBE064}" destId="{A49FA3A5-9169-FA43-82E3-37B15BD9C35D}" srcOrd="0" destOrd="0" presId="urn:microsoft.com/office/officeart/2005/8/layout/process1"/>
    <dgm:cxn modelId="{E27217DB-7DBF-2446-966E-524D0EB05C20}" srcId="{F7C73F0F-5CFF-A641-8A79-D9009D6BC635}" destId="{125A5A30-0D5A-9440-925B-3598E4FBE064}" srcOrd="1" destOrd="0" parTransId="{CFBBBEFE-0520-1E49-900B-823E5A4048B2}" sibTransId="{15EC47DF-3C6B-0840-8BC6-F844BF88C577}"/>
    <dgm:cxn modelId="{56FF95CC-2520-2943-9DF9-8320D8FDE97F}" srcId="{F7C73F0F-5CFF-A641-8A79-D9009D6BC635}" destId="{0407CE31-2167-5047-8188-83E1B1F92357}" srcOrd="0" destOrd="0" parTransId="{EAC8AF6F-D4B9-794C-AFF9-A3EF2D4A61DB}" sibTransId="{7C077545-C869-6B49-AFAF-3116BEA45BAB}"/>
    <dgm:cxn modelId="{B400F74B-80E5-414F-9263-A9D47078204B}" type="presOf" srcId="{0407CE31-2167-5047-8188-83E1B1F92357}" destId="{6FEFF8DC-91F3-E545-9F64-80C3FB05FC73}" srcOrd="0" destOrd="0" presId="urn:microsoft.com/office/officeart/2005/8/layout/process1"/>
    <dgm:cxn modelId="{6C9D8564-A0DB-BD44-BC31-18BF8717F019}" type="presOf" srcId="{F7C73F0F-5CFF-A641-8A79-D9009D6BC635}" destId="{1566F8C7-F544-F34F-AF85-4113F1D80E56}" srcOrd="0" destOrd="0" presId="urn:microsoft.com/office/officeart/2005/8/layout/process1"/>
    <dgm:cxn modelId="{B2BC4B99-C206-A74B-9177-3606000B2F29}" type="presOf" srcId="{7C077545-C869-6B49-AFAF-3116BEA45BAB}" destId="{F0B38594-ADDA-1E49-8EDE-11337A49D174}" srcOrd="0" destOrd="0" presId="urn:microsoft.com/office/officeart/2005/8/layout/process1"/>
    <dgm:cxn modelId="{452CAEF2-777E-A249-ADD8-2E04C05499F5}" type="presParOf" srcId="{1566F8C7-F544-F34F-AF85-4113F1D80E56}" destId="{6FEFF8DC-91F3-E545-9F64-80C3FB05FC73}" srcOrd="0" destOrd="0" presId="urn:microsoft.com/office/officeart/2005/8/layout/process1"/>
    <dgm:cxn modelId="{E9555BAE-2BE5-5843-A5E8-A2C4EC99FDA9}" type="presParOf" srcId="{1566F8C7-F544-F34F-AF85-4113F1D80E56}" destId="{F0B38594-ADDA-1E49-8EDE-11337A49D174}" srcOrd="1" destOrd="0" presId="urn:microsoft.com/office/officeart/2005/8/layout/process1"/>
    <dgm:cxn modelId="{3B0B5B2D-34D7-6B4D-B798-399115E1384A}" type="presParOf" srcId="{F0B38594-ADDA-1E49-8EDE-11337A49D174}" destId="{6AF4B837-C33C-7D48-9396-653531C9164A}" srcOrd="0" destOrd="0" presId="urn:microsoft.com/office/officeart/2005/8/layout/process1"/>
    <dgm:cxn modelId="{6AC5B839-9C12-A84F-AAB6-C3BCFA2C3C96}" type="presParOf" srcId="{1566F8C7-F544-F34F-AF85-4113F1D80E56}" destId="{A49FA3A5-9169-FA43-82E3-37B15BD9C35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85705B6-171D-E145-89F3-A49775433162}" type="doc">
      <dgm:prSet loTypeId="urn:microsoft.com/office/officeart/2005/8/layout/process1" loCatId="process" qsTypeId="urn:microsoft.com/office/officeart/2005/8/quickstyle/simple1" qsCatId="simple" csTypeId="urn:microsoft.com/office/officeart/2005/8/colors/accent1_2" csCatId="accent1" phldr="1"/>
      <dgm:spPr/>
    </dgm:pt>
    <dgm:pt modelId="{4CA61AF5-5FBE-3946-8617-F7C5EF1297EC}">
      <dgm:prSet phldrT="[Text]"/>
      <dgm:spPr>
        <a:solidFill>
          <a:srgbClr val="92D050"/>
        </a:solidFill>
        <a:ln>
          <a:solidFill>
            <a:srgbClr val="92D050"/>
          </a:solidFill>
        </a:ln>
      </dgm:spPr>
      <dgm:t>
        <a:bodyPr/>
        <a:lstStyle/>
        <a:p>
          <a:r>
            <a:rPr lang="en-GB" dirty="0"/>
            <a:t>Conversation Analysis </a:t>
          </a:r>
        </a:p>
        <a:p>
          <a:r>
            <a:rPr lang="en-GB" dirty="0"/>
            <a:t>(1960s-present)</a:t>
          </a:r>
        </a:p>
        <a:p>
          <a:r>
            <a:rPr lang="en-GB" dirty="0"/>
            <a:t>Turn-taking</a:t>
          </a:r>
        </a:p>
        <a:p>
          <a:r>
            <a:rPr lang="en-GB" dirty="0"/>
            <a:t>Sequence organisation</a:t>
          </a:r>
        </a:p>
      </dgm:t>
    </dgm:pt>
    <dgm:pt modelId="{140D88BC-DDB8-C545-9045-C4AF1EB5D7DA}" type="parTrans" cxnId="{F6879DE8-513B-3B44-9C81-2A8EB0262C16}">
      <dgm:prSet/>
      <dgm:spPr/>
      <dgm:t>
        <a:bodyPr/>
        <a:lstStyle/>
        <a:p>
          <a:endParaRPr lang="en-GB"/>
        </a:p>
      </dgm:t>
    </dgm:pt>
    <dgm:pt modelId="{776FD676-5287-8746-A427-616B0041EBF6}" type="sibTrans" cxnId="{F6879DE8-513B-3B44-9C81-2A8EB0262C16}">
      <dgm:prSet/>
      <dgm:spPr/>
      <dgm:t>
        <a:bodyPr/>
        <a:lstStyle/>
        <a:p>
          <a:endParaRPr lang="en-GB"/>
        </a:p>
      </dgm:t>
    </dgm:pt>
    <dgm:pt modelId="{85CAAD42-3F08-BB40-A068-4C8690ACCF0E}" type="pres">
      <dgm:prSet presAssocID="{685705B6-171D-E145-89F3-A49775433162}" presName="Name0" presStyleCnt="0">
        <dgm:presLayoutVars>
          <dgm:dir/>
          <dgm:resizeHandles val="exact"/>
        </dgm:presLayoutVars>
      </dgm:prSet>
      <dgm:spPr/>
    </dgm:pt>
    <dgm:pt modelId="{A531BCFC-C6D5-DF47-AFFB-06ACC94738AA}" type="pres">
      <dgm:prSet presAssocID="{4CA61AF5-5FBE-3946-8617-F7C5EF1297EC}" presName="node" presStyleLbl="node1" presStyleIdx="0" presStyleCnt="1" custScaleX="63240" custScaleY="150241">
        <dgm:presLayoutVars>
          <dgm:bulletEnabled val="1"/>
        </dgm:presLayoutVars>
      </dgm:prSet>
      <dgm:spPr/>
      <dgm:t>
        <a:bodyPr/>
        <a:lstStyle/>
        <a:p>
          <a:endParaRPr lang="de-DE"/>
        </a:p>
      </dgm:t>
    </dgm:pt>
  </dgm:ptLst>
  <dgm:cxnLst>
    <dgm:cxn modelId="{EEE315B1-79A6-534E-B7C3-99A4AB87FD21}" type="presOf" srcId="{685705B6-171D-E145-89F3-A49775433162}" destId="{85CAAD42-3F08-BB40-A068-4C8690ACCF0E}" srcOrd="0" destOrd="0" presId="urn:microsoft.com/office/officeart/2005/8/layout/process1"/>
    <dgm:cxn modelId="{32B63B27-3D8B-EA4D-9522-B553C00C6F65}" type="presOf" srcId="{4CA61AF5-5FBE-3946-8617-F7C5EF1297EC}" destId="{A531BCFC-C6D5-DF47-AFFB-06ACC94738AA}" srcOrd="0" destOrd="0" presId="urn:microsoft.com/office/officeart/2005/8/layout/process1"/>
    <dgm:cxn modelId="{F6879DE8-513B-3B44-9C81-2A8EB0262C16}" srcId="{685705B6-171D-E145-89F3-A49775433162}" destId="{4CA61AF5-5FBE-3946-8617-F7C5EF1297EC}" srcOrd="0" destOrd="0" parTransId="{140D88BC-DDB8-C545-9045-C4AF1EB5D7DA}" sibTransId="{776FD676-5287-8746-A427-616B0041EBF6}"/>
    <dgm:cxn modelId="{D75E7AC3-8B0E-1D4F-944F-6C75AD90F38E}" type="presParOf" srcId="{85CAAD42-3F08-BB40-A068-4C8690ACCF0E}" destId="{A531BCFC-C6D5-DF47-AFFB-06ACC94738AA}"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C73F0F-5CFF-A641-8A79-D9009D6BC635}" type="doc">
      <dgm:prSet loTypeId="urn:microsoft.com/office/officeart/2005/8/layout/process1" loCatId="" qsTypeId="urn:microsoft.com/office/officeart/2005/8/quickstyle/simple4" qsCatId="simple" csTypeId="urn:microsoft.com/office/officeart/2005/8/colors/accent4_2" csCatId="accent4" phldr="1"/>
      <dgm:spPr/>
    </dgm:pt>
    <dgm:pt modelId="{0407CE31-2167-5047-8188-83E1B1F92357}">
      <dgm:prSet/>
      <dgm:spPr/>
      <dgm:t>
        <a:bodyPr/>
        <a:lstStyle/>
        <a:p>
          <a:r>
            <a:rPr lang="en-GB" dirty="0"/>
            <a:t>Grice’s (1975) Conversational Maxims</a:t>
          </a:r>
        </a:p>
        <a:p>
          <a:endParaRPr lang="en-GB" dirty="0"/>
        </a:p>
        <a:p>
          <a:r>
            <a:rPr lang="en-GB" dirty="0" err="1"/>
            <a:t>Labov</a:t>
          </a:r>
          <a:r>
            <a:rPr lang="en-GB" dirty="0"/>
            <a:t> &amp; </a:t>
          </a:r>
          <a:r>
            <a:rPr lang="en-GB" dirty="0" err="1"/>
            <a:t>Fanshel</a:t>
          </a:r>
          <a:r>
            <a:rPr lang="en-GB" dirty="0"/>
            <a:t> (1977)</a:t>
          </a:r>
        </a:p>
      </dgm:t>
    </dgm:pt>
    <dgm:pt modelId="{EAC8AF6F-D4B9-794C-AFF9-A3EF2D4A61DB}" type="parTrans" cxnId="{56FF95CC-2520-2943-9DF9-8320D8FDE97F}">
      <dgm:prSet/>
      <dgm:spPr/>
      <dgm:t>
        <a:bodyPr/>
        <a:lstStyle/>
        <a:p>
          <a:endParaRPr lang="en-GB"/>
        </a:p>
      </dgm:t>
    </dgm:pt>
    <dgm:pt modelId="{7C077545-C869-6B49-AFAF-3116BEA45BAB}" type="sibTrans" cxnId="{56FF95CC-2520-2943-9DF9-8320D8FDE97F}">
      <dgm:prSet/>
      <dgm:spPr/>
      <dgm:t>
        <a:bodyPr/>
        <a:lstStyle/>
        <a:p>
          <a:endParaRPr lang="en-GB"/>
        </a:p>
      </dgm:t>
    </dgm:pt>
    <dgm:pt modelId="{125A5A30-0D5A-9440-925B-3598E4FBE064}">
      <dgm:prSet/>
      <dgm:spPr/>
      <dgm:t>
        <a:bodyPr/>
        <a:lstStyle/>
        <a:p>
          <a:r>
            <a:rPr lang="en-GB" dirty="0"/>
            <a:t>Territories of Information</a:t>
          </a:r>
        </a:p>
        <a:p>
          <a:r>
            <a:rPr lang="en-GB" dirty="0" err="1"/>
            <a:t>Kamio</a:t>
          </a:r>
          <a:r>
            <a:rPr lang="en-GB" dirty="0"/>
            <a:t> (1997) </a:t>
          </a:r>
        </a:p>
      </dgm:t>
    </dgm:pt>
    <dgm:pt modelId="{CFBBBEFE-0520-1E49-900B-823E5A4048B2}" type="parTrans" cxnId="{E27217DB-7DBF-2446-966E-524D0EB05C20}">
      <dgm:prSet/>
      <dgm:spPr/>
      <dgm:t>
        <a:bodyPr/>
        <a:lstStyle/>
        <a:p>
          <a:endParaRPr lang="en-GB"/>
        </a:p>
      </dgm:t>
    </dgm:pt>
    <dgm:pt modelId="{15EC47DF-3C6B-0840-8BC6-F844BF88C577}" type="sibTrans" cxnId="{E27217DB-7DBF-2446-966E-524D0EB05C20}">
      <dgm:prSet/>
      <dgm:spPr/>
      <dgm:t>
        <a:bodyPr/>
        <a:lstStyle/>
        <a:p>
          <a:endParaRPr lang="en-GB"/>
        </a:p>
      </dgm:t>
    </dgm:pt>
    <dgm:pt modelId="{EB9EDE92-9B59-6147-A7F5-B8749F31749A}">
      <dgm:prSet/>
      <dgm:spPr>
        <a:solidFill>
          <a:srgbClr val="92D050"/>
        </a:solidFill>
        <a:ln>
          <a:solidFill>
            <a:srgbClr val="92D050"/>
          </a:solidFill>
        </a:ln>
      </dgm:spPr>
      <dgm:t>
        <a:bodyPr/>
        <a:lstStyle/>
        <a:p>
          <a:r>
            <a:rPr lang="en-GB" dirty="0"/>
            <a:t>The Epistemic Engine </a:t>
          </a:r>
        </a:p>
        <a:p>
          <a:r>
            <a:rPr lang="en-GB" dirty="0"/>
            <a:t>(Heritage 2012a,b)</a:t>
          </a:r>
        </a:p>
      </dgm:t>
    </dgm:pt>
    <dgm:pt modelId="{EDF90384-071C-644D-9E8D-1ED3E14C490B}" type="parTrans" cxnId="{3FC199E5-93CA-2542-BEDB-B7BEB9112273}">
      <dgm:prSet/>
      <dgm:spPr/>
      <dgm:t>
        <a:bodyPr/>
        <a:lstStyle/>
        <a:p>
          <a:endParaRPr lang="en-GB"/>
        </a:p>
      </dgm:t>
    </dgm:pt>
    <dgm:pt modelId="{24EAC920-75F1-B049-AFDF-2DD4DB710A4E}" type="sibTrans" cxnId="{3FC199E5-93CA-2542-BEDB-B7BEB9112273}">
      <dgm:prSet/>
      <dgm:spPr/>
      <dgm:t>
        <a:bodyPr/>
        <a:lstStyle/>
        <a:p>
          <a:endParaRPr lang="en-GB"/>
        </a:p>
      </dgm:t>
    </dgm:pt>
    <dgm:pt modelId="{1566F8C7-F544-F34F-AF85-4113F1D80E56}" type="pres">
      <dgm:prSet presAssocID="{F7C73F0F-5CFF-A641-8A79-D9009D6BC635}" presName="Name0" presStyleCnt="0">
        <dgm:presLayoutVars>
          <dgm:dir/>
          <dgm:resizeHandles val="exact"/>
        </dgm:presLayoutVars>
      </dgm:prSet>
      <dgm:spPr/>
    </dgm:pt>
    <dgm:pt modelId="{6FEFF8DC-91F3-E545-9F64-80C3FB05FC73}" type="pres">
      <dgm:prSet presAssocID="{0407CE31-2167-5047-8188-83E1B1F92357}" presName="node" presStyleLbl="node1" presStyleIdx="0" presStyleCnt="3" custScaleX="114936" custScaleY="198543">
        <dgm:presLayoutVars>
          <dgm:bulletEnabled val="1"/>
        </dgm:presLayoutVars>
      </dgm:prSet>
      <dgm:spPr/>
      <dgm:t>
        <a:bodyPr/>
        <a:lstStyle/>
        <a:p>
          <a:endParaRPr lang="de-DE"/>
        </a:p>
      </dgm:t>
    </dgm:pt>
    <dgm:pt modelId="{F0B38594-ADDA-1E49-8EDE-11337A49D174}" type="pres">
      <dgm:prSet presAssocID="{7C077545-C869-6B49-AFAF-3116BEA45BAB}" presName="sibTrans" presStyleLbl="sibTrans2D1" presStyleIdx="0" presStyleCnt="2"/>
      <dgm:spPr/>
      <dgm:t>
        <a:bodyPr/>
        <a:lstStyle/>
        <a:p>
          <a:endParaRPr lang="de-DE"/>
        </a:p>
      </dgm:t>
    </dgm:pt>
    <dgm:pt modelId="{6AF4B837-C33C-7D48-9396-653531C9164A}" type="pres">
      <dgm:prSet presAssocID="{7C077545-C869-6B49-AFAF-3116BEA45BAB}" presName="connectorText" presStyleLbl="sibTrans2D1" presStyleIdx="0" presStyleCnt="2"/>
      <dgm:spPr/>
      <dgm:t>
        <a:bodyPr/>
        <a:lstStyle/>
        <a:p>
          <a:endParaRPr lang="de-DE"/>
        </a:p>
      </dgm:t>
    </dgm:pt>
    <dgm:pt modelId="{A49FA3A5-9169-FA43-82E3-37B15BD9C35D}" type="pres">
      <dgm:prSet presAssocID="{125A5A30-0D5A-9440-925B-3598E4FBE064}" presName="node" presStyleLbl="node1" presStyleIdx="1" presStyleCnt="3" custScaleY="198543">
        <dgm:presLayoutVars>
          <dgm:bulletEnabled val="1"/>
        </dgm:presLayoutVars>
      </dgm:prSet>
      <dgm:spPr/>
      <dgm:t>
        <a:bodyPr/>
        <a:lstStyle/>
        <a:p>
          <a:endParaRPr lang="de-DE"/>
        </a:p>
      </dgm:t>
    </dgm:pt>
    <dgm:pt modelId="{1C07E8A8-D2CF-AC49-9B6C-11B5F8CA60D1}" type="pres">
      <dgm:prSet presAssocID="{15EC47DF-3C6B-0840-8BC6-F844BF88C577}" presName="sibTrans" presStyleLbl="sibTrans2D1" presStyleIdx="1" presStyleCnt="2"/>
      <dgm:spPr/>
      <dgm:t>
        <a:bodyPr/>
        <a:lstStyle/>
        <a:p>
          <a:endParaRPr lang="de-DE"/>
        </a:p>
      </dgm:t>
    </dgm:pt>
    <dgm:pt modelId="{2A7F697C-4964-B247-BDD0-A81FD35F7C50}" type="pres">
      <dgm:prSet presAssocID="{15EC47DF-3C6B-0840-8BC6-F844BF88C577}" presName="connectorText" presStyleLbl="sibTrans2D1" presStyleIdx="1" presStyleCnt="2"/>
      <dgm:spPr/>
      <dgm:t>
        <a:bodyPr/>
        <a:lstStyle/>
        <a:p>
          <a:endParaRPr lang="de-DE"/>
        </a:p>
      </dgm:t>
    </dgm:pt>
    <dgm:pt modelId="{0C642A22-6436-7245-9197-B5D7B1A47432}" type="pres">
      <dgm:prSet presAssocID="{EB9EDE92-9B59-6147-A7F5-B8749F31749A}" presName="node" presStyleLbl="node1" presStyleIdx="2" presStyleCnt="3" custScaleX="180041" custScaleY="198543" custLinFactNeighborX="-40338" custLinFactNeighborY="9423">
        <dgm:presLayoutVars>
          <dgm:bulletEnabled val="1"/>
        </dgm:presLayoutVars>
      </dgm:prSet>
      <dgm:spPr/>
      <dgm:t>
        <a:bodyPr/>
        <a:lstStyle/>
        <a:p>
          <a:endParaRPr lang="de-DE"/>
        </a:p>
      </dgm:t>
    </dgm:pt>
  </dgm:ptLst>
  <dgm:cxnLst>
    <dgm:cxn modelId="{FA026913-0428-3949-8FA1-1F8EBDE42A29}" type="presOf" srcId="{7C077545-C869-6B49-AFAF-3116BEA45BAB}" destId="{6AF4B837-C33C-7D48-9396-653531C9164A}" srcOrd="1" destOrd="0" presId="urn:microsoft.com/office/officeart/2005/8/layout/process1"/>
    <dgm:cxn modelId="{D12AF119-BD4B-AB47-BDF9-CFE7B1C8AF65}" type="presOf" srcId="{125A5A30-0D5A-9440-925B-3598E4FBE064}" destId="{A49FA3A5-9169-FA43-82E3-37B15BD9C35D}" srcOrd="0" destOrd="0" presId="urn:microsoft.com/office/officeart/2005/8/layout/process1"/>
    <dgm:cxn modelId="{B2BC4B99-C206-A74B-9177-3606000B2F29}" type="presOf" srcId="{7C077545-C869-6B49-AFAF-3116BEA45BAB}" destId="{F0B38594-ADDA-1E49-8EDE-11337A49D174}" srcOrd="0" destOrd="0" presId="urn:microsoft.com/office/officeart/2005/8/layout/process1"/>
    <dgm:cxn modelId="{3FC199E5-93CA-2542-BEDB-B7BEB9112273}" srcId="{F7C73F0F-5CFF-A641-8A79-D9009D6BC635}" destId="{EB9EDE92-9B59-6147-A7F5-B8749F31749A}" srcOrd="2" destOrd="0" parTransId="{EDF90384-071C-644D-9E8D-1ED3E14C490B}" sibTransId="{24EAC920-75F1-B049-AFDF-2DD4DB710A4E}"/>
    <dgm:cxn modelId="{56FF95CC-2520-2943-9DF9-8320D8FDE97F}" srcId="{F7C73F0F-5CFF-A641-8A79-D9009D6BC635}" destId="{0407CE31-2167-5047-8188-83E1B1F92357}" srcOrd="0" destOrd="0" parTransId="{EAC8AF6F-D4B9-794C-AFF9-A3EF2D4A61DB}" sibTransId="{7C077545-C869-6B49-AFAF-3116BEA45BAB}"/>
    <dgm:cxn modelId="{E27217DB-7DBF-2446-966E-524D0EB05C20}" srcId="{F7C73F0F-5CFF-A641-8A79-D9009D6BC635}" destId="{125A5A30-0D5A-9440-925B-3598E4FBE064}" srcOrd="1" destOrd="0" parTransId="{CFBBBEFE-0520-1E49-900B-823E5A4048B2}" sibTransId="{15EC47DF-3C6B-0840-8BC6-F844BF88C577}"/>
    <dgm:cxn modelId="{6C9D8564-A0DB-BD44-BC31-18BF8717F019}" type="presOf" srcId="{F7C73F0F-5CFF-A641-8A79-D9009D6BC635}" destId="{1566F8C7-F544-F34F-AF85-4113F1D80E56}" srcOrd="0" destOrd="0" presId="urn:microsoft.com/office/officeart/2005/8/layout/process1"/>
    <dgm:cxn modelId="{C44CE6F7-604A-0C40-8F3A-CD3AA272F3CE}" type="presOf" srcId="{15EC47DF-3C6B-0840-8BC6-F844BF88C577}" destId="{1C07E8A8-D2CF-AC49-9B6C-11B5F8CA60D1}" srcOrd="0" destOrd="0" presId="urn:microsoft.com/office/officeart/2005/8/layout/process1"/>
    <dgm:cxn modelId="{B400F74B-80E5-414F-9263-A9D47078204B}" type="presOf" srcId="{0407CE31-2167-5047-8188-83E1B1F92357}" destId="{6FEFF8DC-91F3-E545-9F64-80C3FB05FC73}" srcOrd="0" destOrd="0" presId="urn:microsoft.com/office/officeart/2005/8/layout/process1"/>
    <dgm:cxn modelId="{3F54490C-4D83-9F4D-A942-62377E890A98}" type="presOf" srcId="{15EC47DF-3C6B-0840-8BC6-F844BF88C577}" destId="{2A7F697C-4964-B247-BDD0-A81FD35F7C50}" srcOrd="1" destOrd="0" presId="urn:microsoft.com/office/officeart/2005/8/layout/process1"/>
    <dgm:cxn modelId="{DB21EAC3-8DBC-BA45-A1F5-D455479B66D3}" type="presOf" srcId="{EB9EDE92-9B59-6147-A7F5-B8749F31749A}" destId="{0C642A22-6436-7245-9197-B5D7B1A47432}" srcOrd="0" destOrd="0" presId="urn:microsoft.com/office/officeart/2005/8/layout/process1"/>
    <dgm:cxn modelId="{452CAEF2-777E-A249-ADD8-2E04C05499F5}" type="presParOf" srcId="{1566F8C7-F544-F34F-AF85-4113F1D80E56}" destId="{6FEFF8DC-91F3-E545-9F64-80C3FB05FC73}" srcOrd="0" destOrd="0" presId="urn:microsoft.com/office/officeart/2005/8/layout/process1"/>
    <dgm:cxn modelId="{E9555BAE-2BE5-5843-A5E8-A2C4EC99FDA9}" type="presParOf" srcId="{1566F8C7-F544-F34F-AF85-4113F1D80E56}" destId="{F0B38594-ADDA-1E49-8EDE-11337A49D174}" srcOrd="1" destOrd="0" presId="urn:microsoft.com/office/officeart/2005/8/layout/process1"/>
    <dgm:cxn modelId="{3B0B5B2D-34D7-6B4D-B798-399115E1384A}" type="presParOf" srcId="{F0B38594-ADDA-1E49-8EDE-11337A49D174}" destId="{6AF4B837-C33C-7D48-9396-653531C9164A}" srcOrd="0" destOrd="0" presId="urn:microsoft.com/office/officeart/2005/8/layout/process1"/>
    <dgm:cxn modelId="{6AC5B839-9C12-A84F-AAB6-C3BCFA2C3C96}" type="presParOf" srcId="{1566F8C7-F544-F34F-AF85-4113F1D80E56}" destId="{A49FA3A5-9169-FA43-82E3-37B15BD9C35D}" srcOrd="2" destOrd="0" presId="urn:microsoft.com/office/officeart/2005/8/layout/process1"/>
    <dgm:cxn modelId="{E4AE795C-9D24-F84C-A376-4965AFE2101D}" type="presParOf" srcId="{1566F8C7-F544-F34F-AF85-4113F1D80E56}" destId="{1C07E8A8-D2CF-AC49-9B6C-11B5F8CA60D1}" srcOrd="3" destOrd="0" presId="urn:microsoft.com/office/officeart/2005/8/layout/process1"/>
    <dgm:cxn modelId="{743E1265-1E0D-A742-B080-F6743E3D31E5}" type="presParOf" srcId="{1C07E8A8-D2CF-AC49-9B6C-11B5F8CA60D1}" destId="{2A7F697C-4964-B247-BDD0-A81FD35F7C50}" srcOrd="0" destOrd="0" presId="urn:microsoft.com/office/officeart/2005/8/layout/process1"/>
    <dgm:cxn modelId="{4A3E3C94-F5DD-2749-A563-1BB884533D0B}" type="presParOf" srcId="{1566F8C7-F544-F34F-AF85-4113F1D80E56}" destId="{0C642A22-6436-7245-9197-B5D7B1A4743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5705B6-171D-E145-89F3-A49775433162}" type="doc">
      <dgm:prSet loTypeId="urn:microsoft.com/office/officeart/2005/8/layout/process1" loCatId="process" qsTypeId="urn:microsoft.com/office/officeart/2005/8/quickstyle/simple1" qsCatId="simple" csTypeId="urn:microsoft.com/office/officeart/2005/8/colors/accent1_2" csCatId="accent1" phldr="1"/>
      <dgm:spPr/>
    </dgm:pt>
    <dgm:pt modelId="{4CA61AF5-5FBE-3946-8617-F7C5EF1297EC}">
      <dgm:prSet phldrT="[Text]"/>
      <dgm:spPr>
        <a:solidFill>
          <a:srgbClr val="92D050"/>
        </a:solidFill>
        <a:ln>
          <a:solidFill>
            <a:srgbClr val="92D050"/>
          </a:solidFill>
        </a:ln>
      </dgm:spPr>
      <dgm:t>
        <a:bodyPr/>
        <a:lstStyle/>
        <a:p>
          <a:r>
            <a:rPr lang="en-GB" dirty="0"/>
            <a:t>Conversation Analysis </a:t>
          </a:r>
        </a:p>
        <a:p>
          <a:r>
            <a:rPr lang="en-GB" dirty="0"/>
            <a:t>(1960s-present)</a:t>
          </a:r>
        </a:p>
        <a:p>
          <a:r>
            <a:rPr lang="en-GB" dirty="0"/>
            <a:t>Turn-taking</a:t>
          </a:r>
        </a:p>
        <a:p>
          <a:r>
            <a:rPr lang="en-GB" dirty="0"/>
            <a:t>Sequence organisation</a:t>
          </a:r>
        </a:p>
      </dgm:t>
    </dgm:pt>
    <dgm:pt modelId="{140D88BC-DDB8-C545-9045-C4AF1EB5D7DA}" type="parTrans" cxnId="{F6879DE8-513B-3B44-9C81-2A8EB0262C16}">
      <dgm:prSet/>
      <dgm:spPr/>
      <dgm:t>
        <a:bodyPr/>
        <a:lstStyle/>
        <a:p>
          <a:endParaRPr lang="en-GB"/>
        </a:p>
      </dgm:t>
    </dgm:pt>
    <dgm:pt modelId="{776FD676-5287-8746-A427-616B0041EBF6}" type="sibTrans" cxnId="{F6879DE8-513B-3B44-9C81-2A8EB0262C16}">
      <dgm:prSet/>
      <dgm:spPr/>
      <dgm:t>
        <a:bodyPr/>
        <a:lstStyle/>
        <a:p>
          <a:endParaRPr lang="en-GB"/>
        </a:p>
      </dgm:t>
    </dgm:pt>
    <dgm:pt modelId="{85CAAD42-3F08-BB40-A068-4C8690ACCF0E}" type="pres">
      <dgm:prSet presAssocID="{685705B6-171D-E145-89F3-A49775433162}" presName="Name0" presStyleCnt="0">
        <dgm:presLayoutVars>
          <dgm:dir/>
          <dgm:resizeHandles val="exact"/>
        </dgm:presLayoutVars>
      </dgm:prSet>
      <dgm:spPr/>
    </dgm:pt>
    <dgm:pt modelId="{A531BCFC-C6D5-DF47-AFFB-06ACC94738AA}" type="pres">
      <dgm:prSet presAssocID="{4CA61AF5-5FBE-3946-8617-F7C5EF1297EC}" presName="node" presStyleLbl="node1" presStyleIdx="0" presStyleCnt="1" custScaleX="63240" custScaleY="150241">
        <dgm:presLayoutVars>
          <dgm:bulletEnabled val="1"/>
        </dgm:presLayoutVars>
      </dgm:prSet>
      <dgm:spPr/>
      <dgm:t>
        <a:bodyPr/>
        <a:lstStyle/>
        <a:p>
          <a:endParaRPr lang="de-DE"/>
        </a:p>
      </dgm:t>
    </dgm:pt>
  </dgm:ptLst>
  <dgm:cxnLst>
    <dgm:cxn modelId="{EEE315B1-79A6-534E-B7C3-99A4AB87FD21}" type="presOf" srcId="{685705B6-171D-E145-89F3-A49775433162}" destId="{85CAAD42-3F08-BB40-A068-4C8690ACCF0E}" srcOrd="0" destOrd="0" presId="urn:microsoft.com/office/officeart/2005/8/layout/process1"/>
    <dgm:cxn modelId="{32B63B27-3D8B-EA4D-9522-B553C00C6F65}" type="presOf" srcId="{4CA61AF5-5FBE-3946-8617-F7C5EF1297EC}" destId="{A531BCFC-C6D5-DF47-AFFB-06ACC94738AA}" srcOrd="0" destOrd="0" presId="urn:microsoft.com/office/officeart/2005/8/layout/process1"/>
    <dgm:cxn modelId="{F6879DE8-513B-3B44-9C81-2A8EB0262C16}" srcId="{685705B6-171D-E145-89F3-A49775433162}" destId="{4CA61AF5-5FBE-3946-8617-F7C5EF1297EC}" srcOrd="0" destOrd="0" parTransId="{140D88BC-DDB8-C545-9045-C4AF1EB5D7DA}" sibTransId="{776FD676-5287-8746-A427-616B0041EBF6}"/>
    <dgm:cxn modelId="{D75E7AC3-8B0E-1D4F-944F-6C75AD90F38E}" type="presParOf" srcId="{85CAAD42-3F08-BB40-A068-4C8690ACCF0E}" destId="{A531BCFC-C6D5-DF47-AFFB-06ACC94738AA}"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EA59AEE0-DA53-EC4A-8ECE-60FB5E15C05A}"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2"/>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2" custScaleX="270709" custRadScaleRad="75864" custRadScaleInc="-24230">
        <dgm:presLayoutVars>
          <dgm:bulletEnabled val="1"/>
        </dgm:presLayoutVars>
      </dgm:prSet>
      <dgm:spPr/>
      <dgm:t>
        <a:bodyPr/>
        <a:lstStyle/>
        <a:p>
          <a:endParaRPr lang="de-DE"/>
        </a:p>
      </dgm:t>
    </dgm:pt>
  </dgm:ptLst>
  <dgm:cxnLst>
    <dgm:cxn modelId="{9CB7AE2B-E7B8-354C-B56E-C62EABFEF3DA}" srcId="{66029FB3-2553-7346-85F9-394600819493}" destId="{2556312D-D455-8348-8112-7E29412BBE25}" srcOrd="0" destOrd="0" parTransId="{BA07CC12-6161-594D-BBBE-D8F2768EEFEB}" sibTransId="{A2815FC4-05FF-A847-94D0-0F618DFA74C4}"/>
    <dgm:cxn modelId="{969FF388-5293-A34E-8FD7-82E984D5C639}" srcId="{2556312D-D455-8348-8112-7E29412BBE25}" destId="{14936CE3-9365-0543-9A0B-FAD960B41F37}" srcOrd="0" destOrd="0" parTransId="{D0873868-4598-DB4F-99B3-D42914B38BAA}" sibTransId="{D8D37A4E-2CA1-B744-9A75-912CB87BC93F}"/>
    <dgm:cxn modelId="{CD546A74-6AD5-7C45-8237-94674343592B}" type="presOf" srcId="{14936CE3-9365-0543-9A0B-FAD960B41F37}" destId="{69D898E7-E873-0247-89B3-360C53C29103}" srcOrd="0" destOrd="0" presId="urn:microsoft.com/office/officeart/2005/8/layout/radial3"/>
    <dgm:cxn modelId="{61E817CE-49EA-714B-AF6A-7526C682B006}" type="presOf" srcId="{2556312D-D455-8348-8112-7E29412BBE25}" destId="{F80873DF-A8D3-E74D-B132-C3B48CF883C3}" srcOrd="0" destOrd="0" presId="urn:microsoft.com/office/officeart/2005/8/layout/radial3"/>
    <dgm:cxn modelId="{42A7D228-C265-6B48-8A97-82CD6D0BE623}" type="presOf" srcId="{66029FB3-2553-7346-85F9-394600819493}" destId="{95FFCBC2-DF75-F945-88A9-76EC3DDEA97F}" srcOrd="0" destOrd="0" presId="urn:microsoft.com/office/officeart/2005/8/layout/radial3"/>
    <dgm:cxn modelId="{11FDB150-71E3-474D-9E49-9ECD369FA5DC}" type="presParOf" srcId="{95FFCBC2-DF75-F945-88A9-76EC3DDEA97F}" destId="{3281356D-B149-4B46-87DE-BBA87887E237}" srcOrd="0" destOrd="0" presId="urn:microsoft.com/office/officeart/2005/8/layout/radial3"/>
    <dgm:cxn modelId="{93E62B67-DB25-F946-95D8-B39E962A35DC}" type="presParOf" srcId="{3281356D-B149-4B46-87DE-BBA87887E237}" destId="{F80873DF-A8D3-E74D-B132-C3B48CF883C3}" srcOrd="0" destOrd="0" presId="urn:microsoft.com/office/officeart/2005/8/layout/radial3"/>
    <dgm:cxn modelId="{A1489F40-EB7E-7F41-881A-8D2AA2EA672C}" type="presParOf" srcId="{3281356D-B149-4B46-87DE-BBA87887E237}" destId="{69D898E7-E873-0247-89B3-360C53C29103}" srcOrd="1"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EA59AEE0-DA53-EC4A-8ECE-60FB5E15C05A}"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EE22C13D-EDCC-3247-8E0C-35E34B0F4E4B}">
      <dgm:prSet/>
      <dgm:spPr/>
      <dgm:t>
        <a:bodyPr/>
        <a:lstStyle/>
        <a:p>
          <a:r>
            <a:rPr lang="en-US" dirty="0" err="1"/>
            <a:t>Mirativity</a:t>
          </a:r>
          <a:endParaRPr lang="en-US" dirty="0"/>
        </a:p>
        <a:p>
          <a:r>
            <a:rPr lang="en-US" dirty="0" err="1"/>
            <a:t>Egophoricity</a:t>
          </a:r>
          <a:endParaRPr lang="en-US" dirty="0"/>
        </a:p>
        <a:p>
          <a:r>
            <a:rPr lang="en-US" dirty="0"/>
            <a:t>Quotation</a:t>
          </a:r>
        </a:p>
        <a:p>
          <a:r>
            <a:rPr lang="en-US" dirty="0"/>
            <a:t>Epistemic Modality</a:t>
          </a:r>
        </a:p>
      </dgm:t>
    </dgm:pt>
    <dgm:pt modelId="{01B92713-57B6-B144-8163-78D062BE41D4}" type="parTrans" cxnId="{C1F3FFA0-3096-5B45-AAC7-FD0F76859D7D}">
      <dgm:prSet/>
      <dgm:spPr/>
      <dgm:t>
        <a:bodyPr/>
        <a:lstStyle/>
        <a:p>
          <a:endParaRPr lang="en-US"/>
        </a:p>
      </dgm:t>
    </dgm:pt>
    <dgm:pt modelId="{20D3855A-234B-7B4E-8CDC-19CD041770C4}" type="sibTrans" cxnId="{C1F3FFA0-3096-5B45-AAC7-FD0F76859D7D}">
      <dgm:prSet/>
      <dgm:spPr/>
      <dgm:t>
        <a:bodyPr/>
        <a:lstStyle/>
        <a:p>
          <a:endParaRPr lang="en-US"/>
        </a:p>
      </dgm:t>
    </dgm:pt>
    <dgm:pt modelId="{7B1C24B5-294A-A140-A521-C009DA5544C3}">
      <dgm:prSet/>
      <dgm:spPr/>
      <dgm:t>
        <a:bodyPr/>
        <a:lstStyle/>
        <a:p>
          <a:r>
            <a:rPr lang="en-US" dirty="0"/>
            <a:t>Direct </a:t>
          </a:r>
          <a:r>
            <a:rPr lang="en-US" dirty="0" err="1"/>
            <a:t>vs</a:t>
          </a:r>
          <a:r>
            <a:rPr lang="en-US" dirty="0"/>
            <a:t> indirect</a:t>
          </a:r>
        </a:p>
        <a:p>
          <a:r>
            <a:rPr lang="en-US" dirty="0"/>
            <a:t>Report </a:t>
          </a:r>
          <a:r>
            <a:rPr lang="en-US" dirty="0" err="1"/>
            <a:t>vs</a:t>
          </a:r>
          <a:r>
            <a:rPr lang="en-US" dirty="0"/>
            <a:t> inference</a:t>
          </a:r>
        </a:p>
      </dgm:t>
    </dgm:pt>
    <dgm:pt modelId="{45BCD9F1-9614-5842-A5C8-D9C77D8A32A2}" type="parTrans" cxnId="{D3BE0B64-054C-0D4D-BCBB-71C0E4F2EBA4}">
      <dgm:prSet/>
      <dgm:spPr/>
      <dgm:t>
        <a:bodyPr/>
        <a:lstStyle/>
        <a:p>
          <a:endParaRPr lang="en-US"/>
        </a:p>
      </dgm:t>
    </dgm:pt>
    <dgm:pt modelId="{E89F6586-D7D2-4F45-82A8-DE979D55542C}" type="sibTrans" cxnId="{D3BE0B64-054C-0D4D-BCBB-71C0E4F2EBA4}">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4"/>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4" custScaleX="270709">
        <dgm:presLayoutVars>
          <dgm:bulletEnabled val="1"/>
        </dgm:presLayoutVars>
      </dgm:prSet>
      <dgm:spPr/>
      <dgm:t>
        <a:bodyPr/>
        <a:lstStyle/>
        <a:p>
          <a:endParaRPr lang="de-DE"/>
        </a:p>
      </dgm:t>
    </dgm:pt>
    <dgm:pt modelId="{65783D55-1F32-BC46-B8C8-E4276765A1CC}" type="pres">
      <dgm:prSet presAssocID="{7B1C24B5-294A-A140-A521-C009DA5544C3}" presName="node" presStyleLbl="vennNode1" presStyleIdx="2" presStyleCnt="4" custScaleX="221738" custRadScaleRad="118800" custRadScaleInc="131968">
        <dgm:presLayoutVars>
          <dgm:bulletEnabled val="1"/>
        </dgm:presLayoutVars>
      </dgm:prSet>
      <dgm:spPr/>
      <dgm:t>
        <a:bodyPr/>
        <a:lstStyle/>
        <a:p>
          <a:endParaRPr lang="de-DE"/>
        </a:p>
      </dgm:t>
    </dgm:pt>
    <dgm:pt modelId="{4F980FA2-CE10-3142-A09D-1FA43FF10488}" type="pres">
      <dgm:prSet presAssocID="{EE22C13D-EDCC-3247-8E0C-35E34B0F4E4B}" presName="node" presStyleLbl="vennNode1" presStyleIdx="3" presStyleCnt="4" custScaleX="193966" custRadScaleRad="133227" custRadScaleInc="-135049">
        <dgm:presLayoutVars>
          <dgm:bulletEnabled val="1"/>
        </dgm:presLayoutVars>
      </dgm:prSet>
      <dgm:spPr/>
      <dgm:t>
        <a:bodyPr/>
        <a:lstStyle/>
        <a:p>
          <a:endParaRPr lang="de-DE"/>
        </a:p>
      </dgm:t>
    </dgm:pt>
  </dgm:ptLst>
  <dgm:cxnLst>
    <dgm:cxn modelId="{61E817CE-49EA-714B-AF6A-7526C682B006}" type="presOf" srcId="{2556312D-D455-8348-8112-7E29412BBE25}" destId="{F80873DF-A8D3-E74D-B132-C3B48CF883C3}" srcOrd="0" destOrd="0" presId="urn:microsoft.com/office/officeart/2005/8/layout/radial3"/>
    <dgm:cxn modelId="{C1F3FFA0-3096-5B45-AAC7-FD0F76859D7D}" srcId="{2556312D-D455-8348-8112-7E29412BBE25}" destId="{EE22C13D-EDCC-3247-8E0C-35E34B0F4E4B}" srcOrd="2" destOrd="0" parTransId="{01B92713-57B6-B144-8163-78D062BE41D4}" sibTransId="{20D3855A-234B-7B4E-8CDC-19CD041770C4}"/>
    <dgm:cxn modelId="{08C483F0-923D-D443-80A7-E2DA1B5E9ED6}" type="presOf" srcId="{EE22C13D-EDCC-3247-8E0C-35E34B0F4E4B}" destId="{4F980FA2-CE10-3142-A09D-1FA43FF10488}" srcOrd="0" destOrd="0" presId="urn:microsoft.com/office/officeart/2005/8/layout/radial3"/>
    <dgm:cxn modelId="{48E0BEB3-945F-0C4F-9DD6-98300AFBA38D}" type="presOf" srcId="{7B1C24B5-294A-A140-A521-C009DA5544C3}" destId="{65783D55-1F32-BC46-B8C8-E4276765A1CC}" srcOrd="0" destOrd="0" presId="urn:microsoft.com/office/officeart/2005/8/layout/radial3"/>
    <dgm:cxn modelId="{969FF388-5293-A34E-8FD7-82E984D5C639}" srcId="{2556312D-D455-8348-8112-7E29412BBE25}" destId="{14936CE3-9365-0543-9A0B-FAD960B41F37}" srcOrd="0" destOrd="0" parTransId="{D0873868-4598-DB4F-99B3-D42914B38BAA}" sibTransId="{D8D37A4E-2CA1-B744-9A75-912CB87BC93F}"/>
    <dgm:cxn modelId="{CD546A74-6AD5-7C45-8237-94674343592B}" type="presOf" srcId="{14936CE3-9365-0543-9A0B-FAD960B41F37}" destId="{69D898E7-E873-0247-89B3-360C53C29103}" srcOrd="0" destOrd="0" presId="urn:microsoft.com/office/officeart/2005/8/layout/radial3"/>
    <dgm:cxn modelId="{42A7D228-C265-6B48-8A97-82CD6D0BE623}" type="presOf" srcId="{66029FB3-2553-7346-85F9-394600819493}" destId="{95FFCBC2-DF75-F945-88A9-76EC3DDEA97F}" srcOrd="0" destOrd="0" presId="urn:microsoft.com/office/officeart/2005/8/layout/radial3"/>
    <dgm:cxn modelId="{9CB7AE2B-E7B8-354C-B56E-C62EABFEF3DA}" srcId="{66029FB3-2553-7346-85F9-394600819493}" destId="{2556312D-D455-8348-8112-7E29412BBE25}" srcOrd="0" destOrd="0" parTransId="{BA07CC12-6161-594D-BBBE-D8F2768EEFEB}" sibTransId="{A2815FC4-05FF-A847-94D0-0F618DFA74C4}"/>
    <dgm:cxn modelId="{D3BE0B64-054C-0D4D-BCBB-71C0E4F2EBA4}" srcId="{2556312D-D455-8348-8112-7E29412BBE25}" destId="{7B1C24B5-294A-A140-A521-C009DA5544C3}" srcOrd="1" destOrd="0" parTransId="{45BCD9F1-9614-5842-A5C8-D9C77D8A32A2}" sibTransId="{E89F6586-D7D2-4F45-82A8-DE979D55542C}"/>
    <dgm:cxn modelId="{11FDB150-71E3-474D-9E49-9ECD369FA5DC}" type="presParOf" srcId="{95FFCBC2-DF75-F945-88A9-76EC3DDEA97F}" destId="{3281356D-B149-4B46-87DE-BBA87887E237}" srcOrd="0" destOrd="0" presId="urn:microsoft.com/office/officeart/2005/8/layout/radial3"/>
    <dgm:cxn modelId="{93E62B67-DB25-F946-95D8-B39E962A35DC}" type="presParOf" srcId="{3281356D-B149-4B46-87DE-BBA87887E237}" destId="{F80873DF-A8D3-E74D-B132-C3B48CF883C3}" srcOrd="0" destOrd="0" presId="urn:microsoft.com/office/officeart/2005/8/layout/radial3"/>
    <dgm:cxn modelId="{A1489F40-EB7E-7F41-881A-8D2AA2EA672C}" type="presParOf" srcId="{3281356D-B149-4B46-87DE-BBA87887E237}" destId="{69D898E7-E873-0247-89B3-360C53C29103}" srcOrd="1" destOrd="0" presId="urn:microsoft.com/office/officeart/2005/8/layout/radial3"/>
    <dgm:cxn modelId="{0803B62C-14F0-4A40-B793-AF5BEC4AE4D0}" type="presParOf" srcId="{3281356D-B149-4B46-87DE-BBA87887E237}" destId="{65783D55-1F32-BC46-B8C8-E4276765A1CC}" srcOrd="2" destOrd="0" presId="urn:microsoft.com/office/officeart/2005/8/layout/radial3"/>
    <dgm:cxn modelId="{21E5E42E-1D12-9E41-AF0D-BE4CDED6C8A1}" type="presParOf" srcId="{3281356D-B149-4B46-87DE-BBA87887E237}" destId="{4F980FA2-CE10-3142-A09D-1FA43FF10488}" srcOrd="3"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EA59AEE0-DA53-EC4A-8ECE-60FB5E15C05A}"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029FB3-2553-7346-85F9-394600819493}" type="doc">
      <dgm:prSet loTypeId="urn:microsoft.com/office/officeart/2005/8/layout/radial3" loCatId="" qsTypeId="urn:microsoft.com/office/officeart/2005/8/quickstyle/simple5" qsCatId="simple" csTypeId="urn:microsoft.com/office/officeart/2005/8/colors/accent1_5" csCatId="accent1" phldr="1"/>
      <dgm:spPr/>
      <dgm:t>
        <a:bodyPr/>
        <a:lstStyle/>
        <a:p>
          <a:endParaRPr lang="en-US"/>
        </a:p>
      </dgm:t>
    </dgm:pt>
    <dgm:pt modelId="{2556312D-D455-8348-8112-7E29412BBE25}">
      <dgm:prSet phldrT="[Text]"/>
      <dgm:spPr/>
      <dgm:t>
        <a:bodyPr/>
        <a:lstStyle/>
        <a:p>
          <a:r>
            <a:rPr lang="en-US" dirty="0"/>
            <a:t>Evidential Typology</a:t>
          </a:r>
        </a:p>
      </dgm:t>
    </dgm:pt>
    <dgm:pt modelId="{BA07CC12-6161-594D-BBBE-D8F2768EEFEB}" type="parTrans" cxnId="{9CB7AE2B-E7B8-354C-B56E-C62EABFEF3DA}">
      <dgm:prSet/>
      <dgm:spPr/>
      <dgm:t>
        <a:bodyPr/>
        <a:lstStyle/>
        <a:p>
          <a:endParaRPr lang="en-US"/>
        </a:p>
      </dgm:t>
    </dgm:pt>
    <dgm:pt modelId="{A2815FC4-05FF-A847-94D0-0F618DFA74C4}" type="sibTrans" cxnId="{9CB7AE2B-E7B8-354C-B56E-C62EABFEF3DA}">
      <dgm:prSet/>
      <dgm:spPr/>
      <dgm:t>
        <a:bodyPr/>
        <a:lstStyle/>
        <a:p>
          <a:endParaRPr lang="en-US"/>
        </a:p>
      </dgm:t>
    </dgm:pt>
    <dgm:pt modelId="{14936CE3-9365-0543-9A0B-FAD960B41F37}">
      <dgm:prSet phldrT="[Text]"/>
      <dgm:spPr/>
      <dgm:t>
        <a:bodyPr/>
        <a:lstStyle/>
        <a:p>
          <a:r>
            <a:rPr lang="en-US" dirty="0"/>
            <a:t>What sources of information are encoded in evidential categories?</a:t>
          </a:r>
        </a:p>
      </dgm:t>
    </dgm:pt>
    <dgm:pt modelId="{D0873868-4598-DB4F-99B3-D42914B38BAA}" type="parTrans" cxnId="{969FF388-5293-A34E-8FD7-82E984D5C639}">
      <dgm:prSet/>
      <dgm:spPr/>
      <dgm:t>
        <a:bodyPr/>
        <a:lstStyle/>
        <a:p>
          <a:endParaRPr lang="en-US"/>
        </a:p>
      </dgm:t>
    </dgm:pt>
    <dgm:pt modelId="{D8D37A4E-2CA1-B744-9A75-912CB87BC93F}" type="sibTrans" cxnId="{969FF388-5293-A34E-8FD7-82E984D5C639}">
      <dgm:prSet/>
      <dgm:spPr/>
      <dgm:t>
        <a:bodyPr/>
        <a:lstStyle/>
        <a:p>
          <a:endParaRPr lang="en-US"/>
        </a:p>
      </dgm:t>
    </dgm:pt>
    <dgm:pt modelId="{8BBECD8E-4238-FB4F-BAD6-785B8DF7A3EC}">
      <dgm:prSet phldrT="[Text]"/>
      <dgm:spPr/>
      <dgm:t>
        <a:bodyPr/>
        <a:lstStyle/>
        <a:p>
          <a:r>
            <a:rPr lang="en-US" dirty="0"/>
            <a:t>What is the relationship between source, reliability and certainty in evidential marking?</a:t>
          </a:r>
        </a:p>
      </dgm:t>
    </dgm:pt>
    <dgm:pt modelId="{50EC2D01-2AA8-6542-A972-6115567D1D23}" type="parTrans" cxnId="{ABBF26A0-BDA1-9245-B837-7C840628C09C}">
      <dgm:prSet/>
      <dgm:spPr/>
      <dgm:t>
        <a:bodyPr/>
        <a:lstStyle/>
        <a:p>
          <a:endParaRPr lang="en-US"/>
        </a:p>
      </dgm:t>
    </dgm:pt>
    <dgm:pt modelId="{A4CAE2D1-4A43-0A4F-9745-DC09B58AEB98}" type="sibTrans" cxnId="{ABBF26A0-BDA1-9245-B837-7C840628C09C}">
      <dgm:prSet/>
      <dgm:spPr/>
      <dgm:t>
        <a:bodyPr/>
        <a:lstStyle/>
        <a:p>
          <a:endParaRPr lang="en-US"/>
        </a:p>
      </dgm:t>
    </dgm:pt>
    <dgm:pt modelId="{EE22C13D-EDCC-3247-8E0C-35E34B0F4E4B}">
      <dgm:prSet/>
      <dgm:spPr/>
      <dgm:t>
        <a:bodyPr/>
        <a:lstStyle/>
        <a:p>
          <a:r>
            <a:rPr lang="en-US" dirty="0" err="1"/>
            <a:t>Mirativity</a:t>
          </a:r>
          <a:endParaRPr lang="en-US" dirty="0"/>
        </a:p>
        <a:p>
          <a:r>
            <a:rPr lang="en-US" dirty="0" err="1"/>
            <a:t>Egophoricity</a:t>
          </a:r>
          <a:endParaRPr lang="en-US" dirty="0"/>
        </a:p>
        <a:p>
          <a:r>
            <a:rPr lang="en-US" dirty="0"/>
            <a:t>Quotation</a:t>
          </a:r>
        </a:p>
        <a:p>
          <a:r>
            <a:rPr lang="en-US" dirty="0"/>
            <a:t>Epistemic Modality</a:t>
          </a:r>
        </a:p>
      </dgm:t>
    </dgm:pt>
    <dgm:pt modelId="{01B92713-57B6-B144-8163-78D062BE41D4}" type="parTrans" cxnId="{C1F3FFA0-3096-5B45-AAC7-FD0F76859D7D}">
      <dgm:prSet/>
      <dgm:spPr/>
      <dgm:t>
        <a:bodyPr/>
        <a:lstStyle/>
        <a:p>
          <a:endParaRPr lang="en-US"/>
        </a:p>
      </dgm:t>
    </dgm:pt>
    <dgm:pt modelId="{20D3855A-234B-7B4E-8CDC-19CD041770C4}" type="sibTrans" cxnId="{C1F3FFA0-3096-5B45-AAC7-FD0F76859D7D}">
      <dgm:prSet/>
      <dgm:spPr/>
      <dgm:t>
        <a:bodyPr/>
        <a:lstStyle/>
        <a:p>
          <a:endParaRPr lang="en-US"/>
        </a:p>
      </dgm:t>
    </dgm:pt>
    <dgm:pt modelId="{7B1C24B5-294A-A140-A521-C009DA5544C3}">
      <dgm:prSet/>
      <dgm:spPr/>
      <dgm:t>
        <a:bodyPr/>
        <a:lstStyle/>
        <a:p>
          <a:r>
            <a:rPr lang="en-US" dirty="0"/>
            <a:t>Direct </a:t>
          </a:r>
          <a:r>
            <a:rPr lang="en-US" dirty="0" err="1"/>
            <a:t>vs</a:t>
          </a:r>
          <a:r>
            <a:rPr lang="en-US" dirty="0"/>
            <a:t> indirect</a:t>
          </a:r>
        </a:p>
        <a:p>
          <a:r>
            <a:rPr lang="en-US" dirty="0"/>
            <a:t>Report </a:t>
          </a:r>
          <a:r>
            <a:rPr lang="en-US" dirty="0" err="1"/>
            <a:t>vs</a:t>
          </a:r>
          <a:r>
            <a:rPr lang="en-US" dirty="0"/>
            <a:t> inference</a:t>
          </a:r>
        </a:p>
      </dgm:t>
    </dgm:pt>
    <dgm:pt modelId="{45BCD9F1-9614-5842-A5C8-D9C77D8A32A2}" type="parTrans" cxnId="{D3BE0B64-054C-0D4D-BCBB-71C0E4F2EBA4}">
      <dgm:prSet/>
      <dgm:spPr/>
      <dgm:t>
        <a:bodyPr/>
        <a:lstStyle/>
        <a:p>
          <a:endParaRPr lang="en-US"/>
        </a:p>
      </dgm:t>
    </dgm:pt>
    <dgm:pt modelId="{E89F6586-D7D2-4F45-82A8-DE979D55542C}" type="sibTrans" cxnId="{D3BE0B64-054C-0D4D-BCBB-71C0E4F2EBA4}">
      <dgm:prSet/>
      <dgm:spPr/>
      <dgm:t>
        <a:bodyPr/>
        <a:lstStyle/>
        <a:p>
          <a:endParaRPr lang="en-US"/>
        </a:p>
      </dgm:t>
    </dgm:pt>
    <dgm:pt modelId="{95FFCBC2-DF75-F945-88A9-76EC3DDEA97F}" type="pres">
      <dgm:prSet presAssocID="{66029FB3-2553-7346-85F9-394600819493}" presName="composite" presStyleCnt="0">
        <dgm:presLayoutVars>
          <dgm:chMax val="1"/>
          <dgm:dir/>
          <dgm:resizeHandles val="exact"/>
        </dgm:presLayoutVars>
      </dgm:prSet>
      <dgm:spPr/>
      <dgm:t>
        <a:bodyPr/>
        <a:lstStyle/>
        <a:p>
          <a:endParaRPr lang="de-DE"/>
        </a:p>
      </dgm:t>
    </dgm:pt>
    <dgm:pt modelId="{3281356D-B149-4B46-87DE-BBA87887E237}" type="pres">
      <dgm:prSet presAssocID="{66029FB3-2553-7346-85F9-394600819493}" presName="radial" presStyleCnt="0">
        <dgm:presLayoutVars>
          <dgm:animLvl val="ctr"/>
        </dgm:presLayoutVars>
      </dgm:prSet>
      <dgm:spPr/>
    </dgm:pt>
    <dgm:pt modelId="{F80873DF-A8D3-E74D-B132-C3B48CF883C3}" type="pres">
      <dgm:prSet presAssocID="{2556312D-D455-8348-8112-7E29412BBE25}" presName="centerShape" presStyleLbl="vennNode1" presStyleIdx="0" presStyleCnt="5"/>
      <dgm:spPr>
        <a:prstGeom prst="roundRect">
          <a:avLst/>
        </a:prstGeom>
      </dgm:spPr>
      <dgm:t>
        <a:bodyPr/>
        <a:lstStyle/>
        <a:p>
          <a:endParaRPr lang="de-DE"/>
        </a:p>
      </dgm:t>
    </dgm:pt>
    <dgm:pt modelId="{69D898E7-E873-0247-89B3-360C53C29103}" type="pres">
      <dgm:prSet presAssocID="{14936CE3-9365-0543-9A0B-FAD960B41F37}" presName="node" presStyleLbl="vennNode1" presStyleIdx="1" presStyleCnt="5" custScaleX="270709">
        <dgm:presLayoutVars>
          <dgm:bulletEnabled val="1"/>
        </dgm:presLayoutVars>
      </dgm:prSet>
      <dgm:spPr/>
      <dgm:t>
        <a:bodyPr/>
        <a:lstStyle/>
        <a:p>
          <a:endParaRPr lang="de-DE"/>
        </a:p>
      </dgm:t>
    </dgm:pt>
    <dgm:pt modelId="{65783D55-1F32-BC46-B8C8-E4276765A1CC}" type="pres">
      <dgm:prSet presAssocID="{7B1C24B5-294A-A140-A521-C009DA5544C3}" presName="node" presStyleLbl="vennNode1" presStyleIdx="2" presStyleCnt="5" custScaleX="221738" custRadScaleRad="131630" custRadScaleInc="-194602">
        <dgm:presLayoutVars>
          <dgm:bulletEnabled val="1"/>
        </dgm:presLayoutVars>
      </dgm:prSet>
      <dgm:spPr/>
      <dgm:t>
        <a:bodyPr/>
        <a:lstStyle/>
        <a:p>
          <a:endParaRPr lang="de-DE"/>
        </a:p>
      </dgm:t>
    </dgm:pt>
    <dgm:pt modelId="{4F980FA2-CE10-3142-A09D-1FA43FF10488}" type="pres">
      <dgm:prSet presAssocID="{EE22C13D-EDCC-3247-8E0C-35E34B0F4E4B}" presName="node" presStyleLbl="vennNode1" presStyleIdx="3" presStyleCnt="5" custScaleX="193966" custRadScaleRad="155573" custRadScaleInc="-107700">
        <dgm:presLayoutVars>
          <dgm:bulletEnabled val="1"/>
        </dgm:presLayoutVars>
      </dgm:prSet>
      <dgm:spPr/>
      <dgm:t>
        <a:bodyPr/>
        <a:lstStyle/>
        <a:p>
          <a:endParaRPr lang="de-DE"/>
        </a:p>
      </dgm:t>
    </dgm:pt>
    <dgm:pt modelId="{EB71CDF5-4FF6-AD49-B702-3BAAA92C2FD6}" type="pres">
      <dgm:prSet presAssocID="{8BBECD8E-4238-FB4F-BAD6-785B8DF7A3EC}" presName="node" presStyleLbl="vennNode1" presStyleIdx="4" presStyleCnt="5" custScaleX="225345" custRadScaleRad="88652" custRadScaleInc="-103130">
        <dgm:presLayoutVars>
          <dgm:bulletEnabled val="1"/>
        </dgm:presLayoutVars>
      </dgm:prSet>
      <dgm:spPr/>
      <dgm:t>
        <a:bodyPr/>
        <a:lstStyle/>
        <a:p>
          <a:endParaRPr lang="de-DE"/>
        </a:p>
      </dgm:t>
    </dgm:pt>
  </dgm:ptLst>
  <dgm:cxnLst>
    <dgm:cxn modelId="{61E817CE-49EA-714B-AF6A-7526C682B006}" type="presOf" srcId="{2556312D-D455-8348-8112-7E29412BBE25}" destId="{F80873DF-A8D3-E74D-B132-C3B48CF883C3}" srcOrd="0" destOrd="0" presId="urn:microsoft.com/office/officeart/2005/8/layout/radial3"/>
    <dgm:cxn modelId="{C1F3FFA0-3096-5B45-AAC7-FD0F76859D7D}" srcId="{2556312D-D455-8348-8112-7E29412BBE25}" destId="{EE22C13D-EDCC-3247-8E0C-35E34B0F4E4B}" srcOrd="2" destOrd="0" parTransId="{01B92713-57B6-B144-8163-78D062BE41D4}" sibTransId="{20D3855A-234B-7B4E-8CDC-19CD041770C4}"/>
    <dgm:cxn modelId="{08C483F0-923D-D443-80A7-E2DA1B5E9ED6}" type="presOf" srcId="{EE22C13D-EDCC-3247-8E0C-35E34B0F4E4B}" destId="{4F980FA2-CE10-3142-A09D-1FA43FF10488}" srcOrd="0" destOrd="0" presId="urn:microsoft.com/office/officeart/2005/8/layout/radial3"/>
    <dgm:cxn modelId="{48E0BEB3-945F-0C4F-9DD6-98300AFBA38D}" type="presOf" srcId="{7B1C24B5-294A-A140-A521-C009DA5544C3}" destId="{65783D55-1F32-BC46-B8C8-E4276765A1CC}" srcOrd="0" destOrd="0" presId="urn:microsoft.com/office/officeart/2005/8/layout/radial3"/>
    <dgm:cxn modelId="{969FF388-5293-A34E-8FD7-82E984D5C639}" srcId="{2556312D-D455-8348-8112-7E29412BBE25}" destId="{14936CE3-9365-0543-9A0B-FAD960B41F37}" srcOrd="0" destOrd="0" parTransId="{D0873868-4598-DB4F-99B3-D42914B38BAA}" sibTransId="{D8D37A4E-2CA1-B744-9A75-912CB87BC93F}"/>
    <dgm:cxn modelId="{A7120FEE-6675-844C-B3FD-E9E8C0D62C0C}" type="presOf" srcId="{8BBECD8E-4238-FB4F-BAD6-785B8DF7A3EC}" destId="{EB71CDF5-4FF6-AD49-B702-3BAAA92C2FD6}" srcOrd="0" destOrd="0" presId="urn:microsoft.com/office/officeart/2005/8/layout/radial3"/>
    <dgm:cxn modelId="{CD546A74-6AD5-7C45-8237-94674343592B}" type="presOf" srcId="{14936CE3-9365-0543-9A0B-FAD960B41F37}" destId="{69D898E7-E873-0247-89B3-360C53C29103}" srcOrd="0" destOrd="0" presId="urn:microsoft.com/office/officeart/2005/8/layout/radial3"/>
    <dgm:cxn modelId="{ABBF26A0-BDA1-9245-B837-7C840628C09C}" srcId="{2556312D-D455-8348-8112-7E29412BBE25}" destId="{8BBECD8E-4238-FB4F-BAD6-785B8DF7A3EC}" srcOrd="3" destOrd="0" parTransId="{50EC2D01-2AA8-6542-A972-6115567D1D23}" sibTransId="{A4CAE2D1-4A43-0A4F-9745-DC09B58AEB98}"/>
    <dgm:cxn modelId="{42A7D228-C265-6B48-8A97-82CD6D0BE623}" type="presOf" srcId="{66029FB3-2553-7346-85F9-394600819493}" destId="{95FFCBC2-DF75-F945-88A9-76EC3DDEA97F}" srcOrd="0" destOrd="0" presId="urn:microsoft.com/office/officeart/2005/8/layout/radial3"/>
    <dgm:cxn modelId="{9CB7AE2B-E7B8-354C-B56E-C62EABFEF3DA}" srcId="{66029FB3-2553-7346-85F9-394600819493}" destId="{2556312D-D455-8348-8112-7E29412BBE25}" srcOrd="0" destOrd="0" parTransId="{BA07CC12-6161-594D-BBBE-D8F2768EEFEB}" sibTransId="{A2815FC4-05FF-A847-94D0-0F618DFA74C4}"/>
    <dgm:cxn modelId="{D3BE0B64-054C-0D4D-BCBB-71C0E4F2EBA4}" srcId="{2556312D-D455-8348-8112-7E29412BBE25}" destId="{7B1C24B5-294A-A140-A521-C009DA5544C3}" srcOrd="1" destOrd="0" parTransId="{45BCD9F1-9614-5842-A5C8-D9C77D8A32A2}" sibTransId="{E89F6586-D7D2-4F45-82A8-DE979D55542C}"/>
    <dgm:cxn modelId="{11FDB150-71E3-474D-9E49-9ECD369FA5DC}" type="presParOf" srcId="{95FFCBC2-DF75-F945-88A9-76EC3DDEA97F}" destId="{3281356D-B149-4B46-87DE-BBA87887E237}" srcOrd="0" destOrd="0" presId="urn:microsoft.com/office/officeart/2005/8/layout/radial3"/>
    <dgm:cxn modelId="{93E62B67-DB25-F946-95D8-B39E962A35DC}" type="presParOf" srcId="{3281356D-B149-4B46-87DE-BBA87887E237}" destId="{F80873DF-A8D3-E74D-B132-C3B48CF883C3}" srcOrd="0" destOrd="0" presId="urn:microsoft.com/office/officeart/2005/8/layout/radial3"/>
    <dgm:cxn modelId="{A1489F40-EB7E-7F41-881A-8D2AA2EA672C}" type="presParOf" srcId="{3281356D-B149-4B46-87DE-BBA87887E237}" destId="{69D898E7-E873-0247-89B3-360C53C29103}" srcOrd="1" destOrd="0" presId="urn:microsoft.com/office/officeart/2005/8/layout/radial3"/>
    <dgm:cxn modelId="{0803B62C-14F0-4A40-B793-AF5BEC4AE4D0}" type="presParOf" srcId="{3281356D-B149-4B46-87DE-BBA87887E237}" destId="{65783D55-1F32-BC46-B8C8-E4276765A1CC}" srcOrd="2" destOrd="0" presId="urn:microsoft.com/office/officeart/2005/8/layout/radial3"/>
    <dgm:cxn modelId="{21E5E42E-1D12-9E41-AF0D-BE4CDED6C8A1}" type="presParOf" srcId="{3281356D-B149-4B46-87DE-BBA87887E237}" destId="{4F980FA2-CE10-3142-A09D-1FA43FF10488}" srcOrd="3" destOrd="0" presId="urn:microsoft.com/office/officeart/2005/8/layout/radial3"/>
    <dgm:cxn modelId="{E06D82B3-8B65-434C-A41B-171628130669}" type="presParOf" srcId="{3281356D-B149-4B46-87DE-BBA87887E237}" destId="{EB71CDF5-4FF6-AD49-B702-3BAAA92C2FD6}"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05D1FE6-DB1F-AB44-8D55-DEBC74C18039}" type="doc">
      <dgm:prSet loTypeId="urn:microsoft.com/office/officeart/2005/8/layout/process1" loCatId="" qsTypeId="urn:microsoft.com/office/officeart/2005/8/quickstyle/simple4" qsCatId="simple" csTypeId="urn:microsoft.com/office/officeart/2005/8/colors/accent1_2" csCatId="accent1" phldr="1"/>
      <dgm:spPr/>
    </dgm:pt>
    <dgm:pt modelId="{CBA3E660-400B-8A41-BB44-2A29422280E6}" type="pres">
      <dgm:prSet presAssocID="{E05D1FE6-DB1F-AB44-8D55-DEBC74C18039}" presName="Name0" presStyleCnt="0">
        <dgm:presLayoutVars>
          <dgm:dir/>
          <dgm:resizeHandles val="exact"/>
        </dgm:presLayoutVars>
      </dgm:prSet>
      <dgm:spPr/>
    </dgm:pt>
  </dgm:ptLst>
  <dgm:cxnLst>
    <dgm:cxn modelId="{5524B451-2B61-5547-9B6B-1A1984BDA34C}" type="presOf" srcId="{E05D1FE6-DB1F-AB44-8D55-DEBC74C18039}" destId="{CBA3E660-400B-8A41-BB44-2A29422280E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1798884" y="2039347"/>
          <a:ext cx="2029137" cy="1510193"/>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a:t>Evidential Typology</a:t>
          </a:r>
        </a:p>
      </dsp:txBody>
      <dsp:txXfrm>
        <a:off x="1872606" y="2113069"/>
        <a:ext cx="1881693" cy="1362749"/>
      </dsp:txXfrm>
    </dsp:sp>
    <dsp:sp modelId="{69D898E7-E873-0247-89B3-360C53C29103}">
      <dsp:nvSpPr>
        <dsp:cNvPr id="0" name=""/>
        <dsp:cNvSpPr/>
      </dsp:nvSpPr>
      <dsp:spPr>
        <a:xfrm>
          <a:off x="1693035" y="1330283"/>
          <a:ext cx="2029137" cy="870633"/>
        </a:xfrm>
        <a:prstGeom prst="ellipse">
          <a:avLst/>
        </a:prstGeom>
        <a:gradFill rotWithShape="0">
          <a:gsLst>
            <a:gs pos="0">
              <a:schemeClr val="accent1">
                <a:shade val="80000"/>
                <a:alpha val="50000"/>
                <a:hueOff val="-2"/>
                <a:satOff val="797"/>
                <a:lumOff val="1031"/>
                <a:alphaOff val="6000"/>
                <a:tint val="100000"/>
                <a:shade val="100000"/>
                <a:satMod val="130000"/>
              </a:schemeClr>
            </a:gs>
            <a:gs pos="100000">
              <a:schemeClr val="accent1">
                <a:shade val="80000"/>
                <a:alpha val="50000"/>
                <a:hueOff val="-2"/>
                <a:satOff val="797"/>
                <a:lumOff val="1031"/>
                <a:alphaOff val="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sources of information are encoded in evidential categories?</a:t>
          </a:r>
        </a:p>
      </dsp:txBody>
      <dsp:txXfrm>
        <a:off x="1990195" y="1457784"/>
        <a:ext cx="1434817" cy="615631"/>
      </dsp:txXfrm>
    </dsp:sp>
    <dsp:sp modelId="{65783D55-1F32-BC46-B8C8-E4276765A1CC}">
      <dsp:nvSpPr>
        <dsp:cNvPr id="0" name=""/>
        <dsp:cNvSpPr/>
      </dsp:nvSpPr>
      <dsp:spPr>
        <a:xfrm>
          <a:off x="312656" y="2402612"/>
          <a:ext cx="1652554" cy="799208"/>
        </a:xfrm>
        <a:prstGeom prst="ellipse">
          <a:avLst/>
        </a:prstGeom>
        <a:gradFill rotWithShape="0">
          <a:gsLst>
            <a:gs pos="0">
              <a:schemeClr val="accent1">
                <a:shade val="80000"/>
                <a:alpha val="50000"/>
                <a:hueOff val="-4"/>
                <a:satOff val="1595"/>
                <a:lumOff val="2062"/>
                <a:alphaOff val="12000"/>
                <a:tint val="100000"/>
                <a:shade val="100000"/>
                <a:satMod val="130000"/>
              </a:schemeClr>
            </a:gs>
            <a:gs pos="100000">
              <a:schemeClr val="accent1">
                <a:shade val="80000"/>
                <a:alpha val="50000"/>
                <a:hueOff val="-4"/>
                <a:satOff val="1595"/>
                <a:lumOff val="2062"/>
                <a:alphaOff val="12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Direct </a:t>
          </a:r>
          <a:r>
            <a:rPr lang="en-US" sz="900" kern="1200" dirty="0" err="1"/>
            <a:t>vs</a:t>
          </a:r>
          <a:r>
            <a:rPr lang="en-US" sz="900" kern="1200" dirty="0"/>
            <a:t> indirect</a:t>
          </a:r>
        </a:p>
        <a:p>
          <a:pPr lvl="0" algn="ctr" defTabSz="400050">
            <a:lnSpc>
              <a:spcPct val="90000"/>
            </a:lnSpc>
            <a:spcBef>
              <a:spcPct val="0"/>
            </a:spcBef>
            <a:spcAft>
              <a:spcPct val="35000"/>
            </a:spcAft>
          </a:pPr>
          <a:r>
            <a:rPr lang="en-US" sz="900" kern="1200" dirty="0"/>
            <a:t>Report </a:t>
          </a:r>
          <a:r>
            <a:rPr lang="en-US" sz="900" kern="1200" dirty="0" err="1"/>
            <a:t>vs</a:t>
          </a:r>
          <a:r>
            <a:rPr lang="en-US" sz="900" kern="1200" dirty="0"/>
            <a:t> inference</a:t>
          </a:r>
        </a:p>
      </dsp:txBody>
      <dsp:txXfrm>
        <a:off x="554667" y="2519653"/>
        <a:ext cx="1168532" cy="565126"/>
      </dsp:txXfrm>
    </dsp:sp>
    <dsp:sp modelId="{4F980FA2-CE10-3142-A09D-1FA43FF10488}">
      <dsp:nvSpPr>
        <dsp:cNvPr id="0" name=""/>
        <dsp:cNvSpPr/>
      </dsp:nvSpPr>
      <dsp:spPr>
        <a:xfrm>
          <a:off x="3470121" y="2283259"/>
          <a:ext cx="1806425" cy="1009281"/>
        </a:xfrm>
        <a:prstGeom prst="ellipse">
          <a:avLst/>
        </a:prstGeom>
        <a:gradFill rotWithShape="0">
          <a:gsLst>
            <a:gs pos="0">
              <a:schemeClr val="accent1">
                <a:shade val="80000"/>
                <a:alpha val="50000"/>
                <a:hueOff val="-5"/>
                <a:satOff val="2392"/>
                <a:lumOff val="3092"/>
                <a:alphaOff val="18000"/>
                <a:tint val="100000"/>
                <a:shade val="100000"/>
                <a:satMod val="130000"/>
              </a:schemeClr>
            </a:gs>
            <a:gs pos="100000">
              <a:schemeClr val="accent1">
                <a:shade val="80000"/>
                <a:alpha val="50000"/>
                <a:hueOff val="-5"/>
                <a:satOff val="2392"/>
                <a:lumOff val="3092"/>
                <a:alphaOff val="18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a:t>Mirativity</a:t>
          </a:r>
          <a:endParaRPr lang="en-US" sz="900" kern="1200" dirty="0"/>
        </a:p>
        <a:p>
          <a:pPr lvl="0" algn="ctr" defTabSz="400050">
            <a:lnSpc>
              <a:spcPct val="90000"/>
            </a:lnSpc>
            <a:spcBef>
              <a:spcPct val="0"/>
            </a:spcBef>
            <a:spcAft>
              <a:spcPct val="35000"/>
            </a:spcAft>
          </a:pPr>
          <a:r>
            <a:rPr lang="en-US" sz="900" kern="1200" dirty="0" err="1"/>
            <a:t>Egophoricity</a:t>
          </a:r>
          <a:endParaRPr lang="en-US" sz="900" kern="1200" dirty="0"/>
        </a:p>
        <a:p>
          <a:pPr lvl="0" algn="ctr" defTabSz="400050">
            <a:lnSpc>
              <a:spcPct val="90000"/>
            </a:lnSpc>
            <a:spcBef>
              <a:spcPct val="0"/>
            </a:spcBef>
            <a:spcAft>
              <a:spcPct val="35000"/>
            </a:spcAft>
          </a:pPr>
          <a:r>
            <a:rPr lang="en-US" sz="900" kern="1200" dirty="0"/>
            <a:t>Quotation</a:t>
          </a:r>
        </a:p>
        <a:p>
          <a:pPr lvl="0" algn="ctr" defTabSz="400050">
            <a:lnSpc>
              <a:spcPct val="90000"/>
            </a:lnSpc>
            <a:spcBef>
              <a:spcPct val="0"/>
            </a:spcBef>
            <a:spcAft>
              <a:spcPct val="35000"/>
            </a:spcAft>
          </a:pPr>
          <a:r>
            <a:rPr lang="en-US" sz="900" kern="1200" dirty="0"/>
            <a:t>Epistemic Modality</a:t>
          </a:r>
        </a:p>
      </dsp:txBody>
      <dsp:txXfrm>
        <a:off x="3734666" y="2431065"/>
        <a:ext cx="1277335" cy="713669"/>
      </dsp:txXfrm>
    </dsp:sp>
    <dsp:sp modelId="{DD9814AF-59BB-F948-B0EC-290ECA58C46A}">
      <dsp:nvSpPr>
        <dsp:cNvPr id="0" name=""/>
        <dsp:cNvSpPr/>
      </dsp:nvSpPr>
      <dsp:spPr>
        <a:xfrm>
          <a:off x="4082043" y="504247"/>
          <a:ext cx="3712213" cy="1485241"/>
        </a:xfrm>
        <a:prstGeom prst="ellipse">
          <a:avLst/>
        </a:prstGeom>
        <a:gradFill rotWithShape="0">
          <a:gsLst>
            <a:gs pos="0">
              <a:schemeClr val="accent1">
                <a:shade val="80000"/>
                <a:alpha val="50000"/>
                <a:hueOff val="-7"/>
                <a:satOff val="3190"/>
                <a:lumOff val="4123"/>
                <a:alphaOff val="24000"/>
                <a:tint val="100000"/>
                <a:shade val="100000"/>
                <a:satMod val="130000"/>
              </a:schemeClr>
            </a:gs>
            <a:gs pos="100000">
              <a:schemeClr val="accent1">
                <a:shade val="80000"/>
                <a:alpha val="50000"/>
                <a:hueOff val="-7"/>
                <a:satOff val="3190"/>
                <a:lumOff val="4123"/>
                <a:alphaOff val="24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How and why do evidential meanings become grammatical?</a:t>
          </a:r>
        </a:p>
      </dsp:txBody>
      <dsp:txXfrm>
        <a:off x="4625684" y="721756"/>
        <a:ext cx="2624931" cy="1050223"/>
      </dsp:txXfrm>
    </dsp:sp>
    <dsp:sp modelId="{EB71CDF5-4FF6-AD49-B702-3BAAA92C2FD6}">
      <dsp:nvSpPr>
        <dsp:cNvPr id="0" name=""/>
        <dsp:cNvSpPr/>
      </dsp:nvSpPr>
      <dsp:spPr>
        <a:xfrm>
          <a:off x="1798871" y="3510748"/>
          <a:ext cx="1858943" cy="1051714"/>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is the relationship between source, reliability and certainty in evidential marking?</a:t>
          </a:r>
        </a:p>
      </dsp:txBody>
      <dsp:txXfrm>
        <a:off x="2071107" y="3664768"/>
        <a:ext cx="1314471" cy="7436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2197900" y="1880936"/>
          <a:ext cx="1956791" cy="1456349"/>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Evidential Typology</a:t>
          </a:r>
        </a:p>
      </dsp:txBody>
      <dsp:txXfrm>
        <a:off x="2268993" y="1952029"/>
        <a:ext cx="1814605" cy="1314163"/>
      </dsp:txXfrm>
    </dsp:sp>
    <dsp:sp modelId="{69D898E7-E873-0247-89B3-360C53C29103}">
      <dsp:nvSpPr>
        <dsp:cNvPr id="0" name=""/>
        <dsp:cNvSpPr/>
      </dsp:nvSpPr>
      <dsp:spPr>
        <a:xfrm>
          <a:off x="2153347" y="1221963"/>
          <a:ext cx="1956791" cy="839592"/>
        </a:xfrm>
        <a:prstGeom prst="ellipse">
          <a:avLst/>
        </a:prstGeom>
        <a:gradFill rotWithShape="0">
          <a:gsLst>
            <a:gs pos="0">
              <a:schemeClr val="accent1">
                <a:shade val="80000"/>
                <a:alpha val="50000"/>
                <a:hueOff val="-2"/>
                <a:satOff val="665"/>
                <a:lumOff val="859"/>
                <a:alphaOff val="5000"/>
                <a:tint val="100000"/>
                <a:shade val="100000"/>
                <a:satMod val="130000"/>
              </a:schemeClr>
            </a:gs>
            <a:gs pos="100000">
              <a:schemeClr val="accent1">
                <a:shade val="80000"/>
                <a:alpha val="50000"/>
                <a:hueOff val="-2"/>
                <a:satOff val="665"/>
                <a:lumOff val="859"/>
                <a:alphaOff val="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sources of information are encoded in evidential categories?</a:t>
          </a:r>
        </a:p>
      </dsp:txBody>
      <dsp:txXfrm>
        <a:off x="2439912" y="1344918"/>
        <a:ext cx="1383661" cy="593682"/>
      </dsp:txXfrm>
    </dsp:sp>
    <dsp:sp modelId="{65783D55-1F32-BC46-B8C8-E4276765A1CC}">
      <dsp:nvSpPr>
        <dsp:cNvPr id="0" name=""/>
        <dsp:cNvSpPr/>
      </dsp:nvSpPr>
      <dsp:spPr>
        <a:xfrm>
          <a:off x="949989" y="2171223"/>
          <a:ext cx="1593634" cy="770713"/>
        </a:xfrm>
        <a:prstGeom prst="ellipse">
          <a:avLst/>
        </a:prstGeom>
        <a:gradFill rotWithShape="0">
          <a:gsLst>
            <a:gs pos="0">
              <a:schemeClr val="accent1">
                <a:shade val="80000"/>
                <a:alpha val="50000"/>
                <a:hueOff val="-3"/>
                <a:satOff val="1329"/>
                <a:lumOff val="1718"/>
                <a:alphaOff val="10000"/>
                <a:tint val="100000"/>
                <a:shade val="100000"/>
                <a:satMod val="130000"/>
              </a:schemeClr>
            </a:gs>
            <a:gs pos="100000">
              <a:schemeClr val="accent1">
                <a:shade val="80000"/>
                <a:alpha val="50000"/>
                <a:hueOff val="-3"/>
                <a:satOff val="1329"/>
                <a:lumOff val="1718"/>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Direct </a:t>
          </a:r>
          <a:r>
            <a:rPr lang="en-US" sz="900" kern="1200" dirty="0" err="1"/>
            <a:t>vs</a:t>
          </a:r>
          <a:r>
            <a:rPr lang="en-US" sz="900" kern="1200" dirty="0"/>
            <a:t> indirect</a:t>
          </a:r>
        </a:p>
        <a:p>
          <a:pPr lvl="0" algn="ctr" defTabSz="400050">
            <a:lnSpc>
              <a:spcPct val="90000"/>
            </a:lnSpc>
            <a:spcBef>
              <a:spcPct val="0"/>
            </a:spcBef>
            <a:spcAft>
              <a:spcPct val="35000"/>
            </a:spcAft>
          </a:pPr>
          <a:r>
            <a:rPr lang="en-US" sz="900" kern="1200" dirty="0"/>
            <a:t>Report </a:t>
          </a:r>
          <a:r>
            <a:rPr lang="en-US" sz="900" kern="1200" dirty="0" err="1"/>
            <a:t>vs</a:t>
          </a:r>
          <a:r>
            <a:rPr lang="en-US" sz="900" kern="1200" dirty="0"/>
            <a:t> inference</a:t>
          </a:r>
        </a:p>
      </dsp:txBody>
      <dsp:txXfrm>
        <a:off x="1183371" y="2284091"/>
        <a:ext cx="1126870" cy="544977"/>
      </dsp:txXfrm>
    </dsp:sp>
    <dsp:sp modelId="{4F980FA2-CE10-3142-A09D-1FA43FF10488}">
      <dsp:nvSpPr>
        <dsp:cNvPr id="0" name=""/>
        <dsp:cNvSpPr/>
      </dsp:nvSpPr>
      <dsp:spPr>
        <a:xfrm>
          <a:off x="3861453" y="2035335"/>
          <a:ext cx="1742019" cy="973296"/>
        </a:xfrm>
        <a:prstGeom prst="ellipse">
          <a:avLst/>
        </a:prstGeom>
        <a:gradFill rotWithShape="0">
          <a:gsLst>
            <a:gs pos="0">
              <a:schemeClr val="accent1">
                <a:shade val="80000"/>
                <a:alpha val="50000"/>
                <a:hueOff val="-5"/>
                <a:satOff val="1994"/>
                <a:lumOff val="2577"/>
                <a:alphaOff val="15000"/>
                <a:tint val="100000"/>
                <a:shade val="100000"/>
                <a:satMod val="130000"/>
              </a:schemeClr>
            </a:gs>
            <a:gs pos="100000">
              <a:schemeClr val="accent1">
                <a:shade val="80000"/>
                <a:alpha val="50000"/>
                <a:hueOff val="-5"/>
                <a:satOff val="1994"/>
                <a:lumOff val="2577"/>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a:t>Mirativity</a:t>
          </a:r>
          <a:endParaRPr lang="en-US" sz="900" kern="1200" dirty="0"/>
        </a:p>
        <a:p>
          <a:pPr lvl="0" algn="ctr" defTabSz="400050">
            <a:lnSpc>
              <a:spcPct val="90000"/>
            </a:lnSpc>
            <a:spcBef>
              <a:spcPct val="0"/>
            </a:spcBef>
            <a:spcAft>
              <a:spcPct val="35000"/>
            </a:spcAft>
          </a:pPr>
          <a:r>
            <a:rPr lang="en-US" sz="900" kern="1200" dirty="0" err="1"/>
            <a:t>Egophoricity</a:t>
          </a:r>
          <a:endParaRPr lang="en-US" sz="900" kern="1200" dirty="0"/>
        </a:p>
        <a:p>
          <a:pPr lvl="0" algn="ctr" defTabSz="400050">
            <a:lnSpc>
              <a:spcPct val="90000"/>
            </a:lnSpc>
            <a:spcBef>
              <a:spcPct val="0"/>
            </a:spcBef>
            <a:spcAft>
              <a:spcPct val="35000"/>
            </a:spcAft>
          </a:pPr>
          <a:r>
            <a:rPr lang="en-US" sz="900" kern="1200" dirty="0"/>
            <a:t>Quotation</a:t>
          </a:r>
        </a:p>
        <a:p>
          <a:pPr lvl="0" algn="ctr" defTabSz="400050">
            <a:lnSpc>
              <a:spcPct val="90000"/>
            </a:lnSpc>
            <a:spcBef>
              <a:spcPct val="0"/>
            </a:spcBef>
            <a:spcAft>
              <a:spcPct val="35000"/>
            </a:spcAft>
          </a:pPr>
          <a:r>
            <a:rPr lang="en-US" sz="900" kern="1200" dirty="0"/>
            <a:t>Epistemic Modality</a:t>
          </a:r>
        </a:p>
      </dsp:txBody>
      <dsp:txXfrm>
        <a:off x="4116566" y="2177871"/>
        <a:ext cx="1231793" cy="688224"/>
      </dsp:txXfrm>
    </dsp:sp>
    <dsp:sp modelId="{DD9814AF-59BB-F948-B0EC-290ECA58C46A}">
      <dsp:nvSpPr>
        <dsp:cNvPr id="0" name=""/>
        <dsp:cNvSpPr/>
      </dsp:nvSpPr>
      <dsp:spPr>
        <a:xfrm>
          <a:off x="4463699" y="156713"/>
          <a:ext cx="3579859" cy="1432287"/>
        </a:xfrm>
        <a:prstGeom prst="ellipse">
          <a:avLst/>
        </a:prstGeom>
        <a:gradFill rotWithShape="0">
          <a:gsLst>
            <a:gs pos="0">
              <a:schemeClr val="accent1">
                <a:shade val="80000"/>
                <a:alpha val="50000"/>
                <a:hueOff val="-6"/>
                <a:satOff val="2658"/>
                <a:lumOff val="3436"/>
                <a:alphaOff val="20000"/>
                <a:tint val="100000"/>
                <a:shade val="100000"/>
                <a:satMod val="130000"/>
              </a:schemeClr>
            </a:gs>
            <a:gs pos="100000">
              <a:schemeClr val="accent1">
                <a:shade val="80000"/>
                <a:alpha val="50000"/>
                <a:hueOff val="-6"/>
                <a:satOff val="2658"/>
                <a:lumOff val="3436"/>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How and why do evidential meanings become grammatical?</a:t>
          </a:r>
        </a:p>
      </dsp:txBody>
      <dsp:txXfrm>
        <a:off x="4987957" y="366467"/>
        <a:ext cx="2531343" cy="1012779"/>
      </dsp:txXfrm>
    </dsp:sp>
    <dsp:sp modelId="{62CFA4C8-B51C-D248-8531-978AE7895C37}">
      <dsp:nvSpPr>
        <dsp:cNvPr id="0" name=""/>
        <dsp:cNvSpPr/>
      </dsp:nvSpPr>
      <dsp:spPr>
        <a:xfrm>
          <a:off x="4384565" y="3455952"/>
          <a:ext cx="3658993" cy="1432287"/>
        </a:xfrm>
        <a:prstGeom prst="ellipse">
          <a:avLst/>
        </a:prstGeom>
        <a:gradFill rotWithShape="0">
          <a:gsLst>
            <a:gs pos="0">
              <a:schemeClr val="accent1">
                <a:shade val="80000"/>
                <a:alpha val="50000"/>
                <a:hueOff val="-8"/>
                <a:satOff val="3323"/>
                <a:lumOff val="4295"/>
                <a:alphaOff val="25000"/>
                <a:tint val="100000"/>
                <a:shade val="100000"/>
                <a:satMod val="130000"/>
              </a:schemeClr>
            </a:gs>
            <a:gs pos="100000">
              <a:schemeClr val="accent1">
                <a:shade val="80000"/>
                <a:alpha val="50000"/>
                <a:hueOff val="-8"/>
                <a:satOff val="3323"/>
                <a:lumOff val="4295"/>
                <a:alphaOff val="2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How are evidential forms used in social interaction?</a:t>
          </a:r>
        </a:p>
      </dsp:txBody>
      <dsp:txXfrm>
        <a:off x="4920412" y="3665706"/>
        <a:ext cx="2587299" cy="1012779"/>
      </dsp:txXfrm>
    </dsp:sp>
    <dsp:sp modelId="{EB71CDF5-4FF6-AD49-B702-3BAAA92C2FD6}">
      <dsp:nvSpPr>
        <dsp:cNvPr id="0" name=""/>
        <dsp:cNvSpPr/>
      </dsp:nvSpPr>
      <dsp:spPr>
        <a:xfrm>
          <a:off x="2317462" y="3220963"/>
          <a:ext cx="1792665" cy="1014217"/>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is the relationship between source, reliability and certainty in evidential marking?</a:t>
          </a:r>
        </a:p>
      </dsp:txBody>
      <dsp:txXfrm>
        <a:off x="2579992" y="3369492"/>
        <a:ext cx="1267605" cy="7171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1402266" y="1611521"/>
          <a:ext cx="1956791" cy="1456349"/>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Evidential Typology</a:t>
          </a:r>
        </a:p>
      </dsp:txBody>
      <dsp:txXfrm>
        <a:off x="1473359" y="1682614"/>
        <a:ext cx="1814605" cy="1314163"/>
      </dsp:txXfrm>
    </dsp:sp>
    <dsp:sp modelId="{69D898E7-E873-0247-89B3-360C53C29103}">
      <dsp:nvSpPr>
        <dsp:cNvPr id="0" name=""/>
        <dsp:cNvSpPr/>
      </dsp:nvSpPr>
      <dsp:spPr>
        <a:xfrm>
          <a:off x="1357704" y="952557"/>
          <a:ext cx="1956791" cy="839592"/>
        </a:xfrm>
        <a:prstGeom prst="ellipse">
          <a:avLst/>
        </a:prstGeom>
        <a:gradFill rotWithShape="0">
          <a:gsLst>
            <a:gs pos="0">
              <a:schemeClr val="accent1">
                <a:shade val="80000"/>
                <a:alpha val="50000"/>
                <a:hueOff val="-2"/>
                <a:satOff val="665"/>
                <a:lumOff val="859"/>
                <a:alphaOff val="5000"/>
                <a:tint val="100000"/>
                <a:shade val="100000"/>
                <a:satMod val="130000"/>
              </a:schemeClr>
            </a:gs>
            <a:gs pos="100000">
              <a:schemeClr val="accent1">
                <a:shade val="80000"/>
                <a:alpha val="50000"/>
                <a:hueOff val="-2"/>
                <a:satOff val="665"/>
                <a:lumOff val="859"/>
                <a:alphaOff val="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sources of information are encoded in evidential categories?</a:t>
          </a:r>
        </a:p>
      </dsp:txBody>
      <dsp:txXfrm>
        <a:off x="1644269" y="1075512"/>
        <a:ext cx="1383661" cy="593682"/>
      </dsp:txXfrm>
    </dsp:sp>
    <dsp:sp modelId="{65783D55-1F32-BC46-B8C8-E4276765A1CC}">
      <dsp:nvSpPr>
        <dsp:cNvPr id="0" name=""/>
        <dsp:cNvSpPr/>
      </dsp:nvSpPr>
      <dsp:spPr>
        <a:xfrm>
          <a:off x="154363" y="1901812"/>
          <a:ext cx="1593634" cy="770713"/>
        </a:xfrm>
        <a:prstGeom prst="ellipse">
          <a:avLst/>
        </a:prstGeom>
        <a:gradFill rotWithShape="0">
          <a:gsLst>
            <a:gs pos="0">
              <a:schemeClr val="accent1">
                <a:shade val="80000"/>
                <a:alpha val="50000"/>
                <a:hueOff val="-3"/>
                <a:satOff val="1329"/>
                <a:lumOff val="1718"/>
                <a:alphaOff val="10000"/>
                <a:tint val="100000"/>
                <a:shade val="100000"/>
                <a:satMod val="130000"/>
              </a:schemeClr>
            </a:gs>
            <a:gs pos="100000">
              <a:schemeClr val="accent1">
                <a:shade val="80000"/>
                <a:alpha val="50000"/>
                <a:hueOff val="-3"/>
                <a:satOff val="1329"/>
                <a:lumOff val="1718"/>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Direct </a:t>
          </a:r>
          <a:r>
            <a:rPr lang="en-US" sz="900" kern="1200" dirty="0" err="1"/>
            <a:t>vs</a:t>
          </a:r>
          <a:r>
            <a:rPr lang="en-US" sz="900" kern="1200" dirty="0"/>
            <a:t> indirect</a:t>
          </a:r>
        </a:p>
        <a:p>
          <a:pPr lvl="0" algn="ctr" defTabSz="400050">
            <a:lnSpc>
              <a:spcPct val="90000"/>
            </a:lnSpc>
            <a:spcBef>
              <a:spcPct val="0"/>
            </a:spcBef>
            <a:spcAft>
              <a:spcPct val="35000"/>
            </a:spcAft>
          </a:pPr>
          <a:r>
            <a:rPr lang="en-US" sz="900" kern="1200" dirty="0"/>
            <a:t>Report </a:t>
          </a:r>
          <a:r>
            <a:rPr lang="en-US" sz="900" kern="1200" dirty="0" err="1"/>
            <a:t>vs</a:t>
          </a:r>
          <a:r>
            <a:rPr lang="en-US" sz="900" kern="1200" dirty="0"/>
            <a:t> inference</a:t>
          </a:r>
        </a:p>
      </dsp:txBody>
      <dsp:txXfrm>
        <a:off x="387745" y="2014680"/>
        <a:ext cx="1126870" cy="544977"/>
      </dsp:txXfrm>
    </dsp:sp>
    <dsp:sp modelId="{4F980FA2-CE10-3142-A09D-1FA43FF10488}">
      <dsp:nvSpPr>
        <dsp:cNvPr id="0" name=""/>
        <dsp:cNvSpPr/>
      </dsp:nvSpPr>
      <dsp:spPr>
        <a:xfrm>
          <a:off x="3065810" y="1765921"/>
          <a:ext cx="1742019" cy="973296"/>
        </a:xfrm>
        <a:prstGeom prst="ellipse">
          <a:avLst/>
        </a:prstGeom>
        <a:gradFill rotWithShape="0">
          <a:gsLst>
            <a:gs pos="0">
              <a:schemeClr val="accent1">
                <a:shade val="80000"/>
                <a:alpha val="50000"/>
                <a:hueOff val="-5"/>
                <a:satOff val="1994"/>
                <a:lumOff val="2577"/>
                <a:alphaOff val="15000"/>
                <a:tint val="100000"/>
                <a:shade val="100000"/>
                <a:satMod val="130000"/>
              </a:schemeClr>
            </a:gs>
            <a:gs pos="100000">
              <a:schemeClr val="accent1">
                <a:shade val="80000"/>
                <a:alpha val="50000"/>
                <a:hueOff val="-5"/>
                <a:satOff val="1994"/>
                <a:lumOff val="2577"/>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a:t>Mirativity</a:t>
          </a:r>
          <a:endParaRPr lang="en-US" sz="900" kern="1200" dirty="0"/>
        </a:p>
        <a:p>
          <a:pPr lvl="0" algn="ctr" defTabSz="400050">
            <a:lnSpc>
              <a:spcPct val="90000"/>
            </a:lnSpc>
            <a:spcBef>
              <a:spcPct val="0"/>
            </a:spcBef>
            <a:spcAft>
              <a:spcPct val="35000"/>
            </a:spcAft>
          </a:pPr>
          <a:r>
            <a:rPr lang="en-US" sz="900" kern="1200" dirty="0" err="1"/>
            <a:t>Egophoricity</a:t>
          </a:r>
          <a:endParaRPr lang="en-US" sz="900" kern="1200" dirty="0"/>
        </a:p>
        <a:p>
          <a:pPr lvl="0" algn="ctr" defTabSz="400050">
            <a:lnSpc>
              <a:spcPct val="90000"/>
            </a:lnSpc>
            <a:spcBef>
              <a:spcPct val="0"/>
            </a:spcBef>
            <a:spcAft>
              <a:spcPct val="35000"/>
            </a:spcAft>
          </a:pPr>
          <a:r>
            <a:rPr lang="en-US" sz="900" kern="1200" dirty="0"/>
            <a:t>Quotation</a:t>
          </a:r>
        </a:p>
        <a:p>
          <a:pPr lvl="0" algn="ctr" defTabSz="400050">
            <a:lnSpc>
              <a:spcPct val="90000"/>
            </a:lnSpc>
            <a:spcBef>
              <a:spcPct val="0"/>
            </a:spcBef>
            <a:spcAft>
              <a:spcPct val="35000"/>
            </a:spcAft>
          </a:pPr>
          <a:r>
            <a:rPr lang="en-US" sz="900" kern="1200" dirty="0"/>
            <a:t>Epistemic Modality</a:t>
          </a:r>
        </a:p>
      </dsp:txBody>
      <dsp:txXfrm>
        <a:off x="3320923" y="1908457"/>
        <a:ext cx="1231793" cy="688224"/>
      </dsp:txXfrm>
    </dsp:sp>
    <dsp:sp modelId="{DD9814AF-59BB-F948-B0EC-290ECA58C46A}">
      <dsp:nvSpPr>
        <dsp:cNvPr id="0" name=""/>
        <dsp:cNvSpPr/>
      </dsp:nvSpPr>
      <dsp:spPr>
        <a:xfrm>
          <a:off x="4463699" y="156713"/>
          <a:ext cx="3579859" cy="1432287"/>
        </a:xfrm>
        <a:prstGeom prst="ellipse">
          <a:avLst/>
        </a:prstGeom>
        <a:gradFill rotWithShape="0">
          <a:gsLst>
            <a:gs pos="0">
              <a:schemeClr val="accent1">
                <a:shade val="80000"/>
                <a:alpha val="50000"/>
                <a:hueOff val="-6"/>
                <a:satOff val="2658"/>
                <a:lumOff val="3436"/>
                <a:alphaOff val="20000"/>
                <a:tint val="100000"/>
                <a:shade val="100000"/>
                <a:satMod val="130000"/>
              </a:schemeClr>
            </a:gs>
            <a:gs pos="100000">
              <a:schemeClr val="accent1">
                <a:shade val="80000"/>
                <a:alpha val="50000"/>
                <a:hueOff val="-6"/>
                <a:satOff val="2658"/>
                <a:lumOff val="3436"/>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How and why do evidential meanings become grammatical?</a:t>
          </a:r>
        </a:p>
      </dsp:txBody>
      <dsp:txXfrm>
        <a:off x="4987957" y="366467"/>
        <a:ext cx="2531343" cy="1012779"/>
      </dsp:txXfrm>
    </dsp:sp>
    <dsp:sp modelId="{62CFA4C8-B51C-D248-8531-978AE7895C37}">
      <dsp:nvSpPr>
        <dsp:cNvPr id="0" name=""/>
        <dsp:cNvSpPr/>
      </dsp:nvSpPr>
      <dsp:spPr>
        <a:xfrm>
          <a:off x="4384565" y="3455955"/>
          <a:ext cx="3658993" cy="1432287"/>
        </a:xfrm>
        <a:prstGeom prst="ellipse">
          <a:avLst/>
        </a:prstGeom>
        <a:gradFill rotWithShape="0">
          <a:gsLst>
            <a:gs pos="0">
              <a:schemeClr val="accent1">
                <a:shade val="80000"/>
                <a:alpha val="50000"/>
                <a:hueOff val="-8"/>
                <a:satOff val="3323"/>
                <a:lumOff val="4295"/>
                <a:alphaOff val="25000"/>
                <a:tint val="100000"/>
                <a:shade val="100000"/>
                <a:satMod val="130000"/>
              </a:schemeClr>
            </a:gs>
            <a:gs pos="100000">
              <a:schemeClr val="accent1">
                <a:shade val="80000"/>
                <a:alpha val="50000"/>
                <a:hueOff val="-8"/>
                <a:satOff val="3323"/>
                <a:lumOff val="4295"/>
                <a:alphaOff val="2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How are evidential forms used in social interaction?</a:t>
          </a:r>
        </a:p>
      </dsp:txBody>
      <dsp:txXfrm>
        <a:off x="4920412" y="3665709"/>
        <a:ext cx="2587299" cy="1012779"/>
      </dsp:txXfrm>
    </dsp:sp>
    <dsp:sp modelId="{EB71CDF5-4FF6-AD49-B702-3BAAA92C2FD6}">
      <dsp:nvSpPr>
        <dsp:cNvPr id="0" name=""/>
        <dsp:cNvSpPr/>
      </dsp:nvSpPr>
      <dsp:spPr>
        <a:xfrm>
          <a:off x="1521824" y="2951559"/>
          <a:ext cx="1792665" cy="1014217"/>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What is the relationship between source, reliability and certainty in evidential marking?</a:t>
          </a:r>
        </a:p>
      </dsp:txBody>
      <dsp:txXfrm>
        <a:off x="1784354" y="3100088"/>
        <a:ext cx="1267605" cy="7171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F8DC-91F3-E545-9F64-80C3FB05FC73}">
      <dsp:nvSpPr>
        <dsp:cNvPr id="0" name=""/>
        <dsp:cNvSpPr/>
      </dsp:nvSpPr>
      <dsp:spPr>
        <a:xfrm>
          <a:off x="2220746" y="0"/>
          <a:ext cx="2746020" cy="2449902"/>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a:t>Grice’s (1975) </a:t>
          </a:r>
          <a:r>
            <a:rPr lang="en-GB" sz="2100" kern="1200" dirty="0" err="1"/>
            <a:t>Coorperative</a:t>
          </a:r>
          <a:r>
            <a:rPr lang="en-GB" sz="2100" kern="1200" dirty="0"/>
            <a:t> Principle</a:t>
          </a:r>
        </a:p>
        <a:p>
          <a:pPr lvl="0" algn="ctr" defTabSz="933450">
            <a:lnSpc>
              <a:spcPct val="90000"/>
            </a:lnSpc>
            <a:spcBef>
              <a:spcPct val="0"/>
            </a:spcBef>
            <a:spcAft>
              <a:spcPct val="35000"/>
            </a:spcAft>
          </a:pPr>
          <a:endParaRPr lang="en-GB" sz="2100" kern="1200" dirty="0"/>
        </a:p>
        <a:p>
          <a:pPr lvl="0" algn="ctr" defTabSz="933450">
            <a:lnSpc>
              <a:spcPct val="90000"/>
            </a:lnSpc>
            <a:spcBef>
              <a:spcPct val="0"/>
            </a:spcBef>
            <a:spcAft>
              <a:spcPct val="35000"/>
            </a:spcAft>
          </a:pPr>
          <a:r>
            <a:rPr lang="en-GB" sz="2100" kern="1200" dirty="0" err="1"/>
            <a:t>Labov</a:t>
          </a:r>
          <a:r>
            <a:rPr lang="en-GB" sz="2100" kern="1200" dirty="0"/>
            <a:t> &amp; </a:t>
          </a:r>
          <a:r>
            <a:rPr lang="en-GB" sz="2100" kern="1200" dirty="0" err="1"/>
            <a:t>Fanshel</a:t>
          </a:r>
          <a:r>
            <a:rPr lang="en-GB" sz="2100" kern="1200" dirty="0"/>
            <a:t> (1977)</a:t>
          </a:r>
        </a:p>
      </dsp:txBody>
      <dsp:txXfrm>
        <a:off x="2292501" y="71755"/>
        <a:ext cx="2602510" cy="23063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BCFC-C6D5-DF47-AFFB-06ACC94738AA}">
      <dsp:nvSpPr>
        <dsp:cNvPr id="0" name=""/>
        <dsp:cNvSpPr/>
      </dsp:nvSpPr>
      <dsp:spPr>
        <a:xfrm>
          <a:off x="813157" y="0"/>
          <a:ext cx="2790408" cy="2458528"/>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Conversation Analysis </a:t>
          </a:r>
        </a:p>
        <a:p>
          <a:pPr lvl="0" algn="ctr" defTabSz="977900">
            <a:lnSpc>
              <a:spcPct val="90000"/>
            </a:lnSpc>
            <a:spcBef>
              <a:spcPct val="0"/>
            </a:spcBef>
            <a:spcAft>
              <a:spcPct val="35000"/>
            </a:spcAft>
          </a:pPr>
          <a:r>
            <a:rPr lang="en-GB" sz="2200" kern="1200" dirty="0"/>
            <a:t>(1960s-present)</a:t>
          </a:r>
        </a:p>
        <a:p>
          <a:pPr lvl="0" algn="ctr" defTabSz="977900">
            <a:lnSpc>
              <a:spcPct val="90000"/>
            </a:lnSpc>
            <a:spcBef>
              <a:spcPct val="0"/>
            </a:spcBef>
            <a:spcAft>
              <a:spcPct val="35000"/>
            </a:spcAft>
          </a:pPr>
          <a:r>
            <a:rPr lang="en-GB" sz="2200" kern="1200" dirty="0"/>
            <a:t>Turn-taking</a:t>
          </a:r>
        </a:p>
        <a:p>
          <a:pPr lvl="0" algn="ctr" defTabSz="977900">
            <a:lnSpc>
              <a:spcPct val="90000"/>
            </a:lnSpc>
            <a:spcBef>
              <a:spcPct val="0"/>
            </a:spcBef>
            <a:spcAft>
              <a:spcPct val="35000"/>
            </a:spcAft>
          </a:pPr>
          <a:r>
            <a:rPr lang="en-GB" sz="2200" kern="1200" dirty="0"/>
            <a:t>Sequence organisation</a:t>
          </a:r>
        </a:p>
      </dsp:txBody>
      <dsp:txXfrm>
        <a:off x="885165" y="72008"/>
        <a:ext cx="2646392" cy="23145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F8DC-91F3-E545-9F64-80C3FB05FC73}">
      <dsp:nvSpPr>
        <dsp:cNvPr id="0" name=""/>
        <dsp:cNvSpPr/>
      </dsp:nvSpPr>
      <dsp:spPr>
        <a:xfrm>
          <a:off x="781" y="0"/>
          <a:ext cx="1669259" cy="178230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Grice’s (1975) Cooperative Principal</a:t>
          </a:r>
        </a:p>
        <a:p>
          <a:pPr lvl="0" algn="ctr" defTabSz="711200">
            <a:lnSpc>
              <a:spcPct val="90000"/>
            </a:lnSpc>
            <a:spcBef>
              <a:spcPct val="0"/>
            </a:spcBef>
            <a:spcAft>
              <a:spcPct val="35000"/>
            </a:spcAft>
          </a:pPr>
          <a:endParaRPr lang="en-GB" sz="1600" kern="1200" dirty="0"/>
        </a:p>
        <a:p>
          <a:pPr lvl="0" algn="ctr" defTabSz="711200">
            <a:lnSpc>
              <a:spcPct val="90000"/>
            </a:lnSpc>
            <a:spcBef>
              <a:spcPct val="0"/>
            </a:spcBef>
            <a:spcAft>
              <a:spcPct val="35000"/>
            </a:spcAft>
          </a:pPr>
          <a:r>
            <a:rPr lang="en-GB" sz="1600" kern="1200" dirty="0" err="1"/>
            <a:t>Labov</a:t>
          </a:r>
          <a:r>
            <a:rPr lang="en-GB" sz="1600" kern="1200" dirty="0"/>
            <a:t> &amp; </a:t>
          </a:r>
          <a:r>
            <a:rPr lang="en-GB" sz="1600" kern="1200" dirty="0" err="1"/>
            <a:t>Fanshel</a:t>
          </a:r>
          <a:r>
            <a:rPr lang="en-GB" sz="1600" kern="1200" dirty="0"/>
            <a:t> (1977)</a:t>
          </a:r>
        </a:p>
      </dsp:txBody>
      <dsp:txXfrm>
        <a:off x="49672" y="48891"/>
        <a:ext cx="1571477" cy="1684522"/>
      </dsp:txXfrm>
    </dsp:sp>
    <dsp:sp modelId="{F0B38594-ADDA-1E49-8EDE-11337A49D174}">
      <dsp:nvSpPr>
        <dsp:cNvPr id="0" name=""/>
        <dsp:cNvSpPr/>
      </dsp:nvSpPr>
      <dsp:spPr>
        <a:xfrm>
          <a:off x="1815274" y="711062"/>
          <a:ext cx="307895" cy="360179"/>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815274" y="783098"/>
        <a:ext cx="215527" cy="216107"/>
      </dsp:txXfrm>
    </dsp:sp>
    <dsp:sp modelId="{A49FA3A5-9169-FA43-82E3-37B15BD9C35D}">
      <dsp:nvSpPr>
        <dsp:cNvPr id="0" name=""/>
        <dsp:cNvSpPr/>
      </dsp:nvSpPr>
      <dsp:spPr>
        <a:xfrm>
          <a:off x="2250976" y="0"/>
          <a:ext cx="1452338" cy="178230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t>Kamio's</a:t>
          </a:r>
          <a:r>
            <a:rPr lang="en-GB" sz="1600" kern="1200" dirty="0"/>
            <a:t> (1997) Territories of Information</a:t>
          </a:r>
        </a:p>
      </dsp:txBody>
      <dsp:txXfrm>
        <a:off x="2293514" y="42538"/>
        <a:ext cx="1367262" cy="16972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BCFC-C6D5-DF47-AFFB-06ACC94738AA}">
      <dsp:nvSpPr>
        <dsp:cNvPr id="0" name=""/>
        <dsp:cNvSpPr/>
      </dsp:nvSpPr>
      <dsp:spPr>
        <a:xfrm>
          <a:off x="813157" y="0"/>
          <a:ext cx="2790408" cy="2458528"/>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Conversation Analysis </a:t>
          </a:r>
        </a:p>
        <a:p>
          <a:pPr lvl="0" algn="ctr" defTabSz="977900">
            <a:lnSpc>
              <a:spcPct val="90000"/>
            </a:lnSpc>
            <a:spcBef>
              <a:spcPct val="0"/>
            </a:spcBef>
            <a:spcAft>
              <a:spcPct val="35000"/>
            </a:spcAft>
          </a:pPr>
          <a:r>
            <a:rPr lang="en-GB" sz="2200" kern="1200" dirty="0"/>
            <a:t>(1960s-present)</a:t>
          </a:r>
        </a:p>
        <a:p>
          <a:pPr lvl="0" algn="ctr" defTabSz="977900">
            <a:lnSpc>
              <a:spcPct val="90000"/>
            </a:lnSpc>
            <a:spcBef>
              <a:spcPct val="0"/>
            </a:spcBef>
            <a:spcAft>
              <a:spcPct val="35000"/>
            </a:spcAft>
          </a:pPr>
          <a:r>
            <a:rPr lang="en-GB" sz="2200" kern="1200" dirty="0"/>
            <a:t>Turn-taking</a:t>
          </a:r>
        </a:p>
        <a:p>
          <a:pPr lvl="0" algn="ctr" defTabSz="977900">
            <a:lnSpc>
              <a:spcPct val="90000"/>
            </a:lnSpc>
            <a:spcBef>
              <a:spcPct val="0"/>
            </a:spcBef>
            <a:spcAft>
              <a:spcPct val="35000"/>
            </a:spcAft>
          </a:pPr>
          <a:r>
            <a:rPr lang="en-GB" sz="2200" kern="1200" dirty="0"/>
            <a:t>Sequence organisation</a:t>
          </a:r>
        </a:p>
      </dsp:txBody>
      <dsp:txXfrm>
        <a:off x="885165" y="72008"/>
        <a:ext cx="2646392" cy="2314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1439627" y="0"/>
          <a:ext cx="5164304" cy="5164304"/>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Evidential Typology</a:t>
          </a:r>
        </a:p>
      </dsp:txBody>
      <dsp:txXfrm>
        <a:off x="1691728" y="252101"/>
        <a:ext cx="4660102" cy="46601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F8DC-91F3-E545-9F64-80C3FB05FC73}">
      <dsp:nvSpPr>
        <dsp:cNvPr id="0" name=""/>
        <dsp:cNvSpPr/>
      </dsp:nvSpPr>
      <dsp:spPr>
        <a:xfrm>
          <a:off x="781" y="0"/>
          <a:ext cx="1669259" cy="178230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Grice’s (1975) Conversational Maxims</a:t>
          </a:r>
        </a:p>
        <a:p>
          <a:pPr lvl="0" algn="ctr" defTabSz="711200">
            <a:lnSpc>
              <a:spcPct val="90000"/>
            </a:lnSpc>
            <a:spcBef>
              <a:spcPct val="0"/>
            </a:spcBef>
            <a:spcAft>
              <a:spcPct val="35000"/>
            </a:spcAft>
          </a:pPr>
          <a:endParaRPr lang="en-GB" sz="1600" kern="1200" dirty="0"/>
        </a:p>
        <a:p>
          <a:pPr lvl="0" algn="ctr" defTabSz="711200">
            <a:lnSpc>
              <a:spcPct val="90000"/>
            </a:lnSpc>
            <a:spcBef>
              <a:spcPct val="0"/>
            </a:spcBef>
            <a:spcAft>
              <a:spcPct val="35000"/>
            </a:spcAft>
          </a:pPr>
          <a:r>
            <a:rPr lang="en-GB" sz="1600" kern="1200" dirty="0" err="1"/>
            <a:t>Labov</a:t>
          </a:r>
          <a:r>
            <a:rPr lang="en-GB" sz="1600" kern="1200" dirty="0"/>
            <a:t> &amp; </a:t>
          </a:r>
          <a:r>
            <a:rPr lang="en-GB" sz="1600" kern="1200" dirty="0" err="1"/>
            <a:t>Fanshel</a:t>
          </a:r>
          <a:r>
            <a:rPr lang="en-GB" sz="1600" kern="1200" dirty="0"/>
            <a:t> (1977)</a:t>
          </a:r>
        </a:p>
      </dsp:txBody>
      <dsp:txXfrm>
        <a:off x="49672" y="48891"/>
        <a:ext cx="1571477" cy="1684522"/>
      </dsp:txXfrm>
    </dsp:sp>
    <dsp:sp modelId="{F0B38594-ADDA-1E49-8EDE-11337A49D174}">
      <dsp:nvSpPr>
        <dsp:cNvPr id="0" name=""/>
        <dsp:cNvSpPr/>
      </dsp:nvSpPr>
      <dsp:spPr>
        <a:xfrm>
          <a:off x="1815274" y="711062"/>
          <a:ext cx="307895" cy="360179"/>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815274" y="783098"/>
        <a:ext cx="215527" cy="216107"/>
      </dsp:txXfrm>
    </dsp:sp>
    <dsp:sp modelId="{A49FA3A5-9169-FA43-82E3-37B15BD9C35D}">
      <dsp:nvSpPr>
        <dsp:cNvPr id="0" name=""/>
        <dsp:cNvSpPr/>
      </dsp:nvSpPr>
      <dsp:spPr>
        <a:xfrm>
          <a:off x="2250976" y="0"/>
          <a:ext cx="1452338" cy="178230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a:t>Kamio's</a:t>
          </a:r>
          <a:r>
            <a:rPr lang="en-GB" sz="1600" kern="1200" dirty="0"/>
            <a:t> (1997) Territories of Information</a:t>
          </a:r>
        </a:p>
      </dsp:txBody>
      <dsp:txXfrm>
        <a:off x="2293514" y="42538"/>
        <a:ext cx="1367262" cy="16972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BCFC-C6D5-DF47-AFFB-06ACC94738AA}">
      <dsp:nvSpPr>
        <dsp:cNvPr id="0" name=""/>
        <dsp:cNvSpPr/>
      </dsp:nvSpPr>
      <dsp:spPr>
        <a:xfrm>
          <a:off x="813157" y="0"/>
          <a:ext cx="2790408" cy="2458528"/>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Conversation Analysis </a:t>
          </a:r>
        </a:p>
        <a:p>
          <a:pPr lvl="0" algn="ctr" defTabSz="977900">
            <a:lnSpc>
              <a:spcPct val="90000"/>
            </a:lnSpc>
            <a:spcBef>
              <a:spcPct val="0"/>
            </a:spcBef>
            <a:spcAft>
              <a:spcPct val="35000"/>
            </a:spcAft>
          </a:pPr>
          <a:r>
            <a:rPr lang="en-GB" sz="2200" kern="1200" dirty="0"/>
            <a:t>(1960s-present)</a:t>
          </a:r>
        </a:p>
        <a:p>
          <a:pPr lvl="0" algn="ctr" defTabSz="977900">
            <a:lnSpc>
              <a:spcPct val="90000"/>
            </a:lnSpc>
            <a:spcBef>
              <a:spcPct val="0"/>
            </a:spcBef>
            <a:spcAft>
              <a:spcPct val="35000"/>
            </a:spcAft>
          </a:pPr>
          <a:r>
            <a:rPr lang="en-GB" sz="2200" kern="1200" dirty="0"/>
            <a:t>Turn-taking</a:t>
          </a:r>
        </a:p>
        <a:p>
          <a:pPr lvl="0" algn="ctr" defTabSz="977900">
            <a:lnSpc>
              <a:spcPct val="90000"/>
            </a:lnSpc>
            <a:spcBef>
              <a:spcPct val="0"/>
            </a:spcBef>
            <a:spcAft>
              <a:spcPct val="35000"/>
            </a:spcAft>
          </a:pPr>
          <a:r>
            <a:rPr lang="en-GB" sz="2200" kern="1200" dirty="0"/>
            <a:t>Sequence organisation</a:t>
          </a:r>
        </a:p>
      </dsp:txBody>
      <dsp:txXfrm>
        <a:off x="885165" y="72008"/>
        <a:ext cx="2646392" cy="2314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F8DC-91F3-E545-9F64-80C3FB05FC73}">
      <dsp:nvSpPr>
        <dsp:cNvPr id="0" name=""/>
        <dsp:cNvSpPr/>
      </dsp:nvSpPr>
      <dsp:spPr>
        <a:xfrm>
          <a:off x="1231" y="0"/>
          <a:ext cx="1437012" cy="222872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Grice’s (1975) Conversational Maxims</a:t>
          </a:r>
        </a:p>
        <a:p>
          <a:pPr lvl="0" algn="ctr" defTabSz="666750">
            <a:lnSpc>
              <a:spcPct val="90000"/>
            </a:lnSpc>
            <a:spcBef>
              <a:spcPct val="0"/>
            </a:spcBef>
            <a:spcAft>
              <a:spcPct val="35000"/>
            </a:spcAft>
          </a:pPr>
          <a:endParaRPr lang="en-GB" sz="1500" kern="1200" dirty="0"/>
        </a:p>
        <a:p>
          <a:pPr lvl="0" algn="ctr" defTabSz="666750">
            <a:lnSpc>
              <a:spcPct val="90000"/>
            </a:lnSpc>
            <a:spcBef>
              <a:spcPct val="0"/>
            </a:spcBef>
            <a:spcAft>
              <a:spcPct val="35000"/>
            </a:spcAft>
          </a:pPr>
          <a:r>
            <a:rPr lang="en-GB" sz="1500" kern="1200" dirty="0" err="1"/>
            <a:t>Labov</a:t>
          </a:r>
          <a:r>
            <a:rPr lang="en-GB" sz="1500" kern="1200" dirty="0"/>
            <a:t> &amp; </a:t>
          </a:r>
          <a:r>
            <a:rPr lang="en-GB" sz="1500" kern="1200" dirty="0" err="1"/>
            <a:t>Fanshel</a:t>
          </a:r>
          <a:r>
            <a:rPr lang="en-GB" sz="1500" kern="1200" dirty="0"/>
            <a:t> (1977)</a:t>
          </a:r>
        </a:p>
      </dsp:txBody>
      <dsp:txXfrm>
        <a:off x="43320" y="42089"/>
        <a:ext cx="1352834" cy="2144548"/>
      </dsp:txXfrm>
    </dsp:sp>
    <dsp:sp modelId="{F0B38594-ADDA-1E49-8EDE-11337A49D174}">
      <dsp:nvSpPr>
        <dsp:cNvPr id="0" name=""/>
        <dsp:cNvSpPr/>
      </dsp:nvSpPr>
      <dsp:spPr>
        <a:xfrm>
          <a:off x="1563271" y="959329"/>
          <a:ext cx="265057" cy="310067"/>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563271" y="1021342"/>
        <a:ext cx="185540" cy="186041"/>
      </dsp:txXfrm>
    </dsp:sp>
    <dsp:sp modelId="{A49FA3A5-9169-FA43-82E3-37B15BD9C35D}">
      <dsp:nvSpPr>
        <dsp:cNvPr id="0" name=""/>
        <dsp:cNvSpPr/>
      </dsp:nvSpPr>
      <dsp:spPr>
        <a:xfrm>
          <a:off x="1938353" y="0"/>
          <a:ext cx="1250272" cy="222872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Territories of Information</a:t>
          </a:r>
        </a:p>
        <a:p>
          <a:pPr lvl="0" algn="ctr" defTabSz="666750">
            <a:lnSpc>
              <a:spcPct val="90000"/>
            </a:lnSpc>
            <a:spcBef>
              <a:spcPct val="0"/>
            </a:spcBef>
            <a:spcAft>
              <a:spcPct val="35000"/>
            </a:spcAft>
          </a:pPr>
          <a:r>
            <a:rPr lang="en-GB" sz="1500" kern="1200" dirty="0" err="1"/>
            <a:t>Kamio</a:t>
          </a:r>
          <a:r>
            <a:rPr lang="en-GB" sz="1500" kern="1200" dirty="0"/>
            <a:t> (1997) </a:t>
          </a:r>
        </a:p>
      </dsp:txBody>
      <dsp:txXfrm>
        <a:off x="1974972" y="36619"/>
        <a:ext cx="1177034" cy="2155488"/>
      </dsp:txXfrm>
    </dsp:sp>
    <dsp:sp modelId="{1C07E8A8-D2CF-AC49-9B6C-11B5F8CA60D1}">
      <dsp:nvSpPr>
        <dsp:cNvPr id="0" name=""/>
        <dsp:cNvSpPr/>
      </dsp:nvSpPr>
      <dsp:spPr>
        <a:xfrm>
          <a:off x="3263219" y="959329"/>
          <a:ext cx="158138" cy="310067"/>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263219" y="1021342"/>
        <a:ext cx="110697" cy="186041"/>
      </dsp:txXfrm>
    </dsp:sp>
    <dsp:sp modelId="{0C642A22-6436-7245-9197-B5D7B1A47432}">
      <dsp:nvSpPr>
        <dsp:cNvPr id="0" name=""/>
        <dsp:cNvSpPr/>
      </dsp:nvSpPr>
      <dsp:spPr>
        <a:xfrm>
          <a:off x="3487000" y="0"/>
          <a:ext cx="2251002" cy="2228726"/>
        </a:xfrm>
        <a:prstGeom prst="roundRect">
          <a:avLst>
            <a:gd name="adj" fmla="val 10000"/>
          </a:avLst>
        </a:prstGeom>
        <a:solidFill>
          <a:srgbClr val="92D050"/>
        </a:solidFill>
        <a:ln>
          <a:solidFill>
            <a:srgbClr val="92D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The Epistemic Engine </a:t>
          </a:r>
        </a:p>
        <a:p>
          <a:pPr lvl="0" algn="ctr" defTabSz="666750">
            <a:lnSpc>
              <a:spcPct val="90000"/>
            </a:lnSpc>
            <a:spcBef>
              <a:spcPct val="0"/>
            </a:spcBef>
            <a:spcAft>
              <a:spcPct val="35000"/>
            </a:spcAft>
          </a:pPr>
          <a:r>
            <a:rPr lang="en-GB" sz="1500" kern="1200" dirty="0"/>
            <a:t>(Heritage 2012a,b)</a:t>
          </a:r>
        </a:p>
      </dsp:txBody>
      <dsp:txXfrm>
        <a:off x="3552277" y="65277"/>
        <a:ext cx="2120448" cy="20981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BCFC-C6D5-DF47-AFFB-06ACC94738AA}">
      <dsp:nvSpPr>
        <dsp:cNvPr id="0" name=""/>
        <dsp:cNvSpPr/>
      </dsp:nvSpPr>
      <dsp:spPr>
        <a:xfrm>
          <a:off x="813157" y="0"/>
          <a:ext cx="2790408" cy="2458528"/>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Conversation Analysis </a:t>
          </a:r>
        </a:p>
        <a:p>
          <a:pPr lvl="0" algn="ctr" defTabSz="977900">
            <a:lnSpc>
              <a:spcPct val="90000"/>
            </a:lnSpc>
            <a:spcBef>
              <a:spcPct val="0"/>
            </a:spcBef>
            <a:spcAft>
              <a:spcPct val="35000"/>
            </a:spcAft>
          </a:pPr>
          <a:r>
            <a:rPr lang="en-GB" sz="2200" kern="1200" dirty="0"/>
            <a:t>(1960s-present)</a:t>
          </a:r>
        </a:p>
        <a:p>
          <a:pPr lvl="0" algn="ctr" defTabSz="977900">
            <a:lnSpc>
              <a:spcPct val="90000"/>
            </a:lnSpc>
            <a:spcBef>
              <a:spcPct val="0"/>
            </a:spcBef>
            <a:spcAft>
              <a:spcPct val="35000"/>
            </a:spcAft>
          </a:pPr>
          <a:r>
            <a:rPr lang="en-GB" sz="2200" kern="1200" dirty="0"/>
            <a:t>Turn-taking</a:t>
          </a:r>
        </a:p>
        <a:p>
          <a:pPr lvl="0" algn="ctr" defTabSz="977900">
            <a:lnSpc>
              <a:spcPct val="90000"/>
            </a:lnSpc>
            <a:spcBef>
              <a:spcPct val="0"/>
            </a:spcBef>
            <a:spcAft>
              <a:spcPct val="35000"/>
            </a:spcAft>
          </a:pPr>
          <a:r>
            <a:rPr lang="en-GB" sz="2200" kern="1200" dirty="0"/>
            <a:t>Sequence organisation</a:t>
          </a:r>
        </a:p>
      </dsp:txBody>
      <dsp:txXfrm>
        <a:off x="885165" y="72008"/>
        <a:ext cx="2646392" cy="2314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653888" y="738838"/>
          <a:ext cx="3686627" cy="3686627"/>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a:t>Evidential Typology</a:t>
          </a:r>
        </a:p>
      </dsp:txBody>
      <dsp:txXfrm>
        <a:off x="833854" y="918804"/>
        <a:ext cx="3326695" cy="3326695"/>
      </dsp:txXfrm>
    </dsp:sp>
    <dsp:sp modelId="{69D898E7-E873-0247-89B3-360C53C29103}">
      <dsp:nvSpPr>
        <dsp:cNvPr id="0" name=""/>
        <dsp:cNvSpPr/>
      </dsp:nvSpPr>
      <dsp:spPr>
        <a:xfrm>
          <a:off x="90154" y="0"/>
          <a:ext cx="4990015" cy="1843313"/>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What sources of information are encoded in evidential categories?</a:t>
          </a:r>
        </a:p>
      </dsp:txBody>
      <dsp:txXfrm>
        <a:off x="820925" y="269947"/>
        <a:ext cx="3528473" cy="1303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2325549" y="1512000"/>
          <a:ext cx="3172214" cy="3172214"/>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a:t>Evidential Typology</a:t>
          </a:r>
        </a:p>
      </dsp:txBody>
      <dsp:txXfrm>
        <a:off x="2480404" y="1666855"/>
        <a:ext cx="2862504" cy="2862504"/>
      </dsp:txXfrm>
    </dsp:sp>
    <dsp:sp modelId="{69D898E7-E873-0247-89B3-360C53C29103}">
      <dsp:nvSpPr>
        <dsp:cNvPr id="0" name=""/>
        <dsp:cNvSpPr/>
      </dsp:nvSpPr>
      <dsp:spPr>
        <a:xfrm>
          <a:off x="1764788" y="241232"/>
          <a:ext cx="4293734" cy="1586107"/>
        </a:xfrm>
        <a:prstGeom prst="ellipse">
          <a:avLst/>
        </a:prstGeom>
        <a:gradFill rotWithShape="0">
          <a:gsLst>
            <a:gs pos="0">
              <a:schemeClr val="accent1">
                <a:shade val="80000"/>
                <a:alpha val="50000"/>
                <a:hueOff val="-3"/>
                <a:satOff val="1329"/>
                <a:lumOff val="1718"/>
                <a:alphaOff val="10000"/>
                <a:tint val="100000"/>
                <a:shade val="100000"/>
                <a:satMod val="130000"/>
              </a:schemeClr>
            </a:gs>
            <a:gs pos="100000">
              <a:schemeClr val="accent1">
                <a:shade val="80000"/>
                <a:alpha val="50000"/>
                <a:hueOff val="-3"/>
                <a:satOff val="1329"/>
                <a:lumOff val="1718"/>
                <a:alphaOff val="1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What sources of information are encoded in evidential categories?</a:t>
          </a:r>
        </a:p>
      </dsp:txBody>
      <dsp:txXfrm>
        <a:off x="2393591" y="473512"/>
        <a:ext cx="3036128" cy="1121547"/>
      </dsp:txXfrm>
    </dsp:sp>
    <dsp:sp modelId="{65783D55-1F32-BC46-B8C8-E4276765A1CC}">
      <dsp:nvSpPr>
        <dsp:cNvPr id="0" name=""/>
        <dsp:cNvSpPr/>
      </dsp:nvSpPr>
      <dsp:spPr>
        <a:xfrm>
          <a:off x="0" y="1948510"/>
          <a:ext cx="3517002" cy="1586107"/>
        </a:xfrm>
        <a:prstGeom prst="ellipse">
          <a:avLst/>
        </a:prstGeom>
        <a:gradFill rotWithShape="0">
          <a:gsLst>
            <a:gs pos="0">
              <a:schemeClr val="accent1">
                <a:shade val="80000"/>
                <a:alpha val="50000"/>
                <a:hueOff val="-6"/>
                <a:satOff val="2658"/>
                <a:lumOff val="3436"/>
                <a:alphaOff val="20000"/>
                <a:tint val="100000"/>
                <a:shade val="100000"/>
                <a:satMod val="130000"/>
              </a:schemeClr>
            </a:gs>
            <a:gs pos="100000">
              <a:schemeClr val="accent1">
                <a:shade val="80000"/>
                <a:alpha val="50000"/>
                <a:hueOff val="-6"/>
                <a:satOff val="2658"/>
                <a:lumOff val="3436"/>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Direct </a:t>
          </a:r>
          <a:r>
            <a:rPr lang="en-US" sz="1500" kern="1200" dirty="0" err="1"/>
            <a:t>vs</a:t>
          </a:r>
          <a:r>
            <a:rPr lang="en-US" sz="1500" kern="1200" dirty="0"/>
            <a:t> indirect</a:t>
          </a:r>
        </a:p>
        <a:p>
          <a:pPr lvl="0" algn="ctr" defTabSz="666750">
            <a:lnSpc>
              <a:spcPct val="90000"/>
            </a:lnSpc>
            <a:spcBef>
              <a:spcPct val="0"/>
            </a:spcBef>
            <a:spcAft>
              <a:spcPct val="35000"/>
            </a:spcAft>
          </a:pPr>
          <a:r>
            <a:rPr lang="en-US" sz="1500" kern="1200" dirty="0"/>
            <a:t>Report </a:t>
          </a:r>
          <a:r>
            <a:rPr lang="en-US" sz="1500" kern="1200" dirty="0" err="1"/>
            <a:t>vs</a:t>
          </a:r>
          <a:r>
            <a:rPr lang="en-US" sz="1500" kern="1200" dirty="0"/>
            <a:t> inference</a:t>
          </a:r>
        </a:p>
      </dsp:txBody>
      <dsp:txXfrm>
        <a:off x="515053" y="2180790"/>
        <a:ext cx="2486896" cy="1121547"/>
      </dsp:txXfrm>
    </dsp:sp>
    <dsp:sp modelId="{4F980FA2-CE10-3142-A09D-1FA43FF10488}">
      <dsp:nvSpPr>
        <dsp:cNvPr id="0" name=""/>
        <dsp:cNvSpPr/>
      </dsp:nvSpPr>
      <dsp:spPr>
        <a:xfrm>
          <a:off x="4967050" y="1730626"/>
          <a:ext cx="3076508" cy="1586107"/>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a:t>Mirativity</a:t>
          </a:r>
          <a:endParaRPr lang="en-US" sz="1500" kern="1200" dirty="0"/>
        </a:p>
        <a:p>
          <a:pPr lvl="0" algn="ctr" defTabSz="666750">
            <a:lnSpc>
              <a:spcPct val="90000"/>
            </a:lnSpc>
            <a:spcBef>
              <a:spcPct val="0"/>
            </a:spcBef>
            <a:spcAft>
              <a:spcPct val="35000"/>
            </a:spcAft>
          </a:pPr>
          <a:r>
            <a:rPr lang="en-US" sz="1500" kern="1200" dirty="0" err="1"/>
            <a:t>Egophoricity</a:t>
          </a:r>
          <a:endParaRPr lang="en-US" sz="1500" kern="1200" dirty="0"/>
        </a:p>
        <a:p>
          <a:pPr lvl="0" algn="ctr" defTabSz="666750">
            <a:lnSpc>
              <a:spcPct val="90000"/>
            </a:lnSpc>
            <a:spcBef>
              <a:spcPct val="0"/>
            </a:spcBef>
            <a:spcAft>
              <a:spcPct val="35000"/>
            </a:spcAft>
          </a:pPr>
          <a:r>
            <a:rPr lang="en-US" sz="1500" kern="1200" dirty="0"/>
            <a:t>Quotation</a:t>
          </a:r>
        </a:p>
        <a:p>
          <a:pPr lvl="0" algn="ctr" defTabSz="666750">
            <a:lnSpc>
              <a:spcPct val="90000"/>
            </a:lnSpc>
            <a:spcBef>
              <a:spcPct val="0"/>
            </a:spcBef>
            <a:spcAft>
              <a:spcPct val="35000"/>
            </a:spcAft>
          </a:pPr>
          <a:r>
            <a:rPr lang="en-US" sz="1500" kern="1200" dirty="0"/>
            <a:t>Epistemic Modality</a:t>
          </a:r>
        </a:p>
      </dsp:txBody>
      <dsp:txXfrm>
        <a:off x="5417594" y="1962906"/>
        <a:ext cx="2175420" cy="11215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873DF-A8D3-E74D-B132-C3B48CF883C3}">
      <dsp:nvSpPr>
        <dsp:cNvPr id="0" name=""/>
        <dsp:cNvSpPr/>
      </dsp:nvSpPr>
      <dsp:spPr>
        <a:xfrm>
          <a:off x="2602407" y="1149864"/>
          <a:ext cx="2864574" cy="2864574"/>
        </a:xfrm>
        <a:prstGeom prst="roundRect">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a:t>Evidential Typology</a:t>
          </a:r>
        </a:p>
      </dsp:txBody>
      <dsp:txXfrm>
        <a:off x="2742244" y="1289701"/>
        <a:ext cx="2584900" cy="2584900"/>
      </dsp:txXfrm>
    </dsp:sp>
    <dsp:sp modelId="{69D898E7-E873-0247-89B3-360C53C29103}">
      <dsp:nvSpPr>
        <dsp:cNvPr id="0" name=""/>
        <dsp:cNvSpPr/>
      </dsp:nvSpPr>
      <dsp:spPr>
        <a:xfrm>
          <a:off x="2096029" y="511"/>
          <a:ext cx="3877330" cy="1432287"/>
        </a:xfrm>
        <a:prstGeom prst="ellipse">
          <a:avLst/>
        </a:prstGeom>
        <a:gradFill rotWithShape="0">
          <a:gsLst>
            <a:gs pos="0">
              <a:schemeClr val="accent1">
                <a:shade val="80000"/>
                <a:alpha val="50000"/>
                <a:hueOff val="-2"/>
                <a:satOff val="997"/>
                <a:lumOff val="1288"/>
                <a:alphaOff val="7500"/>
                <a:tint val="100000"/>
                <a:shade val="100000"/>
                <a:satMod val="130000"/>
              </a:schemeClr>
            </a:gs>
            <a:gs pos="100000">
              <a:schemeClr val="accent1">
                <a:shade val="80000"/>
                <a:alpha val="50000"/>
                <a:hueOff val="-2"/>
                <a:satOff val="997"/>
                <a:lumOff val="1288"/>
                <a:alphaOff val="75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What sources of information are encoded in evidential categories?</a:t>
          </a:r>
        </a:p>
      </dsp:txBody>
      <dsp:txXfrm>
        <a:off x="2663851" y="210265"/>
        <a:ext cx="2741686" cy="1012779"/>
      </dsp:txXfrm>
    </dsp:sp>
    <dsp:sp modelId="{65783D55-1F32-BC46-B8C8-E4276765A1CC}">
      <dsp:nvSpPr>
        <dsp:cNvPr id="0" name=""/>
        <dsp:cNvSpPr/>
      </dsp:nvSpPr>
      <dsp:spPr>
        <a:xfrm>
          <a:off x="0" y="1658047"/>
          <a:ext cx="3175925" cy="1432287"/>
        </a:xfrm>
        <a:prstGeom prst="ellipse">
          <a:avLst/>
        </a:prstGeom>
        <a:gradFill rotWithShape="0">
          <a:gsLst>
            <a:gs pos="0">
              <a:schemeClr val="accent1">
                <a:shade val="80000"/>
                <a:alpha val="50000"/>
                <a:hueOff val="-5"/>
                <a:satOff val="1994"/>
                <a:lumOff val="2577"/>
                <a:alphaOff val="15000"/>
                <a:tint val="100000"/>
                <a:shade val="100000"/>
                <a:satMod val="130000"/>
              </a:schemeClr>
            </a:gs>
            <a:gs pos="100000">
              <a:schemeClr val="accent1">
                <a:shade val="80000"/>
                <a:alpha val="50000"/>
                <a:hueOff val="-5"/>
                <a:satOff val="1994"/>
                <a:lumOff val="2577"/>
                <a:alphaOff val="15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Direct </a:t>
          </a:r>
          <a:r>
            <a:rPr lang="en-US" sz="1300" kern="1200" dirty="0" err="1"/>
            <a:t>vs</a:t>
          </a:r>
          <a:r>
            <a:rPr lang="en-US" sz="1300" kern="1200" dirty="0"/>
            <a:t> indirect</a:t>
          </a:r>
        </a:p>
        <a:p>
          <a:pPr lvl="0" algn="ctr" defTabSz="577850">
            <a:lnSpc>
              <a:spcPct val="90000"/>
            </a:lnSpc>
            <a:spcBef>
              <a:spcPct val="0"/>
            </a:spcBef>
            <a:spcAft>
              <a:spcPct val="35000"/>
            </a:spcAft>
          </a:pPr>
          <a:r>
            <a:rPr lang="en-US" sz="1300" kern="1200" dirty="0"/>
            <a:t>Report </a:t>
          </a:r>
          <a:r>
            <a:rPr lang="en-US" sz="1300" kern="1200" dirty="0" err="1"/>
            <a:t>vs</a:t>
          </a:r>
          <a:r>
            <a:rPr lang="en-US" sz="1300" kern="1200" dirty="0"/>
            <a:t> inference</a:t>
          </a:r>
        </a:p>
      </dsp:txBody>
      <dsp:txXfrm>
        <a:off x="465103" y="1867801"/>
        <a:ext cx="2245719" cy="1012779"/>
      </dsp:txXfrm>
    </dsp:sp>
    <dsp:sp modelId="{4F980FA2-CE10-3142-A09D-1FA43FF10488}">
      <dsp:nvSpPr>
        <dsp:cNvPr id="0" name=""/>
        <dsp:cNvSpPr/>
      </dsp:nvSpPr>
      <dsp:spPr>
        <a:xfrm>
          <a:off x="5265408" y="1515837"/>
          <a:ext cx="2778150" cy="1432287"/>
        </a:xfrm>
        <a:prstGeom prst="ellipse">
          <a:avLst/>
        </a:prstGeom>
        <a:gradFill rotWithShape="0">
          <a:gsLst>
            <a:gs pos="0">
              <a:schemeClr val="accent1">
                <a:shade val="80000"/>
                <a:alpha val="50000"/>
                <a:hueOff val="-7"/>
                <a:satOff val="2990"/>
                <a:lumOff val="3865"/>
                <a:alphaOff val="22500"/>
                <a:tint val="100000"/>
                <a:shade val="100000"/>
                <a:satMod val="130000"/>
              </a:schemeClr>
            </a:gs>
            <a:gs pos="100000">
              <a:schemeClr val="accent1">
                <a:shade val="80000"/>
                <a:alpha val="50000"/>
                <a:hueOff val="-7"/>
                <a:satOff val="2990"/>
                <a:lumOff val="3865"/>
                <a:alphaOff val="225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a:t>Mirativity</a:t>
          </a:r>
          <a:endParaRPr lang="en-US" sz="1300" kern="1200" dirty="0"/>
        </a:p>
        <a:p>
          <a:pPr lvl="0" algn="ctr" defTabSz="577850">
            <a:lnSpc>
              <a:spcPct val="90000"/>
            </a:lnSpc>
            <a:spcBef>
              <a:spcPct val="0"/>
            </a:spcBef>
            <a:spcAft>
              <a:spcPct val="35000"/>
            </a:spcAft>
          </a:pPr>
          <a:r>
            <a:rPr lang="en-US" sz="1300" kern="1200" dirty="0" err="1"/>
            <a:t>Egophoricity</a:t>
          </a:r>
          <a:endParaRPr lang="en-US" sz="1300" kern="1200" dirty="0"/>
        </a:p>
        <a:p>
          <a:pPr lvl="0" algn="ctr" defTabSz="577850">
            <a:lnSpc>
              <a:spcPct val="90000"/>
            </a:lnSpc>
            <a:spcBef>
              <a:spcPct val="0"/>
            </a:spcBef>
            <a:spcAft>
              <a:spcPct val="35000"/>
            </a:spcAft>
          </a:pPr>
          <a:r>
            <a:rPr lang="en-US" sz="1300" kern="1200" dirty="0"/>
            <a:t>Quotation</a:t>
          </a:r>
        </a:p>
        <a:p>
          <a:pPr lvl="0" algn="ctr" defTabSz="577850">
            <a:lnSpc>
              <a:spcPct val="90000"/>
            </a:lnSpc>
            <a:spcBef>
              <a:spcPct val="0"/>
            </a:spcBef>
            <a:spcAft>
              <a:spcPct val="35000"/>
            </a:spcAft>
          </a:pPr>
          <a:r>
            <a:rPr lang="en-US" sz="1300" kern="1200" dirty="0"/>
            <a:t>Epistemic Modality</a:t>
          </a:r>
        </a:p>
      </dsp:txBody>
      <dsp:txXfrm>
        <a:off x="5672259" y="1725591"/>
        <a:ext cx="1964448" cy="1012779"/>
      </dsp:txXfrm>
    </dsp:sp>
    <dsp:sp modelId="{EB71CDF5-4FF6-AD49-B702-3BAAA92C2FD6}">
      <dsp:nvSpPr>
        <dsp:cNvPr id="0" name=""/>
        <dsp:cNvSpPr/>
      </dsp:nvSpPr>
      <dsp:spPr>
        <a:xfrm>
          <a:off x="2502178" y="3517810"/>
          <a:ext cx="3227588" cy="1432287"/>
        </a:xfrm>
        <a:prstGeom prst="ellipse">
          <a:avLst/>
        </a:prstGeom>
        <a:gradFill rotWithShape="0">
          <a:gsLst>
            <a:gs pos="0">
              <a:schemeClr val="accent1">
                <a:shade val="80000"/>
                <a:alpha val="50000"/>
                <a:hueOff val="-9"/>
                <a:satOff val="3987"/>
                <a:lumOff val="5154"/>
                <a:alphaOff val="30000"/>
                <a:tint val="100000"/>
                <a:shade val="100000"/>
                <a:satMod val="130000"/>
              </a:schemeClr>
            </a:gs>
            <a:gs pos="100000">
              <a:schemeClr val="accent1">
                <a:shade val="80000"/>
                <a:alpha val="50000"/>
                <a:hueOff val="-9"/>
                <a:satOff val="3987"/>
                <a:lumOff val="5154"/>
                <a:alphaOff val="3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What is the relationship between source, reliability and certainty in evidential marking?</a:t>
          </a:r>
        </a:p>
      </dsp:txBody>
      <dsp:txXfrm>
        <a:off x="2974847" y="3727564"/>
        <a:ext cx="2282250" cy="10127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C20730D1-F666-664A-AA23-FEC7FCC583D7}" type="datetimeFigureOut">
              <a:rPr lang="en-US" smtClean="0"/>
              <a:t>5/1/2024</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E624109E-6E63-8742-9B19-DA3685E7EAB9}" type="slidenum">
              <a:rPr lang="en-US" smtClean="0"/>
              <a:t>‹Nr.›</a:t>
            </a:fld>
            <a:endParaRPr lang="en-US"/>
          </a:p>
        </p:txBody>
      </p:sp>
    </p:spTree>
    <p:extLst>
      <p:ext uri="{BB962C8B-B14F-4D97-AF65-F5344CB8AC3E}">
        <p14:creationId xmlns:p14="http://schemas.microsoft.com/office/powerpoint/2010/main" val="1385963200"/>
      </p:ext>
    </p:extLst>
  </p:cSld>
  <p:clrMap bg1="lt1" tx1="dk1" bg2="lt2" tx2="dk2" accent1="accent1" accent2="accent2" accent3="accent3" accent4="accent4" accent5="accent5" accent6="accent6" hlink="hlink" folHlink="folHlink"/>
  <p:notesStyle>
    <a:lvl1pPr marL="0" algn="l" defTabSz="457048" rtl="0" eaLnBrk="1" latinLnBrk="0" hangingPunct="1">
      <a:defRPr sz="1199" kern="1200">
        <a:solidFill>
          <a:schemeClr val="tx1"/>
        </a:solidFill>
        <a:latin typeface="+mn-lt"/>
        <a:ea typeface="+mn-ea"/>
        <a:cs typeface="+mn-cs"/>
      </a:defRPr>
    </a:lvl1pPr>
    <a:lvl2pPr marL="457048" algn="l" defTabSz="457048" rtl="0" eaLnBrk="1" latinLnBrk="0" hangingPunct="1">
      <a:defRPr sz="1199" kern="1200">
        <a:solidFill>
          <a:schemeClr val="tx1"/>
        </a:solidFill>
        <a:latin typeface="+mn-lt"/>
        <a:ea typeface="+mn-ea"/>
        <a:cs typeface="+mn-cs"/>
      </a:defRPr>
    </a:lvl2pPr>
    <a:lvl3pPr marL="914098" algn="l" defTabSz="457048" rtl="0" eaLnBrk="1" latinLnBrk="0" hangingPunct="1">
      <a:defRPr sz="1199" kern="1200">
        <a:solidFill>
          <a:schemeClr val="tx1"/>
        </a:solidFill>
        <a:latin typeface="+mn-lt"/>
        <a:ea typeface="+mn-ea"/>
        <a:cs typeface="+mn-cs"/>
      </a:defRPr>
    </a:lvl3pPr>
    <a:lvl4pPr marL="1371147" algn="l" defTabSz="457048" rtl="0" eaLnBrk="1" latinLnBrk="0" hangingPunct="1">
      <a:defRPr sz="1199" kern="1200">
        <a:solidFill>
          <a:schemeClr val="tx1"/>
        </a:solidFill>
        <a:latin typeface="+mn-lt"/>
        <a:ea typeface="+mn-ea"/>
        <a:cs typeface="+mn-cs"/>
      </a:defRPr>
    </a:lvl4pPr>
    <a:lvl5pPr marL="1828196" algn="l" defTabSz="457048" rtl="0" eaLnBrk="1" latinLnBrk="0" hangingPunct="1">
      <a:defRPr sz="1199" kern="1200">
        <a:solidFill>
          <a:schemeClr val="tx1"/>
        </a:solidFill>
        <a:latin typeface="+mn-lt"/>
        <a:ea typeface="+mn-ea"/>
        <a:cs typeface="+mn-cs"/>
      </a:defRPr>
    </a:lvl5pPr>
    <a:lvl6pPr marL="2285244" algn="l" defTabSz="457048" rtl="0" eaLnBrk="1" latinLnBrk="0" hangingPunct="1">
      <a:defRPr sz="1199" kern="1200">
        <a:solidFill>
          <a:schemeClr val="tx1"/>
        </a:solidFill>
        <a:latin typeface="+mn-lt"/>
        <a:ea typeface="+mn-ea"/>
        <a:cs typeface="+mn-cs"/>
      </a:defRPr>
    </a:lvl6pPr>
    <a:lvl7pPr marL="2742293" algn="l" defTabSz="457048" rtl="0" eaLnBrk="1" latinLnBrk="0" hangingPunct="1">
      <a:defRPr sz="1199" kern="1200">
        <a:solidFill>
          <a:schemeClr val="tx1"/>
        </a:solidFill>
        <a:latin typeface="+mn-lt"/>
        <a:ea typeface="+mn-ea"/>
        <a:cs typeface="+mn-cs"/>
      </a:defRPr>
    </a:lvl7pPr>
    <a:lvl8pPr marL="3199342" algn="l" defTabSz="457048" rtl="0" eaLnBrk="1" latinLnBrk="0" hangingPunct="1">
      <a:defRPr sz="1199" kern="1200">
        <a:solidFill>
          <a:schemeClr val="tx1"/>
        </a:solidFill>
        <a:latin typeface="+mn-lt"/>
        <a:ea typeface="+mn-ea"/>
        <a:cs typeface="+mn-cs"/>
      </a:defRPr>
    </a:lvl8pPr>
    <a:lvl9pPr marL="3656390" algn="l" defTabSz="457048"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1</a:t>
            </a:fld>
            <a:endParaRPr lang="en-US"/>
          </a:p>
        </p:txBody>
      </p:sp>
    </p:spTree>
    <p:extLst>
      <p:ext uri="{BB962C8B-B14F-4D97-AF65-F5344CB8AC3E}">
        <p14:creationId xmlns:p14="http://schemas.microsoft.com/office/powerpoint/2010/main" val="325492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AU" dirty="0"/>
          </a:p>
          <a:p>
            <a:endParaRPr lang="en-US" dirty="0"/>
          </a:p>
          <a:p>
            <a:pPr defTabSz="495190">
              <a:defRPr/>
            </a:pPr>
            <a:endParaRPr lang="en-AU" dirty="0"/>
          </a:p>
          <a:p>
            <a:endParaRPr lang="en-US" dirty="0"/>
          </a:p>
          <a:p>
            <a:endParaRPr lang="en-US" dirty="0"/>
          </a:p>
          <a:p>
            <a:r>
              <a:rPr lang="en-US" dirty="0"/>
              <a:t>In order to address the ‘call to action’ for linguists working on primary language documentation and description to take interactional context seriously is an approach to linguistics that sees language as a process, not a product. </a:t>
            </a:r>
          </a:p>
          <a:p>
            <a:endParaRPr lang="en-US" dirty="0"/>
          </a:p>
          <a:p>
            <a:endParaRPr lang="en-US" dirty="0"/>
          </a:p>
          <a:p>
            <a:r>
              <a:rPr lang="en-US" dirty="0"/>
              <a:t>In short, we need a paradigm that can do this: capture the butterflies in motion. </a:t>
            </a:r>
          </a:p>
          <a:p>
            <a:endParaRPr lang="en-US" dirty="0"/>
          </a:p>
          <a:p>
            <a:endParaRPr lang="en-US" noProof="0" dirty="0"/>
          </a:p>
        </p:txBody>
      </p:sp>
      <p:sp>
        <p:nvSpPr>
          <p:cNvPr id="4" name="Slide Number Placeholder 3"/>
          <p:cNvSpPr>
            <a:spLocks noGrp="1"/>
          </p:cNvSpPr>
          <p:nvPr>
            <p:ph type="sldNum" sz="quarter" idx="5"/>
          </p:nvPr>
        </p:nvSpPr>
        <p:spPr/>
        <p:txBody>
          <a:bodyPr/>
          <a:lstStyle/>
          <a:p>
            <a:fld id="{AA83D170-2BEB-554B-B6A6-52B902AA6F20}" type="slidenum">
              <a:rPr lang="en-US" smtClean="0"/>
              <a:t>10</a:t>
            </a:fld>
            <a:endParaRPr lang="en-US"/>
          </a:p>
        </p:txBody>
      </p:sp>
    </p:spTree>
    <p:extLst>
      <p:ext uri="{BB962C8B-B14F-4D97-AF65-F5344CB8AC3E}">
        <p14:creationId xmlns:p14="http://schemas.microsoft.com/office/powerpoint/2010/main" val="100551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AU" dirty="0"/>
          </a:p>
          <a:p>
            <a:pPr defTabSz="495190">
              <a:defRPr/>
            </a:pPr>
            <a:r>
              <a:rPr lang="en-AU" dirty="0"/>
              <a:t>The ‘good news’ is that Linguistics is undergoing a major methodological upheaval at the moment, as our old ‘pen and paper’ ways of doing analysis are supercharged through technological advances, most really taking flight in the 21</a:t>
            </a:r>
            <a:r>
              <a:rPr lang="en-AU" baseline="30000" dirty="0"/>
              <a:t>st</a:t>
            </a:r>
            <a:r>
              <a:rPr lang="en-AU" dirty="0"/>
              <a:t> century. This is changing the way we do language documentation and description on the one hand, and typology on the other. </a:t>
            </a:r>
          </a:p>
          <a:p>
            <a:endParaRPr lang="en-US" dirty="0"/>
          </a:p>
          <a:p>
            <a:r>
              <a:rPr lang="en-US" dirty="0"/>
              <a:t>Advances in recording and analytic technologies have really helped here. the </a:t>
            </a:r>
            <a:r>
              <a:rPr lang="en-US" dirty="0" err="1"/>
              <a:t>labour</a:t>
            </a:r>
            <a:r>
              <a:rPr lang="en-US" dirty="0"/>
              <a:t> intensiveness of recording and transcribing audio and video samples of language use have become less and less. </a:t>
            </a:r>
          </a:p>
          <a:p>
            <a:endParaRPr lang="en-US" dirty="0"/>
          </a:p>
          <a:p>
            <a:r>
              <a:rPr lang="en-US" dirty="0"/>
              <a:t>Before I explain a bit more about how we might go about this paradigm shift, let’s turn to the topic of this workshop </a:t>
            </a:r>
          </a:p>
          <a:p>
            <a:endParaRPr lang="en-US" dirty="0"/>
          </a:p>
        </p:txBody>
      </p:sp>
      <p:sp>
        <p:nvSpPr>
          <p:cNvPr id="4" name="Slide Number Placeholder 3"/>
          <p:cNvSpPr>
            <a:spLocks noGrp="1"/>
          </p:cNvSpPr>
          <p:nvPr>
            <p:ph type="sldNum" sz="quarter" idx="5"/>
          </p:nvPr>
        </p:nvSpPr>
        <p:spPr/>
        <p:txBody>
          <a:bodyPr/>
          <a:lstStyle/>
          <a:p>
            <a:fld id="{AA83D170-2BEB-554B-B6A6-52B902AA6F20}" type="slidenum">
              <a:rPr lang="en-US" smtClean="0"/>
              <a:t>11</a:t>
            </a:fld>
            <a:endParaRPr lang="en-US"/>
          </a:p>
        </p:txBody>
      </p:sp>
    </p:spTree>
    <p:extLst>
      <p:ext uri="{BB962C8B-B14F-4D97-AF65-F5344CB8AC3E}">
        <p14:creationId xmlns:p14="http://schemas.microsoft.com/office/powerpoint/2010/main" val="279739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US" dirty="0"/>
              <a:t>Let’s turn now to examine this most troublesome term.  I say troublesome because an enormous amount of ink has been used in trying to carve out the boundaries of evidentiality as a category – both what evidentiality is and what kinds of categories are delimited under the label ‘evidential’. One of the key points of contention in the literature is on the relationship between information source and epistemic notions like certainty, reliability etc.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12</a:t>
            </a:fld>
            <a:endParaRPr lang="en-US"/>
          </a:p>
        </p:txBody>
      </p:sp>
    </p:spTree>
    <p:extLst>
      <p:ext uri="{BB962C8B-B14F-4D97-AF65-F5344CB8AC3E}">
        <p14:creationId xmlns:p14="http://schemas.microsoft.com/office/powerpoint/2010/main" val="424039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So some of the forms in </a:t>
            </a:r>
            <a:r>
              <a:rPr lang="en-US" dirty="0" err="1"/>
              <a:t>Tournadre’s</a:t>
            </a:r>
            <a:r>
              <a:rPr lang="en-US" dirty="0"/>
              <a:t> paradigm here would seem to fit the bill for forms encoding information source, but of course these only form part of a much larger picture, as depicted here. </a:t>
            </a:r>
          </a:p>
          <a:p>
            <a:endParaRPr lang="en-US" dirty="0"/>
          </a:p>
          <a:p>
            <a:r>
              <a:rPr lang="en-US" dirty="0"/>
              <a:t>I’m aware that </a:t>
            </a:r>
            <a:r>
              <a:rPr lang="en-US" dirty="0" err="1"/>
              <a:t>Aikhenvald</a:t>
            </a:r>
            <a:r>
              <a:rPr lang="en-US" dirty="0"/>
              <a:t> has been criticized for misrepresenting the status of Tibetan languages within her evidential typology. </a:t>
            </a:r>
          </a:p>
        </p:txBody>
      </p:sp>
      <p:sp>
        <p:nvSpPr>
          <p:cNvPr id="4" name="Slide Number Placeholder 3"/>
          <p:cNvSpPr>
            <a:spLocks noGrp="1"/>
          </p:cNvSpPr>
          <p:nvPr>
            <p:ph type="sldNum" sz="quarter" idx="10"/>
          </p:nvPr>
        </p:nvSpPr>
        <p:spPr/>
        <p:txBody>
          <a:bodyPr/>
          <a:lstStyle/>
          <a:p>
            <a:fld id="{E624109E-6E63-8742-9B19-DA3685E7EAB9}" type="slidenum">
              <a:rPr lang="en-US" smtClean="0"/>
              <a:t>13</a:t>
            </a:fld>
            <a:endParaRPr lang="en-US"/>
          </a:p>
        </p:txBody>
      </p:sp>
    </p:spTree>
    <p:extLst>
      <p:ext uri="{BB962C8B-B14F-4D97-AF65-F5344CB8AC3E}">
        <p14:creationId xmlns:p14="http://schemas.microsoft.com/office/powerpoint/2010/main" val="111129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Her definition is famously a very narrow definition of what ‘counts’ as evidentiality – it must be a grammatical form (usually a bound form, usually described as ‘obligatory’) and it must predominantly point to the source of information (although they can have meaning extensions). Suffice to say that her definition is quite a departure from the subtitle of Chafe &amp; Nichols earlier work, which is neutral as to the degree to which the linguistic coding is ‘grammatical’, as is the more recent definition in </a:t>
            </a:r>
            <a:r>
              <a:rPr lang="en-US" dirty="0" err="1"/>
              <a:t>Touradre</a:t>
            </a:r>
            <a:r>
              <a:rPr lang="en-US" dirty="0"/>
              <a:t> and La </a:t>
            </a:r>
            <a:r>
              <a:rPr lang="en-US" dirty="0" err="1"/>
              <a:t>Polla</a:t>
            </a:r>
            <a:r>
              <a:rPr lang="en-US" dirty="0"/>
              <a:t>.</a:t>
            </a:r>
          </a:p>
          <a:p>
            <a:endParaRPr lang="en-US" dirty="0"/>
          </a:p>
          <a:p>
            <a:r>
              <a:rPr lang="en-US" dirty="0" err="1"/>
              <a:t>Aikhenvald’s</a:t>
            </a:r>
            <a:r>
              <a:rPr lang="en-US" dirty="0"/>
              <a:t> approach to Evidential Typology has been very influential in enforcing the notion that evidential typology is grammatical typology, and that the starting point is an observation about linguistic forms, and in particular those linguistic forms which are a) bound and b) paradigmatically related.</a:t>
            </a:r>
          </a:p>
          <a:p>
            <a:endParaRPr lang="en-US" dirty="0"/>
          </a:p>
          <a:p>
            <a:r>
              <a:rPr lang="en-US" dirty="0"/>
              <a:t>The </a:t>
            </a:r>
            <a:r>
              <a:rPr lang="en-US" dirty="0" err="1"/>
              <a:t>Aikhenvaldian</a:t>
            </a:r>
            <a:r>
              <a:rPr lang="en-US" dirty="0"/>
              <a:t> typology is primarily focused therefore on how many categories constitute an evidential paradigm in a given language, and whether and how they interact with other grammatical categories like tense and person. </a:t>
            </a:r>
          </a:p>
          <a:p>
            <a:endParaRPr lang="en-US" dirty="0"/>
          </a:p>
          <a:p>
            <a:r>
              <a:rPr lang="en-US" dirty="0"/>
              <a:t>The result is something like our butterflies on a board – we can compare ‘systems’ in terms of numbers of forms in the paradigm. </a:t>
            </a:r>
          </a:p>
          <a:p>
            <a:endParaRPr lang="en-US" dirty="0"/>
          </a:p>
          <a:p>
            <a:r>
              <a:rPr lang="en-US" dirty="0"/>
              <a:t>Or we could examine within a language how the ‘paradigm’ of grammatical </a:t>
            </a:r>
            <a:r>
              <a:rPr lang="en-US" dirty="0" err="1"/>
              <a:t>evidentials</a:t>
            </a:r>
            <a:r>
              <a:rPr lang="en-US" dirty="0"/>
              <a:t> interact with other categories like person. This is certainly been a focus in Tibetan research.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14</a:t>
            </a:fld>
            <a:endParaRPr lang="en-US"/>
          </a:p>
        </p:txBody>
      </p:sp>
    </p:spTree>
    <p:extLst>
      <p:ext uri="{BB962C8B-B14F-4D97-AF65-F5344CB8AC3E}">
        <p14:creationId xmlns:p14="http://schemas.microsoft.com/office/powerpoint/2010/main" val="157744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has led to languages being classified according to whether they have grammaticalized evidential systems or not.  As grammaticalized evidential marking is found usually on inflectional categories associated with verbs (even in some approaches being added to the traditional ‘tense aspect mood’ (TAM) – TAME), the focus of analysis is predominantly on uses that are clausal. </a:t>
            </a:r>
          </a:p>
          <a:p>
            <a:endParaRPr lang="en-US" dirty="0"/>
          </a:p>
          <a:p>
            <a:r>
              <a:rPr lang="en-US" dirty="0"/>
              <a:t>What tends to get lost in this is the fact that so called ‘non-grammaticalized’ ways of pointing to information source occur in all languages. And indeed speakers may utilize a range of linguistic strategies to convey evidential meaning.</a:t>
            </a:r>
          </a:p>
        </p:txBody>
      </p:sp>
      <p:sp>
        <p:nvSpPr>
          <p:cNvPr id="4" name="Slide Number Placeholder 3"/>
          <p:cNvSpPr>
            <a:spLocks noGrp="1"/>
          </p:cNvSpPr>
          <p:nvPr>
            <p:ph type="sldNum" sz="quarter" idx="5"/>
          </p:nvPr>
        </p:nvSpPr>
        <p:spPr/>
        <p:txBody>
          <a:bodyPr/>
          <a:lstStyle/>
          <a:p>
            <a:fld id="{E624109E-6E63-8742-9B19-DA3685E7EAB9}" type="slidenum">
              <a:rPr lang="en-US" smtClean="0"/>
              <a:t>15</a:t>
            </a:fld>
            <a:endParaRPr lang="en-US"/>
          </a:p>
        </p:txBody>
      </p:sp>
    </p:spTree>
    <p:extLst>
      <p:ext uri="{BB962C8B-B14F-4D97-AF65-F5344CB8AC3E}">
        <p14:creationId xmlns:p14="http://schemas.microsoft.com/office/powerpoint/2010/main" val="314358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aseline="0" dirty="0"/>
              <a:t>To </a:t>
            </a:r>
            <a:r>
              <a:rPr lang="en-US" baseline="0" dirty="0" err="1"/>
              <a:t>summarise</a:t>
            </a:r>
            <a:r>
              <a:rPr lang="en-US" baseline="0" dirty="0"/>
              <a:t>…</a:t>
            </a:r>
          </a:p>
        </p:txBody>
      </p:sp>
      <p:sp>
        <p:nvSpPr>
          <p:cNvPr id="4" name="Slide Number Placeholder 3"/>
          <p:cNvSpPr>
            <a:spLocks noGrp="1"/>
          </p:cNvSpPr>
          <p:nvPr>
            <p:ph type="sldNum" sz="quarter" idx="10"/>
          </p:nvPr>
        </p:nvSpPr>
        <p:spPr/>
        <p:txBody>
          <a:bodyPr/>
          <a:lstStyle/>
          <a:p>
            <a:fld id="{E624109E-6E63-8742-9B19-DA3685E7EAB9}" type="slidenum">
              <a:rPr lang="en-US" smtClean="0"/>
              <a:t>16</a:t>
            </a:fld>
            <a:endParaRPr lang="en-US"/>
          </a:p>
        </p:txBody>
      </p:sp>
    </p:spTree>
    <p:extLst>
      <p:ext uri="{BB962C8B-B14F-4D97-AF65-F5344CB8AC3E}">
        <p14:creationId xmlns:p14="http://schemas.microsoft.com/office/powerpoint/2010/main" val="276514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17</a:t>
            </a:fld>
            <a:endParaRPr lang="en-US"/>
          </a:p>
        </p:txBody>
      </p:sp>
    </p:spTree>
    <p:extLst>
      <p:ext uri="{BB962C8B-B14F-4D97-AF65-F5344CB8AC3E}">
        <p14:creationId xmlns:p14="http://schemas.microsoft.com/office/powerpoint/2010/main" val="343910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18</a:t>
            </a:fld>
            <a:endParaRPr lang="en-US"/>
          </a:p>
        </p:txBody>
      </p:sp>
    </p:spTree>
    <p:extLst>
      <p:ext uri="{BB962C8B-B14F-4D97-AF65-F5344CB8AC3E}">
        <p14:creationId xmlns:p14="http://schemas.microsoft.com/office/powerpoint/2010/main" val="345449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baseline="0" dirty="0"/>
          </a:p>
          <a:p>
            <a:pPr defTabSz="495190">
              <a:defRPr/>
            </a:pPr>
            <a:r>
              <a:rPr lang="en-US" baseline="0" dirty="0"/>
              <a:t>Within typology we have a kind of ‘closed loop’  And s</a:t>
            </a:r>
            <a:r>
              <a:rPr lang="en-US" dirty="0"/>
              <a:t>ome typologists stop at this point. Others do not. </a:t>
            </a:r>
          </a:p>
        </p:txBody>
      </p:sp>
      <p:sp>
        <p:nvSpPr>
          <p:cNvPr id="4" name="Slide Number Placeholder 3"/>
          <p:cNvSpPr>
            <a:spLocks noGrp="1"/>
          </p:cNvSpPr>
          <p:nvPr>
            <p:ph type="sldNum" sz="quarter" idx="10"/>
          </p:nvPr>
        </p:nvSpPr>
        <p:spPr/>
        <p:txBody>
          <a:bodyPr/>
          <a:lstStyle/>
          <a:p>
            <a:fld id="{E624109E-6E63-8742-9B19-DA3685E7EAB9}" type="slidenum">
              <a:rPr lang="en-US" smtClean="0"/>
              <a:t>19</a:t>
            </a:fld>
            <a:endParaRPr lang="en-US"/>
          </a:p>
        </p:txBody>
      </p:sp>
    </p:spTree>
    <p:extLst>
      <p:ext uri="{BB962C8B-B14F-4D97-AF65-F5344CB8AC3E}">
        <p14:creationId xmlns:p14="http://schemas.microsoft.com/office/powerpoint/2010/main" val="104623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 began my linguistic career with typology – my first publication was a typology of question words in Australian languages. I then branched into what Scott Delancey might have called ‘cognitive-functional linguistics’ (a blend of West-coast functionalism and Cognitive linguistics). On returning to Australia after my PhD, I started field-based description and documentation work with the Garrwa community in Northern Australia (which I am still engaged in). I also started working with Conversation Analysis at that time. So I count myself among the very few linguists who are comfortable in typology and description on the one hand, and conversation analysis on the other – an interactional linguists, as I call myself now. </a:t>
            </a:r>
          </a:p>
          <a:p>
            <a:endParaRPr lang="en-US" dirty="0"/>
          </a:p>
          <a:p>
            <a:r>
              <a:rPr lang="en-US" dirty="0"/>
              <a:t>Regardless of the framework, I have always been drawn to questions about how we manage knowledge in grammar and in interaction, from my typology of information question words, classified according to knowledge categories; to information packaging and word order; and, most relevant to this group, the pragmatics of evidentiality. </a:t>
            </a:r>
          </a:p>
        </p:txBody>
      </p:sp>
      <p:sp>
        <p:nvSpPr>
          <p:cNvPr id="4" name="Slide Number Placeholder 3"/>
          <p:cNvSpPr>
            <a:spLocks noGrp="1"/>
          </p:cNvSpPr>
          <p:nvPr>
            <p:ph type="sldNum" sz="quarter" idx="5"/>
          </p:nvPr>
        </p:nvSpPr>
        <p:spPr/>
        <p:txBody>
          <a:bodyPr/>
          <a:lstStyle/>
          <a:p>
            <a:fld id="{670FCF42-E10E-8747-AC9C-073B1530A69B}" type="slidenum">
              <a:rPr lang="en-US" smtClean="0"/>
              <a:t>2</a:t>
            </a:fld>
            <a:endParaRPr lang="en-US"/>
          </a:p>
        </p:txBody>
      </p:sp>
    </p:spTree>
    <p:extLst>
      <p:ext uri="{BB962C8B-B14F-4D97-AF65-F5344CB8AC3E}">
        <p14:creationId xmlns:p14="http://schemas.microsoft.com/office/powerpoint/2010/main" val="1628834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but Hovering around</a:t>
            </a:r>
            <a:r>
              <a:rPr lang="en-US" baseline="0" dirty="0"/>
              <a:t> in the background for many typologists, myself included, is the how and why question - explanations for these typological observations</a:t>
            </a:r>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20</a:t>
            </a:fld>
            <a:endParaRPr lang="en-US"/>
          </a:p>
        </p:txBody>
      </p:sp>
    </p:spTree>
    <p:extLst>
      <p:ext uri="{BB962C8B-B14F-4D97-AF65-F5344CB8AC3E}">
        <p14:creationId xmlns:p14="http://schemas.microsoft.com/office/powerpoint/2010/main" val="246108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Another ‘how’ question is how evidential forms are used (who uses them, when, </a:t>
            </a:r>
            <a:r>
              <a:rPr lang="en-US" dirty="0" err="1"/>
              <a:t>etc</a:t>
            </a:r>
            <a:r>
              <a:rPr lang="en-US" dirty="0"/>
              <a:t>)?</a:t>
            </a:r>
            <a:endParaRPr lang="en-US" baseline="0" dirty="0"/>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21</a:t>
            </a:fld>
            <a:endParaRPr lang="en-US"/>
          </a:p>
        </p:txBody>
      </p:sp>
    </p:spTree>
    <p:extLst>
      <p:ext uri="{BB962C8B-B14F-4D97-AF65-F5344CB8AC3E}">
        <p14:creationId xmlns:p14="http://schemas.microsoft.com/office/powerpoint/2010/main" val="314371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So my</a:t>
            </a:r>
            <a:r>
              <a:rPr lang="en-US" baseline="0" dirty="0"/>
              <a:t> model here places how </a:t>
            </a:r>
            <a:r>
              <a:rPr lang="en-US" baseline="0" dirty="0" err="1"/>
              <a:t>evidentials</a:t>
            </a:r>
            <a:r>
              <a:rPr lang="en-US" baseline="0" dirty="0"/>
              <a:t> are used in discourse as the central connection between how </a:t>
            </a:r>
            <a:r>
              <a:rPr lang="en-US" baseline="0" dirty="0" err="1"/>
              <a:t>evidentials</a:t>
            </a:r>
            <a:r>
              <a:rPr lang="en-US" baseline="0" dirty="0"/>
              <a:t> become </a:t>
            </a:r>
            <a:r>
              <a:rPr lang="en-US" baseline="0" dirty="0" err="1"/>
              <a:t>grammaticalised</a:t>
            </a:r>
            <a:r>
              <a:rPr lang="en-US" baseline="0" dirty="0"/>
              <a:t> on the one hand, and what sorts of meanings are packaged in grammatical forms on the other.</a:t>
            </a:r>
          </a:p>
          <a:p>
            <a:endParaRPr lang="en-US" baseline="0" dirty="0"/>
          </a:p>
          <a:p>
            <a:r>
              <a:rPr lang="en-US" baseline="0" dirty="0"/>
              <a:t>Understanding language use is the mediator of understanding the nature and evolution of formal semiotic systems. So in order to understand how </a:t>
            </a:r>
            <a:r>
              <a:rPr lang="en-US" baseline="0" dirty="0" err="1"/>
              <a:t>evidentials</a:t>
            </a:r>
            <a:r>
              <a:rPr lang="en-US" baseline="0" dirty="0"/>
              <a:t> emerge and why some categories are </a:t>
            </a:r>
            <a:r>
              <a:rPr lang="en-US" baseline="0" dirty="0" err="1"/>
              <a:t>grammaticalised</a:t>
            </a:r>
            <a:r>
              <a:rPr lang="en-US" baseline="0" dirty="0"/>
              <a:t> more than others, we need a sound understanding of how knowledge is displayed and managed more generally in everyday talk in many different languages.</a:t>
            </a:r>
          </a:p>
          <a:p>
            <a:endParaRPr lang="en-US" baseline="0" dirty="0"/>
          </a:p>
          <a:p>
            <a:r>
              <a:rPr lang="en-US" baseline="0" dirty="0"/>
              <a:t>Moral of the story? We need pragmatics. </a:t>
            </a:r>
          </a:p>
        </p:txBody>
      </p:sp>
      <p:sp>
        <p:nvSpPr>
          <p:cNvPr id="4" name="Slide Number Placeholder 3"/>
          <p:cNvSpPr>
            <a:spLocks noGrp="1"/>
          </p:cNvSpPr>
          <p:nvPr>
            <p:ph type="sldNum" sz="quarter" idx="10"/>
          </p:nvPr>
        </p:nvSpPr>
        <p:spPr/>
        <p:txBody>
          <a:bodyPr/>
          <a:lstStyle/>
          <a:p>
            <a:fld id="{E624109E-6E63-8742-9B19-DA3685E7EAB9}" type="slidenum">
              <a:rPr lang="en-US" smtClean="0"/>
              <a:t>22</a:t>
            </a:fld>
            <a:endParaRPr lang="en-US"/>
          </a:p>
        </p:txBody>
      </p:sp>
    </p:spTree>
    <p:extLst>
      <p:ext uri="{BB962C8B-B14F-4D97-AF65-F5344CB8AC3E}">
        <p14:creationId xmlns:p14="http://schemas.microsoft.com/office/powerpoint/2010/main" val="258131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Coming back to </a:t>
            </a:r>
            <a:r>
              <a:rPr lang="en-US" dirty="0" err="1"/>
              <a:t>Tournardre</a:t>
            </a:r>
            <a:r>
              <a:rPr lang="en-US" dirty="0"/>
              <a:t> &amp; </a:t>
            </a:r>
            <a:r>
              <a:rPr lang="en-US" dirty="0" err="1"/>
              <a:t>LaPolla’s</a:t>
            </a:r>
            <a:r>
              <a:rPr lang="en-US" dirty="0"/>
              <a:t> definition. The first half looks somewhat like </a:t>
            </a:r>
            <a:r>
              <a:rPr lang="en-US" dirty="0" err="1"/>
              <a:t>Ailkhenvald’s</a:t>
            </a:r>
            <a:r>
              <a:rPr lang="en-US" dirty="0"/>
              <a:t> definition. However it is the second half that I want to focus on. This is the half that acknowledges that evidential meanings derive from not only the stance that a speaker is taking with respect to the propositional content of what they are saying, but also serve a ‘strategic’ purpose. This is a departure from the </a:t>
            </a:r>
            <a:r>
              <a:rPr lang="en-US" dirty="0" err="1"/>
              <a:t>Aikhenvald</a:t>
            </a:r>
            <a:r>
              <a:rPr lang="en-US" dirty="0"/>
              <a:t> definition. </a:t>
            </a:r>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23</a:t>
            </a:fld>
            <a:endParaRPr lang="en-US"/>
          </a:p>
        </p:txBody>
      </p:sp>
    </p:spTree>
    <p:extLst>
      <p:ext uri="{BB962C8B-B14F-4D97-AF65-F5344CB8AC3E}">
        <p14:creationId xmlns:p14="http://schemas.microsoft.com/office/powerpoint/2010/main" val="824710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My impression in reading the papers in the 2017 collection is that many scholars enthusiastically take up the ‘speaker perspective’ aspect (i.e. recognizing that speakers have ‘choices’ – what </a:t>
            </a:r>
            <a:r>
              <a:rPr lang="en-US" dirty="0" err="1"/>
              <a:t>Tournadre</a:t>
            </a:r>
            <a:r>
              <a:rPr lang="en-US" dirty="0"/>
              <a:t> might call ‘flexibility’), but spend less time contemplating ‘strategy’. For me, this has a distinctly pragmatic </a:t>
            </a:r>
            <a:r>
              <a:rPr lang="en-US" dirty="0" err="1"/>
              <a:t>flavour</a:t>
            </a:r>
            <a:r>
              <a:rPr lang="en-US" dirty="0"/>
              <a:t> – speakers deploy strategies in order to accomplish goals. </a:t>
            </a:r>
          </a:p>
          <a:p>
            <a:endParaRPr lang="en-US" dirty="0"/>
          </a:p>
          <a:p>
            <a:r>
              <a:rPr lang="en-US" dirty="0" err="1"/>
              <a:t>Tournadre</a:t>
            </a:r>
            <a:r>
              <a:rPr lang="en-US" dirty="0"/>
              <a:t> examines </a:t>
            </a:r>
            <a:r>
              <a:rPr lang="en-US" dirty="0" err="1"/>
              <a:t>DeLancey’s</a:t>
            </a:r>
            <a:r>
              <a:rPr lang="en-US" dirty="0"/>
              <a:t> claim that the first of these sentences is ‘ungrammatical’. What this points to is not ‘grammar’ as such but rather how speakers of Tibetan are wont to frame propositional information. Since Tibetans assume that other Tibetans already know that there are Yaks in their country, it is odd to frame this as something derived from sensory perception. </a:t>
            </a:r>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24</a:t>
            </a:fld>
            <a:endParaRPr lang="en-US"/>
          </a:p>
        </p:txBody>
      </p:sp>
    </p:spTree>
    <p:extLst>
      <p:ext uri="{BB962C8B-B14F-4D97-AF65-F5344CB8AC3E}">
        <p14:creationId xmlns:p14="http://schemas.microsoft.com/office/powerpoint/2010/main" val="2427394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So linguists become fascinated with uses of grammatical forms in contexts that are not prototypical, or at least do not seem to conform to the normative meanings.</a:t>
            </a:r>
          </a:p>
          <a:p>
            <a:endParaRPr lang="en-US" dirty="0"/>
          </a:p>
          <a:p>
            <a:r>
              <a:rPr lang="en-US" dirty="0"/>
              <a:t>Similar to the notion of ‘flexibility’ is the term ‘pragmatic extension’, as seen in this quote. </a:t>
            </a:r>
          </a:p>
          <a:p>
            <a:endParaRPr lang="en-US" dirty="0"/>
          </a:p>
          <a:p>
            <a:r>
              <a:rPr lang="en-US" dirty="0"/>
              <a:t>This gives the impression that there is some kind of ‘decontextualized’ meaning of these expressions that may be ‘extended’ pragmatically. The result is a focus in evidential research on the ‘marked’ or ‘extended’ or ’flexible’ uses of grammar. </a:t>
            </a:r>
          </a:p>
          <a:p>
            <a:endParaRPr lang="en-US" dirty="0"/>
          </a:p>
          <a:p>
            <a:r>
              <a:rPr lang="en-US" dirty="0"/>
              <a:t>Since all productions of language occur in a context –so all have a pragmatic reason for their design – it is unclear to me what counts as an extension. </a:t>
            </a:r>
          </a:p>
        </p:txBody>
      </p:sp>
      <p:sp>
        <p:nvSpPr>
          <p:cNvPr id="4" name="Slide Number Placeholder 3"/>
          <p:cNvSpPr>
            <a:spLocks noGrp="1"/>
          </p:cNvSpPr>
          <p:nvPr>
            <p:ph type="sldNum" sz="quarter" idx="5"/>
          </p:nvPr>
        </p:nvSpPr>
        <p:spPr/>
        <p:txBody>
          <a:bodyPr/>
          <a:lstStyle/>
          <a:p>
            <a:fld id="{E624109E-6E63-8742-9B19-DA3685E7EAB9}" type="slidenum">
              <a:rPr lang="en-US" smtClean="0"/>
              <a:t>25</a:t>
            </a:fld>
            <a:endParaRPr lang="en-US"/>
          </a:p>
        </p:txBody>
      </p:sp>
    </p:spTree>
    <p:extLst>
      <p:ext uri="{BB962C8B-B14F-4D97-AF65-F5344CB8AC3E}">
        <p14:creationId xmlns:p14="http://schemas.microsoft.com/office/powerpoint/2010/main" val="2335578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We see this in the one chapter in the whole of the recent Oxford Handbook of Evidentiality that concerns pragmatics. In this chapter, Nuckolls focuses on the uses of two </a:t>
            </a:r>
            <a:r>
              <a:rPr lang="en-US" dirty="0" err="1"/>
              <a:t>Kichwa</a:t>
            </a:r>
            <a:r>
              <a:rPr lang="en-US" dirty="0"/>
              <a:t> evidential suffixes (-mi and –</a:t>
            </a:r>
            <a:r>
              <a:rPr lang="en-US" dirty="0" err="1"/>
              <a:t>shi</a:t>
            </a:r>
            <a:r>
              <a:rPr lang="en-US" dirty="0"/>
              <a:t>), exploring contexts where these forms were used in non-obvious ways that expose something about the worldview of </a:t>
            </a:r>
            <a:r>
              <a:rPr lang="en-US" dirty="0" err="1"/>
              <a:t>Kichwa</a:t>
            </a:r>
            <a:r>
              <a:rPr lang="en-US" dirty="0"/>
              <a:t> speakers, especially in contrast with Standard Average European. </a:t>
            </a:r>
          </a:p>
          <a:p>
            <a:endParaRPr lang="en-US" dirty="0"/>
          </a:p>
          <a:p>
            <a:r>
              <a:rPr lang="en-US" dirty="0"/>
              <a:t>For example, the use of the speaker perspective –mi in second person statements to make accusations. </a:t>
            </a:r>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26</a:t>
            </a:fld>
            <a:endParaRPr lang="en-US"/>
          </a:p>
        </p:txBody>
      </p:sp>
    </p:spTree>
    <p:extLst>
      <p:ext uri="{BB962C8B-B14F-4D97-AF65-F5344CB8AC3E}">
        <p14:creationId xmlns:p14="http://schemas.microsoft.com/office/powerpoint/2010/main" val="1538961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My own early work on evidential pragmatics aligns very well with </a:t>
            </a:r>
            <a:r>
              <a:rPr lang="en-US" dirty="0" err="1"/>
              <a:t>T&amp;LaPolla’s</a:t>
            </a:r>
            <a:r>
              <a:rPr lang="en-US" dirty="0"/>
              <a:t> definition. Then, I was largely curious about the strategies that speakers adopted with respect to a particular discourse task – retelling someone else’s story. So like all of the work I have cited so far, the starting point was grammatical systems. Being tied to the descriptive paradigm, I distinguished the grammatical from the non-grammatical., asking if and how having grammaticalized evidential marking influenced the use of evidentiality in practice. </a:t>
            </a:r>
          </a:p>
          <a:p>
            <a:endParaRPr lang="en-US" dirty="0"/>
          </a:p>
          <a:p>
            <a:r>
              <a:rPr lang="en-US" dirty="0"/>
              <a:t>My key finding from this research, which you can read about in my book, was that speakers of languages with grammaticalized </a:t>
            </a:r>
            <a:r>
              <a:rPr lang="en-US" dirty="0" err="1"/>
              <a:t>evidentials</a:t>
            </a:r>
            <a:r>
              <a:rPr lang="en-US" dirty="0"/>
              <a:t> did  encode source of information systematically but did not necessarily use that grammar to express evidential meanings. </a:t>
            </a:r>
          </a:p>
          <a:p>
            <a:endParaRPr lang="en-US" dirty="0"/>
          </a:p>
          <a:p>
            <a:r>
              <a:rPr lang="en-US" dirty="0"/>
              <a:t>This suggests that to look at grammatical evidentiality as particularly different from non-grammaticalized evidential strategies misses the point about the use of language to encode meanings related to knowledge.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27</a:t>
            </a:fld>
            <a:endParaRPr lang="en-US"/>
          </a:p>
        </p:txBody>
      </p:sp>
    </p:spTree>
    <p:extLst>
      <p:ext uri="{BB962C8B-B14F-4D97-AF65-F5344CB8AC3E}">
        <p14:creationId xmlns:p14="http://schemas.microsoft.com/office/powerpoint/2010/main" val="196357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In summary, the focus on evidential pragmatics has been on the less prototypical uses of grammatical </a:t>
            </a:r>
            <a:r>
              <a:rPr lang="en-US" dirty="0" err="1"/>
              <a:t>evidentials</a:t>
            </a:r>
            <a:r>
              <a:rPr lang="en-US" dirty="0"/>
              <a:t>.</a:t>
            </a:r>
          </a:p>
          <a:p>
            <a:endParaRPr lang="en-US" dirty="0"/>
          </a:p>
          <a:p>
            <a:r>
              <a:rPr lang="en-US" dirty="0"/>
              <a:t>First: Speaker perspective is usually about perspective with respect to propositional content (what I called epistemological stance). In many systems (including Tibetan), perspective are either the main speech act participants (self, deictic </a:t>
            </a:r>
            <a:r>
              <a:rPr lang="en-US" dirty="0" err="1"/>
              <a:t>centre</a:t>
            </a:r>
            <a:r>
              <a:rPr lang="en-US" dirty="0"/>
              <a:t>), or ‘other’. Whose knowledge is being claimed to be represented.  Whose ‘voice’ are we representing?</a:t>
            </a:r>
          </a:p>
          <a:p>
            <a:endParaRPr lang="en-US" dirty="0"/>
          </a:p>
          <a:p>
            <a:r>
              <a:rPr lang="en-US" dirty="0"/>
              <a:t>Second: contexts are usually evaluated in terms of normative politeness. The ‘pragmatics’ is discussed only if there appears to be departures from the norm. (</a:t>
            </a:r>
            <a:r>
              <a:rPr lang="en-US" dirty="0" err="1"/>
              <a:t>eg.</a:t>
            </a:r>
            <a:r>
              <a:rPr lang="en-US" dirty="0"/>
              <a:t> Face threatening acts, or irony). </a:t>
            </a:r>
          </a:p>
          <a:p>
            <a:endParaRPr lang="en-US" dirty="0"/>
          </a:p>
          <a:p>
            <a:r>
              <a:rPr lang="en-US" dirty="0"/>
              <a:t>Third: there are a limited range of speech acts that are discussed in terms of evidential pragmatics. Narration is a key area (me, Nuckolls), but in general assertions and questions are others. Utterances that are clausal are the focus. </a:t>
            </a:r>
          </a:p>
          <a:p>
            <a:endParaRPr lang="en-US" dirty="0"/>
          </a:p>
          <a:p>
            <a:r>
              <a:rPr lang="en-US" dirty="0"/>
              <a:t>This raises a number of questions:</a:t>
            </a:r>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28</a:t>
            </a:fld>
            <a:endParaRPr lang="en-US"/>
          </a:p>
        </p:txBody>
      </p:sp>
    </p:spTree>
    <p:extLst>
      <p:ext uri="{BB962C8B-B14F-4D97-AF65-F5344CB8AC3E}">
        <p14:creationId xmlns:p14="http://schemas.microsoft.com/office/powerpoint/2010/main" val="3737761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US" dirty="0"/>
              <a:t>Over the past 20 years, my pragmatic approach to </a:t>
            </a:r>
            <a:r>
              <a:rPr lang="en-US" dirty="0" err="1"/>
              <a:t>evidentaility</a:t>
            </a:r>
            <a:r>
              <a:rPr lang="en-US" dirty="0"/>
              <a:t> has taken an interactional turn and my recent work is now more focused on how knowledge is managed between participants in interaction, and less on the formal and semantic properties of the evidential systems in particular languages. </a:t>
            </a:r>
          </a:p>
          <a:p>
            <a:pPr defTabSz="495190">
              <a:defRPr/>
            </a:pPr>
            <a:endParaRPr lang="en-US" dirty="0"/>
          </a:p>
          <a:p>
            <a:pPr defTabSz="495190">
              <a:defRPr/>
            </a:pPr>
            <a:r>
              <a:rPr lang="en-US" dirty="0"/>
              <a:t>So let me explain some principles of Interactional Linguistics. </a:t>
            </a:r>
          </a:p>
          <a:p>
            <a:r>
              <a:rPr lang="en-AU" dirty="0"/>
              <a:t>Not everyone here will be familiar with this term. </a:t>
            </a:r>
          </a:p>
          <a:p>
            <a:r>
              <a:rPr lang="en-AU" dirty="0"/>
              <a:t>The term “Interactional Linguistics” proposed by Couper-</a:t>
            </a:r>
            <a:r>
              <a:rPr lang="en-AU" dirty="0" err="1"/>
              <a:t>Kuhlen</a:t>
            </a:r>
            <a:r>
              <a:rPr lang="en-AU" dirty="0"/>
              <a:t> &amp; </a:t>
            </a:r>
            <a:r>
              <a:rPr lang="en-AU" dirty="0" err="1"/>
              <a:t>Selting</a:t>
            </a:r>
            <a:r>
              <a:rPr lang="en-AU" dirty="0"/>
              <a:t> in early 2000s marked a methodological shift in West Coast functional linguistics of the late 20</a:t>
            </a:r>
            <a:r>
              <a:rPr lang="en-AU" baseline="30000" dirty="0"/>
              <a:t>th</a:t>
            </a:r>
            <a:r>
              <a:rPr lang="en-AU" dirty="0"/>
              <a:t> century (which always had a strong linguistic anthropological bent), embracing findings  on the ‘organisational infrastructure of social interaction’ from Conversation Analysis.</a:t>
            </a:r>
          </a:p>
          <a:p>
            <a:r>
              <a:rPr lang="en-AU" dirty="0"/>
              <a:t>As the quote says, IL sees language structure as emerging from the language of everyday life as it happens, with a focus on language used for social </a:t>
            </a:r>
            <a:r>
              <a:rPr lang="en-AU" u="sng" dirty="0"/>
              <a:t>action</a:t>
            </a:r>
            <a:r>
              <a:rPr lang="en-AU" dirty="0"/>
              <a:t>. </a:t>
            </a:r>
          </a:p>
          <a:p>
            <a:endParaRPr lang="en-AU" dirty="0"/>
          </a:p>
        </p:txBody>
      </p:sp>
      <p:sp>
        <p:nvSpPr>
          <p:cNvPr id="4" name="Slide Number Placeholder 3"/>
          <p:cNvSpPr>
            <a:spLocks noGrp="1"/>
          </p:cNvSpPr>
          <p:nvPr>
            <p:ph type="sldNum" sz="quarter" idx="5"/>
          </p:nvPr>
        </p:nvSpPr>
        <p:spPr/>
        <p:txBody>
          <a:bodyPr/>
          <a:lstStyle/>
          <a:p>
            <a:fld id="{AA83D170-2BEB-554B-B6A6-52B902AA6F20}" type="slidenum">
              <a:rPr lang="en-US" smtClean="0"/>
              <a:t>29</a:t>
            </a:fld>
            <a:endParaRPr lang="en-US"/>
          </a:p>
        </p:txBody>
      </p:sp>
    </p:spTree>
    <p:extLst>
      <p:ext uri="{BB962C8B-B14F-4D97-AF65-F5344CB8AC3E}">
        <p14:creationId xmlns:p14="http://schemas.microsoft.com/office/powerpoint/2010/main" val="337419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 take my inspiration for this presentation from Hill &amp; </a:t>
            </a:r>
            <a:r>
              <a:rPr lang="en-US" dirty="0" err="1"/>
              <a:t>Gawne’s</a:t>
            </a:r>
            <a:r>
              <a:rPr lang="en-US" dirty="0"/>
              <a:t> lovely overview of Tibetan evidentiality. This I take as a call to action. We may all recognize in theory the value of ‘considering interactional uses of grammatical forms’, but how to achieve this in practice. I hope that my presentation will provide some useful new tools in your toolkits. </a:t>
            </a:r>
          </a:p>
          <a:p>
            <a:endParaRPr lang="en-US" dirty="0"/>
          </a:p>
          <a:p>
            <a:r>
              <a:rPr lang="en-US" dirty="0"/>
              <a:t>I should say from the outset that I am no expert in Tibetan languages, and that my knowledge comes entirely from secondary sources. I have found the 2017 collection of studies, as well as interactions with Bettina </a:t>
            </a:r>
            <a:r>
              <a:rPr lang="en-US" dirty="0" err="1"/>
              <a:t>Zeisler</a:t>
            </a:r>
            <a:r>
              <a:rPr lang="en-US" dirty="0"/>
              <a:t>, enormously helpful. </a:t>
            </a:r>
          </a:p>
        </p:txBody>
      </p:sp>
      <p:sp>
        <p:nvSpPr>
          <p:cNvPr id="4" name="Slide Number Placeholder 3"/>
          <p:cNvSpPr>
            <a:spLocks noGrp="1"/>
          </p:cNvSpPr>
          <p:nvPr>
            <p:ph type="sldNum" sz="quarter" idx="5"/>
          </p:nvPr>
        </p:nvSpPr>
        <p:spPr/>
        <p:txBody>
          <a:bodyPr/>
          <a:lstStyle/>
          <a:p>
            <a:fld id="{E624109E-6E63-8742-9B19-DA3685E7EAB9}" type="slidenum">
              <a:rPr lang="en-US" smtClean="0"/>
              <a:t>3</a:t>
            </a:fld>
            <a:endParaRPr lang="en-US"/>
          </a:p>
        </p:txBody>
      </p:sp>
    </p:spTree>
    <p:extLst>
      <p:ext uri="{BB962C8B-B14F-4D97-AF65-F5344CB8AC3E}">
        <p14:creationId xmlns:p14="http://schemas.microsoft.com/office/powerpoint/2010/main" val="117387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Although they share similar approaches, Interactional linguistics is not Conversation Analysis. IL uses findings from CA on the ‘machinery’ (i.e. organizational principles) of conversation as the backdrop for investigating linguistic questions about syntagmatic and paradigmatic relationships in linguistic signs, their acquisition by children and adults, and their change over time. </a:t>
            </a:r>
          </a:p>
          <a:p>
            <a:endParaRPr lang="en-US" dirty="0"/>
          </a:p>
          <a:p>
            <a:endParaRPr lang="en-US" dirty="0"/>
          </a:p>
          <a:p>
            <a:r>
              <a:rPr lang="en-US" dirty="0"/>
              <a:t>What this means is that we need to see all productions of language, including those produced in elicitation contexts, as occurring in interaction. We cannot efface ourselves as </a:t>
            </a:r>
            <a:r>
              <a:rPr lang="en-US" dirty="0" err="1"/>
              <a:t>lingusts</a:t>
            </a:r>
            <a:r>
              <a:rPr lang="en-US" dirty="0"/>
              <a:t> if we are the recipient of these productions. It also means that we don’t need to only examine ordinary conversation.</a:t>
            </a:r>
          </a:p>
        </p:txBody>
      </p:sp>
      <p:sp>
        <p:nvSpPr>
          <p:cNvPr id="4" name="Slide Number Placeholder 3"/>
          <p:cNvSpPr>
            <a:spLocks noGrp="1"/>
          </p:cNvSpPr>
          <p:nvPr>
            <p:ph type="sldNum" sz="quarter" idx="5"/>
          </p:nvPr>
        </p:nvSpPr>
        <p:spPr/>
        <p:txBody>
          <a:bodyPr/>
          <a:lstStyle/>
          <a:p>
            <a:fld id="{E624109E-6E63-8742-9B19-DA3685E7EAB9}" type="slidenum">
              <a:rPr lang="en-US" smtClean="0"/>
              <a:t>30</a:t>
            </a:fld>
            <a:endParaRPr lang="en-US"/>
          </a:p>
        </p:txBody>
      </p:sp>
    </p:spTree>
    <p:extLst>
      <p:ext uri="{BB962C8B-B14F-4D97-AF65-F5344CB8AC3E}">
        <p14:creationId xmlns:p14="http://schemas.microsoft.com/office/powerpoint/2010/main" val="4113693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Under this framework, language is always flexible. Speakers creatively utilize all resources available to them to design what they say for the particular moment they say it in. </a:t>
            </a:r>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31</a:t>
            </a:fld>
            <a:endParaRPr lang="en-US"/>
          </a:p>
        </p:txBody>
      </p:sp>
    </p:spTree>
    <p:extLst>
      <p:ext uri="{BB962C8B-B14F-4D97-AF65-F5344CB8AC3E}">
        <p14:creationId xmlns:p14="http://schemas.microsoft.com/office/powerpoint/2010/main" val="242068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I’m going to turn now to the framework used in Interactional linguistics (and Conversation Analysis) for managing knowledge in interaction that helps us get a handle on what is happening in the choices that speakers make in the moment in interaction. </a:t>
            </a:r>
          </a:p>
          <a:p>
            <a:endParaRPr lang="en-US" dirty="0"/>
          </a:p>
          <a:p>
            <a:r>
              <a:rPr lang="en-US" dirty="0"/>
              <a:t>I should note that the term ‘Epistemics’ is used for any aspect of language production associated with managing knowledge. It is not just about certainty or reliability (how epistemics is often distinguished from evidentiality for example). Epistemics is about praxis, not about a grammatical category. </a:t>
            </a:r>
          </a:p>
          <a:p>
            <a:endParaRPr lang="en-US" dirty="0"/>
          </a:p>
          <a:p>
            <a:r>
              <a:rPr lang="en-US" dirty="0"/>
              <a:t>This has enabled me to not only investigate knowledge management strategies in Garrwa, but also to start thinking of how an interactive approach enriches and transforms the ways we understand typological research of grammatical systems – how </a:t>
            </a:r>
            <a:r>
              <a:rPr lang="en-US" b="1" dirty="0"/>
              <a:t>starting</a:t>
            </a:r>
            <a:r>
              <a:rPr lang="en-US" dirty="0"/>
              <a:t> with pragmatics  enables a richer more empirically valid typology to emerge.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32</a:t>
            </a:fld>
            <a:endParaRPr lang="en-US"/>
          </a:p>
        </p:txBody>
      </p:sp>
    </p:spTree>
    <p:extLst>
      <p:ext uri="{BB962C8B-B14F-4D97-AF65-F5344CB8AC3E}">
        <p14:creationId xmlns:p14="http://schemas.microsoft.com/office/powerpoint/2010/main" val="3635393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US" dirty="0"/>
              <a:t>The question of ‘how evidential forms are used in social interaction’ requires us to now consider how people talk about knowledge – ‘the linguistic coding of epistemology’, as Chafe &amp; Nichols (1986) put it. </a:t>
            </a:r>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33</a:t>
            </a:fld>
            <a:endParaRPr lang="en-US"/>
          </a:p>
        </p:txBody>
      </p:sp>
    </p:spTree>
    <p:extLst>
      <p:ext uri="{BB962C8B-B14F-4D97-AF65-F5344CB8AC3E}">
        <p14:creationId xmlns:p14="http://schemas.microsoft.com/office/powerpoint/2010/main" val="3409693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US" dirty="0"/>
          </a:p>
          <a:p>
            <a:pPr defTabSz="495190">
              <a:defRPr/>
            </a:pPr>
            <a:r>
              <a:rPr lang="en-US" dirty="0"/>
              <a:t>This research has gone alongside the typologically-oriented research – both starting in the 1970s. </a:t>
            </a:r>
          </a:p>
          <a:p>
            <a:pPr defTabSz="495190">
              <a:defRPr/>
            </a:pPr>
            <a:endParaRPr lang="en-US" dirty="0"/>
          </a:p>
          <a:p>
            <a:pPr defTabSz="495190">
              <a:defRPr/>
            </a:pPr>
            <a:r>
              <a:rPr lang="en-US" dirty="0"/>
              <a:t>We see hints of an epistemic underpinning of early pragmatics research in Grice’s </a:t>
            </a:r>
            <a:r>
              <a:rPr lang="en-US" dirty="0" err="1"/>
              <a:t>coorperative</a:t>
            </a:r>
            <a:r>
              <a:rPr lang="en-US" dirty="0"/>
              <a:t> principle which articulate the impetus for speakers to design what they say in such a way that truthfully articulates what they know (quality), but also is calibrated to match what their recipient is presumed to know (quantity, relevance). (don’t need the individual maxims – these tend to get stipulated in different cultures (</a:t>
            </a:r>
            <a:r>
              <a:rPr lang="en-US" dirty="0" err="1"/>
              <a:t>eg.</a:t>
            </a:r>
            <a:r>
              <a:rPr lang="en-US" dirty="0"/>
              <a:t> Nuckolls 2018)  In </a:t>
            </a:r>
            <a:r>
              <a:rPr lang="en-US" dirty="0" err="1"/>
              <a:t>Labov</a:t>
            </a:r>
            <a:r>
              <a:rPr lang="en-US" dirty="0"/>
              <a:t> &amp; </a:t>
            </a:r>
            <a:r>
              <a:rPr lang="en-US" dirty="0" err="1"/>
              <a:t>Fanshell’s</a:t>
            </a:r>
            <a:r>
              <a:rPr lang="en-US" dirty="0"/>
              <a:t> observation that people do not tend to tell others what they already know. </a:t>
            </a:r>
          </a:p>
          <a:p>
            <a:pPr defTabSz="495190">
              <a:defRPr/>
            </a:pPr>
            <a:endParaRPr lang="en-US" baseline="0" dirty="0"/>
          </a:p>
          <a:p>
            <a:pPr defTabSz="495190">
              <a:defRPr/>
            </a:pPr>
            <a:r>
              <a:rPr lang="en-US" baseline="0" dirty="0"/>
              <a:t>And indeed this work was running alongside the development of Conversation Analysis and its emerging findings on the architecture – the systematics – of conversation. </a:t>
            </a:r>
          </a:p>
          <a:p>
            <a:pPr defTabSz="495190">
              <a:defRPr/>
            </a:pPr>
            <a:endParaRPr lang="en-US" baseline="0" dirty="0"/>
          </a:p>
          <a:p>
            <a:pPr defTabSz="495190">
              <a:defRPr/>
            </a:pPr>
            <a:r>
              <a:rPr lang="en-US" dirty="0"/>
              <a:t>Conversation</a:t>
            </a:r>
            <a:r>
              <a:rPr lang="en-US" baseline="0" dirty="0"/>
              <a:t> Analysis is fundamentally a sociological project, its concerns are in the ways that people are social with each other – the ‘traffic rules’ for conversation. Linguistic structure contributes to this social enterprise by providing semiotic staging posts, launch pads, and </a:t>
            </a:r>
            <a:r>
              <a:rPr lang="en-US" baseline="0" dirty="0" err="1"/>
              <a:t>realisations</a:t>
            </a:r>
            <a:r>
              <a:rPr lang="en-US" baseline="0" dirty="0"/>
              <a:t> of social actions through conventional practices. </a:t>
            </a:r>
          </a:p>
          <a:p>
            <a:endParaRPr lang="en-US" dirty="0"/>
          </a:p>
          <a:p>
            <a:pPr defTabSz="495190">
              <a:defRPr/>
            </a:pPr>
            <a:r>
              <a:rPr lang="en-AU" dirty="0"/>
              <a:t>CA is an extremely ‘bottom up’ enterprise, </a:t>
            </a:r>
            <a:r>
              <a:rPr lang="en-AU" dirty="0" err="1"/>
              <a:t>bullding</a:t>
            </a:r>
            <a:r>
              <a:rPr lang="en-AU" dirty="0"/>
              <a:t> generalisations based on collections of rich descriptions of extracts of recorded talk, examining not only what is said, but also when it is said (timing), how it is said (prosody), and for what purpose. Text transcriptions not viewed as a thing in itself but rather as a mnemonic to support analysis of language use in social interaction in real time</a:t>
            </a:r>
            <a:endParaRPr lang="en-US" baseline="0" dirty="0"/>
          </a:p>
          <a:p>
            <a:pPr defTabSz="495190">
              <a:defRPr/>
            </a:pPr>
            <a:endParaRPr lang="en-US" baseline="0" dirty="0"/>
          </a:p>
          <a:p>
            <a:pPr defTabSz="495190">
              <a:defRPr/>
            </a:pPr>
            <a:r>
              <a:rPr lang="en-US" baseline="0" dirty="0"/>
              <a:t> </a:t>
            </a:r>
          </a:p>
        </p:txBody>
      </p:sp>
      <p:sp>
        <p:nvSpPr>
          <p:cNvPr id="4" name="Slide Number Placeholder 3"/>
          <p:cNvSpPr>
            <a:spLocks noGrp="1"/>
          </p:cNvSpPr>
          <p:nvPr>
            <p:ph type="sldNum" sz="quarter" idx="10"/>
          </p:nvPr>
        </p:nvSpPr>
        <p:spPr/>
        <p:txBody>
          <a:bodyPr/>
          <a:lstStyle/>
          <a:p>
            <a:fld id="{E624109E-6E63-8742-9B19-DA3685E7EAB9}" type="slidenum">
              <a:rPr lang="en-US" smtClean="0"/>
              <a:t>34</a:t>
            </a:fld>
            <a:endParaRPr lang="en-US"/>
          </a:p>
        </p:txBody>
      </p:sp>
    </p:spTree>
    <p:extLst>
      <p:ext uri="{BB962C8B-B14F-4D97-AF65-F5344CB8AC3E}">
        <p14:creationId xmlns:p14="http://schemas.microsoft.com/office/powerpoint/2010/main" val="1860413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AU" dirty="0"/>
          </a:p>
          <a:p>
            <a:pPr defTabSz="495190">
              <a:defRPr/>
            </a:pPr>
            <a:endParaRPr lang="en-AU" dirty="0"/>
          </a:p>
          <a:p>
            <a:pPr defTabSz="495190">
              <a:defRPr/>
            </a:pPr>
            <a:r>
              <a:rPr lang="en-AU" dirty="0"/>
              <a:t>In the process of researching Japanese approaches to subjectivity and evidentiality for my PhD, I encountered a series of papers by a Japanese Linguist called Akio </a:t>
            </a:r>
            <a:r>
              <a:rPr lang="en-AU" dirty="0" err="1"/>
              <a:t>Kamio</a:t>
            </a:r>
            <a:r>
              <a:rPr lang="en-AU" dirty="0"/>
              <a:t>, whose book ‘Territories of Information’ was published just as I was preparing to submit my thesis (but based on work he had done dating back to 1979). The book compared Japanese, Chinese and English</a:t>
            </a:r>
          </a:p>
          <a:p>
            <a:pPr defTabSz="495190">
              <a:defRPr/>
            </a:pPr>
            <a:endParaRPr lang="en-US" baseline="0" dirty="0"/>
          </a:p>
          <a:p>
            <a:pPr defTabSz="495190">
              <a:defRPr/>
            </a:pPr>
            <a:r>
              <a:rPr lang="en-US" baseline="0" dirty="0" err="1"/>
              <a:t>Kamio</a:t>
            </a:r>
            <a:r>
              <a:rPr lang="en-US" baseline="0" dirty="0"/>
              <a:t> </a:t>
            </a:r>
            <a:r>
              <a:rPr lang="en-US" baseline="0" dirty="0" err="1"/>
              <a:t>tookl</a:t>
            </a:r>
            <a:r>
              <a:rPr lang="en-US" baseline="0" dirty="0"/>
              <a:t> an approach similar to Grice in trying to </a:t>
            </a:r>
            <a:r>
              <a:rPr lang="en-US" baseline="0" dirty="0" err="1"/>
              <a:t>theorise</a:t>
            </a:r>
            <a:r>
              <a:rPr lang="en-US" baseline="0" dirty="0"/>
              <a:t> on how Japanese (and then extended to other languages) speakers made choices in syntax and in the selection of sentence final particles., coining the term ‘territories of information’ as a way to talk about knowledge asymmetries between speakers and recipients.</a:t>
            </a:r>
          </a:p>
        </p:txBody>
      </p:sp>
      <p:sp>
        <p:nvSpPr>
          <p:cNvPr id="4" name="Slide Number Placeholder 3"/>
          <p:cNvSpPr>
            <a:spLocks noGrp="1"/>
          </p:cNvSpPr>
          <p:nvPr>
            <p:ph type="sldNum" sz="quarter" idx="10"/>
          </p:nvPr>
        </p:nvSpPr>
        <p:spPr/>
        <p:txBody>
          <a:bodyPr/>
          <a:lstStyle/>
          <a:p>
            <a:fld id="{E624109E-6E63-8742-9B19-DA3685E7EAB9}" type="slidenum">
              <a:rPr lang="en-US" smtClean="0"/>
              <a:t>35</a:t>
            </a:fld>
            <a:endParaRPr lang="en-US"/>
          </a:p>
        </p:txBody>
      </p:sp>
    </p:spTree>
    <p:extLst>
      <p:ext uri="{BB962C8B-B14F-4D97-AF65-F5344CB8AC3E}">
        <p14:creationId xmlns:p14="http://schemas.microsoft.com/office/powerpoint/2010/main" val="9330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AU" dirty="0"/>
          </a:p>
          <a:p>
            <a:pPr defTabSz="495190">
              <a:defRPr/>
            </a:pPr>
            <a:r>
              <a:rPr lang="en-US" baseline="0" dirty="0"/>
              <a:t>The notion of territory implies some kind of social compact by which notions of territory are either understood (conventional), negotiated or contested. That means that knowledge must be </a:t>
            </a:r>
            <a:r>
              <a:rPr lang="en-US" baseline="0" dirty="0" err="1"/>
              <a:t>authorised</a:t>
            </a:r>
            <a:r>
              <a:rPr lang="en-US" baseline="0" dirty="0"/>
              <a:t> as within a speaker’s territory. </a:t>
            </a:r>
            <a:endParaRPr lang="en-US" dirty="0"/>
          </a:p>
          <a:p>
            <a:endParaRPr lang="en-US" dirty="0"/>
          </a:p>
          <a:p>
            <a:pPr defTabSz="495190">
              <a:defRPr/>
            </a:pPr>
            <a:r>
              <a:rPr lang="en-AU" dirty="0"/>
              <a:t>As a ‘theory of evidentiality’, </a:t>
            </a:r>
            <a:r>
              <a:rPr lang="en-AU" dirty="0" err="1"/>
              <a:t>Kamio’s</a:t>
            </a:r>
            <a:r>
              <a:rPr lang="en-AU" dirty="0"/>
              <a:t> approach connects attention to territories to systematic linguistic choices on the one hand (including ‘grammatical’ evidential systems) and smooth social interaction (= politeness) on the other. Under this kind of framework, implications of reliability or validity or the extent to which speakers ‘vouch’ for information is locally implicated by the authority the speaker has to claim to know. </a:t>
            </a:r>
            <a:endParaRPr lang="en-US" dirty="0"/>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36</a:t>
            </a:fld>
            <a:endParaRPr lang="en-US"/>
          </a:p>
        </p:txBody>
      </p:sp>
    </p:spTree>
    <p:extLst>
      <p:ext uri="{BB962C8B-B14F-4D97-AF65-F5344CB8AC3E}">
        <p14:creationId xmlns:p14="http://schemas.microsoft.com/office/powerpoint/2010/main" val="1818293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We can see very clearly I think how territories of information factor into the Tibetan systems. We can consider, for example, these two Tibetan sentences in terms of speaker volition, but we can also frame this in terms of territories of information. In the a) sentence, the propositional information that the speaker went to Lhasa is situated in the speaker’s (and no one else’s) epistemic domain. Only the speaker has the epistemic access and authority to claim this – it is a claim of ownership of this action. In b) where the factual ‘red’ is used when the speaker is distancing themselves from the propositional information. We see this ‘disclaimer’ effect in 10) where the speaker may have done the breaking of the vase deliberately, but is distancing oneself from the responsibility . </a:t>
            </a:r>
          </a:p>
          <a:p>
            <a:pPr defTabSz="495190">
              <a:defRPr/>
            </a:pPr>
            <a:endParaRPr lang="en-AU" dirty="0"/>
          </a:p>
          <a:p>
            <a:pPr defTabSz="495190">
              <a:defRPr/>
            </a:pPr>
            <a:endParaRPr lang="en-AU" dirty="0"/>
          </a:p>
          <a:p>
            <a:pPr defTabSz="495190">
              <a:defRPr/>
            </a:pPr>
            <a:r>
              <a:rPr lang="en-AU" dirty="0"/>
              <a:t>How this plays out in actual conversation I leave to those of you who work in these language communities. We see here that all of the egophoric and evidential systems can be reframed in these terms. </a:t>
            </a:r>
          </a:p>
          <a:p>
            <a:pPr defTabSz="495190">
              <a:defRPr/>
            </a:pPr>
            <a:endParaRPr lang="en-AU" dirty="0"/>
          </a:p>
          <a:p>
            <a:pPr defTabSz="495190">
              <a:defRPr/>
            </a:pPr>
            <a:endParaRPr lang="en-AU" dirty="0"/>
          </a:p>
          <a:p>
            <a:pPr defTabSz="495190">
              <a:defRPr/>
            </a:pPr>
            <a:r>
              <a:rPr lang="en-AU" dirty="0"/>
              <a:t>One of </a:t>
            </a:r>
            <a:r>
              <a:rPr lang="en-AU" dirty="0" err="1"/>
              <a:t>Kamio’s</a:t>
            </a:r>
            <a:r>
              <a:rPr lang="en-AU" dirty="0"/>
              <a:t> innovations was to factor in other participants into the framework – addressees and others. But we are still ascribing motives and inventing scenarios where a speaker ‘might’ say such and such. As we’ve been exploring, this only gets us so far and can colour the way we see linguistic forms working as systems. </a:t>
            </a:r>
          </a:p>
          <a:p>
            <a:pPr defTabSz="495190">
              <a:defRPr/>
            </a:pPr>
            <a:endParaRPr lang="en-AU" dirty="0"/>
          </a:p>
          <a:p>
            <a:pPr defTabSz="495190">
              <a:defRPr/>
            </a:pPr>
            <a:endParaRPr lang="en-AU" dirty="0"/>
          </a:p>
          <a:p>
            <a:pPr defTabSz="495190">
              <a:defRPr/>
            </a:pPr>
            <a:r>
              <a:rPr lang="en-AU" dirty="0"/>
              <a:t>But </a:t>
            </a:r>
            <a:r>
              <a:rPr lang="en-AU" dirty="0" err="1"/>
              <a:t>Kamio</a:t>
            </a:r>
            <a:r>
              <a:rPr lang="en-AU" dirty="0"/>
              <a:t> was doing philosophy and was not based on empirical results. </a:t>
            </a:r>
          </a:p>
          <a:p>
            <a:pPr defTabSz="495190">
              <a:defRPr/>
            </a:pPr>
            <a:endParaRPr lang="en-AU" dirty="0"/>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37</a:t>
            </a:fld>
            <a:endParaRPr lang="en-US"/>
          </a:p>
        </p:txBody>
      </p:sp>
    </p:spTree>
    <p:extLst>
      <p:ext uri="{BB962C8B-B14F-4D97-AF65-F5344CB8AC3E}">
        <p14:creationId xmlns:p14="http://schemas.microsoft.com/office/powerpoint/2010/main" val="1908071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a:t>
            </a:r>
            <a:endParaRPr lang="en-US" baseline="0" dirty="0"/>
          </a:p>
          <a:p>
            <a:pPr defTabSz="495190">
              <a:defRPr/>
            </a:pPr>
            <a:r>
              <a:rPr lang="en-US" baseline="0" dirty="0"/>
              <a:t>Thanks to the robustness of findings in Conversation Analysis  in the systematics of turn-taking and the sequential organization of social actions, we have enough tools </a:t>
            </a:r>
            <a:r>
              <a:rPr lang="en-AU" baseline="0" dirty="0"/>
              <a:t>to make sense of what people are doing when they talk. </a:t>
            </a:r>
            <a:endParaRPr lang="en-AU" dirty="0"/>
          </a:p>
          <a:p>
            <a:endParaRPr lang="en-AU" dirty="0"/>
          </a:p>
          <a:p>
            <a:r>
              <a:rPr lang="en-AU" dirty="0"/>
              <a:t>And it is through this method that we can move from the introspective and abstracted approaches in pragmatics and typology, to the bottom-up empirical investigation of ‘the linguistic coding of epistemology’</a:t>
            </a:r>
          </a:p>
          <a:p>
            <a:pPr defTabSz="495190">
              <a:defRPr/>
            </a:pPr>
            <a:endParaRPr lang="en-AU" dirty="0"/>
          </a:p>
          <a:p>
            <a:pPr defTabSz="495190">
              <a:defRPr/>
            </a:pPr>
            <a:r>
              <a:rPr lang="en-AU" dirty="0"/>
              <a:t>Heritage (2012) In two papers he published in Research on Language and Social Interaction distinguishes between epistemic status which concerns the stratification of epistemic access between people, (what they know) and epistemic stance which is the way a speaker positions him or herself with respect to this status. </a:t>
            </a:r>
          </a:p>
          <a:p>
            <a:pPr defTabSz="495190">
              <a:defRPr/>
            </a:pPr>
            <a:endParaRPr lang="en-AU" dirty="0"/>
          </a:p>
          <a:p>
            <a:pPr defTabSz="495190">
              <a:defRPr/>
            </a:pPr>
            <a:r>
              <a:rPr lang="en-AU" dirty="0"/>
              <a:t>Epistemic status is not just differences in what people know but also people’s understandings of their rights to know (whether such knowledge is in their territory). Heritage shows how the management of knowledge asymmetries is a key organisational factor in conversations, especially in how interrogative and declarative turns are interpreted (thus operationalising better the relationships between sentence types and actions like questioning and announcing). </a:t>
            </a:r>
          </a:p>
          <a:p>
            <a:pPr defTabSz="495190">
              <a:defRPr/>
            </a:pPr>
            <a:endParaRPr lang="en-AU" dirty="0"/>
          </a:p>
          <a:p>
            <a:pPr defTabSz="495190">
              <a:defRPr/>
            </a:pPr>
            <a:r>
              <a:rPr lang="en-AU" dirty="0"/>
              <a:t>Heritage shows that the resolution of epistemic asymmetries helps drive speaker change and delimit next turn actions, thus the idea that epistemic management is the engine room of social interaction. </a:t>
            </a:r>
          </a:p>
          <a:p>
            <a:pPr defTabSz="495190">
              <a:defRPr/>
            </a:pPr>
            <a:endParaRPr lang="en-AU" dirty="0"/>
          </a:p>
          <a:p>
            <a:pPr defTabSz="495190">
              <a:defRPr/>
            </a:pPr>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38</a:t>
            </a:fld>
            <a:endParaRPr lang="en-US"/>
          </a:p>
        </p:txBody>
      </p:sp>
    </p:spTree>
    <p:extLst>
      <p:ext uri="{BB962C8B-B14F-4D97-AF65-F5344CB8AC3E}">
        <p14:creationId xmlns:p14="http://schemas.microsoft.com/office/powerpoint/2010/main" val="497598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Much of evidential pragmatics (as described earlier) has </a:t>
            </a:r>
            <a:r>
              <a:rPr lang="en-US" dirty="0" err="1"/>
              <a:t>focued</a:t>
            </a:r>
            <a:r>
              <a:rPr lang="en-US" dirty="0"/>
              <a:t> on ‘normative politeness’ as a way of talking about appropriate. Essentially this frames epistemic stances as a moral concern. Specific rights and obligations may be culturally shaped, but the foundation of epistemics is a feature of human social interaction.</a:t>
            </a:r>
          </a:p>
        </p:txBody>
      </p:sp>
      <p:sp>
        <p:nvSpPr>
          <p:cNvPr id="4" name="Slide Number Placeholder 3"/>
          <p:cNvSpPr>
            <a:spLocks noGrp="1"/>
          </p:cNvSpPr>
          <p:nvPr>
            <p:ph type="sldNum" sz="quarter" idx="5"/>
          </p:nvPr>
        </p:nvSpPr>
        <p:spPr/>
        <p:txBody>
          <a:bodyPr/>
          <a:lstStyle/>
          <a:p>
            <a:fld id="{E624109E-6E63-8742-9B19-DA3685E7EAB9}" type="slidenum">
              <a:rPr lang="en-US" smtClean="0"/>
              <a:t>39</a:t>
            </a:fld>
            <a:endParaRPr lang="en-US"/>
          </a:p>
        </p:txBody>
      </p:sp>
    </p:spTree>
    <p:extLst>
      <p:ext uri="{BB962C8B-B14F-4D97-AF65-F5344CB8AC3E}">
        <p14:creationId xmlns:p14="http://schemas.microsoft.com/office/powerpoint/2010/main" val="286997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Before going further I want to start by stepping back to reflect on some theoretical and methodological assumptions that we make and perhaps do not always reflect on. The raw materials that go into typological studies are descriptions of languages. Sometimes these descriptions are made by speakers of the language, but oftentimes they are mediated through linguists who are not first language speakers of the language they describe. Often the goal of the description is to provide a basis for language maintenance and revitalization. These are pedagogical goals – we want to describe a language in a way that makes it possible to teach to people learning as an additional language, or to teach literacy to first language users – or both!  This is a longstanding tradition, going back to the ancient Greeks. </a:t>
            </a:r>
          </a:p>
          <a:p>
            <a:endParaRPr lang="en-US" dirty="0"/>
          </a:p>
          <a:p>
            <a:r>
              <a:rPr lang="en-US" dirty="0"/>
              <a:t>Doing language description necessarily draws on on what I’m calling ‘normative’ language use – the kind of language that is acceptable to native speakers, in the kind of contexts which first come to mind. Or perhaps the most frequent uses of the form in question, or ones that native speaker </a:t>
            </a:r>
            <a:r>
              <a:rPr lang="en-US" dirty="0" err="1"/>
              <a:t>metalinguistcally</a:t>
            </a:r>
            <a:r>
              <a:rPr lang="en-US" dirty="0"/>
              <a:t> identify as appropriate in particular contexts. Again, there is a pedagogical value in prioritizing these kinds of productions of language.</a:t>
            </a:r>
          </a:p>
          <a:p>
            <a:endParaRPr lang="en-US" dirty="0"/>
          </a:p>
          <a:p>
            <a:r>
              <a:rPr lang="en-US" dirty="0"/>
              <a:t>Such descriptions feature language written down – what we might call ‘texts’. Indeed, a frequent goal of language description is to develop a written language where there has not been a written tradition. Linguistic forms are </a:t>
            </a:r>
            <a:r>
              <a:rPr lang="en-US" dirty="0" err="1"/>
              <a:t>analysed</a:t>
            </a:r>
            <a:r>
              <a:rPr lang="en-US" dirty="0"/>
              <a:t> within these texts paradigmatically and </a:t>
            </a:r>
            <a:r>
              <a:rPr lang="en-US" dirty="0" err="1"/>
              <a:t>syntagmatically</a:t>
            </a:r>
            <a:r>
              <a:rPr lang="en-US" dirty="0"/>
              <a:t>, and for the normative meanings that are expressed as a fait accompli – the language is produced – it is a product. </a:t>
            </a:r>
          </a:p>
          <a:p>
            <a:endParaRPr lang="en-US" dirty="0"/>
          </a:p>
          <a:p>
            <a:endParaRPr lang="en-US" dirty="0"/>
          </a:p>
          <a:p>
            <a:endParaRPr lang="en-US" dirty="0"/>
          </a:p>
          <a:p>
            <a:endParaRPr lang="en-US" dirty="0"/>
          </a:p>
          <a:p>
            <a:pPr defTabSz="495190">
              <a:defRPr/>
            </a:pPr>
            <a:endParaRPr lang="en-AU" dirty="0"/>
          </a:p>
        </p:txBody>
      </p:sp>
      <p:sp>
        <p:nvSpPr>
          <p:cNvPr id="4" name="Slide Number Placeholder 3"/>
          <p:cNvSpPr>
            <a:spLocks noGrp="1"/>
          </p:cNvSpPr>
          <p:nvPr>
            <p:ph type="sldNum" sz="quarter" idx="5"/>
          </p:nvPr>
        </p:nvSpPr>
        <p:spPr/>
        <p:txBody>
          <a:bodyPr/>
          <a:lstStyle/>
          <a:p>
            <a:fld id="{AA83D170-2BEB-554B-B6A6-52B902AA6F20}" type="slidenum">
              <a:rPr lang="en-US" smtClean="0"/>
              <a:t>4</a:t>
            </a:fld>
            <a:endParaRPr lang="en-US"/>
          </a:p>
        </p:txBody>
      </p:sp>
    </p:spTree>
    <p:extLst>
      <p:ext uri="{BB962C8B-B14F-4D97-AF65-F5344CB8AC3E}">
        <p14:creationId xmlns:p14="http://schemas.microsoft.com/office/powerpoint/2010/main" val="1379317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AU" dirty="0"/>
          </a:p>
          <a:p>
            <a:pPr defTabSz="495190">
              <a:defRPr/>
            </a:pPr>
            <a:endParaRPr lang="en-AU" dirty="0"/>
          </a:p>
        </p:txBody>
      </p:sp>
      <p:sp>
        <p:nvSpPr>
          <p:cNvPr id="4" name="Slide Number Placeholder 3"/>
          <p:cNvSpPr>
            <a:spLocks noGrp="1"/>
          </p:cNvSpPr>
          <p:nvPr>
            <p:ph type="sldNum" sz="quarter" idx="10"/>
          </p:nvPr>
        </p:nvSpPr>
        <p:spPr/>
        <p:txBody>
          <a:bodyPr/>
          <a:lstStyle/>
          <a:p>
            <a:fld id="{E624109E-6E63-8742-9B19-DA3685E7EAB9}" type="slidenum">
              <a:rPr lang="en-US" smtClean="0"/>
              <a:t>40</a:t>
            </a:fld>
            <a:endParaRPr lang="en-US"/>
          </a:p>
        </p:txBody>
      </p:sp>
    </p:spTree>
    <p:extLst>
      <p:ext uri="{BB962C8B-B14F-4D97-AF65-F5344CB8AC3E}">
        <p14:creationId xmlns:p14="http://schemas.microsoft.com/office/powerpoint/2010/main" val="3269223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endParaRPr lang="en-AU" dirty="0"/>
          </a:p>
          <a:p>
            <a:pPr defTabSz="495190">
              <a:defRPr/>
            </a:pPr>
            <a:endParaRPr lang="en-AU" dirty="0"/>
          </a:p>
        </p:txBody>
      </p:sp>
      <p:sp>
        <p:nvSpPr>
          <p:cNvPr id="4" name="Slide Number Placeholder 3"/>
          <p:cNvSpPr>
            <a:spLocks noGrp="1"/>
          </p:cNvSpPr>
          <p:nvPr>
            <p:ph type="sldNum" sz="quarter" idx="10"/>
          </p:nvPr>
        </p:nvSpPr>
        <p:spPr/>
        <p:txBody>
          <a:bodyPr/>
          <a:lstStyle/>
          <a:p>
            <a:fld id="{E624109E-6E63-8742-9B19-DA3685E7EAB9}" type="slidenum">
              <a:rPr lang="en-US" smtClean="0"/>
              <a:t>41</a:t>
            </a:fld>
            <a:endParaRPr lang="en-US"/>
          </a:p>
        </p:txBody>
      </p:sp>
    </p:spTree>
    <p:extLst>
      <p:ext uri="{BB962C8B-B14F-4D97-AF65-F5344CB8AC3E}">
        <p14:creationId xmlns:p14="http://schemas.microsoft.com/office/powerpoint/2010/main" val="1408630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And indeed we see considerable uptake of Heritage’s epistemic engine approach to understanding the distribution of linguistic expressions. </a:t>
            </a:r>
          </a:p>
          <a:p>
            <a:pPr defTabSz="495190">
              <a:defRPr/>
            </a:pPr>
            <a:endParaRPr lang="en-AU" dirty="0"/>
          </a:p>
          <a:p>
            <a:pPr defTabSz="495190">
              <a:defRPr/>
            </a:pPr>
            <a:r>
              <a:rPr lang="en-AU" dirty="0"/>
              <a:t>The features of language which have been explored through this lens include sentence types (Heritage), Japanese final particles (</a:t>
            </a:r>
            <a:r>
              <a:rPr lang="en-AU" dirty="0" err="1"/>
              <a:t>eg.</a:t>
            </a:r>
            <a:r>
              <a:rPr lang="en-AU" dirty="0"/>
              <a:t> </a:t>
            </a:r>
            <a:r>
              <a:rPr lang="en-AU" dirty="0" err="1"/>
              <a:t>Hayano</a:t>
            </a:r>
            <a:r>
              <a:rPr lang="en-AU" dirty="0"/>
              <a:t>), Change of state tokens. Person reference and formulations of responses. </a:t>
            </a:r>
          </a:p>
          <a:p>
            <a:pPr defTabSz="495190">
              <a:defRPr/>
            </a:pPr>
            <a:endParaRPr lang="en-AU" dirty="0"/>
          </a:p>
          <a:p>
            <a:pPr defTabSz="495190">
              <a:defRPr/>
            </a:pPr>
            <a:r>
              <a:rPr lang="en-AU" dirty="0"/>
              <a:t>The point is that Epistemics is not limited to Evidential and Epistemic markers, nor grammar, but rather has an impact on all aspects of turn design. </a:t>
            </a:r>
          </a:p>
          <a:p>
            <a:pPr defTabSz="495190">
              <a:defRPr/>
            </a:pPr>
            <a:endParaRPr lang="en-AU" dirty="0"/>
          </a:p>
          <a:p>
            <a:pPr defTabSz="495190">
              <a:defRPr/>
            </a:pPr>
            <a:r>
              <a:rPr lang="en-AU" dirty="0"/>
              <a:t>I want to illustrate this with an example I feel illustrates this well. It is from Australian English, English being a language not known for its grammatical evidentiality. Some of you may know this example already.</a:t>
            </a:r>
          </a:p>
          <a:p>
            <a:pPr defTabSz="495190">
              <a:defRPr/>
            </a:pPr>
            <a:endParaRPr lang="en-AU" dirty="0"/>
          </a:p>
        </p:txBody>
      </p:sp>
      <p:sp>
        <p:nvSpPr>
          <p:cNvPr id="4" name="Slide Number Placeholder 3"/>
          <p:cNvSpPr>
            <a:spLocks noGrp="1"/>
          </p:cNvSpPr>
          <p:nvPr>
            <p:ph type="sldNum" sz="quarter" idx="5"/>
          </p:nvPr>
        </p:nvSpPr>
        <p:spPr/>
        <p:txBody>
          <a:bodyPr/>
          <a:lstStyle/>
          <a:p>
            <a:fld id="{E624109E-6E63-8742-9B19-DA3685E7EAB9}" type="slidenum">
              <a:rPr lang="en-US" smtClean="0"/>
              <a:t>42</a:t>
            </a:fld>
            <a:endParaRPr lang="en-US"/>
          </a:p>
        </p:txBody>
      </p:sp>
    </p:spTree>
    <p:extLst>
      <p:ext uri="{BB962C8B-B14F-4D97-AF65-F5344CB8AC3E}">
        <p14:creationId xmlns:p14="http://schemas.microsoft.com/office/powerpoint/2010/main" val="2003327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88D55-435D-344F-9F69-01343223C838}" type="slidenum">
              <a:rPr lang="en-AU"/>
              <a:pPr/>
              <a:t>43</a:t>
            </a:fld>
            <a:endParaRPr lang="en-AU"/>
          </a:p>
        </p:txBody>
      </p:sp>
      <p:sp>
        <p:nvSpPr>
          <p:cNvPr id="108546"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39060-3D4F-E140-82A5-80BDB659AF74}" type="slidenum">
              <a:rPr lang="en-AU"/>
              <a:pPr/>
              <a:t>44</a:t>
            </a:fld>
            <a:endParaRPr lang="en-AU"/>
          </a:p>
        </p:txBody>
      </p:sp>
      <p:sp>
        <p:nvSpPr>
          <p:cNvPr id="109570"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r>
              <a:rPr lang="en-US" dirty="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I’d like</a:t>
            </a:r>
            <a:r>
              <a:rPr lang="en-US" baseline="0" dirty="0"/>
              <a:t> to take a moment to explore territories of knowledge (or epistemic domains) in a small part of a larger Australian English conversation. (Data courtesy of Rod Gardner). I’ve chosen this particular extract because the topics they are talking about here are one for which they both have epistemic access in a broad sense, but the design of their turns, including </a:t>
            </a:r>
            <a:r>
              <a:rPr lang="en-US" baseline="0" dirty="0" err="1"/>
              <a:t>attendence</a:t>
            </a:r>
            <a:r>
              <a:rPr lang="en-US" baseline="0" dirty="0"/>
              <a:t> to source of knowledge, both as initiating moves and as responses, shows sensitivities to the subtle differences in their epistemic statuses, reflecting differing configurations of information territories. </a:t>
            </a:r>
          </a:p>
          <a:p>
            <a:endParaRPr lang="en-US" baseline="0" dirty="0"/>
          </a:p>
          <a:p>
            <a:r>
              <a:rPr lang="en-US" dirty="0"/>
              <a:t>Lyn and Mal are a couple living in Melbourne, Australia.</a:t>
            </a:r>
            <a:r>
              <a:rPr lang="en-US" baseline="0" dirty="0"/>
              <a:t> They have been talking about Pat who has recently been laid off his job. Pat is married to Lyn’s sister, Helen. Mal points out that Pat will have to relinquish the company car, meaning that they will only have one car. Helen has to commute to her work at </a:t>
            </a:r>
            <a:r>
              <a:rPr lang="en-US" baseline="0" dirty="0" err="1"/>
              <a:t>Monash</a:t>
            </a:r>
            <a:r>
              <a:rPr lang="en-US" baseline="0" dirty="0"/>
              <a:t> University which is on the outskirts of Melbourne. </a:t>
            </a:r>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45</a:t>
            </a:fld>
            <a:endParaRPr lang="en-US"/>
          </a:p>
        </p:txBody>
      </p:sp>
    </p:spTree>
    <p:extLst>
      <p:ext uri="{BB962C8B-B14F-4D97-AF65-F5344CB8AC3E}">
        <p14:creationId xmlns:p14="http://schemas.microsoft.com/office/powerpoint/2010/main" val="3636271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baseline="0" dirty="0"/>
          </a:p>
          <a:p>
            <a:pPr defTabSz="495190">
              <a:defRPr/>
            </a:pPr>
            <a:r>
              <a:rPr lang="en-US" baseline="0" dirty="0"/>
              <a:t>The first part of </a:t>
            </a:r>
            <a:r>
              <a:rPr lang="en-US" baseline="0" dirty="0" err="1"/>
              <a:t>Mal’s</a:t>
            </a:r>
            <a:r>
              <a:rPr lang="en-US" baseline="0" dirty="0"/>
              <a:t> assessment is done without epistemic modification (and gets explicit agreement from Lyn). Then he turns to an assessment of Helen’s situation that she would find it awkward to take public transport to work.  He uses an intensifier ‘really’ in line 87 and ‘I think’ following the assessment term ‘awkward’. Both of these show that he is representing this as his own assessment and not something factually true. His epistemic access and rights to talk about Helen’s state of mind are not </a:t>
            </a:r>
            <a:r>
              <a:rPr lang="en-US" baseline="0" dirty="0" err="1"/>
              <a:t>straightfoward</a:t>
            </a:r>
            <a:r>
              <a:rPr lang="en-US" baseline="0" dirty="0"/>
              <a:t>, and this is evident in the framing of this information not as an objective fact, but rather something that Mal ‘thinks’</a:t>
            </a:r>
          </a:p>
          <a:p>
            <a:pPr defTabSz="495190">
              <a:defRPr/>
            </a:pPr>
            <a:endParaRPr lang="en-US" baseline="0" dirty="0"/>
          </a:p>
          <a:p>
            <a:pPr defTabSz="495190">
              <a:defRPr/>
            </a:pPr>
            <a:r>
              <a:rPr lang="en-US" baseline="0" dirty="0"/>
              <a:t>spurious which is perhaps reflected in this skewing of the turn towards </a:t>
            </a:r>
            <a:r>
              <a:rPr lang="en-US" baseline="0" dirty="0" err="1"/>
              <a:t>Mal’s</a:t>
            </a:r>
            <a:r>
              <a:rPr lang="en-US" baseline="0" dirty="0"/>
              <a:t> own assessment. </a:t>
            </a:r>
          </a:p>
          <a:p>
            <a:pPr defTabSz="495190">
              <a:defRPr/>
            </a:pPr>
            <a:endParaRPr lang="en-US" baseline="0" dirty="0"/>
          </a:p>
          <a:p>
            <a:pPr defTabSz="495190">
              <a:defRPr/>
            </a:pPr>
            <a:endParaRPr lang="en-US" baseline="0" dirty="0"/>
          </a:p>
        </p:txBody>
      </p:sp>
      <p:sp>
        <p:nvSpPr>
          <p:cNvPr id="4" name="Slide Number Placeholder 3"/>
          <p:cNvSpPr>
            <a:spLocks noGrp="1"/>
          </p:cNvSpPr>
          <p:nvPr>
            <p:ph type="sldNum" sz="quarter" idx="10"/>
          </p:nvPr>
        </p:nvSpPr>
        <p:spPr/>
        <p:txBody>
          <a:bodyPr/>
          <a:lstStyle/>
          <a:p>
            <a:fld id="{E624109E-6E63-8742-9B19-DA3685E7EAB9}" type="slidenum">
              <a:rPr lang="en-US" smtClean="0"/>
              <a:t>46</a:t>
            </a:fld>
            <a:endParaRPr lang="en-US"/>
          </a:p>
        </p:txBody>
      </p:sp>
    </p:spTree>
    <p:extLst>
      <p:ext uri="{BB962C8B-B14F-4D97-AF65-F5344CB8AC3E}">
        <p14:creationId xmlns:p14="http://schemas.microsoft.com/office/powerpoint/2010/main" val="2237589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aseline="0" dirty="0"/>
              <a:t>Lyn’s response shows a different way of talking about someone else. Her turn </a:t>
            </a:r>
            <a:r>
              <a:rPr lang="en-US" baseline="0" dirty="0" err="1"/>
              <a:t>supports’s</a:t>
            </a:r>
            <a:r>
              <a:rPr lang="en-US" baseline="0" dirty="0"/>
              <a:t> </a:t>
            </a:r>
            <a:r>
              <a:rPr lang="en-US" baseline="0" dirty="0" err="1"/>
              <a:t>Mal’s</a:t>
            </a:r>
            <a:r>
              <a:rPr lang="en-US" baseline="0" dirty="0"/>
              <a:t> assertion that Helen would find it awkward,</a:t>
            </a:r>
            <a:r>
              <a:rPr lang="en-US" dirty="0"/>
              <a:t> but here it is an </a:t>
            </a:r>
            <a:r>
              <a:rPr lang="en-US" baseline="0" dirty="0"/>
              <a:t>extreme formulation (never commuted) that reports a ‘fact’ about Helen. There is no epistemic modification in this turn, suggesting that this information is in Lyn’s Territory (</a:t>
            </a:r>
            <a:r>
              <a:rPr lang="en-US" baseline="0" dirty="0" err="1"/>
              <a:t>unike</a:t>
            </a:r>
            <a:r>
              <a:rPr lang="en-US" baseline="0" dirty="0"/>
              <a:t> Mal). Why is this? I suggest Lyn is able to this because she has more authority to talk about Helen than Mal does, Helen being her sister and his sister in law. This is also supported by </a:t>
            </a:r>
            <a:r>
              <a:rPr lang="en-US" baseline="0" dirty="0" err="1"/>
              <a:t>Mal’s</a:t>
            </a:r>
            <a:r>
              <a:rPr lang="en-US" baseline="0" dirty="0"/>
              <a:t> response ‘mm’ which is much less affiliative than Lyn’s yes responses earlier – this is not something he can also claim equivalent epistemic status. </a:t>
            </a:r>
          </a:p>
          <a:p>
            <a:endParaRPr lang="en-US" baseline="0" dirty="0"/>
          </a:p>
          <a:p>
            <a:r>
              <a:rPr lang="en-US" baseline="0" dirty="0"/>
              <a:t>Lyn switches tack at line 93 moving from talking about Helen’s experiences to the transport system in general. This new topic is something within </a:t>
            </a:r>
            <a:r>
              <a:rPr lang="en-US" baseline="0" dirty="0" err="1"/>
              <a:t>Mal’s</a:t>
            </a:r>
            <a:r>
              <a:rPr lang="en-US" baseline="0" dirty="0"/>
              <a:t> epistemic domain as well as Lyn – they both have experience of Melbourne’s public transport system. </a:t>
            </a:r>
            <a:r>
              <a:rPr lang="en-US" baseline="0" dirty="0" err="1"/>
              <a:t>Mal’s</a:t>
            </a:r>
            <a:r>
              <a:rPr lang="en-US" baseline="0" dirty="0"/>
              <a:t>  responses are now ‘yeah’, rather than ‘mm’.</a:t>
            </a:r>
          </a:p>
          <a:p>
            <a:endParaRPr lang="en-US" baseline="0" dirty="0"/>
          </a:p>
          <a:p>
            <a:r>
              <a:rPr lang="en-US" baseline="0" dirty="0"/>
              <a:t>So what we see here is that both Lyn and </a:t>
            </a:r>
            <a:r>
              <a:rPr lang="en-US" baseline="0" dirty="0" err="1"/>
              <a:t>Mal’s</a:t>
            </a:r>
            <a:r>
              <a:rPr lang="en-US" baseline="0" dirty="0"/>
              <a:t> turns of talk are carefully calibrated to take account of each other’s epistemic access, both asserting their territorial assessment and acknowledging the others. In this way we can see the ‘expression of knowledge’ goes far beyond explicit mentions of knowledge downgrades and upgrades, but such representations of epistemic gradience is present in everything they say.</a:t>
            </a:r>
          </a:p>
          <a:p>
            <a:endParaRPr lang="en-US" baseline="0" dirty="0"/>
          </a:p>
          <a:p>
            <a:r>
              <a:rPr lang="en-US" baseline="0" dirty="0"/>
              <a:t>We see that most of the time they are talking about information that is in their territory – </a:t>
            </a:r>
            <a:r>
              <a:rPr lang="en-US" baseline="0" dirty="0" err="1"/>
              <a:t>explicity</a:t>
            </a:r>
            <a:r>
              <a:rPr lang="en-US" baseline="0" dirty="0"/>
              <a:t> downgrades such as </a:t>
            </a:r>
            <a:r>
              <a:rPr lang="en-US" baseline="0" dirty="0" err="1"/>
              <a:t>Mal’s</a:t>
            </a:r>
            <a:r>
              <a:rPr lang="en-US" baseline="0" dirty="0"/>
              <a:t> ‘I think’ in line 87, are not regular. </a:t>
            </a:r>
          </a:p>
          <a:p>
            <a:r>
              <a:rPr lang="en-US" baseline="0" dirty="0"/>
              <a:t>But this is English conversation, and as </a:t>
            </a:r>
            <a:r>
              <a:rPr lang="en-US" baseline="0" dirty="0" err="1"/>
              <a:t>Kamio</a:t>
            </a:r>
            <a:r>
              <a:rPr lang="en-US" baseline="0" dirty="0"/>
              <a:t> points out, English speakers have a relatively broad category of what falls within their epistemic domain.</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47</a:t>
            </a:fld>
            <a:endParaRPr lang="en-US"/>
          </a:p>
        </p:txBody>
      </p:sp>
    </p:spTree>
    <p:extLst>
      <p:ext uri="{BB962C8B-B14F-4D97-AF65-F5344CB8AC3E}">
        <p14:creationId xmlns:p14="http://schemas.microsoft.com/office/powerpoint/2010/main" val="3262571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a:p>
            <a:pPr defTabSz="495190">
              <a:defRPr/>
            </a:pPr>
            <a:r>
              <a:rPr lang="en-US" dirty="0"/>
              <a:t>I hope that this English example demonstrates what we lose when we only focus on grammatical forms. All productions of language require speakers to adopt an epistemic stance, and this applies regardless of whether the turn is clausal or ’just’ a response token. The epistemic stances are not just taken with respect to the propositional content of the turn, but also calibrated to the recipient, and shaped by the recipient. </a:t>
            </a:r>
          </a:p>
          <a:p>
            <a:endParaRPr lang="en-US" dirty="0"/>
          </a:p>
          <a:p>
            <a:r>
              <a:rPr lang="en-US" dirty="0"/>
              <a:t>I return to </a:t>
            </a:r>
            <a:r>
              <a:rPr lang="en-US" dirty="0" err="1"/>
              <a:t>Nuckoll’s</a:t>
            </a:r>
            <a:r>
              <a:rPr lang="en-US" dirty="0"/>
              <a:t> Quichua examples in her chapter in the Handbook of </a:t>
            </a:r>
            <a:r>
              <a:rPr lang="en-US" dirty="0" err="1"/>
              <a:t>Evidentialtity</a:t>
            </a:r>
            <a:r>
              <a:rPr lang="en-US" dirty="0"/>
              <a:t>. In this example, -mi is used here during a narrative for a generic statement (i.e. not something we might normally expect to be produced from a speaker perspective). </a:t>
            </a:r>
          </a:p>
          <a:p>
            <a:endParaRPr lang="en-US" dirty="0"/>
          </a:p>
          <a:p>
            <a:r>
              <a:rPr lang="en-US" dirty="0"/>
              <a:t>“Example (11) occurs at the beginning of a hunting story from the narrator’s childhood. It is mentioned within a description of how she and her sister were smoking the meat which the men had already skinned. She then stepped, for a couple of sentences, outside of narrative time, to explain that men had the job of skinning meat.”</a:t>
            </a:r>
          </a:p>
          <a:p>
            <a:endParaRPr lang="en-US" dirty="0"/>
          </a:p>
          <a:p>
            <a:r>
              <a:rPr lang="en-US" dirty="0"/>
              <a:t>Nuckolls does not give an explanation for the use of –mi here for what would not usually be specifically in the speaker’s territory. I find myself wondering who the story is being told to such that this information is being presented as speaker’s territory. (reminds me of the ‘Yaks in Tibet’ example)</a:t>
            </a:r>
          </a:p>
        </p:txBody>
      </p:sp>
      <p:sp>
        <p:nvSpPr>
          <p:cNvPr id="4" name="Slide Number Placeholder 3"/>
          <p:cNvSpPr>
            <a:spLocks noGrp="1"/>
          </p:cNvSpPr>
          <p:nvPr>
            <p:ph type="sldNum" sz="quarter" idx="5"/>
          </p:nvPr>
        </p:nvSpPr>
        <p:spPr/>
        <p:txBody>
          <a:bodyPr/>
          <a:lstStyle/>
          <a:p>
            <a:fld id="{E624109E-6E63-8742-9B19-DA3685E7EAB9}" type="slidenum">
              <a:rPr lang="en-US" smtClean="0"/>
              <a:t>48</a:t>
            </a:fld>
            <a:endParaRPr lang="en-US"/>
          </a:p>
        </p:txBody>
      </p:sp>
    </p:spTree>
    <p:extLst>
      <p:ext uri="{BB962C8B-B14F-4D97-AF65-F5344CB8AC3E}">
        <p14:creationId xmlns:p14="http://schemas.microsoft.com/office/powerpoint/2010/main" val="2041836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In this example, the use of –</a:t>
            </a:r>
            <a:r>
              <a:rPr lang="en-US" dirty="0" err="1"/>
              <a:t>shi</a:t>
            </a:r>
            <a:r>
              <a:rPr lang="en-US" dirty="0"/>
              <a:t> is given a lengthy analysis in terms of cultural appropriateness (why the speaker might be ‘distancing’ herself from this information). </a:t>
            </a:r>
            <a:r>
              <a:rPr lang="en-US" dirty="0" err="1"/>
              <a:t>Nuckoll’s</a:t>
            </a:r>
            <a:r>
              <a:rPr lang="en-US" dirty="0"/>
              <a:t> focuses on the content of what is being </a:t>
            </a:r>
            <a:r>
              <a:rPr lang="en-US" dirty="0" err="1"/>
              <a:t>claimied</a:t>
            </a:r>
            <a:r>
              <a:rPr lang="en-US" dirty="0"/>
              <a:t> </a:t>
            </a:r>
            <a:r>
              <a:rPr lang="en-US" dirty="0" err="1"/>
              <a:t>ehre</a:t>
            </a:r>
            <a:r>
              <a:rPr lang="en-US" dirty="0"/>
              <a:t>. </a:t>
            </a:r>
          </a:p>
          <a:p>
            <a:endParaRPr lang="en-US" dirty="0"/>
          </a:p>
          <a:p>
            <a:endParaRPr lang="en-US" dirty="0"/>
          </a:p>
          <a:p>
            <a:r>
              <a:rPr lang="en-US" dirty="0"/>
              <a:t>By inserting this comment, the speaker…is stating that there is a habitual pattern of </a:t>
            </a:r>
            <a:r>
              <a:rPr lang="en-US" dirty="0" err="1"/>
              <a:t>behaviour</a:t>
            </a:r>
            <a:r>
              <a:rPr lang="en-US" dirty="0"/>
              <a:t> on the part of the assassins, which explains the man’s reluctance….</a:t>
            </a:r>
          </a:p>
          <a:p>
            <a:endParaRPr lang="en-US" dirty="0"/>
          </a:p>
          <a:p>
            <a:r>
              <a:rPr lang="en-US" dirty="0"/>
              <a:t>An explanation is needed for why she would state this generalization in the </a:t>
            </a:r>
            <a:r>
              <a:rPr lang="en-US" dirty="0" err="1"/>
              <a:t>vvoice</a:t>
            </a:r>
            <a:r>
              <a:rPr lang="en-US" dirty="0"/>
              <a:t> of an unspecified other (i.e. using –</a:t>
            </a:r>
            <a:r>
              <a:rPr lang="en-US" dirty="0" err="1"/>
              <a:t>shi</a:t>
            </a:r>
            <a:r>
              <a:rPr lang="en-US" dirty="0"/>
              <a:t>). The intonational </a:t>
            </a:r>
            <a:r>
              <a:rPr lang="en-US" dirty="0" err="1"/>
              <a:t>conrou</a:t>
            </a:r>
            <a:r>
              <a:rPr lang="en-US" dirty="0"/>
              <a:t> of her voice as she utters this statement reveals complete certainty about what she is saying…</a:t>
            </a:r>
          </a:p>
          <a:p>
            <a:endParaRPr lang="en-US" dirty="0"/>
          </a:p>
          <a:p>
            <a:r>
              <a:rPr lang="en-US" dirty="0"/>
              <a:t>Her certainty has to be handled carefully, however, because to claim that she is </a:t>
            </a:r>
            <a:r>
              <a:rPr lang="en-US" dirty="0" err="1"/>
              <a:t>knowledgable</a:t>
            </a:r>
            <a:r>
              <a:rPr lang="en-US" dirty="0"/>
              <a:t> from her own perspectives about such matters having to do with the enemy would compromise her reputation… I believe that Jacinta is being </a:t>
            </a:r>
            <a:r>
              <a:rPr lang="en-US" dirty="0" err="1"/>
              <a:t>carefyl</a:t>
            </a:r>
            <a:r>
              <a:rPr lang="en-US" dirty="0"/>
              <a:t> in framing her claim </a:t>
            </a:r>
            <a:r>
              <a:rPr lang="en-US" dirty="0" err="1"/>
              <a:t>abiout</a:t>
            </a:r>
            <a:r>
              <a:rPr lang="en-US" dirty="0"/>
              <a:t> their </a:t>
            </a:r>
            <a:r>
              <a:rPr lang="en-US" dirty="0" err="1"/>
              <a:t>behaviour</a:t>
            </a:r>
            <a:r>
              <a:rPr lang="en-US" dirty="0"/>
              <a:t>. Her use of –</a:t>
            </a:r>
            <a:r>
              <a:rPr lang="en-US" dirty="0" err="1"/>
              <a:t>shi</a:t>
            </a:r>
            <a:r>
              <a:rPr lang="en-US" dirty="0"/>
              <a:t> makes it clear that her knowledge is based on an unspecified other, which </a:t>
            </a:r>
            <a:r>
              <a:rPr lang="en-US" dirty="0" err="1"/>
              <a:t>avoides</a:t>
            </a:r>
            <a:r>
              <a:rPr lang="en-US" dirty="0"/>
              <a:t> any stigma attached to herself. </a:t>
            </a:r>
          </a:p>
          <a:p>
            <a:endParaRPr lang="en-US" dirty="0"/>
          </a:p>
          <a:p>
            <a:r>
              <a:rPr lang="en-US" dirty="0"/>
              <a:t>Nuckolls mentions that this particular contribution is by someone who is not the main storyteller. Again, it is tantalizing to wonder if the fact that the speaker was not the designated storyteller contributed to her epistemic stance here. </a:t>
            </a:r>
          </a:p>
        </p:txBody>
      </p:sp>
      <p:sp>
        <p:nvSpPr>
          <p:cNvPr id="4" name="Slide Number Placeholder 3"/>
          <p:cNvSpPr>
            <a:spLocks noGrp="1"/>
          </p:cNvSpPr>
          <p:nvPr>
            <p:ph type="sldNum" sz="quarter" idx="5"/>
          </p:nvPr>
        </p:nvSpPr>
        <p:spPr/>
        <p:txBody>
          <a:bodyPr/>
          <a:lstStyle/>
          <a:p>
            <a:fld id="{E624109E-6E63-8742-9B19-DA3685E7EAB9}" type="slidenum">
              <a:rPr lang="en-US" smtClean="0"/>
              <a:t>49</a:t>
            </a:fld>
            <a:endParaRPr lang="en-US"/>
          </a:p>
        </p:txBody>
      </p:sp>
    </p:spTree>
    <p:extLst>
      <p:ext uri="{BB962C8B-B14F-4D97-AF65-F5344CB8AC3E}">
        <p14:creationId xmlns:p14="http://schemas.microsoft.com/office/powerpoint/2010/main" val="125860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So in this paradigm, we see the same propositional information modified by a series of equative copulas and bound morphemes attached to them. </a:t>
            </a:r>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5</a:t>
            </a:fld>
            <a:endParaRPr lang="en-US"/>
          </a:p>
        </p:txBody>
      </p:sp>
    </p:spTree>
    <p:extLst>
      <p:ext uri="{BB962C8B-B14F-4D97-AF65-F5344CB8AC3E}">
        <p14:creationId xmlns:p14="http://schemas.microsoft.com/office/powerpoint/2010/main" val="3835929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50</a:t>
            </a:fld>
            <a:endParaRPr lang="en-US"/>
          </a:p>
        </p:txBody>
      </p:sp>
    </p:spTree>
    <p:extLst>
      <p:ext uri="{BB962C8B-B14F-4D97-AF65-F5344CB8AC3E}">
        <p14:creationId xmlns:p14="http://schemas.microsoft.com/office/powerpoint/2010/main" val="1769446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Analyses like I have just walked through of epistemics in conversation show the ubiquity of knowledge management in social interaction and its resonance in forms of language.</a:t>
            </a:r>
          </a:p>
          <a:p>
            <a:pPr defTabSz="495190">
              <a:defRPr/>
            </a:pPr>
            <a:endParaRPr lang="en-AU" dirty="0"/>
          </a:p>
          <a:p>
            <a:pPr defTabSz="495190">
              <a:defRPr/>
            </a:pPr>
            <a:r>
              <a:rPr lang="en-AU" dirty="0"/>
              <a:t>In this way evidential meanings are not ‘just’ those packaged into grammatical morphemes, and not ‘just’ those for which a ‘source of knowledge’ meaning can be derived. Rather, they are part of the larger constellation of ways that knowledge is managed in interaction. </a:t>
            </a:r>
          </a:p>
          <a:p>
            <a:pPr defTabSz="495190">
              <a:defRPr/>
            </a:pPr>
            <a:endParaRPr lang="en-AU" dirty="0"/>
          </a:p>
          <a:p>
            <a:pPr defTabSz="495190">
              <a:defRPr/>
            </a:pPr>
            <a:r>
              <a:rPr lang="en-AU" dirty="0"/>
              <a:t>Starting a typology from the pragmatics (i.e. rather than the semantics or the paradigm grammatical forms) may seem daunting but I believe it is the way forward. And indeed it is something that is gaining currency among language describers. So time for </a:t>
            </a:r>
            <a:r>
              <a:rPr lang="en-AU" dirty="0" err="1"/>
              <a:t>tibetanists</a:t>
            </a:r>
            <a:r>
              <a:rPr lang="en-AU" dirty="0"/>
              <a:t> to jump on board!</a:t>
            </a:r>
          </a:p>
        </p:txBody>
      </p:sp>
      <p:sp>
        <p:nvSpPr>
          <p:cNvPr id="4" name="Slide Number Placeholder 3"/>
          <p:cNvSpPr>
            <a:spLocks noGrp="1"/>
          </p:cNvSpPr>
          <p:nvPr>
            <p:ph type="sldNum" sz="quarter" idx="5"/>
          </p:nvPr>
        </p:nvSpPr>
        <p:spPr/>
        <p:txBody>
          <a:bodyPr/>
          <a:lstStyle/>
          <a:p>
            <a:fld id="{E624109E-6E63-8742-9B19-DA3685E7EAB9}" type="slidenum">
              <a:rPr lang="en-US" smtClean="0"/>
              <a:t>51</a:t>
            </a:fld>
            <a:endParaRPr lang="en-US"/>
          </a:p>
        </p:txBody>
      </p:sp>
    </p:spTree>
    <p:extLst>
      <p:ext uri="{BB962C8B-B14F-4D97-AF65-F5344CB8AC3E}">
        <p14:creationId xmlns:p14="http://schemas.microsoft.com/office/powerpoint/2010/main" val="2616498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AU" dirty="0"/>
              <a:t>So we come back in the end to the two key data-related challenges raised in </a:t>
            </a:r>
            <a:r>
              <a:rPr lang="en-AU" dirty="0" err="1"/>
              <a:t>Kittilä</a:t>
            </a:r>
            <a:r>
              <a:rPr lang="en-AU" dirty="0"/>
              <a:t> et al: reliance on reference grammar limits us to whatever the grammar writer has focused on and takes us a very very long way from the data. </a:t>
            </a:r>
          </a:p>
          <a:p>
            <a:endParaRPr lang="en-AU" dirty="0"/>
          </a:p>
          <a:p>
            <a:r>
              <a:rPr lang="en-AU" dirty="0"/>
              <a:t>But a key barrier for many linguists to using conversational data in a way that stays close to it,  is a feeling that they cannot interpret context in a meaningful way. </a:t>
            </a:r>
          </a:p>
          <a:p>
            <a:endParaRPr lang="en-AU" dirty="0"/>
          </a:p>
          <a:p>
            <a:r>
              <a:rPr lang="en-AU" dirty="0"/>
              <a:t>The anxiety over the apparent messiness of conversation, or the impenetrability of social action I would suggest that this is a bit defeatist and loses sight of the fact that CA over a number of decades now has accumulated findings on the aspects of human social conduct that appear to transcend culture, but can be shaped by it.  I</a:t>
            </a:r>
          </a:p>
          <a:p>
            <a:endParaRPr lang="en-AU" dirty="0"/>
          </a:p>
          <a:p>
            <a:r>
              <a:rPr lang="en-AU" dirty="0"/>
              <a:t>I think we can be confident that all humans come to an interaction ready to navigate knowledge asymmetries. Where different cultural assumptions apply, these will often come out in the interaction. </a:t>
            </a:r>
          </a:p>
          <a:p>
            <a:endParaRPr lang="en-AU" dirty="0"/>
          </a:p>
          <a:p>
            <a:r>
              <a:rPr lang="en-AU" dirty="0"/>
              <a:t>Participants in an interaction will usually display evidence of what social actions are being enacted so that they are recognisable for other participants, and by the ‘next turn proof procedure’ of CA, we are able to see what these actions are for those participants – which is all that matters. </a:t>
            </a:r>
          </a:p>
          <a:p>
            <a:endParaRPr lang="en-AU" dirty="0"/>
          </a:p>
          <a:p>
            <a:r>
              <a:rPr lang="en-AU" dirty="0"/>
              <a:t>We share far more than we are different in this respect and we can use this as a foundation for understanding the emergence of systems of language, such as evidential constructions, in particular languages and to see all of these, grammatical or not, ‘obligatory’ or not (I have issues with this notion), modal, egophoric, etc etc as all resources for managing territories of knowledge. </a:t>
            </a:r>
          </a:p>
          <a:p>
            <a:endParaRPr lang="en-AU" dirty="0"/>
          </a:p>
        </p:txBody>
      </p:sp>
      <p:sp>
        <p:nvSpPr>
          <p:cNvPr id="4" name="Slide Number Placeholder 3"/>
          <p:cNvSpPr>
            <a:spLocks noGrp="1"/>
          </p:cNvSpPr>
          <p:nvPr>
            <p:ph type="sldNum" sz="quarter" idx="5"/>
          </p:nvPr>
        </p:nvSpPr>
        <p:spPr/>
        <p:txBody>
          <a:bodyPr/>
          <a:lstStyle/>
          <a:p>
            <a:fld id="{E624109E-6E63-8742-9B19-DA3685E7EAB9}" type="slidenum">
              <a:rPr lang="en-US" smtClean="0"/>
              <a:t>52</a:t>
            </a:fld>
            <a:endParaRPr lang="en-US"/>
          </a:p>
        </p:txBody>
      </p:sp>
    </p:spTree>
    <p:extLst>
      <p:ext uri="{BB962C8B-B14F-4D97-AF65-F5344CB8AC3E}">
        <p14:creationId xmlns:p14="http://schemas.microsoft.com/office/powerpoint/2010/main" val="838073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Indeed for the field worker linguist, there are many solutions that can result in richer descriptions of evidential phenomena:</a:t>
            </a:r>
          </a:p>
          <a:p>
            <a:endParaRPr lang="en-US" dirty="0"/>
          </a:p>
          <a:p>
            <a:r>
              <a:rPr lang="en-US" dirty="0"/>
              <a:t>Firstly, best practice documentary work these must include high-quality recordings of ordinary language use and the logistics of this gets easier and easier, including training local RAs who are fluent in the languages being documented, and who increasingly are being recognized for the work that they do.  </a:t>
            </a:r>
          </a:p>
          <a:p>
            <a:endParaRPr lang="en-US" dirty="0"/>
          </a:p>
          <a:p>
            <a:r>
              <a:rPr lang="en-US" dirty="0"/>
              <a:t>Secondly, where possible, one can revisit the recordings of transcribed monologic ‘texts’ (often featuring at the backs of grammars). It is possible to derive new understanding of the design of expressions/turns if we can see how these are produced in interaction. For example, I have gone back to some of my early Garrwa recordings (audio only) of elicited narratives which were transcribed as monologues, to discover that these were co-</a:t>
            </a:r>
            <a:r>
              <a:rPr lang="en-US" dirty="0" err="1"/>
              <a:t>tellings</a:t>
            </a:r>
            <a:r>
              <a:rPr lang="en-US" dirty="0"/>
              <a:t> and collective reminiscences as much as they were stories told for the purposes of documentation. </a:t>
            </a:r>
          </a:p>
          <a:p>
            <a:endParaRPr lang="en-US" dirty="0"/>
          </a:p>
          <a:p>
            <a:r>
              <a:rPr lang="en-US" dirty="0"/>
              <a:t>Thirdly, I believe we can all internalize the principle from Conversation Analysis that all language use is interactional. This applies not only to conversation, but also to writing, and also to elicitation, where forms can be understood in terms of the nature of the inputs, the relationship between the elicitor and the speaker, and the surrounding talk. </a:t>
            </a:r>
          </a:p>
          <a:p>
            <a:endParaRPr lang="en-US" dirty="0"/>
          </a:p>
          <a:p>
            <a:r>
              <a:rPr lang="en-US" dirty="0"/>
              <a:t>Interactions frequently involve shifts in register or language. In severely endangered languages like Garrwa, the language describer and typologist seeks the monolingual Garrwa for a valid analysis. But this is not how speakers necessarily view their multilingualism and we should take seriously the ways in which different languages may be utilized to manage knowledge asymmetries without worrying about ‘linguistic purity. This applies whether or not a language is ‘endangered’ as so many communities are multilingual (or multidialectal, or </a:t>
            </a:r>
            <a:r>
              <a:rPr lang="en-US" dirty="0" err="1"/>
              <a:t>multiregister</a:t>
            </a:r>
            <a:r>
              <a:rPr lang="en-US" dirty="0"/>
              <a:t>)</a:t>
            </a:r>
          </a:p>
          <a:p>
            <a:endParaRPr lang="en-US" dirty="0"/>
          </a:p>
          <a:p>
            <a:r>
              <a:rPr lang="en-US" dirty="0"/>
              <a:t>And finally, I suggest that we do not need to efface ourselves from the analysis. Linguists get very nervous about the effects of the observer’s paradox. But what do we gain by trying to view language preserved in glass, unable to interact with the outside world? People commonly have to interact with community outsiders and learn to navigate those different spaces. Kids need to learn what is home language and what is school languages, for example. Instead of ignoring data where we the investigators might be present, lets embrace our involvement and factor that into the data. For example, I recently gave a paper showing how  Garrwa speakers respond to elicitation prompts in displaying knowledge of plants and animals during ‘field work’, and the ways that cultural knowledge is managed in this context.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53</a:t>
            </a:fld>
            <a:endParaRPr lang="en-US"/>
          </a:p>
        </p:txBody>
      </p:sp>
    </p:spTree>
    <p:extLst>
      <p:ext uri="{BB962C8B-B14F-4D97-AF65-F5344CB8AC3E}">
        <p14:creationId xmlns:p14="http://schemas.microsoft.com/office/powerpoint/2010/main" val="1793691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So what are the implications</a:t>
            </a:r>
            <a:r>
              <a:rPr lang="en-US" baseline="0" dirty="0"/>
              <a:t> for those of us interested in accounting for the </a:t>
            </a:r>
            <a:r>
              <a:rPr lang="en-US" baseline="0" dirty="0" err="1"/>
              <a:t>grammaticalisation</a:t>
            </a:r>
            <a:r>
              <a:rPr lang="en-US" baseline="0" dirty="0"/>
              <a:t> of evidentiality and epistemic positions more generally?</a:t>
            </a:r>
          </a:p>
          <a:p>
            <a:endParaRPr lang="en-US" baseline="0" dirty="0"/>
          </a:p>
          <a:p>
            <a:r>
              <a:rPr lang="en-US" baseline="0" dirty="0"/>
              <a:t>It suggests that we do need to take normative practices within cultures as a starting point if we are to properly account for how and why certain constructions become grammaticalized. </a:t>
            </a:r>
          </a:p>
          <a:p>
            <a:endParaRPr lang="en-US" baseline="0" dirty="0"/>
          </a:p>
          <a:p>
            <a:r>
              <a:rPr lang="en-US" baseline="0" dirty="0"/>
              <a:t>If we start with understanding management of epistemic gradients as our starting point, we will be on a much more solid grounding for understanding the development of epistemic grammar and the resulting implications for epistemic meanings.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624109E-6E63-8742-9B19-DA3685E7EAB9}" type="slidenum">
              <a:rPr lang="en-US" smtClean="0"/>
              <a:t>54</a:t>
            </a:fld>
            <a:endParaRPr lang="en-US"/>
          </a:p>
        </p:txBody>
      </p:sp>
    </p:spTree>
    <p:extLst>
      <p:ext uri="{BB962C8B-B14F-4D97-AF65-F5344CB8AC3E}">
        <p14:creationId xmlns:p14="http://schemas.microsoft.com/office/powerpoint/2010/main" val="3512299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109E-6E63-8742-9B19-DA3685E7EAB9}" type="slidenum">
              <a:rPr lang="en-US" smtClean="0"/>
              <a:t>55</a:t>
            </a:fld>
            <a:endParaRPr lang="en-US"/>
          </a:p>
        </p:txBody>
      </p:sp>
    </p:spTree>
    <p:extLst>
      <p:ext uri="{BB962C8B-B14F-4D97-AF65-F5344CB8AC3E}">
        <p14:creationId xmlns:p14="http://schemas.microsoft.com/office/powerpoint/2010/main" val="170213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a:t>Zeisler</a:t>
            </a:r>
            <a:r>
              <a:rPr lang="en-US" dirty="0"/>
              <a:t> (2024) has a go at sorting these out into table form – with some attention to whether the forms focus on propositional information that lies with the ‘Main speech act participants’ (1</a:t>
            </a:r>
            <a:r>
              <a:rPr lang="en-US" baseline="30000" dirty="0"/>
              <a:t>st</a:t>
            </a:r>
            <a:r>
              <a:rPr lang="en-US" dirty="0"/>
              <a:t> and 2nd person), and ‘others’ on the other. </a:t>
            </a:r>
          </a:p>
        </p:txBody>
      </p:sp>
      <p:sp>
        <p:nvSpPr>
          <p:cNvPr id="4" name="Slide Number Placeholder 3"/>
          <p:cNvSpPr>
            <a:spLocks noGrp="1"/>
          </p:cNvSpPr>
          <p:nvPr>
            <p:ph type="sldNum" sz="quarter" idx="5"/>
          </p:nvPr>
        </p:nvSpPr>
        <p:spPr/>
        <p:txBody>
          <a:bodyPr/>
          <a:lstStyle/>
          <a:p>
            <a:fld id="{E624109E-6E63-8742-9B19-DA3685E7EAB9}" type="slidenum">
              <a:rPr lang="en-US" smtClean="0"/>
              <a:t>6</a:t>
            </a:fld>
            <a:endParaRPr lang="en-US"/>
          </a:p>
        </p:txBody>
      </p:sp>
    </p:spTree>
    <p:extLst>
      <p:ext uri="{BB962C8B-B14F-4D97-AF65-F5344CB8AC3E}">
        <p14:creationId xmlns:p14="http://schemas.microsoft.com/office/powerpoint/2010/main" val="3572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The principles on which we make decisions as descriptive linguists may or may not be useful when it comes to doing linguistic typology. Typological studies require us to compare grammatical phenomena across languages. (I’m not going to enter into the fray here about the validity of cross-linguistic categories). Comparing languages from descriptions is </a:t>
            </a:r>
            <a:r>
              <a:rPr lang="en-US" dirty="0"/>
              <a:t>something akin to this display of butterflies, which have been classified and labelled. We can learn a lot about butterflies, and displayed like this we are able to compare things that seem similar across the butterflies  - the shape of their wings, or their </a:t>
            </a:r>
            <a:r>
              <a:rPr lang="en-US" dirty="0" err="1"/>
              <a:t>colours</a:t>
            </a:r>
            <a:r>
              <a:rPr lang="en-US" dirty="0"/>
              <a:t>. But we can also recognize what is the same about them – they all have wings; they all have antennae, etc. </a:t>
            </a:r>
          </a:p>
          <a:p>
            <a:pPr defTabSz="495190">
              <a:defRPr/>
            </a:pPr>
            <a:endParaRPr lang="en-AU" dirty="0"/>
          </a:p>
          <a:p>
            <a:pPr defTabSz="495190">
              <a:defRPr/>
            </a:pPr>
            <a:r>
              <a:rPr lang="en-AU" dirty="0"/>
              <a:t>But the butterflies on the board do not give us any information about how the wings are to be used, and also how butterflies behave when interacting with other butterflies. We might want to understand these things if we are interested not only in classification but also in explanation ‘why languages are the way they are’.</a:t>
            </a:r>
          </a:p>
          <a:p>
            <a:pPr defTabSz="495190">
              <a:defRPr/>
            </a:pPr>
            <a:endParaRPr lang="en-AU" dirty="0"/>
          </a:p>
          <a:p>
            <a:pPr defTabSz="495190">
              <a:defRPr/>
            </a:pPr>
            <a:r>
              <a:rPr lang="en-AU" dirty="0"/>
              <a:t>Any typological study of evidentiality remains curious about the contexts in which the evidential categories are utilised in languages. So our methods must also include rich descriptions of the contexts in which such forms are appropriately used. Analyses often combine observations of actual usage (often overhearing people using the forms) combined with metalinguistic discussions with speakers about the range of contexts in which such forms may be used (or not). </a:t>
            </a:r>
          </a:p>
          <a:p>
            <a:pPr defTabSz="495190">
              <a:defRPr/>
            </a:pPr>
            <a:endParaRPr lang="en-AU" dirty="0"/>
          </a:p>
          <a:p>
            <a:pPr defTabSz="495190">
              <a:defRPr/>
            </a:pPr>
            <a:r>
              <a:rPr lang="en-AU" dirty="0"/>
              <a:t>The result might be something like this image here, where a butterfly here can be seen interacting with other butterflies. A typology might therefore compare this array with other species of butterflies in flight to arrive at typological generalisations. </a:t>
            </a:r>
          </a:p>
          <a:p>
            <a:pPr defTabSz="495190">
              <a:defRPr/>
            </a:pPr>
            <a:endParaRPr lang="en-AU" dirty="0"/>
          </a:p>
          <a:p>
            <a:pPr defTabSz="495190">
              <a:defRPr/>
            </a:pPr>
            <a:r>
              <a:rPr lang="en-US" dirty="0"/>
              <a:t>However while we can see how each butterfly sits with respect to the other, and we might have information about what was happening at this particular point in time when the butterflies were captured in this formation, the picture remains static. We are still looking at linguistic phenomena as a product of text production. The paradigm has not changed.</a:t>
            </a:r>
          </a:p>
          <a:p>
            <a:pPr defTabSz="495190">
              <a:defRPr/>
            </a:pPr>
            <a:endParaRPr lang="en-AU" dirty="0"/>
          </a:p>
          <a:p>
            <a:pPr defTabSz="495190">
              <a:defRPr/>
            </a:pPr>
            <a:endParaRPr lang="en-AU" dirty="0"/>
          </a:p>
          <a:p>
            <a:pPr defTabSz="495190">
              <a:defRPr/>
            </a:pPr>
            <a:endParaRPr lang="en-AU" dirty="0"/>
          </a:p>
          <a:p>
            <a:endParaRPr lang="en-US" dirty="0"/>
          </a:p>
        </p:txBody>
      </p:sp>
      <p:sp>
        <p:nvSpPr>
          <p:cNvPr id="4" name="Slide Number Placeholder 3"/>
          <p:cNvSpPr>
            <a:spLocks noGrp="1"/>
          </p:cNvSpPr>
          <p:nvPr>
            <p:ph type="sldNum" sz="quarter" idx="5"/>
          </p:nvPr>
        </p:nvSpPr>
        <p:spPr/>
        <p:txBody>
          <a:bodyPr/>
          <a:lstStyle/>
          <a:p>
            <a:fld id="{AA83D170-2BEB-554B-B6A6-52B902AA6F20}" type="slidenum">
              <a:rPr lang="en-US" smtClean="0"/>
              <a:t>7</a:t>
            </a:fld>
            <a:endParaRPr lang="en-US"/>
          </a:p>
        </p:txBody>
      </p:sp>
    </p:spTree>
    <p:extLst>
      <p:ext uri="{BB962C8B-B14F-4D97-AF65-F5344CB8AC3E}">
        <p14:creationId xmlns:p14="http://schemas.microsoft.com/office/powerpoint/2010/main" val="302823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495190">
              <a:defRPr/>
            </a:pPr>
            <a:r>
              <a:rPr lang="en-AU" dirty="0"/>
              <a:t>Some of the things that we cannot see in this representation, is what caused this butterfly to be in this position with respect to the other butterflies. We cannot see what happens next – how the flight of the butterfly under consideration impacts the other butterflies. </a:t>
            </a:r>
          </a:p>
          <a:p>
            <a:pPr defTabSz="495190">
              <a:defRPr/>
            </a:pPr>
            <a:endParaRPr lang="en-AU" dirty="0"/>
          </a:p>
          <a:p>
            <a:pPr defTabSz="495190">
              <a:defRPr/>
            </a:pPr>
            <a:r>
              <a:rPr lang="en-AU" dirty="0"/>
              <a:t>That is, while we can discuss contexts in which grammatical forms may be used appropriately, and observe instances of these uses, our usual methodologies can only inspect backwards on what is already produced. </a:t>
            </a:r>
          </a:p>
          <a:p>
            <a:endParaRPr lang="en-US" dirty="0"/>
          </a:p>
          <a:p>
            <a:pPr defTabSz="495190">
              <a:defRPr/>
            </a:pPr>
            <a:endParaRPr lang="en-AU" dirty="0"/>
          </a:p>
          <a:p>
            <a:endParaRPr lang="en-US" dirty="0"/>
          </a:p>
          <a:p>
            <a:endParaRPr lang="en-US" dirty="0"/>
          </a:p>
        </p:txBody>
      </p:sp>
      <p:sp>
        <p:nvSpPr>
          <p:cNvPr id="4" name="Slide Number Placeholder 3"/>
          <p:cNvSpPr>
            <a:spLocks noGrp="1"/>
          </p:cNvSpPr>
          <p:nvPr>
            <p:ph type="sldNum" sz="quarter" idx="5"/>
          </p:nvPr>
        </p:nvSpPr>
        <p:spPr/>
        <p:txBody>
          <a:bodyPr/>
          <a:lstStyle/>
          <a:p>
            <a:fld id="{AA83D170-2BEB-554B-B6A6-52B902AA6F20}" type="slidenum">
              <a:rPr lang="en-US" smtClean="0"/>
              <a:t>8</a:t>
            </a:fld>
            <a:endParaRPr lang="en-US"/>
          </a:p>
        </p:txBody>
      </p:sp>
    </p:spTree>
    <p:extLst>
      <p:ext uri="{BB962C8B-B14F-4D97-AF65-F5344CB8AC3E}">
        <p14:creationId xmlns:p14="http://schemas.microsoft.com/office/powerpoint/2010/main" val="350149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AU" dirty="0"/>
              <a:t>This is acknowledged in some recent work. I draw attention here to this paper on linguistic data for evidential research.</a:t>
            </a:r>
          </a:p>
          <a:p>
            <a:endParaRPr lang="en-AU" dirty="0"/>
          </a:p>
          <a:p>
            <a:r>
              <a:rPr lang="en-AU" dirty="0"/>
              <a:t>The authors acknowledge that much more can be gained from understanding evidentiality in spontaneous spoken language, this is compromised by the methodological difficulties in developing large corpora in languages which are not the native language of the researcher. Findings from interactional studies are cited in this work, but viewed as too particular, too ‘contextual’ to be of use in building comparative corpora.</a:t>
            </a:r>
          </a:p>
          <a:p>
            <a:endParaRPr lang="en-AU" dirty="0"/>
          </a:p>
          <a:p>
            <a:r>
              <a:rPr lang="en-AU" dirty="0"/>
              <a:t>I have often observed that descriptive linguists display an anxiety about working with interactional data, often citing the </a:t>
            </a:r>
            <a:r>
              <a:rPr lang="en-AU" dirty="0" err="1"/>
              <a:t>indeterminability</a:t>
            </a:r>
            <a:r>
              <a:rPr lang="en-AU" dirty="0"/>
              <a:t> of pragmatic interpretation, the lack of control of variables. The MPI Nijmegen’s development of elicitation materials is aimed at mitigating these issues, and tools have indeed been developed to elicit language samples for analysis of </a:t>
            </a:r>
            <a:r>
              <a:rPr lang="en-AU" dirty="0" err="1"/>
              <a:t>evidentials</a:t>
            </a:r>
            <a:r>
              <a:rPr lang="en-AU" dirty="0"/>
              <a:t> and epistemic stance taking. </a:t>
            </a:r>
          </a:p>
          <a:p>
            <a:endParaRPr lang="en-AU" dirty="0"/>
          </a:p>
          <a:p>
            <a:r>
              <a:rPr lang="en-AU" dirty="0"/>
              <a:t>In this paper I’d like to suggest other ways that the analysis of evidential systems in description and typology can benefit from a broader understanding of knowledge management in language use. </a:t>
            </a:r>
          </a:p>
          <a:p>
            <a:endParaRPr lang="en-AU" dirty="0"/>
          </a:p>
          <a:p>
            <a:r>
              <a:rPr lang="en-AU" dirty="0"/>
              <a:t>As I will conclude, I feel that we are selling us short if we remain focused on the products of language use and avoid </a:t>
            </a:r>
            <a:r>
              <a:rPr lang="en-AU" dirty="0" err="1"/>
              <a:t>utitlising</a:t>
            </a:r>
            <a:r>
              <a:rPr lang="en-AU" dirty="0"/>
              <a:t> approaches that enable us to see the emergence of language in use. </a:t>
            </a:r>
          </a:p>
          <a:p>
            <a:endParaRPr lang="en-AU" dirty="0"/>
          </a:p>
          <a:p>
            <a:pPr defTabSz="495190">
              <a:defRPr/>
            </a:pPr>
            <a:r>
              <a:rPr lang="en-AU" dirty="0"/>
              <a:t>The methodological challenges are real, but do require some kind of reconciliation if we are to properly understand (as my old teacher and typologist Matthew Dryer would put it - ‘why languages are the way they are’. </a:t>
            </a:r>
          </a:p>
          <a:p>
            <a:endParaRPr lang="en-AU" dirty="0"/>
          </a:p>
          <a:p>
            <a:endParaRPr lang="en-AU" dirty="0"/>
          </a:p>
        </p:txBody>
      </p:sp>
      <p:sp>
        <p:nvSpPr>
          <p:cNvPr id="4" name="Slide Number Placeholder 3"/>
          <p:cNvSpPr>
            <a:spLocks noGrp="1"/>
          </p:cNvSpPr>
          <p:nvPr>
            <p:ph type="sldNum" sz="quarter" idx="5"/>
          </p:nvPr>
        </p:nvSpPr>
        <p:spPr/>
        <p:txBody>
          <a:bodyPr/>
          <a:lstStyle/>
          <a:p>
            <a:fld id="{E624109E-6E63-8742-9B19-DA3685E7EAB9}" type="slidenum">
              <a:rPr lang="en-US" smtClean="0"/>
              <a:t>9</a:t>
            </a:fld>
            <a:endParaRPr lang="en-US"/>
          </a:p>
        </p:txBody>
      </p:sp>
    </p:spTree>
    <p:extLst>
      <p:ext uri="{BB962C8B-B14F-4D97-AF65-F5344CB8AC3E}">
        <p14:creationId xmlns:p14="http://schemas.microsoft.com/office/powerpoint/2010/main" val="219216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1" cy="1470026"/>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1" indent="0" algn="ctr">
              <a:buNone/>
              <a:defRPr>
                <a:solidFill>
                  <a:schemeClr val="tx1">
                    <a:tint val="75000"/>
                  </a:schemeClr>
                </a:solidFill>
              </a:defRPr>
            </a:lvl3pPr>
            <a:lvl4pPr marL="1371496" indent="0" algn="ctr">
              <a:buNone/>
              <a:defRPr>
                <a:solidFill>
                  <a:schemeClr val="tx1">
                    <a:tint val="75000"/>
                  </a:schemeClr>
                </a:solidFill>
              </a:defRPr>
            </a:lvl4pPr>
            <a:lvl5pPr marL="1828662" indent="0" algn="ctr">
              <a:buNone/>
              <a:defRPr>
                <a:solidFill>
                  <a:schemeClr val="tx1">
                    <a:tint val="75000"/>
                  </a:schemeClr>
                </a:solidFill>
              </a:defRPr>
            </a:lvl5pPr>
            <a:lvl6pPr marL="2285826" indent="0" algn="ctr">
              <a:buNone/>
              <a:defRPr>
                <a:solidFill>
                  <a:schemeClr val="tx1">
                    <a:tint val="75000"/>
                  </a:schemeClr>
                </a:solidFill>
              </a:defRPr>
            </a:lvl6pPr>
            <a:lvl7pPr marL="2742993" indent="0" algn="ctr">
              <a:buNone/>
              <a:defRPr>
                <a:solidFill>
                  <a:schemeClr val="tx1">
                    <a:tint val="75000"/>
                  </a:schemeClr>
                </a:solidFill>
              </a:defRPr>
            </a:lvl7pPr>
            <a:lvl8pPr marL="3200157" indent="0" algn="ctr">
              <a:buNone/>
              <a:defRPr>
                <a:solidFill>
                  <a:schemeClr val="tx1">
                    <a:tint val="75000"/>
                  </a:schemeClr>
                </a:solidFill>
              </a:defRPr>
            </a:lvl8pPr>
            <a:lvl9pPr marL="3657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1FAB6E-A97E-BB44-B552-1B25C292C786}"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37297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FAB6E-A97E-BB44-B552-1B25C292C786}"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124819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FAB6E-A97E-BB44-B552-1B25C292C786}"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108732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FAB6E-A97E-BB44-B552-1B25C292C786}"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28606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1"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5" y="2906715"/>
            <a:ext cx="7772401" cy="150018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1" indent="0">
              <a:buNone/>
              <a:defRPr sz="1599">
                <a:solidFill>
                  <a:schemeClr val="tx1">
                    <a:tint val="75000"/>
                  </a:schemeClr>
                </a:solidFill>
              </a:defRPr>
            </a:lvl3pPr>
            <a:lvl4pPr marL="1371496" indent="0">
              <a:buNone/>
              <a:defRPr sz="1400">
                <a:solidFill>
                  <a:schemeClr val="tx1">
                    <a:tint val="75000"/>
                  </a:schemeClr>
                </a:solidFill>
              </a:defRPr>
            </a:lvl4pPr>
            <a:lvl5pPr marL="1828662" indent="0">
              <a:buNone/>
              <a:defRPr sz="1400">
                <a:solidFill>
                  <a:schemeClr val="tx1">
                    <a:tint val="75000"/>
                  </a:schemeClr>
                </a:solidFill>
              </a:defRPr>
            </a:lvl5pPr>
            <a:lvl6pPr marL="2285826" indent="0">
              <a:buNone/>
              <a:defRPr sz="1400">
                <a:solidFill>
                  <a:schemeClr val="tx1">
                    <a:tint val="75000"/>
                  </a:schemeClr>
                </a:solidFill>
              </a:defRPr>
            </a:lvl6pPr>
            <a:lvl7pPr marL="2742993" indent="0">
              <a:buNone/>
              <a:defRPr sz="1400">
                <a:solidFill>
                  <a:schemeClr val="tx1">
                    <a:tint val="75000"/>
                  </a:schemeClr>
                </a:solidFill>
              </a:defRPr>
            </a:lvl7pPr>
            <a:lvl8pPr marL="3200157" indent="0">
              <a:buNone/>
              <a:defRPr sz="1400">
                <a:solidFill>
                  <a:schemeClr val="tx1">
                    <a:tint val="75000"/>
                  </a:schemeClr>
                </a:solidFill>
              </a:defRPr>
            </a:lvl8pPr>
            <a:lvl9pPr marL="365732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FAB6E-A97E-BB44-B552-1B25C292C786}"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13685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FAB6E-A97E-BB44-B552-1B25C292C786}"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28101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1"/>
          </a:xfrm>
        </p:spPr>
        <p:txBody>
          <a:bodyPr anchor="b"/>
          <a:lstStyle>
            <a:lvl1pPr marL="0" indent="0">
              <a:buNone/>
              <a:defRPr sz="2400" b="1"/>
            </a:lvl1pPr>
            <a:lvl2pPr marL="457166" indent="0">
              <a:buNone/>
              <a:defRPr sz="2000" b="1"/>
            </a:lvl2pPr>
            <a:lvl3pPr marL="914331" indent="0">
              <a:buNone/>
              <a:defRPr sz="1800" b="1"/>
            </a:lvl3pPr>
            <a:lvl4pPr marL="1371496" indent="0">
              <a:buNone/>
              <a:defRPr sz="1599" b="1"/>
            </a:lvl4pPr>
            <a:lvl5pPr marL="1828662" indent="0">
              <a:buNone/>
              <a:defRPr sz="1599" b="1"/>
            </a:lvl5pPr>
            <a:lvl6pPr marL="2285826" indent="0">
              <a:buNone/>
              <a:defRPr sz="1599" b="1"/>
            </a:lvl6pPr>
            <a:lvl7pPr marL="2742993" indent="0">
              <a:buNone/>
              <a:defRPr sz="1599" b="1"/>
            </a:lvl7pPr>
            <a:lvl8pPr marL="3200157" indent="0">
              <a:buNone/>
              <a:defRPr sz="1599" b="1"/>
            </a:lvl8pPr>
            <a:lvl9pPr marL="3657322" indent="0">
              <a:buNone/>
              <a:defRPr sz="1599" b="1"/>
            </a:lvl9pPr>
          </a:lstStyle>
          <a:p>
            <a:pPr lvl="0"/>
            <a:r>
              <a:rPr lang="en-US"/>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5"/>
            <a:ext cx="4041775" cy="639761"/>
          </a:xfrm>
        </p:spPr>
        <p:txBody>
          <a:bodyPr anchor="b"/>
          <a:lstStyle>
            <a:lvl1pPr marL="0" indent="0">
              <a:buNone/>
              <a:defRPr sz="2400" b="1"/>
            </a:lvl1pPr>
            <a:lvl2pPr marL="457166" indent="0">
              <a:buNone/>
              <a:defRPr sz="2000" b="1"/>
            </a:lvl2pPr>
            <a:lvl3pPr marL="914331" indent="0">
              <a:buNone/>
              <a:defRPr sz="1800" b="1"/>
            </a:lvl3pPr>
            <a:lvl4pPr marL="1371496" indent="0">
              <a:buNone/>
              <a:defRPr sz="1599" b="1"/>
            </a:lvl4pPr>
            <a:lvl5pPr marL="1828662" indent="0">
              <a:buNone/>
              <a:defRPr sz="1599" b="1"/>
            </a:lvl5pPr>
            <a:lvl6pPr marL="2285826" indent="0">
              <a:buNone/>
              <a:defRPr sz="1599" b="1"/>
            </a:lvl6pPr>
            <a:lvl7pPr marL="2742993" indent="0">
              <a:buNone/>
              <a:defRPr sz="1599" b="1"/>
            </a:lvl7pPr>
            <a:lvl8pPr marL="3200157" indent="0">
              <a:buNone/>
              <a:defRPr sz="1599" b="1"/>
            </a:lvl8pPr>
            <a:lvl9pPr marL="3657322" indent="0">
              <a:buNone/>
              <a:defRPr sz="1599" b="1"/>
            </a:lvl9pPr>
          </a:lstStyle>
          <a:p>
            <a:pPr lvl="0"/>
            <a:r>
              <a:rPr lang="en-US"/>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FAB6E-A97E-BB44-B552-1B25C292C786}"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405969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FAB6E-A97E-BB44-B552-1B25C292C786}"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195745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FAB6E-A97E-BB44-B552-1B25C292C786}"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312421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5"/>
            <a:ext cx="5111750" cy="5853113"/>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5"/>
            <a:ext cx="3008313" cy="4691063"/>
          </a:xfrm>
        </p:spPr>
        <p:txBody>
          <a:bodyPr/>
          <a:lstStyle>
            <a:lvl1pPr marL="0" indent="0">
              <a:buNone/>
              <a:defRPr sz="1400"/>
            </a:lvl1pPr>
            <a:lvl2pPr marL="457166" indent="0">
              <a:buNone/>
              <a:defRPr sz="1199"/>
            </a:lvl2pPr>
            <a:lvl3pPr marL="914331" indent="0">
              <a:buNone/>
              <a:defRPr sz="1000"/>
            </a:lvl3pPr>
            <a:lvl4pPr marL="1371496" indent="0">
              <a:buNone/>
              <a:defRPr sz="900"/>
            </a:lvl4pPr>
            <a:lvl5pPr marL="1828662" indent="0">
              <a:buNone/>
              <a:defRPr sz="900"/>
            </a:lvl5pPr>
            <a:lvl6pPr marL="2285826" indent="0">
              <a:buNone/>
              <a:defRPr sz="900"/>
            </a:lvl6pPr>
            <a:lvl7pPr marL="2742993" indent="0">
              <a:buNone/>
              <a:defRPr sz="900"/>
            </a:lvl7pPr>
            <a:lvl8pPr marL="3200157" indent="0">
              <a:buNone/>
              <a:defRPr sz="900"/>
            </a:lvl8pPr>
            <a:lvl9pPr marL="365732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FAB6E-A97E-BB44-B552-1B25C292C786}"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289084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199"/>
            </a:lvl1pPr>
            <a:lvl2pPr marL="457166" indent="0">
              <a:buNone/>
              <a:defRPr sz="2800"/>
            </a:lvl2pPr>
            <a:lvl3pPr marL="914331" indent="0">
              <a:buNone/>
              <a:defRPr sz="2400"/>
            </a:lvl3pPr>
            <a:lvl4pPr marL="1371496" indent="0">
              <a:buNone/>
              <a:defRPr sz="2000"/>
            </a:lvl4pPr>
            <a:lvl5pPr marL="1828662" indent="0">
              <a:buNone/>
              <a:defRPr sz="2000"/>
            </a:lvl5pPr>
            <a:lvl6pPr marL="2285826" indent="0">
              <a:buNone/>
              <a:defRPr sz="2000"/>
            </a:lvl6pPr>
            <a:lvl7pPr marL="2742993" indent="0">
              <a:buNone/>
              <a:defRPr sz="2000"/>
            </a:lvl7pPr>
            <a:lvl8pPr marL="3200157" indent="0">
              <a:buNone/>
              <a:defRPr sz="2000"/>
            </a:lvl8pPr>
            <a:lvl9pPr marL="3657322" indent="0">
              <a:buNone/>
              <a:defRPr sz="2000"/>
            </a:lvl9pPr>
          </a:lstStyle>
          <a:p>
            <a:endParaRPr lang="en-US"/>
          </a:p>
        </p:txBody>
      </p:sp>
      <p:sp>
        <p:nvSpPr>
          <p:cNvPr id="4" name="Text Placeholder 3"/>
          <p:cNvSpPr>
            <a:spLocks noGrp="1"/>
          </p:cNvSpPr>
          <p:nvPr>
            <p:ph type="body" sz="half" idx="2"/>
          </p:nvPr>
        </p:nvSpPr>
        <p:spPr>
          <a:xfrm>
            <a:off x="1792288" y="5367340"/>
            <a:ext cx="5486400" cy="804861"/>
          </a:xfrm>
        </p:spPr>
        <p:txBody>
          <a:bodyPr/>
          <a:lstStyle>
            <a:lvl1pPr marL="0" indent="0">
              <a:buNone/>
              <a:defRPr sz="1400"/>
            </a:lvl1pPr>
            <a:lvl2pPr marL="457166" indent="0">
              <a:buNone/>
              <a:defRPr sz="1199"/>
            </a:lvl2pPr>
            <a:lvl3pPr marL="914331" indent="0">
              <a:buNone/>
              <a:defRPr sz="1000"/>
            </a:lvl3pPr>
            <a:lvl4pPr marL="1371496" indent="0">
              <a:buNone/>
              <a:defRPr sz="900"/>
            </a:lvl4pPr>
            <a:lvl5pPr marL="1828662" indent="0">
              <a:buNone/>
              <a:defRPr sz="900"/>
            </a:lvl5pPr>
            <a:lvl6pPr marL="2285826" indent="0">
              <a:buNone/>
              <a:defRPr sz="900"/>
            </a:lvl6pPr>
            <a:lvl7pPr marL="2742993" indent="0">
              <a:buNone/>
              <a:defRPr sz="900"/>
            </a:lvl7pPr>
            <a:lvl8pPr marL="3200157" indent="0">
              <a:buNone/>
              <a:defRPr sz="900"/>
            </a:lvl8pPr>
            <a:lvl9pPr marL="365732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FAB6E-A97E-BB44-B552-1B25C292C786}"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A2CA9-ABAB-894D-AF3C-C21ADF31631E}" type="slidenum">
              <a:rPr lang="en-US" smtClean="0"/>
              <a:t>‹Nr.›</a:t>
            </a:fld>
            <a:endParaRPr lang="en-US"/>
          </a:p>
        </p:txBody>
      </p:sp>
    </p:spTree>
    <p:extLst>
      <p:ext uri="{BB962C8B-B14F-4D97-AF65-F5344CB8AC3E}">
        <p14:creationId xmlns:p14="http://schemas.microsoft.com/office/powerpoint/2010/main" val="82237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6356353"/>
            <a:ext cx="2133600" cy="365126"/>
          </a:xfrm>
          <a:prstGeom prst="rect">
            <a:avLst/>
          </a:prstGeom>
        </p:spPr>
        <p:txBody>
          <a:bodyPr vert="horz" lIns="91440" tIns="45720" rIns="91440" bIns="45720" rtlCol="0" anchor="ctr"/>
          <a:lstStyle>
            <a:lvl1pPr algn="l">
              <a:defRPr sz="1199">
                <a:solidFill>
                  <a:schemeClr val="tx1">
                    <a:tint val="75000"/>
                  </a:schemeClr>
                </a:solidFill>
              </a:defRPr>
            </a:lvl1pPr>
          </a:lstStyle>
          <a:p>
            <a:fld id="{171FAB6E-A97E-BB44-B552-1B25C292C786}" type="datetimeFigureOut">
              <a:rPr lang="en-US" smtClean="0"/>
              <a:t>5/1/2024</a:t>
            </a:fld>
            <a:endParaRPr lang="en-US"/>
          </a:p>
        </p:txBody>
      </p:sp>
      <p:sp>
        <p:nvSpPr>
          <p:cNvPr id="5" name="Footer Placeholder 4"/>
          <p:cNvSpPr>
            <a:spLocks noGrp="1"/>
          </p:cNvSpPr>
          <p:nvPr>
            <p:ph type="ftr" sz="quarter" idx="3"/>
          </p:nvPr>
        </p:nvSpPr>
        <p:spPr>
          <a:xfrm>
            <a:off x="3124201" y="6356353"/>
            <a:ext cx="2895600" cy="365126"/>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40" tIns="45720" rIns="91440" bIns="45720" rtlCol="0" anchor="ctr"/>
          <a:lstStyle>
            <a:lvl1pPr algn="r">
              <a:defRPr sz="1199">
                <a:solidFill>
                  <a:schemeClr val="tx1">
                    <a:tint val="75000"/>
                  </a:schemeClr>
                </a:solidFill>
              </a:defRPr>
            </a:lvl1pPr>
          </a:lstStyle>
          <a:p>
            <a:fld id="{FC3A2CA9-ABAB-894D-AF3C-C21ADF31631E}" type="slidenum">
              <a:rPr lang="en-US" smtClean="0"/>
              <a:t>‹Nr.›</a:t>
            </a:fld>
            <a:endParaRPr lang="en-US"/>
          </a:p>
        </p:txBody>
      </p:sp>
    </p:spTree>
    <p:extLst>
      <p:ext uri="{BB962C8B-B14F-4D97-AF65-F5344CB8AC3E}">
        <p14:creationId xmlns:p14="http://schemas.microsoft.com/office/powerpoint/2010/main" val="1087697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66" rtl="0" eaLnBrk="1" latinLnBrk="0" hangingPunct="1">
        <a:spcBef>
          <a:spcPct val="0"/>
        </a:spcBef>
        <a:buNone/>
        <a:defRPr sz="4399" kern="1200">
          <a:solidFill>
            <a:schemeClr val="tx1"/>
          </a:solidFill>
          <a:latin typeface="+mj-lt"/>
          <a:ea typeface="+mj-ea"/>
          <a:cs typeface="+mj-cs"/>
        </a:defRPr>
      </a:lvl1pPr>
    </p:titleStyle>
    <p:bodyStyle>
      <a:lvl1pPr marL="342874" indent="-342874" algn="l" defTabSz="457166" rtl="0" eaLnBrk="1" latinLnBrk="0" hangingPunct="1">
        <a:spcBef>
          <a:spcPct val="20000"/>
        </a:spcBef>
        <a:buFont typeface="Arial"/>
        <a:buChar char="•"/>
        <a:defRPr sz="3199" kern="1200">
          <a:solidFill>
            <a:schemeClr val="tx1"/>
          </a:solidFill>
          <a:latin typeface="+mn-lt"/>
          <a:ea typeface="+mn-ea"/>
          <a:cs typeface="+mn-cs"/>
        </a:defRPr>
      </a:lvl1pPr>
      <a:lvl2pPr marL="742894" indent="-285729" algn="l" defTabSz="457166" rtl="0" eaLnBrk="1" latinLnBrk="0" hangingPunct="1">
        <a:spcBef>
          <a:spcPct val="20000"/>
        </a:spcBef>
        <a:buFont typeface="Arial"/>
        <a:buChar char="–"/>
        <a:defRPr sz="2800" kern="1200">
          <a:solidFill>
            <a:schemeClr val="tx1"/>
          </a:solidFill>
          <a:latin typeface="+mn-lt"/>
          <a:ea typeface="+mn-ea"/>
          <a:cs typeface="+mn-cs"/>
        </a:defRPr>
      </a:lvl2pPr>
      <a:lvl3pPr marL="1142913" indent="-228582" algn="l" defTabSz="457166" rtl="0" eaLnBrk="1" latinLnBrk="0" hangingPunct="1">
        <a:spcBef>
          <a:spcPct val="20000"/>
        </a:spcBef>
        <a:buFont typeface="Arial"/>
        <a:buChar char="•"/>
        <a:defRPr sz="2400" kern="1200">
          <a:solidFill>
            <a:schemeClr val="tx1"/>
          </a:solidFill>
          <a:latin typeface="+mn-lt"/>
          <a:ea typeface="+mn-ea"/>
          <a:cs typeface="+mn-cs"/>
        </a:defRPr>
      </a:lvl3pPr>
      <a:lvl4pPr marL="1600078" indent="-228582" algn="l" defTabSz="457166" rtl="0" eaLnBrk="1" latinLnBrk="0" hangingPunct="1">
        <a:spcBef>
          <a:spcPct val="20000"/>
        </a:spcBef>
        <a:buFont typeface="Arial"/>
        <a:buChar char="–"/>
        <a:defRPr sz="2000" kern="1200">
          <a:solidFill>
            <a:schemeClr val="tx1"/>
          </a:solidFill>
          <a:latin typeface="+mn-lt"/>
          <a:ea typeface="+mn-ea"/>
          <a:cs typeface="+mn-cs"/>
        </a:defRPr>
      </a:lvl4pPr>
      <a:lvl5pPr marL="2057244" indent="-228582" algn="l" defTabSz="457166" rtl="0" eaLnBrk="1" latinLnBrk="0" hangingPunct="1">
        <a:spcBef>
          <a:spcPct val="20000"/>
        </a:spcBef>
        <a:buFont typeface="Arial"/>
        <a:buChar char="»"/>
        <a:defRPr sz="2000" kern="1200">
          <a:solidFill>
            <a:schemeClr val="tx1"/>
          </a:solidFill>
          <a:latin typeface="+mn-lt"/>
          <a:ea typeface="+mn-ea"/>
          <a:cs typeface="+mn-cs"/>
        </a:defRPr>
      </a:lvl5pPr>
      <a:lvl6pPr marL="2514410"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5"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0"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6"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1" algn="l" defTabSz="457166" rtl="0" eaLnBrk="1" latinLnBrk="0" hangingPunct="1">
        <a:defRPr sz="1800" kern="1200">
          <a:solidFill>
            <a:schemeClr val="tx1"/>
          </a:solidFill>
          <a:latin typeface="+mn-lt"/>
          <a:ea typeface="+mn-ea"/>
          <a:cs typeface="+mn-cs"/>
        </a:defRPr>
      </a:lvl3pPr>
      <a:lvl4pPr marL="1371496" algn="l" defTabSz="457166" rtl="0" eaLnBrk="1" latinLnBrk="0" hangingPunct="1">
        <a:defRPr sz="1800" kern="1200">
          <a:solidFill>
            <a:schemeClr val="tx1"/>
          </a:solidFill>
          <a:latin typeface="+mn-lt"/>
          <a:ea typeface="+mn-ea"/>
          <a:cs typeface="+mn-cs"/>
        </a:defRPr>
      </a:lvl4pPr>
      <a:lvl5pPr marL="1828662" algn="l" defTabSz="457166" rtl="0" eaLnBrk="1" latinLnBrk="0" hangingPunct="1">
        <a:defRPr sz="1800" kern="1200">
          <a:solidFill>
            <a:schemeClr val="tx1"/>
          </a:solidFill>
          <a:latin typeface="+mn-lt"/>
          <a:ea typeface="+mn-ea"/>
          <a:cs typeface="+mn-cs"/>
        </a:defRPr>
      </a:lvl5pPr>
      <a:lvl6pPr marL="2285826" algn="l" defTabSz="457166" rtl="0" eaLnBrk="1" latinLnBrk="0" hangingPunct="1">
        <a:defRPr sz="1800" kern="1200">
          <a:solidFill>
            <a:schemeClr val="tx1"/>
          </a:solidFill>
          <a:latin typeface="+mn-lt"/>
          <a:ea typeface="+mn-ea"/>
          <a:cs typeface="+mn-cs"/>
        </a:defRPr>
      </a:lvl6pPr>
      <a:lvl7pPr marL="2742993" algn="l" defTabSz="457166" rtl="0" eaLnBrk="1" latinLnBrk="0" hangingPunct="1">
        <a:defRPr sz="1800" kern="1200">
          <a:solidFill>
            <a:schemeClr val="tx1"/>
          </a:solidFill>
          <a:latin typeface="+mn-lt"/>
          <a:ea typeface="+mn-ea"/>
          <a:cs typeface="+mn-cs"/>
        </a:defRPr>
      </a:lvl7pPr>
      <a:lvl8pPr marL="3200157" algn="l" defTabSz="457166" rtl="0" eaLnBrk="1" latinLnBrk="0" hangingPunct="1">
        <a:defRPr sz="1800" kern="1200">
          <a:solidFill>
            <a:schemeClr val="tx1"/>
          </a:solidFill>
          <a:latin typeface="+mn-lt"/>
          <a:ea typeface="+mn-ea"/>
          <a:cs typeface="+mn-cs"/>
        </a:defRPr>
      </a:lvl8pPr>
      <a:lvl9pPr marL="3657322"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34.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075/il.21008.mu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279236"/>
            <a:ext cx="7772401" cy="1470026"/>
          </a:xfrm>
        </p:spPr>
        <p:txBody>
          <a:bodyPr>
            <a:normAutofit fontScale="90000"/>
          </a:bodyPr>
          <a:lstStyle/>
          <a:p>
            <a:r>
              <a:rPr lang="en-US" sz="4899" b="1" dirty="0"/>
              <a:t>Managing epistemic asymmetries in grammar and interaction.</a:t>
            </a:r>
            <a:br>
              <a:rPr lang="en-US" sz="4899" b="1" dirty="0"/>
            </a:br>
            <a:r>
              <a:rPr lang="en-US" sz="3099" dirty="0"/>
              <a:t>Ego-Evidentiality and the right(s) to know (better).</a:t>
            </a:r>
            <a:br>
              <a:rPr lang="en-US" sz="3099" dirty="0"/>
            </a:br>
            <a:r>
              <a:rPr lang="en-US" sz="3099" dirty="0"/>
              <a:t>Tübingen, April 26 2024</a:t>
            </a:r>
            <a:endParaRPr lang="en-US" dirty="0"/>
          </a:p>
        </p:txBody>
      </p:sp>
      <p:sp>
        <p:nvSpPr>
          <p:cNvPr id="3" name="Subtitle 2"/>
          <p:cNvSpPr>
            <a:spLocks noGrp="1"/>
          </p:cNvSpPr>
          <p:nvPr>
            <p:ph type="subTitle" idx="1"/>
          </p:nvPr>
        </p:nvSpPr>
        <p:spPr>
          <a:xfrm>
            <a:off x="1371603" y="4603661"/>
            <a:ext cx="6400800" cy="1470026"/>
          </a:xfrm>
        </p:spPr>
        <p:txBody>
          <a:bodyPr/>
          <a:lstStyle/>
          <a:p>
            <a:r>
              <a:rPr lang="en-US" dirty="0"/>
              <a:t>Ilana Mushin</a:t>
            </a:r>
          </a:p>
          <a:p>
            <a:r>
              <a:rPr lang="en-US" dirty="0"/>
              <a:t>University of Queensland</a:t>
            </a:r>
          </a:p>
        </p:txBody>
      </p:sp>
      <p:pic>
        <p:nvPicPr>
          <p:cNvPr id="4" name="Picture 3">
            <a:extLst>
              <a:ext uri="{FF2B5EF4-FFF2-40B4-BE49-F238E27FC236}">
                <a16:creationId xmlns:a16="http://schemas.microsoft.com/office/drawing/2014/main" id="{85425BAA-D8F9-624B-80BB-97C146EB409B}"/>
              </a:ext>
            </a:extLst>
          </p:cNvPr>
          <p:cNvPicPr>
            <a:picLocks noChangeAspect="1"/>
          </p:cNvPicPr>
          <p:nvPr/>
        </p:nvPicPr>
        <p:blipFill>
          <a:blip r:embed="rId3"/>
          <a:stretch>
            <a:fillRect/>
          </a:stretch>
        </p:blipFill>
        <p:spPr>
          <a:xfrm>
            <a:off x="43541" y="4321088"/>
            <a:ext cx="2458120" cy="2536914"/>
          </a:xfrm>
          <a:prstGeom prst="rect">
            <a:avLst/>
          </a:prstGeom>
        </p:spPr>
      </p:pic>
      <p:pic>
        <p:nvPicPr>
          <p:cNvPr id="5" name="Picture 4">
            <a:extLst>
              <a:ext uri="{FF2B5EF4-FFF2-40B4-BE49-F238E27FC236}">
                <a16:creationId xmlns:a16="http://schemas.microsoft.com/office/drawing/2014/main" id="{32CA87DD-EF7E-7344-993E-552DB67D23F6}"/>
              </a:ext>
            </a:extLst>
          </p:cNvPr>
          <p:cNvPicPr>
            <a:picLocks noChangeAspect="1"/>
          </p:cNvPicPr>
          <p:nvPr/>
        </p:nvPicPr>
        <p:blipFill>
          <a:blip r:embed="rId4"/>
          <a:stretch>
            <a:fillRect/>
          </a:stretch>
        </p:blipFill>
        <p:spPr>
          <a:xfrm>
            <a:off x="5372100" y="5791200"/>
            <a:ext cx="3771900" cy="914400"/>
          </a:xfrm>
          <a:prstGeom prst="rect">
            <a:avLst/>
          </a:prstGeom>
        </p:spPr>
      </p:pic>
      <p:pic>
        <p:nvPicPr>
          <p:cNvPr id="6" name="Picture 5">
            <a:extLst>
              <a:ext uri="{FF2B5EF4-FFF2-40B4-BE49-F238E27FC236}">
                <a16:creationId xmlns:a16="http://schemas.microsoft.com/office/drawing/2014/main" id="{F0FAA956-E500-3B46-AF7B-1C976480A3EE}"/>
              </a:ext>
            </a:extLst>
          </p:cNvPr>
          <p:cNvPicPr>
            <a:picLocks noChangeAspect="1"/>
          </p:cNvPicPr>
          <p:nvPr/>
        </p:nvPicPr>
        <p:blipFill>
          <a:blip r:embed="rId5"/>
          <a:stretch>
            <a:fillRect/>
          </a:stretch>
        </p:blipFill>
        <p:spPr>
          <a:xfrm>
            <a:off x="1" y="845950"/>
            <a:ext cx="1446046" cy="1284476"/>
          </a:xfrm>
          <a:prstGeom prst="rect">
            <a:avLst/>
          </a:prstGeom>
        </p:spPr>
      </p:pic>
    </p:spTree>
    <p:extLst>
      <p:ext uri="{BB962C8B-B14F-4D97-AF65-F5344CB8AC3E}">
        <p14:creationId xmlns:p14="http://schemas.microsoft.com/office/powerpoint/2010/main" val="411596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629-A7A2-EA4A-BB7F-66C709085357}"/>
              </a:ext>
            </a:extLst>
          </p:cNvPr>
          <p:cNvSpPr>
            <a:spLocks noGrp="1"/>
          </p:cNvSpPr>
          <p:nvPr>
            <p:ph type="title"/>
          </p:nvPr>
        </p:nvSpPr>
        <p:spPr/>
        <p:txBody>
          <a:bodyPr>
            <a:normAutofit/>
          </a:bodyPr>
          <a:lstStyle/>
          <a:p>
            <a:r>
              <a:rPr lang="en-US" dirty="0"/>
              <a:t>New paradigms?</a:t>
            </a:r>
          </a:p>
        </p:txBody>
      </p:sp>
      <p:sp>
        <p:nvSpPr>
          <p:cNvPr id="3" name="Content Placeholder 2">
            <a:extLst>
              <a:ext uri="{FF2B5EF4-FFF2-40B4-BE49-F238E27FC236}">
                <a16:creationId xmlns:a16="http://schemas.microsoft.com/office/drawing/2014/main" id="{01F71C61-CD56-6743-AD12-C9266BCD2C78}"/>
              </a:ext>
            </a:extLst>
          </p:cNvPr>
          <p:cNvSpPr>
            <a:spLocks noGrp="1"/>
          </p:cNvSpPr>
          <p:nvPr>
            <p:ph idx="1"/>
          </p:nvPr>
        </p:nvSpPr>
        <p:spPr/>
        <p:txBody>
          <a:bodyPr>
            <a:normAutofit/>
          </a:bodyPr>
          <a:lstStyle/>
          <a:p>
            <a:r>
              <a:rPr lang="en-US" dirty="0"/>
              <a:t>Driven by technological advances</a:t>
            </a:r>
          </a:p>
          <a:p>
            <a:pPr lvl="1"/>
            <a:r>
              <a:rPr lang="en-US" dirty="0"/>
              <a:t>Recording and transcribing technology</a:t>
            </a:r>
          </a:p>
          <a:p>
            <a:pPr lvl="1"/>
            <a:r>
              <a:rPr lang="en-US" dirty="0"/>
              <a:t>Statistical methods</a:t>
            </a:r>
          </a:p>
          <a:p>
            <a:pPr lvl="1"/>
            <a:r>
              <a:rPr lang="en-US" dirty="0"/>
              <a:t>Management of large corpora</a:t>
            </a:r>
          </a:p>
          <a:p>
            <a:r>
              <a:rPr lang="en-US" dirty="0"/>
              <a:t>Easier to look at frequency and distribution. </a:t>
            </a:r>
          </a:p>
          <a:p>
            <a:pPr lvl="1"/>
            <a:r>
              <a:rPr lang="en-US" dirty="0"/>
              <a:t>Variation</a:t>
            </a:r>
          </a:p>
          <a:p>
            <a:pPr lvl="1"/>
            <a:r>
              <a:rPr lang="en-US" dirty="0"/>
              <a:t>Context</a:t>
            </a:r>
          </a:p>
        </p:txBody>
      </p:sp>
      <p:pic>
        <p:nvPicPr>
          <p:cNvPr id="5" name="Picture 4">
            <a:extLst>
              <a:ext uri="{FF2B5EF4-FFF2-40B4-BE49-F238E27FC236}">
                <a16:creationId xmlns:a16="http://schemas.microsoft.com/office/drawing/2014/main" id="{E2B76E7A-93CC-3041-B51E-61E8060C78CA}"/>
              </a:ext>
            </a:extLst>
          </p:cNvPr>
          <p:cNvPicPr>
            <a:picLocks noChangeAspect="1"/>
          </p:cNvPicPr>
          <p:nvPr/>
        </p:nvPicPr>
        <p:blipFill>
          <a:blip r:embed="rId3"/>
          <a:stretch>
            <a:fillRect/>
          </a:stretch>
        </p:blipFill>
        <p:spPr>
          <a:xfrm>
            <a:off x="5954931" y="4664166"/>
            <a:ext cx="3124200" cy="2193839"/>
          </a:xfrm>
          <a:prstGeom prst="rect">
            <a:avLst/>
          </a:prstGeom>
        </p:spPr>
      </p:pic>
    </p:spTree>
    <p:extLst>
      <p:ext uri="{BB962C8B-B14F-4D97-AF65-F5344CB8AC3E}">
        <p14:creationId xmlns:p14="http://schemas.microsoft.com/office/powerpoint/2010/main" val="153554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629-A7A2-EA4A-BB7F-66C709085357}"/>
              </a:ext>
            </a:extLst>
          </p:cNvPr>
          <p:cNvSpPr>
            <a:spLocks noGrp="1"/>
          </p:cNvSpPr>
          <p:nvPr>
            <p:ph type="title"/>
          </p:nvPr>
        </p:nvSpPr>
        <p:spPr/>
        <p:txBody>
          <a:bodyPr>
            <a:normAutofit/>
          </a:bodyPr>
          <a:lstStyle/>
          <a:p>
            <a:r>
              <a:rPr lang="en-US" dirty="0"/>
              <a:t>New paradigms?</a:t>
            </a:r>
          </a:p>
        </p:txBody>
      </p:sp>
      <p:sp>
        <p:nvSpPr>
          <p:cNvPr id="3" name="Content Placeholder 2">
            <a:extLst>
              <a:ext uri="{FF2B5EF4-FFF2-40B4-BE49-F238E27FC236}">
                <a16:creationId xmlns:a16="http://schemas.microsoft.com/office/drawing/2014/main" id="{01F71C61-CD56-6743-AD12-C9266BCD2C78}"/>
              </a:ext>
            </a:extLst>
          </p:cNvPr>
          <p:cNvSpPr>
            <a:spLocks noGrp="1"/>
          </p:cNvSpPr>
          <p:nvPr>
            <p:ph idx="1"/>
          </p:nvPr>
        </p:nvSpPr>
        <p:spPr/>
        <p:txBody>
          <a:bodyPr>
            <a:normAutofit/>
          </a:bodyPr>
          <a:lstStyle/>
          <a:p>
            <a:r>
              <a:rPr lang="en-US" dirty="0"/>
              <a:t>Driven by technological advances</a:t>
            </a:r>
          </a:p>
          <a:p>
            <a:pPr lvl="1"/>
            <a:r>
              <a:rPr lang="en-US" dirty="0"/>
              <a:t>Recording and transcribing technology</a:t>
            </a:r>
          </a:p>
          <a:p>
            <a:pPr lvl="1"/>
            <a:r>
              <a:rPr lang="en-US" dirty="0"/>
              <a:t>Statistical methods</a:t>
            </a:r>
          </a:p>
          <a:p>
            <a:pPr lvl="1"/>
            <a:r>
              <a:rPr lang="en-US" dirty="0"/>
              <a:t>Management of large corpora</a:t>
            </a:r>
          </a:p>
          <a:p>
            <a:r>
              <a:rPr lang="en-US" dirty="0"/>
              <a:t>Easier to look at frequency and distribution. </a:t>
            </a:r>
          </a:p>
          <a:p>
            <a:pPr lvl="1"/>
            <a:r>
              <a:rPr lang="en-US" dirty="0"/>
              <a:t>Variation</a:t>
            </a:r>
          </a:p>
          <a:p>
            <a:pPr lvl="1"/>
            <a:r>
              <a:rPr lang="en-US" dirty="0"/>
              <a:t>Context</a:t>
            </a:r>
          </a:p>
        </p:txBody>
      </p:sp>
      <p:pic>
        <p:nvPicPr>
          <p:cNvPr id="6" name="Picture 6">
            <a:extLst>
              <a:ext uri="{FF2B5EF4-FFF2-40B4-BE49-F238E27FC236}">
                <a16:creationId xmlns:a16="http://schemas.microsoft.com/office/drawing/2014/main" id="{463F8289-3CBB-9B21-3A67-3BC4978F73F8}"/>
              </a:ext>
            </a:extLst>
          </p:cNvPr>
          <p:cNvPicPr>
            <a:picLocks noChangeAspect="1"/>
          </p:cNvPicPr>
          <p:nvPr/>
        </p:nvPicPr>
        <p:blipFill>
          <a:blip r:embed="rId3"/>
          <a:stretch>
            <a:fillRect/>
          </a:stretch>
        </p:blipFill>
        <p:spPr>
          <a:xfrm>
            <a:off x="7086602" y="4258542"/>
            <a:ext cx="2057400" cy="2618509"/>
          </a:xfrm>
          <a:prstGeom prst="rect">
            <a:avLst/>
          </a:prstGeom>
        </p:spPr>
      </p:pic>
    </p:spTree>
    <p:extLst>
      <p:ext uri="{BB962C8B-B14F-4D97-AF65-F5344CB8AC3E}">
        <p14:creationId xmlns:p14="http://schemas.microsoft.com/office/powerpoint/2010/main" val="413922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87DF-433A-7E9F-6394-6EFD21373685}"/>
              </a:ext>
            </a:extLst>
          </p:cNvPr>
          <p:cNvSpPr>
            <a:spLocks noGrp="1"/>
          </p:cNvSpPr>
          <p:nvPr>
            <p:ph type="title"/>
          </p:nvPr>
        </p:nvSpPr>
        <p:spPr/>
        <p:txBody>
          <a:bodyPr>
            <a:normAutofit/>
          </a:bodyPr>
          <a:lstStyle/>
          <a:p>
            <a:r>
              <a:rPr lang="en-US" dirty="0"/>
              <a:t>Evidentiality</a:t>
            </a:r>
          </a:p>
        </p:txBody>
      </p:sp>
      <p:sp>
        <p:nvSpPr>
          <p:cNvPr id="3" name="Content Placeholder 2">
            <a:extLst>
              <a:ext uri="{FF2B5EF4-FFF2-40B4-BE49-F238E27FC236}">
                <a16:creationId xmlns:a16="http://schemas.microsoft.com/office/drawing/2014/main" id="{556059AE-B863-D59A-C8EC-D10BE7F48760}"/>
              </a:ext>
            </a:extLst>
          </p:cNvPr>
          <p:cNvSpPr>
            <a:spLocks noGrp="1"/>
          </p:cNvSpPr>
          <p:nvPr>
            <p:ph idx="1"/>
          </p:nvPr>
        </p:nvSpPr>
        <p:spPr/>
        <p:txBody>
          <a:bodyPr>
            <a:normAutofit/>
          </a:bodyPr>
          <a:lstStyle/>
          <a:p>
            <a:pPr marL="0" indent="0">
              <a:buNone/>
            </a:pPr>
            <a:r>
              <a:rPr lang="en-US" dirty="0" err="1"/>
              <a:t>Aikhenvald</a:t>
            </a:r>
            <a:r>
              <a:rPr lang="en-US" dirty="0"/>
              <a:t> (2015:239) </a:t>
            </a:r>
          </a:p>
          <a:p>
            <a:pPr marL="0" indent="0">
              <a:buNone/>
            </a:pPr>
            <a:r>
              <a:rPr lang="en-US" dirty="0"/>
              <a:t>“a grammatical expression of information source”</a:t>
            </a:r>
          </a:p>
          <a:p>
            <a:pPr marL="0" indent="0">
              <a:buNone/>
            </a:pPr>
            <a:endParaRPr lang="en-US" dirty="0"/>
          </a:p>
        </p:txBody>
      </p:sp>
    </p:spTree>
    <p:extLst>
      <p:ext uri="{BB962C8B-B14F-4D97-AF65-F5344CB8AC3E}">
        <p14:creationId xmlns:p14="http://schemas.microsoft.com/office/powerpoint/2010/main" val="18546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Tibetan </a:t>
            </a:r>
            <a:r>
              <a:rPr lang="en-US" sz="3199" dirty="0"/>
              <a:t>(</a:t>
            </a:r>
            <a:r>
              <a:rPr lang="en-US" sz="3199" dirty="0" err="1"/>
              <a:t>Tournadre</a:t>
            </a:r>
            <a:r>
              <a:rPr lang="en-US" sz="3199" dirty="0"/>
              <a:t> 2017:101)</a:t>
            </a:r>
            <a:endParaRPr lang="en-US" dirty="0"/>
          </a:p>
        </p:txBody>
      </p:sp>
      <p:sp>
        <p:nvSpPr>
          <p:cNvPr id="3" name="Content Placeholder 2"/>
          <p:cNvSpPr>
            <a:spLocks noGrp="1"/>
          </p:cNvSpPr>
          <p:nvPr>
            <p:ph idx="1"/>
          </p:nvPr>
        </p:nvSpPr>
        <p:spPr/>
        <p:txBody>
          <a:bodyPr>
            <a:normAutofit fontScale="55000" lnSpcReduction="20000"/>
          </a:bodyPr>
          <a:lstStyle/>
          <a:p>
            <a:pPr marL="514311" indent="-514311">
              <a:buAutoNum type="arabicParenBoth"/>
            </a:pPr>
            <a:r>
              <a:rPr lang="en-US" dirty="0" err="1"/>
              <a:t>bu.mo</a:t>
            </a:r>
            <a:r>
              <a:rPr lang="en-US" dirty="0"/>
              <a:t> </a:t>
            </a:r>
            <a:r>
              <a:rPr lang="en-US" b="1" dirty="0"/>
              <a:t>red</a:t>
            </a:r>
            <a:r>
              <a:rPr lang="en-US" dirty="0"/>
              <a:t> ‘(it) is a girl’ [</a:t>
            </a:r>
            <a:r>
              <a:rPr lang="en-US" cap="small" dirty="0"/>
              <a:t>fact</a:t>
            </a:r>
            <a:r>
              <a:rPr lang="en-US" dirty="0"/>
              <a:t>]</a:t>
            </a:r>
          </a:p>
          <a:p>
            <a:pPr marL="514311" indent="-514311">
              <a:buAutoNum type="arabicParenBoth"/>
            </a:pPr>
            <a:r>
              <a:rPr lang="en-US" dirty="0" err="1"/>
              <a:t>bu.mo</a:t>
            </a:r>
            <a:r>
              <a:rPr lang="en-US" dirty="0"/>
              <a:t> </a:t>
            </a:r>
            <a:r>
              <a:rPr lang="en-US" b="1" dirty="0" err="1"/>
              <a:t>red.bzhag</a:t>
            </a:r>
            <a:r>
              <a:rPr lang="en-US" b="1" dirty="0"/>
              <a:t> </a:t>
            </a:r>
            <a:r>
              <a:rPr lang="en-US" dirty="0"/>
              <a:t>‘(Oh I see), (it) is a girl’ [</a:t>
            </a:r>
            <a:r>
              <a:rPr lang="en-US" cap="small" dirty="0" err="1"/>
              <a:t>sens</a:t>
            </a:r>
            <a:r>
              <a:rPr lang="en-US" cap="small" dirty="0"/>
              <a:t> inf</a:t>
            </a:r>
            <a:r>
              <a:rPr lang="en-US" dirty="0"/>
              <a:t>]</a:t>
            </a:r>
          </a:p>
          <a:p>
            <a:pPr marL="514311" indent="-514311">
              <a:buAutoNum type="arabicParenBoth"/>
            </a:pPr>
            <a:r>
              <a:rPr lang="en-US" dirty="0" err="1"/>
              <a:t>bu.mo</a:t>
            </a:r>
            <a:r>
              <a:rPr lang="en-US" dirty="0"/>
              <a:t> </a:t>
            </a:r>
            <a:r>
              <a:rPr lang="en-US" b="1" dirty="0" err="1"/>
              <a:t>yin.da.yin</a:t>
            </a:r>
            <a:r>
              <a:rPr lang="en-US" b="1" dirty="0"/>
              <a:t> </a:t>
            </a:r>
            <a:r>
              <a:rPr lang="en-US" dirty="0"/>
              <a:t>‘Of course, (it) is a girl’ [</a:t>
            </a:r>
            <a:r>
              <a:rPr lang="en-US" cap="small" dirty="0"/>
              <a:t>epi3</a:t>
            </a:r>
            <a:r>
              <a:rPr lang="en-US" dirty="0"/>
              <a:t>]</a:t>
            </a:r>
          </a:p>
          <a:p>
            <a:pPr marL="514311" indent="-514311">
              <a:buAutoNum type="arabicParenBoth"/>
            </a:pPr>
            <a:r>
              <a:rPr lang="en-US" dirty="0" err="1"/>
              <a:t>bu.mo</a:t>
            </a:r>
            <a:r>
              <a:rPr lang="en-US" dirty="0"/>
              <a:t> </a:t>
            </a:r>
            <a:r>
              <a:rPr lang="en-US" b="1" dirty="0" err="1"/>
              <a:t>yin.pa.red</a:t>
            </a:r>
            <a:r>
              <a:rPr lang="en-US" b="1" dirty="0"/>
              <a:t> </a:t>
            </a:r>
            <a:r>
              <a:rPr lang="en-US" dirty="0"/>
              <a:t>‘(Oh so), (it) was a girl (I did not think so)’ [</a:t>
            </a:r>
            <a:r>
              <a:rPr lang="en-US" cap="small" dirty="0" err="1"/>
              <a:t>corr</a:t>
            </a:r>
            <a:r>
              <a:rPr lang="en-US" dirty="0"/>
              <a:t>]</a:t>
            </a:r>
          </a:p>
          <a:p>
            <a:pPr marL="514311" indent="-514311">
              <a:buAutoNum type="arabicParenBoth"/>
            </a:pPr>
            <a:r>
              <a:rPr lang="en-US" dirty="0" err="1"/>
              <a:t>bu.mo</a:t>
            </a:r>
            <a:r>
              <a:rPr lang="en-US" dirty="0"/>
              <a:t> </a:t>
            </a:r>
            <a:r>
              <a:rPr lang="en-US" b="1" dirty="0" err="1"/>
              <a:t>yin.pa.yod</a:t>
            </a:r>
            <a:r>
              <a:rPr lang="en-US" b="1" dirty="0"/>
              <a:t> </a:t>
            </a:r>
            <a:r>
              <a:rPr lang="en-US" dirty="0"/>
              <a:t>‘(it) is/was a girl, (as far as I can remember)’ [</a:t>
            </a:r>
            <a:r>
              <a:rPr lang="en-US" cap="small" dirty="0" err="1"/>
              <a:t>mnem</a:t>
            </a:r>
            <a:r>
              <a:rPr lang="en-US" dirty="0"/>
              <a:t>]</a:t>
            </a:r>
          </a:p>
          <a:p>
            <a:pPr marL="514311" indent="-514311">
              <a:buAutoNum type="arabicParenBoth"/>
            </a:pPr>
            <a:r>
              <a:rPr lang="en-US" dirty="0" err="1"/>
              <a:t>bu.mo</a:t>
            </a:r>
            <a:r>
              <a:rPr lang="en-US" dirty="0"/>
              <a:t> </a:t>
            </a:r>
            <a:r>
              <a:rPr lang="en-US" b="1" dirty="0" err="1"/>
              <a:t>a.yin</a:t>
            </a:r>
            <a:r>
              <a:rPr lang="en-US" b="1" dirty="0"/>
              <a:t> </a:t>
            </a:r>
            <a:r>
              <a:rPr lang="en-US" dirty="0"/>
              <a:t>‘I strongly doubt (it) is a girl!’ [</a:t>
            </a:r>
            <a:r>
              <a:rPr lang="en-US" cap="small" dirty="0"/>
              <a:t>epi3+neg</a:t>
            </a:r>
            <a:r>
              <a:rPr lang="en-US" dirty="0"/>
              <a:t>]</a:t>
            </a:r>
          </a:p>
          <a:p>
            <a:pPr marL="514311" indent="-514311">
              <a:buAutoNum type="arabicParenBoth"/>
            </a:pPr>
            <a:r>
              <a:rPr lang="en-US" dirty="0" err="1"/>
              <a:t>bu.mo</a:t>
            </a:r>
            <a:r>
              <a:rPr lang="en-US" dirty="0"/>
              <a:t> </a:t>
            </a:r>
            <a:r>
              <a:rPr lang="en-US" b="1" dirty="0"/>
              <a:t>yin.’</a:t>
            </a:r>
            <a:r>
              <a:rPr lang="en-US" b="1" dirty="0" err="1"/>
              <a:t>gro</a:t>
            </a:r>
            <a:r>
              <a:rPr lang="en-US" b="1" dirty="0"/>
              <a:t> </a:t>
            </a:r>
            <a:r>
              <a:rPr lang="en-US" dirty="0"/>
              <a:t>‘(it) may be a girl!’ [</a:t>
            </a:r>
            <a:r>
              <a:rPr lang="en-US" cap="small" dirty="0"/>
              <a:t>epi1</a:t>
            </a:r>
            <a:r>
              <a:rPr lang="en-US" dirty="0"/>
              <a:t>]</a:t>
            </a:r>
          </a:p>
          <a:p>
            <a:pPr marL="514311" indent="-514311">
              <a:buAutoNum type="arabicParenBoth"/>
            </a:pPr>
            <a:r>
              <a:rPr lang="en-US" dirty="0" err="1"/>
              <a:t>bu.mo</a:t>
            </a:r>
            <a:r>
              <a:rPr lang="en-US" dirty="0"/>
              <a:t> </a:t>
            </a:r>
            <a:r>
              <a:rPr lang="en-US" b="1" dirty="0"/>
              <a:t>yin.’</a:t>
            </a:r>
            <a:r>
              <a:rPr lang="en-US" b="1" dirty="0" err="1"/>
              <a:t>gro’o</a:t>
            </a:r>
            <a:r>
              <a:rPr lang="en-US" b="1" dirty="0"/>
              <a:t> </a:t>
            </a:r>
            <a:r>
              <a:rPr lang="en-US" dirty="0"/>
              <a:t>‘(It) is maybe not a girl!’ [</a:t>
            </a:r>
            <a:r>
              <a:rPr lang="en-US" cap="small" dirty="0"/>
              <a:t>epi1+neg</a:t>
            </a:r>
            <a:r>
              <a:rPr lang="en-US" dirty="0"/>
              <a:t>]</a:t>
            </a:r>
          </a:p>
          <a:p>
            <a:pPr marL="514311" indent="-514311">
              <a:buAutoNum type="arabicParenBoth"/>
            </a:pPr>
            <a:r>
              <a:rPr lang="en-US" dirty="0" err="1"/>
              <a:t>bu.mo</a:t>
            </a:r>
            <a:r>
              <a:rPr lang="en-US" dirty="0"/>
              <a:t> </a:t>
            </a:r>
            <a:r>
              <a:rPr lang="en-US" b="1" dirty="0"/>
              <a:t>yin.pa.’</a:t>
            </a:r>
            <a:r>
              <a:rPr lang="en-US" b="1" dirty="0" err="1"/>
              <a:t>dra</a:t>
            </a:r>
            <a:r>
              <a:rPr lang="en-US" b="1" dirty="0"/>
              <a:t> </a:t>
            </a:r>
            <a:r>
              <a:rPr lang="en-US" dirty="0"/>
              <a:t>‘(It) is probably a girl! (from what I can see)’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yin.sa.red</a:t>
            </a:r>
            <a:r>
              <a:rPr lang="en-US" b="1" dirty="0"/>
              <a:t> </a:t>
            </a:r>
            <a:r>
              <a:rPr lang="en-US" dirty="0"/>
              <a:t>‘(It) is probably a girl! (It) is a girl!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yin.gyi.red</a:t>
            </a:r>
            <a:r>
              <a:rPr lang="en-US" b="1" dirty="0"/>
              <a:t> </a:t>
            </a:r>
            <a:r>
              <a:rPr lang="en-US" dirty="0"/>
              <a:t>‘(It) is probably a girl!’ [</a:t>
            </a:r>
            <a:r>
              <a:rPr lang="en-US" cap="small" dirty="0"/>
              <a:t>epi2+fact</a:t>
            </a:r>
            <a:r>
              <a:rPr lang="en-US" dirty="0"/>
              <a:t>]</a:t>
            </a:r>
          </a:p>
          <a:p>
            <a:pPr marL="514311" indent="-514311">
              <a:buAutoNum type="arabicParenBoth"/>
            </a:pPr>
            <a:r>
              <a:rPr lang="en-US" dirty="0" err="1"/>
              <a:t>bu.mo</a:t>
            </a:r>
            <a:r>
              <a:rPr lang="en-US" dirty="0"/>
              <a:t> </a:t>
            </a:r>
            <a:r>
              <a:rPr lang="en-US" b="1" dirty="0"/>
              <a:t>yin</a:t>
            </a:r>
            <a:r>
              <a:rPr lang="en-US" dirty="0"/>
              <a:t> ‘(I) am a girl’ or in a marked sentence ‘(it) is my girl/daughter’ [</a:t>
            </a:r>
            <a:r>
              <a:rPr lang="en-US" cap="small" dirty="0"/>
              <a:t>ego</a:t>
            </a:r>
            <a:r>
              <a:rPr lang="en-US" dirty="0"/>
              <a:t>]</a:t>
            </a:r>
          </a:p>
          <a:p>
            <a:pPr marL="514311" indent="-514311">
              <a:buAutoNum type="arabicParenBoth"/>
            </a:pPr>
            <a:r>
              <a:rPr lang="en-US" dirty="0" err="1"/>
              <a:t>bu.mo</a:t>
            </a:r>
            <a:r>
              <a:rPr lang="en-US" dirty="0"/>
              <a:t> </a:t>
            </a:r>
            <a:r>
              <a:rPr lang="en-US" b="1" dirty="0"/>
              <a:t>yin-za</a:t>
            </a:r>
            <a:r>
              <a:rPr lang="en-US" dirty="0"/>
              <a:t> ‘(I) am a girl, (she) says,</a:t>
            </a:r>
          </a:p>
          <a:p>
            <a:pPr marL="514311" indent="-514311">
              <a:buAutoNum type="arabicParenBoth"/>
            </a:pPr>
            <a:r>
              <a:rPr lang="en-US" dirty="0" err="1"/>
              <a:t>bu.mo</a:t>
            </a:r>
            <a:r>
              <a:rPr lang="en-US" dirty="0"/>
              <a:t> </a:t>
            </a:r>
            <a:r>
              <a:rPr lang="en-US" b="1" dirty="0"/>
              <a:t>red-za </a:t>
            </a:r>
            <a:r>
              <a:rPr lang="en-US" dirty="0"/>
              <a:t>‘(they) say that (it) is a girl.’</a:t>
            </a:r>
          </a:p>
        </p:txBody>
      </p:sp>
    </p:spTree>
    <p:extLst>
      <p:ext uri="{BB962C8B-B14F-4D97-AF65-F5344CB8AC3E}">
        <p14:creationId xmlns:p14="http://schemas.microsoft.com/office/powerpoint/2010/main" val="231464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87DF-433A-7E9F-6394-6EFD21373685}"/>
              </a:ext>
            </a:extLst>
          </p:cNvPr>
          <p:cNvSpPr>
            <a:spLocks noGrp="1"/>
          </p:cNvSpPr>
          <p:nvPr>
            <p:ph type="title"/>
          </p:nvPr>
        </p:nvSpPr>
        <p:spPr/>
        <p:txBody>
          <a:bodyPr>
            <a:normAutofit/>
          </a:bodyPr>
          <a:lstStyle/>
          <a:p>
            <a:r>
              <a:rPr lang="en-US" dirty="0"/>
              <a:t>Evidentiality</a:t>
            </a:r>
          </a:p>
        </p:txBody>
      </p:sp>
      <p:sp>
        <p:nvSpPr>
          <p:cNvPr id="3" name="Content Placeholder 2">
            <a:extLst>
              <a:ext uri="{FF2B5EF4-FFF2-40B4-BE49-F238E27FC236}">
                <a16:creationId xmlns:a16="http://schemas.microsoft.com/office/drawing/2014/main" id="{556059AE-B863-D59A-C8EC-D10BE7F48760}"/>
              </a:ext>
            </a:extLst>
          </p:cNvPr>
          <p:cNvSpPr>
            <a:spLocks noGrp="1"/>
          </p:cNvSpPr>
          <p:nvPr>
            <p:ph idx="1"/>
          </p:nvPr>
        </p:nvSpPr>
        <p:spPr/>
        <p:txBody>
          <a:bodyPr>
            <a:normAutofit fontScale="85000" lnSpcReduction="10000"/>
          </a:bodyPr>
          <a:lstStyle/>
          <a:p>
            <a:pPr marL="0" indent="0">
              <a:buNone/>
            </a:pPr>
            <a:r>
              <a:rPr lang="en-US" dirty="0" err="1"/>
              <a:t>Aikhenvald</a:t>
            </a:r>
            <a:r>
              <a:rPr lang="en-US" dirty="0"/>
              <a:t> (2015:239) </a:t>
            </a:r>
          </a:p>
          <a:p>
            <a:pPr marL="0" indent="0">
              <a:buNone/>
            </a:pPr>
            <a:r>
              <a:rPr lang="en-US" dirty="0"/>
              <a:t>“a grammatical expression of information source”</a:t>
            </a:r>
          </a:p>
          <a:p>
            <a:pPr marL="0" indent="0">
              <a:buNone/>
            </a:pPr>
            <a:endParaRPr lang="en-US" dirty="0"/>
          </a:p>
          <a:p>
            <a:pPr marL="0" indent="0">
              <a:buNone/>
            </a:pPr>
            <a:r>
              <a:rPr lang="en-US" dirty="0"/>
              <a:t>Chafe &amp; Nichols (1986) </a:t>
            </a:r>
          </a:p>
          <a:p>
            <a:pPr marL="0" indent="0">
              <a:buNone/>
            </a:pPr>
            <a:r>
              <a:rPr lang="en-US" dirty="0"/>
              <a:t>‘The Linguistic Coding of Epistemology’ (Subtitle of book).’</a:t>
            </a:r>
          </a:p>
          <a:p>
            <a:pPr marL="0" indent="0">
              <a:buNone/>
            </a:pPr>
            <a:endParaRPr lang="en-US" dirty="0"/>
          </a:p>
          <a:p>
            <a:pPr marL="0" indent="0">
              <a:buNone/>
            </a:pPr>
            <a:r>
              <a:rPr lang="en-US" dirty="0" err="1"/>
              <a:t>Tournadre</a:t>
            </a:r>
            <a:r>
              <a:rPr lang="en-US" dirty="0"/>
              <a:t> &amp; </a:t>
            </a:r>
            <a:r>
              <a:rPr lang="en-US" dirty="0" err="1"/>
              <a:t>LaPolla</a:t>
            </a:r>
            <a:r>
              <a:rPr lang="en-US" dirty="0"/>
              <a:t> (2014:240) </a:t>
            </a:r>
          </a:p>
          <a:p>
            <a:pPr marL="0" indent="0">
              <a:buNone/>
            </a:pPr>
            <a:r>
              <a:rPr lang="en-US" dirty="0"/>
              <a:t>“the representation of source and access to information according to the speaker’s perspective and strategy</a:t>
            </a:r>
          </a:p>
        </p:txBody>
      </p:sp>
      <p:pic>
        <p:nvPicPr>
          <p:cNvPr id="4" name="Picture 3">
            <a:extLst>
              <a:ext uri="{FF2B5EF4-FFF2-40B4-BE49-F238E27FC236}">
                <a16:creationId xmlns:a16="http://schemas.microsoft.com/office/drawing/2014/main" id="{2EBC22E8-78DB-AECE-FF00-DC7C5A4D401E}"/>
              </a:ext>
            </a:extLst>
          </p:cNvPr>
          <p:cNvPicPr>
            <a:picLocks noChangeAspect="1"/>
          </p:cNvPicPr>
          <p:nvPr/>
        </p:nvPicPr>
        <p:blipFill>
          <a:blip r:embed="rId3"/>
          <a:stretch>
            <a:fillRect/>
          </a:stretch>
        </p:blipFill>
        <p:spPr>
          <a:xfrm>
            <a:off x="6774081" y="0"/>
            <a:ext cx="2369919" cy="1792375"/>
          </a:xfrm>
          <a:prstGeom prst="rect">
            <a:avLst/>
          </a:prstGeom>
        </p:spPr>
      </p:pic>
      <p:pic>
        <p:nvPicPr>
          <p:cNvPr id="5" name="Picture 4">
            <a:extLst>
              <a:ext uri="{FF2B5EF4-FFF2-40B4-BE49-F238E27FC236}">
                <a16:creationId xmlns:a16="http://schemas.microsoft.com/office/drawing/2014/main" id="{0AB4A0A4-8B17-3E46-9F8E-84D5974B989E}"/>
              </a:ext>
            </a:extLst>
          </p:cNvPr>
          <p:cNvPicPr>
            <a:picLocks noChangeAspect="1"/>
          </p:cNvPicPr>
          <p:nvPr/>
        </p:nvPicPr>
        <p:blipFill>
          <a:blip r:embed="rId4"/>
          <a:stretch>
            <a:fillRect/>
          </a:stretch>
        </p:blipFill>
        <p:spPr>
          <a:xfrm>
            <a:off x="6019801" y="1"/>
            <a:ext cx="3124200" cy="2193839"/>
          </a:xfrm>
          <a:prstGeom prst="rect">
            <a:avLst/>
          </a:prstGeom>
        </p:spPr>
      </p:pic>
    </p:spTree>
    <p:extLst>
      <p:ext uri="{BB962C8B-B14F-4D97-AF65-F5344CB8AC3E}">
        <p14:creationId xmlns:p14="http://schemas.microsoft.com/office/powerpoint/2010/main" val="6472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8386-0CC6-FD44-888F-5914DB2ED0E6}"/>
              </a:ext>
            </a:extLst>
          </p:cNvPr>
          <p:cNvSpPr>
            <a:spLocks noGrp="1"/>
          </p:cNvSpPr>
          <p:nvPr>
            <p:ph type="title"/>
          </p:nvPr>
        </p:nvSpPr>
        <p:spPr/>
        <p:txBody>
          <a:bodyPr>
            <a:normAutofit/>
          </a:bodyPr>
          <a:lstStyle/>
          <a:p>
            <a:r>
              <a:rPr lang="en-US" dirty="0"/>
              <a:t>Grammatical Evidentiality</a:t>
            </a:r>
          </a:p>
        </p:txBody>
      </p:sp>
      <p:sp>
        <p:nvSpPr>
          <p:cNvPr id="3" name="Content Placeholder 2">
            <a:extLst>
              <a:ext uri="{FF2B5EF4-FFF2-40B4-BE49-F238E27FC236}">
                <a16:creationId xmlns:a16="http://schemas.microsoft.com/office/drawing/2014/main" id="{F123F7B9-6AE5-AE40-9EEA-7964E45139C9}"/>
              </a:ext>
            </a:extLst>
          </p:cNvPr>
          <p:cNvSpPr>
            <a:spLocks noGrp="1"/>
          </p:cNvSpPr>
          <p:nvPr>
            <p:ph idx="1"/>
          </p:nvPr>
        </p:nvSpPr>
        <p:spPr/>
        <p:txBody>
          <a:bodyPr>
            <a:normAutofit lnSpcReduction="10000"/>
          </a:bodyPr>
          <a:lstStyle/>
          <a:p>
            <a:r>
              <a:rPr lang="en-US" dirty="0"/>
              <a:t>“…languages differ according to whether they have evidentiality as a grammaticalized category or not…Languages with grammaticalized evidentiality have a varying number of evidential markers…, while languages with non-grammaticalized evidentiality can be further subdivided according to the nature of the elements which are used for expressing evidentiality…” (</a:t>
            </a:r>
            <a:r>
              <a:rPr lang="en-US" dirty="0" err="1"/>
              <a:t>Kittilä</a:t>
            </a:r>
            <a:r>
              <a:rPr lang="en-US" dirty="0"/>
              <a:t>, </a:t>
            </a:r>
            <a:r>
              <a:rPr lang="en-US" dirty="0" err="1"/>
              <a:t>Jalava</a:t>
            </a:r>
            <a:r>
              <a:rPr lang="en-US" dirty="0"/>
              <a:t> &amp; Sandman 2018, p281)</a:t>
            </a:r>
          </a:p>
        </p:txBody>
      </p:sp>
    </p:spTree>
    <p:extLst>
      <p:ext uri="{BB962C8B-B14F-4D97-AF65-F5344CB8AC3E}">
        <p14:creationId xmlns:p14="http://schemas.microsoft.com/office/powerpoint/2010/main" val="164213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Evidential Typology</a:t>
            </a:r>
          </a:p>
        </p:txBody>
      </p:sp>
      <p:graphicFrame>
        <p:nvGraphicFramePr>
          <p:cNvPr id="4" name="Content Placeholder 3"/>
          <p:cNvGraphicFramePr>
            <a:graphicFrameLocks noGrp="1"/>
          </p:cNvGraphicFramePr>
          <p:nvPr>
            <p:ph idx="1"/>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857637524"/>
              </p:ext>
            </p:extLst>
          </p:nvPr>
        </p:nvGraphicFramePr>
        <p:xfrm>
          <a:off x="27260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0367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Evidential Typology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1154706"/>
              </p:ext>
            </p:extLst>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331956264"/>
              </p:ext>
            </p:extLst>
          </p:nvPr>
        </p:nvGraphicFramePr>
        <p:xfrm>
          <a:off x="27260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8901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Evidential Typology</a:t>
            </a:r>
          </a:p>
        </p:txBody>
      </p:sp>
      <p:graphicFrame>
        <p:nvGraphicFramePr>
          <p:cNvPr id="4" name="Content Placeholder 3"/>
          <p:cNvGraphicFramePr>
            <a:graphicFrameLocks noGrp="1"/>
          </p:cNvGraphicFramePr>
          <p:nvPr>
            <p:ph idx="1"/>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729804540"/>
              </p:ext>
            </p:extLst>
          </p:nvPr>
        </p:nvGraphicFramePr>
        <p:xfrm>
          <a:off x="27260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p:cNvCxnSpPr/>
          <p:nvPr/>
        </p:nvCxnSpPr>
        <p:spPr>
          <a:xfrm flipH="1">
            <a:off x="1789662" y="2650072"/>
            <a:ext cx="635053" cy="559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999428" y="2650072"/>
            <a:ext cx="498970" cy="423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42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Evidential Typology</a:t>
            </a:r>
          </a:p>
        </p:txBody>
      </p:sp>
      <p:graphicFrame>
        <p:nvGraphicFramePr>
          <p:cNvPr id="4" name="Content Placeholder 3"/>
          <p:cNvGraphicFramePr>
            <a:graphicFrameLocks noGrp="1"/>
          </p:cNvGraphicFramePr>
          <p:nvPr>
            <p:ph idx="1"/>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7260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p:cNvCxnSpPr/>
          <p:nvPr/>
        </p:nvCxnSpPr>
        <p:spPr>
          <a:xfrm flipH="1">
            <a:off x="2056361" y="2388679"/>
            <a:ext cx="635053" cy="559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942278" y="2388680"/>
            <a:ext cx="498970" cy="423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791076" y="4202867"/>
            <a:ext cx="650173" cy="9675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56363" y="4399400"/>
            <a:ext cx="801376" cy="9222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5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2B63-5A19-E201-C34D-B5A10070CD4C}"/>
              </a:ext>
            </a:extLst>
          </p:cNvPr>
          <p:cNvSpPr>
            <a:spLocks noGrp="1"/>
          </p:cNvSpPr>
          <p:nvPr>
            <p:ph type="title"/>
          </p:nvPr>
        </p:nvSpPr>
        <p:spPr/>
        <p:txBody>
          <a:bodyPr/>
          <a:lstStyle/>
          <a:p>
            <a:r>
              <a:rPr lang="en-US" dirty="0"/>
              <a:t>My journey through Epistemics</a:t>
            </a:r>
          </a:p>
        </p:txBody>
      </p:sp>
      <p:pic>
        <p:nvPicPr>
          <p:cNvPr id="9" name="Content Placeholder 8" descr="A close-up of a document&#10;&#10;Description automatically generated with low confidence">
            <a:extLst>
              <a:ext uri="{FF2B5EF4-FFF2-40B4-BE49-F238E27FC236}">
                <a16:creationId xmlns:a16="http://schemas.microsoft.com/office/drawing/2014/main" id="{D1E3BE5E-F27F-F268-8DC8-05CE46A79313}"/>
              </a:ext>
            </a:extLst>
          </p:cNvPr>
          <p:cNvPicPr>
            <a:picLocks noGrp="1" noChangeAspect="1"/>
          </p:cNvPicPr>
          <p:nvPr>
            <p:ph idx="1"/>
          </p:nvPr>
        </p:nvPicPr>
        <p:blipFill>
          <a:blip r:embed="rId3"/>
          <a:stretch>
            <a:fillRect/>
          </a:stretch>
        </p:blipFill>
        <p:spPr>
          <a:xfrm rot="20525322">
            <a:off x="280756" y="2710978"/>
            <a:ext cx="5163093" cy="1737718"/>
          </a:xfrm>
        </p:spPr>
      </p:pic>
      <p:pic>
        <p:nvPicPr>
          <p:cNvPr id="11" name="Picture 10" descr="A blue and black book cover&#10;&#10;Description automatically generated with low confidence">
            <a:extLst>
              <a:ext uri="{FF2B5EF4-FFF2-40B4-BE49-F238E27FC236}">
                <a16:creationId xmlns:a16="http://schemas.microsoft.com/office/drawing/2014/main" id="{02F89A49-F97A-28E8-D59A-8CBB7F45B7F9}"/>
              </a:ext>
            </a:extLst>
          </p:cNvPr>
          <p:cNvPicPr>
            <a:picLocks noChangeAspect="1"/>
          </p:cNvPicPr>
          <p:nvPr/>
        </p:nvPicPr>
        <p:blipFill>
          <a:blip r:embed="rId4"/>
          <a:stretch>
            <a:fillRect/>
          </a:stretch>
        </p:blipFill>
        <p:spPr>
          <a:xfrm>
            <a:off x="2988792" y="2572704"/>
            <a:ext cx="2597150" cy="3293946"/>
          </a:xfrm>
          <a:prstGeom prst="rect">
            <a:avLst/>
          </a:prstGeom>
        </p:spPr>
      </p:pic>
      <p:pic>
        <p:nvPicPr>
          <p:cNvPr id="13" name="Picture 12" descr="A screenshot of a web page&#10;&#10;Description automatically generated with low confidence">
            <a:extLst>
              <a:ext uri="{FF2B5EF4-FFF2-40B4-BE49-F238E27FC236}">
                <a16:creationId xmlns:a16="http://schemas.microsoft.com/office/drawing/2014/main" id="{835221FD-D282-BB67-A279-360164C832B1}"/>
              </a:ext>
            </a:extLst>
          </p:cNvPr>
          <p:cNvPicPr>
            <a:picLocks noChangeAspect="1"/>
          </p:cNvPicPr>
          <p:nvPr/>
        </p:nvPicPr>
        <p:blipFill>
          <a:blip r:embed="rId5"/>
          <a:stretch>
            <a:fillRect/>
          </a:stretch>
        </p:blipFill>
        <p:spPr>
          <a:xfrm>
            <a:off x="2149239" y="3803555"/>
            <a:ext cx="5829300" cy="2014964"/>
          </a:xfrm>
          <a:prstGeom prst="rect">
            <a:avLst/>
          </a:prstGeom>
        </p:spPr>
      </p:pic>
      <p:pic>
        <p:nvPicPr>
          <p:cNvPr id="17" name="Picture 16" descr="A picture containing text, businesscard, screenshot, font&#10;&#10;Description automatically generated">
            <a:extLst>
              <a:ext uri="{FF2B5EF4-FFF2-40B4-BE49-F238E27FC236}">
                <a16:creationId xmlns:a16="http://schemas.microsoft.com/office/drawing/2014/main" id="{38BCDAF0-D8B4-8F64-6669-B17227D7E043}"/>
              </a:ext>
            </a:extLst>
          </p:cNvPr>
          <p:cNvPicPr>
            <a:picLocks noChangeAspect="1"/>
          </p:cNvPicPr>
          <p:nvPr/>
        </p:nvPicPr>
        <p:blipFill>
          <a:blip r:embed="rId6"/>
          <a:stretch>
            <a:fillRect/>
          </a:stretch>
        </p:blipFill>
        <p:spPr>
          <a:xfrm>
            <a:off x="1767224" y="2897551"/>
            <a:ext cx="5829300" cy="2001303"/>
          </a:xfrm>
          <a:prstGeom prst="rect">
            <a:avLst/>
          </a:prstGeom>
        </p:spPr>
      </p:pic>
      <p:pic>
        <p:nvPicPr>
          <p:cNvPr id="19" name="Picture 18" descr="A screenshot of a website&#10;&#10;Description automatically generated with low confidence">
            <a:extLst>
              <a:ext uri="{FF2B5EF4-FFF2-40B4-BE49-F238E27FC236}">
                <a16:creationId xmlns:a16="http://schemas.microsoft.com/office/drawing/2014/main" id="{6E2D5D5C-F54C-0ABB-A146-D66132ADFB47}"/>
              </a:ext>
            </a:extLst>
          </p:cNvPr>
          <p:cNvPicPr>
            <a:picLocks noChangeAspect="1"/>
          </p:cNvPicPr>
          <p:nvPr/>
        </p:nvPicPr>
        <p:blipFill>
          <a:blip r:embed="rId7"/>
          <a:stretch>
            <a:fillRect/>
          </a:stretch>
        </p:blipFill>
        <p:spPr>
          <a:xfrm rot="1397326">
            <a:off x="2224532" y="2903405"/>
            <a:ext cx="5307928" cy="2205408"/>
          </a:xfrm>
          <a:prstGeom prst="rect">
            <a:avLst/>
          </a:prstGeom>
        </p:spPr>
      </p:pic>
      <p:pic>
        <p:nvPicPr>
          <p:cNvPr id="21" name="Picture 20" descr="A book cover with text&#10;&#10;Description automatically generated with low confidence">
            <a:extLst>
              <a:ext uri="{FF2B5EF4-FFF2-40B4-BE49-F238E27FC236}">
                <a16:creationId xmlns:a16="http://schemas.microsoft.com/office/drawing/2014/main" id="{0B6124D7-F096-0F8D-835F-D75B1B87EDCA}"/>
              </a:ext>
            </a:extLst>
          </p:cNvPr>
          <p:cNvPicPr>
            <a:picLocks noChangeAspect="1"/>
          </p:cNvPicPr>
          <p:nvPr/>
        </p:nvPicPr>
        <p:blipFill>
          <a:blip r:embed="rId8"/>
          <a:stretch>
            <a:fillRect/>
          </a:stretch>
        </p:blipFill>
        <p:spPr>
          <a:xfrm>
            <a:off x="7376780" y="860273"/>
            <a:ext cx="1797611" cy="2235231"/>
          </a:xfrm>
          <a:prstGeom prst="rect">
            <a:avLst/>
          </a:prstGeom>
        </p:spPr>
      </p:pic>
      <p:pic>
        <p:nvPicPr>
          <p:cNvPr id="23" name="Picture 22" descr="A picture containing text, screenshot, font&#10;&#10;Description automatically generated">
            <a:extLst>
              <a:ext uri="{FF2B5EF4-FFF2-40B4-BE49-F238E27FC236}">
                <a16:creationId xmlns:a16="http://schemas.microsoft.com/office/drawing/2014/main" id="{DC10E74D-7CF4-71C2-2558-8C9EAB79C657}"/>
              </a:ext>
            </a:extLst>
          </p:cNvPr>
          <p:cNvPicPr>
            <a:picLocks noChangeAspect="1"/>
          </p:cNvPicPr>
          <p:nvPr/>
        </p:nvPicPr>
        <p:blipFill>
          <a:blip r:embed="rId9"/>
          <a:stretch>
            <a:fillRect/>
          </a:stretch>
        </p:blipFill>
        <p:spPr>
          <a:xfrm>
            <a:off x="1372718" y="2705475"/>
            <a:ext cx="5829300" cy="2208566"/>
          </a:xfrm>
          <a:prstGeom prst="rect">
            <a:avLst/>
          </a:prstGeom>
        </p:spPr>
      </p:pic>
    </p:spTree>
    <p:extLst>
      <p:ext uri="{BB962C8B-B14F-4D97-AF65-F5344CB8AC3E}">
        <p14:creationId xmlns:p14="http://schemas.microsoft.com/office/powerpoint/2010/main" val="6532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Outside the loop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31748"/>
              </p:ext>
            </p:extLst>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646842955"/>
              </p:ext>
            </p:extLst>
          </p:nvPr>
        </p:nvGraphicFramePr>
        <p:xfrm>
          <a:off x="30284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p:cNvCxnSpPr/>
          <p:nvPr/>
        </p:nvCxnSpPr>
        <p:spPr>
          <a:xfrm>
            <a:off x="3946403" y="3159708"/>
            <a:ext cx="438489" cy="514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663233" y="3250418"/>
            <a:ext cx="332646" cy="423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78356" y="4444756"/>
            <a:ext cx="483849" cy="5442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946403" y="4444755"/>
            <a:ext cx="635052" cy="7105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58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Outside the loop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725566"/>
              </p:ext>
            </p:extLst>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497879463"/>
              </p:ext>
            </p:extLst>
          </p:nvPr>
        </p:nvGraphicFramePr>
        <p:xfrm>
          <a:off x="30284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p:cNvCxnSpPr/>
          <p:nvPr/>
        </p:nvCxnSpPr>
        <p:spPr>
          <a:xfrm>
            <a:off x="4384891" y="2902697"/>
            <a:ext cx="438489" cy="514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177323" y="2993408"/>
            <a:ext cx="332646" cy="423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011001" y="4172628"/>
            <a:ext cx="635053" cy="5442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384890" y="4278456"/>
            <a:ext cx="635052" cy="7105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55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Outside the loop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4554059"/>
              </p:ext>
            </p:extLst>
          </p:nvPr>
        </p:nvGraphicFramePr>
        <p:xfrm>
          <a:off x="457201" y="1478112"/>
          <a:ext cx="8229600" cy="45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563656686"/>
              </p:ext>
            </p:extLst>
          </p:nvPr>
        </p:nvGraphicFramePr>
        <p:xfrm>
          <a:off x="302846" y="1260937"/>
          <a:ext cx="8043559" cy="5164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p:cNvCxnSpPr/>
          <p:nvPr/>
        </p:nvCxnSpPr>
        <p:spPr>
          <a:xfrm>
            <a:off x="3613755" y="2615451"/>
            <a:ext cx="438489" cy="514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406188" y="2781752"/>
            <a:ext cx="332646" cy="423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224745" y="3900499"/>
            <a:ext cx="635053" cy="5442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613755" y="4006328"/>
            <a:ext cx="635052" cy="7105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562212" y="2872463"/>
            <a:ext cx="30240" cy="1814186"/>
          </a:xfrm>
          <a:prstGeom prst="straightConnector1">
            <a:avLst/>
          </a:prstGeom>
          <a:ln w="57150" cmpd="sng">
            <a:headEnd type="arrow"/>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885921" y="4444755"/>
            <a:ext cx="937459" cy="710556"/>
          </a:xfrm>
          <a:prstGeom prst="straightConnector1">
            <a:avLst/>
          </a:prstGeom>
          <a:ln w="57150" cmpd="sng">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641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87DF-433A-7E9F-6394-6EFD21373685}"/>
              </a:ext>
            </a:extLst>
          </p:cNvPr>
          <p:cNvSpPr>
            <a:spLocks noGrp="1"/>
          </p:cNvSpPr>
          <p:nvPr>
            <p:ph type="title"/>
          </p:nvPr>
        </p:nvSpPr>
        <p:spPr/>
        <p:txBody>
          <a:bodyPr>
            <a:normAutofit/>
          </a:bodyPr>
          <a:lstStyle/>
          <a:p>
            <a:r>
              <a:rPr lang="en-US" dirty="0"/>
              <a:t>Evidential Pragmatics</a:t>
            </a:r>
          </a:p>
        </p:txBody>
      </p:sp>
      <p:sp>
        <p:nvSpPr>
          <p:cNvPr id="3" name="Content Placeholder 2">
            <a:extLst>
              <a:ext uri="{FF2B5EF4-FFF2-40B4-BE49-F238E27FC236}">
                <a16:creationId xmlns:a16="http://schemas.microsoft.com/office/drawing/2014/main" id="{556059AE-B863-D59A-C8EC-D10BE7F48760}"/>
              </a:ext>
            </a:extLst>
          </p:cNvPr>
          <p:cNvSpPr>
            <a:spLocks noGrp="1"/>
          </p:cNvSpPr>
          <p:nvPr>
            <p:ph idx="1"/>
          </p:nvPr>
        </p:nvSpPr>
        <p:spPr/>
        <p:txBody>
          <a:bodyPr>
            <a:normAutofit/>
          </a:bodyPr>
          <a:lstStyle/>
          <a:p>
            <a:pPr marL="0" indent="0">
              <a:buNone/>
            </a:pPr>
            <a:r>
              <a:rPr lang="en-US" dirty="0" err="1"/>
              <a:t>Tournadre</a:t>
            </a:r>
            <a:r>
              <a:rPr lang="en-US" dirty="0"/>
              <a:t> &amp; </a:t>
            </a:r>
            <a:r>
              <a:rPr lang="en-US" dirty="0" err="1"/>
              <a:t>LaPolla</a:t>
            </a:r>
            <a:r>
              <a:rPr lang="en-US" dirty="0"/>
              <a:t> (2014:240) </a:t>
            </a:r>
          </a:p>
          <a:p>
            <a:pPr marL="0" indent="0">
              <a:buNone/>
            </a:pPr>
            <a:r>
              <a:rPr lang="en-US" dirty="0"/>
              <a:t>“the representation of source and access to information </a:t>
            </a:r>
            <a:r>
              <a:rPr lang="en-US" b="1" dirty="0"/>
              <a:t>according to the speaker’s perspective and strategy</a:t>
            </a:r>
            <a:r>
              <a:rPr lang="en-US" dirty="0"/>
              <a:t>”</a:t>
            </a:r>
          </a:p>
          <a:p>
            <a:pPr marL="0" indent="0">
              <a:buNone/>
            </a:pPr>
            <a:endParaRPr lang="en-US" dirty="0"/>
          </a:p>
          <a:p>
            <a:pPr marL="0" indent="0">
              <a:buNone/>
            </a:pPr>
            <a:endParaRPr lang="en-US" dirty="0"/>
          </a:p>
          <a:p>
            <a:pPr marL="0" indent="0">
              <a:buNone/>
            </a:pPr>
            <a:r>
              <a:rPr lang="en-US" sz="1400" dirty="0" err="1"/>
              <a:t>Tournadre</a:t>
            </a:r>
            <a:r>
              <a:rPr lang="en-US" sz="1400" dirty="0"/>
              <a:t>, Nicolas &amp; Randy J. </a:t>
            </a:r>
            <a:r>
              <a:rPr lang="en-US" sz="1400" dirty="0" err="1"/>
              <a:t>LaPolla</a:t>
            </a:r>
            <a:r>
              <a:rPr lang="en-US" sz="1400" dirty="0"/>
              <a:t> (2014) </a:t>
            </a:r>
            <a:r>
              <a:rPr lang="en-US" sz="1400" dirty="0" err="1"/>
              <a:t>Torwards</a:t>
            </a:r>
            <a:r>
              <a:rPr lang="en-US" sz="1400" dirty="0"/>
              <a:t> a new approach to evidentiality: Issues and directions for research. </a:t>
            </a:r>
            <a:r>
              <a:rPr lang="en-US" sz="1400" i="1" dirty="0"/>
              <a:t>Linguistics of the Tibeto-Burman Area </a:t>
            </a:r>
            <a:r>
              <a:rPr lang="en-US" sz="1400" dirty="0"/>
              <a:t>37(2).240-263</a:t>
            </a:r>
          </a:p>
          <a:p>
            <a:pPr marL="0" indent="0">
              <a:buNone/>
            </a:pPr>
            <a:endParaRPr lang="en-US" dirty="0"/>
          </a:p>
        </p:txBody>
      </p:sp>
    </p:spTree>
    <p:extLst>
      <p:ext uri="{BB962C8B-B14F-4D97-AF65-F5344CB8AC3E}">
        <p14:creationId xmlns:p14="http://schemas.microsoft.com/office/powerpoint/2010/main" val="3070560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92A6-39C1-07C7-98A3-4F35E4C27971}"/>
              </a:ext>
            </a:extLst>
          </p:cNvPr>
          <p:cNvSpPr>
            <a:spLocks noGrp="1"/>
          </p:cNvSpPr>
          <p:nvPr>
            <p:ph type="title"/>
          </p:nvPr>
        </p:nvSpPr>
        <p:spPr/>
        <p:txBody>
          <a:bodyPr/>
          <a:lstStyle/>
          <a:p>
            <a:r>
              <a:rPr lang="en-US" dirty="0"/>
              <a:t>Standard Tibetan (</a:t>
            </a:r>
            <a:r>
              <a:rPr lang="en-US" dirty="0" err="1"/>
              <a:t>Tournadre</a:t>
            </a:r>
            <a:r>
              <a:rPr lang="en-US" dirty="0"/>
              <a:t> 2017)</a:t>
            </a:r>
          </a:p>
        </p:txBody>
      </p:sp>
      <p:sp>
        <p:nvSpPr>
          <p:cNvPr id="3" name="Content Placeholder 2">
            <a:extLst>
              <a:ext uri="{FF2B5EF4-FFF2-40B4-BE49-F238E27FC236}">
                <a16:creationId xmlns:a16="http://schemas.microsoft.com/office/drawing/2014/main" id="{C8445AB8-8BBF-39E7-3A44-C5BB4D161652}"/>
              </a:ext>
            </a:extLst>
          </p:cNvPr>
          <p:cNvSpPr>
            <a:spLocks noGrp="1"/>
          </p:cNvSpPr>
          <p:nvPr>
            <p:ph idx="1"/>
          </p:nvPr>
        </p:nvSpPr>
        <p:spPr/>
        <p:txBody>
          <a:bodyPr>
            <a:normAutofit fontScale="62500" lnSpcReduction="20000"/>
          </a:bodyPr>
          <a:lstStyle/>
          <a:p>
            <a:pPr marL="0" indent="0">
              <a:buNone/>
            </a:pPr>
            <a:r>
              <a:rPr lang="en-US" dirty="0"/>
              <a:t>Bod-la	       </a:t>
            </a:r>
            <a:r>
              <a:rPr lang="en-US" dirty="0" err="1"/>
              <a:t>g.yag</a:t>
            </a:r>
            <a:r>
              <a:rPr lang="en-US" dirty="0"/>
              <a:t>		‘dug</a:t>
            </a:r>
          </a:p>
          <a:p>
            <a:pPr marL="0" indent="0">
              <a:buNone/>
            </a:pPr>
            <a:r>
              <a:rPr lang="en-US" dirty="0"/>
              <a:t>Tibet-</a:t>
            </a:r>
            <a:r>
              <a:rPr lang="en-US" cap="small" dirty="0" err="1"/>
              <a:t>dat</a:t>
            </a:r>
            <a:r>
              <a:rPr lang="en-US" dirty="0"/>
              <a:t>	yak	                </a:t>
            </a:r>
            <a:r>
              <a:rPr lang="en-US" cap="small" dirty="0"/>
              <a:t>cop-</a:t>
            </a:r>
            <a:r>
              <a:rPr lang="en-US" cap="small" dirty="0" err="1"/>
              <a:t>sens</a:t>
            </a:r>
            <a:endParaRPr lang="en-US" cap="small" dirty="0"/>
          </a:p>
          <a:p>
            <a:pPr marL="0" indent="0">
              <a:buNone/>
            </a:pPr>
            <a:r>
              <a:rPr lang="en-US" dirty="0"/>
              <a:t>‘There are yaks in Tibet’ (from </a:t>
            </a:r>
            <a:r>
              <a:rPr lang="en-US" dirty="0" err="1"/>
              <a:t>DeLancey</a:t>
            </a:r>
            <a:r>
              <a:rPr lang="en-US" dirty="0"/>
              <a:t> 2012)</a:t>
            </a:r>
          </a:p>
          <a:p>
            <a:pPr marL="0" indent="0">
              <a:buNone/>
            </a:pPr>
            <a:endParaRPr lang="en-US" dirty="0"/>
          </a:p>
          <a:p>
            <a:pPr marL="0" indent="0">
              <a:buNone/>
            </a:pPr>
            <a:r>
              <a:rPr lang="en-US" dirty="0"/>
              <a:t>Bod-la           ‘</a:t>
            </a:r>
            <a:r>
              <a:rPr lang="en-US" dirty="0" err="1"/>
              <a:t>brong</a:t>
            </a:r>
            <a:r>
              <a:rPr lang="en-US" dirty="0"/>
              <a:t>  	‘dug</a:t>
            </a:r>
          </a:p>
          <a:p>
            <a:pPr marL="0" indent="0">
              <a:buNone/>
            </a:pPr>
            <a:r>
              <a:rPr lang="en-US" dirty="0"/>
              <a:t>Tibet-</a:t>
            </a:r>
            <a:r>
              <a:rPr lang="en-US" cap="small" dirty="0" err="1"/>
              <a:t>dat</a:t>
            </a:r>
            <a:r>
              <a:rPr lang="en-US" dirty="0"/>
              <a:t>	</a:t>
            </a:r>
            <a:r>
              <a:rPr lang="en-US" dirty="0" err="1"/>
              <a:t>wild.yak</a:t>
            </a:r>
            <a:r>
              <a:rPr lang="en-US" dirty="0"/>
              <a:t>	</a:t>
            </a:r>
            <a:r>
              <a:rPr lang="en-US" cap="small" dirty="0" err="1"/>
              <a:t>cop.sens</a:t>
            </a:r>
            <a:endParaRPr lang="en-US" cap="small" dirty="0"/>
          </a:p>
          <a:p>
            <a:pPr marL="0" indent="0">
              <a:buNone/>
            </a:pPr>
            <a:r>
              <a:rPr lang="en-US" dirty="0"/>
              <a:t>‘There are wild yaks in Tibet’</a:t>
            </a:r>
          </a:p>
          <a:p>
            <a:pPr marL="0" indent="0">
              <a:buNone/>
            </a:pPr>
            <a:endParaRPr lang="en-US" dirty="0"/>
          </a:p>
          <a:p>
            <a:pPr marL="0" indent="0">
              <a:buNone/>
            </a:pPr>
            <a:r>
              <a:rPr lang="en-US" dirty="0" err="1"/>
              <a:t>Ladwags</a:t>
            </a:r>
            <a:r>
              <a:rPr lang="en-US" dirty="0"/>
              <a:t>-la    </a:t>
            </a:r>
            <a:r>
              <a:rPr lang="en-US" dirty="0" err="1"/>
              <a:t>g.yag</a:t>
            </a:r>
            <a:r>
              <a:rPr lang="en-US" dirty="0"/>
              <a:t>	‘dug</a:t>
            </a:r>
          </a:p>
          <a:p>
            <a:pPr marL="0" indent="0">
              <a:buNone/>
            </a:pPr>
            <a:r>
              <a:rPr lang="en-US" dirty="0"/>
              <a:t>Tibet-</a:t>
            </a:r>
            <a:r>
              <a:rPr lang="en-US" cap="small" dirty="0" err="1"/>
              <a:t>dat</a:t>
            </a:r>
            <a:r>
              <a:rPr lang="en-US" dirty="0"/>
              <a:t>	yak	         </a:t>
            </a:r>
            <a:r>
              <a:rPr lang="en-US" cap="small" dirty="0" err="1"/>
              <a:t>cop.sens</a:t>
            </a:r>
            <a:endParaRPr lang="en-US" cap="small" dirty="0"/>
          </a:p>
          <a:p>
            <a:pPr marL="0" indent="0">
              <a:buNone/>
            </a:pPr>
            <a:r>
              <a:rPr lang="en-US" dirty="0"/>
              <a:t>There are yaks in Ladakh (I saw many yaks while I was there)</a:t>
            </a:r>
          </a:p>
          <a:p>
            <a:pPr marL="0" indent="0">
              <a:buNone/>
            </a:pPr>
            <a:endParaRPr lang="en-US" dirty="0"/>
          </a:p>
          <a:p>
            <a:pPr marL="0" indent="0">
              <a:buNone/>
            </a:pPr>
            <a:r>
              <a:rPr lang="en-US" dirty="0"/>
              <a:t>‘The choice of an evidential is quite flexible and depends on the speaker’s perspective and discursive strategy.’ (</a:t>
            </a:r>
            <a:r>
              <a:rPr lang="en-US" dirty="0" err="1"/>
              <a:t>Tournadre</a:t>
            </a:r>
            <a:r>
              <a:rPr lang="en-US" dirty="0"/>
              <a:t> 2017:119)</a:t>
            </a:r>
          </a:p>
        </p:txBody>
      </p:sp>
    </p:spTree>
    <p:extLst>
      <p:ext uri="{BB962C8B-B14F-4D97-AF65-F5344CB8AC3E}">
        <p14:creationId xmlns:p14="http://schemas.microsoft.com/office/powerpoint/2010/main" val="49768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BEE1-13BF-5E4E-86F4-2C8AE5D079F4}"/>
              </a:ext>
            </a:extLst>
          </p:cNvPr>
          <p:cNvSpPr>
            <a:spLocks noGrp="1"/>
          </p:cNvSpPr>
          <p:nvPr>
            <p:ph type="title"/>
          </p:nvPr>
        </p:nvSpPr>
        <p:spPr/>
        <p:txBody>
          <a:bodyPr/>
          <a:lstStyle/>
          <a:p>
            <a:r>
              <a:rPr lang="en-US" dirty="0"/>
              <a:t>Evidential Pragmatics</a:t>
            </a:r>
          </a:p>
        </p:txBody>
      </p:sp>
      <p:sp>
        <p:nvSpPr>
          <p:cNvPr id="3" name="Content Placeholder 2">
            <a:extLst>
              <a:ext uri="{FF2B5EF4-FFF2-40B4-BE49-F238E27FC236}">
                <a16:creationId xmlns:a16="http://schemas.microsoft.com/office/drawing/2014/main" id="{C7C53721-C830-E64D-BF52-9A4699B89D82}"/>
              </a:ext>
            </a:extLst>
          </p:cNvPr>
          <p:cNvSpPr>
            <a:spLocks noGrp="1"/>
          </p:cNvSpPr>
          <p:nvPr>
            <p:ph idx="1"/>
          </p:nvPr>
        </p:nvSpPr>
        <p:spPr/>
        <p:txBody>
          <a:bodyPr>
            <a:normAutofit/>
          </a:bodyPr>
          <a:lstStyle/>
          <a:p>
            <a:r>
              <a:rPr lang="en-AU" dirty="0"/>
              <a:t>“Observing communicative events is undoubtedly the best method for examining </a:t>
            </a:r>
            <a:r>
              <a:rPr lang="en-AU" i="1" dirty="0"/>
              <a:t>pragmatic extensions </a:t>
            </a:r>
            <a:r>
              <a:rPr lang="en-AU" dirty="0"/>
              <a:t>of evidential expressions in spoken language, such as irony and politeness…” </a:t>
            </a:r>
            <a:r>
              <a:rPr lang="en-US" dirty="0"/>
              <a:t>(</a:t>
            </a:r>
            <a:r>
              <a:rPr lang="en-US" dirty="0" err="1"/>
              <a:t>Kittilä</a:t>
            </a:r>
            <a:r>
              <a:rPr lang="en-US" dirty="0"/>
              <a:t> et al 2018, 293,</a:t>
            </a:r>
            <a:r>
              <a:rPr lang="en-US" i="1" dirty="0"/>
              <a:t> Italics mine</a:t>
            </a:r>
            <a:r>
              <a:rPr lang="en-US" dirty="0"/>
              <a:t>)</a:t>
            </a:r>
          </a:p>
          <a:p>
            <a:endParaRPr lang="en-AU" dirty="0"/>
          </a:p>
          <a:p>
            <a:endParaRPr lang="en-US" dirty="0"/>
          </a:p>
          <a:p>
            <a:endParaRPr lang="en-US" dirty="0"/>
          </a:p>
        </p:txBody>
      </p:sp>
    </p:spTree>
    <p:extLst>
      <p:ext uri="{BB962C8B-B14F-4D97-AF65-F5344CB8AC3E}">
        <p14:creationId xmlns:p14="http://schemas.microsoft.com/office/powerpoint/2010/main" val="102250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BB19-D75C-4DC9-E7CA-A8C6DC3AD2BC}"/>
              </a:ext>
            </a:extLst>
          </p:cNvPr>
          <p:cNvSpPr>
            <a:spLocks noGrp="1"/>
          </p:cNvSpPr>
          <p:nvPr>
            <p:ph type="title"/>
          </p:nvPr>
        </p:nvSpPr>
        <p:spPr/>
        <p:txBody>
          <a:bodyPr/>
          <a:lstStyle/>
          <a:p>
            <a:r>
              <a:rPr lang="en-US" dirty="0"/>
              <a:t>Nuckolls (2018)</a:t>
            </a:r>
          </a:p>
        </p:txBody>
      </p:sp>
      <p:sp>
        <p:nvSpPr>
          <p:cNvPr id="3" name="Content Placeholder 2">
            <a:extLst>
              <a:ext uri="{FF2B5EF4-FFF2-40B4-BE49-F238E27FC236}">
                <a16:creationId xmlns:a16="http://schemas.microsoft.com/office/drawing/2014/main" id="{94B634E2-4F8E-FD39-57AB-65EAC15C589C}"/>
              </a:ext>
            </a:extLst>
          </p:cNvPr>
          <p:cNvSpPr>
            <a:spLocks noGrp="1"/>
          </p:cNvSpPr>
          <p:nvPr>
            <p:ph idx="1"/>
          </p:nvPr>
        </p:nvSpPr>
        <p:spPr/>
        <p:txBody>
          <a:bodyPr>
            <a:normAutofit fontScale="92500" lnSpcReduction="10000"/>
          </a:bodyPr>
          <a:lstStyle/>
          <a:p>
            <a:r>
              <a:rPr lang="en-US" dirty="0"/>
              <a:t>Pastaza Quichua (Ecuador)</a:t>
            </a:r>
          </a:p>
          <a:p>
            <a:pPr lvl="1"/>
            <a:r>
              <a:rPr lang="en-US" i="1" dirty="0"/>
              <a:t>-mi </a:t>
            </a:r>
            <a:r>
              <a:rPr lang="en-US" dirty="0"/>
              <a:t>‘marks perspective of current or reported speaker’</a:t>
            </a:r>
          </a:p>
          <a:p>
            <a:pPr lvl="1"/>
            <a:r>
              <a:rPr lang="en-US" dirty="0"/>
              <a:t>-</a:t>
            </a:r>
            <a:r>
              <a:rPr lang="en-US" i="1" dirty="0" err="1"/>
              <a:t>shi</a:t>
            </a:r>
            <a:r>
              <a:rPr lang="en-US" i="1" dirty="0"/>
              <a:t> </a:t>
            </a:r>
            <a:r>
              <a:rPr lang="en-US" dirty="0"/>
              <a:t>‘marks perspective of someone other than current or reported speaker.</a:t>
            </a:r>
          </a:p>
          <a:p>
            <a:pPr marL="457166" lvl="1" indent="0">
              <a:buNone/>
            </a:pPr>
            <a:r>
              <a:rPr lang="en-US" dirty="0"/>
              <a:t> </a:t>
            </a:r>
          </a:p>
          <a:p>
            <a:pPr marL="0" indent="0">
              <a:buNone/>
            </a:pPr>
            <a:r>
              <a:rPr lang="en-US" sz="2599" dirty="0"/>
              <a:t>Kan-</a:t>
            </a:r>
            <a:r>
              <a:rPr lang="en-US" sz="2599" b="1" dirty="0"/>
              <a:t>mi</a:t>
            </a:r>
            <a:r>
              <a:rPr lang="en-US" sz="2599" dirty="0"/>
              <a:t>     </a:t>
            </a:r>
            <a:r>
              <a:rPr lang="en-US" sz="2599" dirty="0" err="1"/>
              <a:t>wanuchi</a:t>
            </a:r>
            <a:r>
              <a:rPr lang="en-US" sz="2599" dirty="0"/>
              <a:t>-sha puri-k.    a-</a:t>
            </a:r>
            <a:r>
              <a:rPr lang="en-US" sz="2599" dirty="0" err="1"/>
              <a:t>shka</a:t>
            </a:r>
            <a:r>
              <a:rPr lang="en-US" sz="2599" dirty="0"/>
              <a:t>-</a:t>
            </a:r>
            <a:r>
              <a:rPr lang="en-US" sz="2599" dirty="0" err="1"/>
              <a:t>ngi</a:t>
            </a:r>
            <a:r>
              <a:rPr lang="en-US" sz="2599" dirty="0"/>
              <a:t>	</a:t>
            </a:r>
            <a:r>
              <a:rPr lang="en-US" sz="2599" dirty="0" err="1"/>
              <a:t>ni-nawn-</a:t>
            </a:r>
            <a:r>
              <a:rPr lang="en-US" sz="2599" b="1" dirty="0" err="1"/>
              <a:t>shi</a:t>
            </a:r>
            <a:endParaRPr lang="en-US" sz="2599" b="1" dirty="0"/>
          </a:p>
          <a:p>
            <a:pPr marL="0" indent="0">
              <a:buNone/>
            </a:pPr>
            <a:r>
              <a:rPr lang="en-US" sz="2599" dirty="0"/>
              <a:t>You-</a:t>
            </a:r>
            <a:r>
              <a:rPr lang="en-US" sz="2599" cap="small" dirty="0"/>
              <a:t>evid</a:t>
            </a:r>
            <a:r>
              <a:rPr lang="en-US" sz="2599" dirty="0"/>
              <a:t>1 kill-</a:t>
            </a:r>
            <a:r>
              <a:rPr lang="en-US" sz="2599" cap="small" dirty="0" err="1"/>
              <a:t>cor</a:t>
            </a:r>
            <a:r>
              <a:rPr lang="en-US" sz="2599" dirty="0"/>
              <a:t>           walk-</a:t>
            </a:r>
            <a:r>
              <a:rPr lang="en-US" sz="2599" cap="small" dirty="0"/>
              <a:t>ag</a:t>
            </a:r>
            <a:r>
              <a:rPr lang="en-US" sz="2599" dirty="0"/>
              <a:t> be-</a:t>
            </a:r>
            <a:r>
              <a:rPr lang="en-US" sz="2599" cap="small" dirty="0"/>
              <a:t>perv</a:t>
            </a:r>
            <a:r>
              <a:rPr lang="en-US" sz="2599" dirty="0"/>
              <a:t>-2      say-3</a:t>
            </a:r>
            <a:r>
              <a:rPr lang="en-US" sz="2599" cap="small" dirty="0"/>
              <a:t>pl-evid</a:t>
            </a:r>
            <a:r>
              <a:rPr lang="en-US" sz="2599" dirty="0"/>
              <a:t>2</a:t>
            </a:r>
          </a:p>
          <a:p>
            <a:pPr marL="0" indent="0">
              <a:buNone/>
            </a:pPr>
            <a:r>
              <a:rPr lang="en-US" sz="2599" dirty="0"/>
              <a:t>You (are the one who has) been going about killing’, they said.</a:t>
            </a:r>
          </a:p>
          <a:p>
            <a:pPr marL="0" indent="0">
              <a:buNone/>
            </a:pPr>
            <a:endParaRPr lang="en-US" dirty="0"/>
          </a:p>
          <a:p>
            <a:pPr marL="0" indent="0">
              <a:buNone/>
            </a:pPr>
            <a:r>
              <a:rPr lang="en-US" sz="1300" dirty="0"/>
              <a:t>Nuckolls, Janis 2018. The interactional and cultural pragmatics of Evidentiality in Pastaza Quichua. In </a:t>
            </a:r>
            <a:r>
              <a:rPr lang="en-US" sz="1300" dirty="0" err="1"/>
              <a:t>Aikhenvald</a:t>
            </a:r>
            <a:r>
              <a:rPr lang="en-US" sz="1300" dirty="0"/>
              <a:t>, A (Ed). </a:t>
            </a:r>
            <a:r>
              <a:rPr lang="en-US" sz="1300" i="1" dirty="0"/>
              <a:t>The Oxford Handbook of Evidentiality. </a:t>
            </a:r>
            <a:r>
              <a:rPr lang="en-US" sz="1300" dirty="0"/>
              <a:t>OUP</a:t>
            </a:r>
          </a:p>
        </p:txBody>
      </p:sp>
    </p:spTree>
    <p:extLst>
      <p:ext uri="{BB962C8B-B14F-4D97-AF65-F5344CB8AC3E}">
        <p14:creationId xmlns:p14="http://schemas.microsoft.com/office/powerpoint/2010/main" val="178108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6794-E045-294D-A801-457318A018AB}"/>
              </a:ext>
            </a:extLst>
          </p:cNvPr>
          <p:cNvSpPr>
            <a:spLocks noGrp="1"/>
          </p:cNvSpPr>
          <p:nvPr>
            <p:ph type="title"/>
          </p:nvPr>
        </p:nvSpPr>
        <p:spPr/>
        <p:txBody>
          <a:bodyPr>
            <a:normAutofit/>
          </a:bodyPr>
          <a:lstStyle/>
          <a:p>
            <a:r>
              <a:rPr lang="en-US" dirty="0"/>
              <a:t>Evidential Pragmatics</a:t>
            </a:r>
          </a:p>
        </p:txBody>
      </p:sp>
      <p:sp>
        <p:nvSpPr>
          <p:cNvPr id="3" name="Content Placeholder 2">
            <a:extLst>
              <a:ext uri="{FF2B5EF4-FFF2-40B4-BE49-F238E27FC236}">
                <a16:creationId xmlns:a16="http://schemas.microsoft.com/office/drawing/2014/main" id="{0F86CFD1-988C-E64F-82C0-F84333431C3C}"/>
              </a:ext>
            </a:extLst>
          </p:cNvPr>
          <p:cNvSpPr>
            <a:spLocks noGrp="1"/>
          </p:cNvSpPr>
          <p:nvPr>
            <p:ph idx="1"/>
          </p:nvPr>
        </p:nvSpPr>
        <p:spPr/>
        <p:txBody>
          <a:bodyPr>
            <a:normAutofit fontScale="85000" lnSpcReduction="10000"/>
          </a:bodyPr>
          <a:lstStyle/>
          <a:p>
            <a:r>
              <a:rPr lang="en-US" dirty="0"/>
              <a:t>How does the grammatical status of an evidential system in a language impact the way knowledge is talked about? </a:t>
            </a:r>
          </a:p>
          <a:p>
            <a:pPr lvl="1"/>
            <a:r>
              <a:rPr lang="en-US" dirty="0"/>
              <a:t>speakers of languages with grammaticalized evidentiality did not always use the grammatical systems they had at their disposal to express evidential meanings,</a:t>
            </a:r>
          </a:p>
          <a:p>
            <a:pPr lvl="1"/>
            <a:r>
              <a:rPr lang="en-US" dirty="0"/>
              <a:t>evidential strategies did not always match actual source of information, but rather expressed subjective stances </a:t>
            </a:r>
          </a:p>
          <a:p>
            <a:pPr lvl="1"/>
            <a:endParaRPr lang="en-US" dirty="0"/>
          </a:p>
          <a:p>
            <a:pPr lvl="1"/>
            <a:endParaRPr lang="en-US" dirty="0"/>
          </a:p>
          <a:p>
            <a:pPr lvl="1"/>
            <a:endParaRPr lang="en-US" dirty="0"/>
          </a:p>
          <a:p>
            <a:pPr marL="0" indent="0">
              <a:buNone/>
            </a:pPr>
            <a:r>
              <a:rPr lang="en-US" sz="1599" dirty="0"/>
              <a:t>	</a:t>
            </a:r>
            <a:r>
              <a:rPr lang="en-GB" sz="1599" dirty="0"/>
              <a:t>Mushin, I. (2001). </a:t>
            </a:r>
            <a:r>
              <a:rPr lang="en-GB" sz="1599" i="1" dirty="0"/>
              <a:t>Evidentiality and epistemological stance narrative retelling</a:t>
            </a:r>
            <a:r>
              <a:rPr lang="en-GB" sz="1599" dirty="0"/>
              <a:t>. John </a:t>
            </a:r>
            <a:r>
              <a:rPr lang="en-GB" sz="1599" dirty="0" err="1"/>
              <a:t>Benjamins</a:t>
            </a:r>
            <a:r>
              <a:rPr lang="en-GB" sz="1599" dirty="0"/>
              <a:t>.</a:t>
            </a:r>
            <a:endParaRPr lang="en-AU" sz="1599" dirty="0"/>
          </a:p>
          <a:p>
            <a:endParaRPr lang="en-US" dirty="0"/>
          </a:p>
        </p:txBody>
      </p:sp>
    </p:spTree>
    <p:extLst>
      <p:ext uri="{BB962C8B-B14F-4D97-AF65-F5344CB8AC3E}">
        <p14:creationId xmlns:p14="http://schemas.microsoft.com/office/powerpoint/2010/main" val="22719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F2A7-05E2-DA82-C605-F28B0762444D}"/>
              </a:ext>
            </a:extLst>
          </p:cNvPr>
          <p:cNvSpPr>
            <a:spLocks noGrp="1"/>
          </p:cNvSpPr>
          <p:nvPr>
            <p:ph type="title"/>
          </p:nvPr>
        </p:nvSpPr>
        <p:spPr/>
        <p:txBody>
          <a:bodyPr/>
          <a:lstStyle/>
          <a:p>
            <a:r>
              <a:rPr lang="en-US" dirty="0"/>
              <a:t>Evidential Pragmatics</a:t>
            </a:r>
          </a:p>
        </p:txBody>
      </p:sp>
      <p:sp>
        <p:nvSpPr>
          <p:cNvPr id="3" name="Content Placeholder 2">
            <a:extLst>
              <a:ext uri="{FF2B5EF4-FFF2-40B4-BE49-F238E27FC236}">
                <a16:creationId xmlns:a16="http://schemas.microsoft.com/office/drawing/2014/main" id="{40DCB8B9-4EC2-9EF4-C3BD-88C2FB3A1505}"/>
              </a:ext>
            </a:extLst>
          </p:cNvPr>
          <p:cNvSpPr>
            <a:spLocks noGrp="1"/>
          </p:cNvSpPr>
          <p:nvPr>
            <p:ph idx="1"/>
          </p:nvPr>
        </p:nvSpPr>
        <p:spPr/>
        <p:txBody>
          <a:bodyPr>
            <a:normAutofit fontScale="85000" lnSpcReduction="10000"/>
          </a:bodyPr>
          <a:lstStyle/>
          <a:p>
            <a:r>
              <a:rPr lang="en-US" dirty="0"/>
              <a:t>Focus on grammatical </a:t>
            </a:r>
            <a:r>
              <a:rPr lang="en-US" dirty="0" err="1"/>
              <a:t>evidentials</a:t>
            </a:r>
            <a:r>
              <a:rPr lang="en-US" dirty="0"/>
              <a:t> only</a:t>
            </a:r>
          </a:p>
          <a:p>
            <a:pPr lvl="1"/>
            <a:r>
              <a:rPr lang="en-US" dirty="0"/>
              <a:t>What about other expressions?</a:t>
            </a:r>
          </a:p>
          <a:p>
            <a:r>
              <a:rPr lang="en-US" dirty="0"/>
              <a:t>Speaker perspectives on propositional information</a:t>
            </a:r>
          </a:p>
          <a:p>
            <a:pPr lvl="1"/>
            <a:r>
              <a:rPr lang="en-US" dirty="0"/>
              <a:t>What about recipients?</a:t>
            </a:r>
          </a:p>
          <a:p>
            <a:r>
              <a:rPr lang="en-US" dirty="0"/>
              <a:t>Context usually evaluated in terms of normative politeness</a:t>
            </a:r>
          </a:p>
          <a:p>
            <a:pPr lvl="1"/>
            <a:r>
              <a:rPr lang="en-US" dirty="0"/>
              <a:t>other ways of </a:t>
            </a:r>
            <a:r>
              <a:rPr lang="en-US" dirty="0" err="1"/>
              <a:t>analysing</a:t>
            </a:r>
            <a:r>
              <a:rPr lang="en-US" dirty="0"/>
              <a:t> context?</a:t>
            </a:r>
          </a:p>
          <a:p>
            <a:r>
              <a:rPr lang="en-US" dirty="0"/>
              <a:t>Focus on uses in assertions, questions, narration (reported speech). </a:t>
            </a:r>
          </a:p>
          <a:p>
            <a:pPr lvl="1"/>
            <a:r>
              <a:rPr lang="en-US" dirty="0"/>
              <a:t>What about other actions? (e.g. requests, assessments)</a:t>
            </a:r>
          </a:p>
          <a:p>
            <a:endParaRPr lang="en-US" dirty="0"/>
          </a:p>
        </p:txBody>
      </p:sp>
    </p:spTree>
    <p:extLst>
      <p:ext uri="{BB962C8B-B14F-4D97-AF65-F5344CB8AC3E}">
        <p14:creationId xmlns:p14="http://schemas.microsoft.com/office/powerpoint/2010/main" val="58586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ssolv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5E36-A206-42CC-B16A-5ACEFB305671}"/>
              </a:ext>
            </a:extLst>
          </p:cNvPr>
          <p:cNvSpPr>
            <a:spLocks noGrp="1"/>
          </p:cNvSpPr>
          <p:nvPr>
            <p:ph type="title"/>
          </p:nvPr>
        </p:nvSpPr>
        <p:spPr/>
        <p:txBody>
          <a:bodyPr/>
          <a:lstStyle/>
          <a:p>
            <a:r>
              <a:rPr lang="en-AU" dirty="0"/>
              <a:t>Interactional Linguistics</a:t>
            </a:r>
          </a:p>
        </p:txBody>
      </p:sp>
      <p:sp>
        <p:nvSpPr>
          <p:cNvPr id="3" name="Content Placeholder 2">
            <a:extLst>
              <a:ext uri="{FF2B5EF4-FFF2-40B4-BE49-F238E27FC236}">
                <a16:creationId xmlns:a16="http://schemas.microsoft.com/office/drawing/2014/main" id="{0DCD733F-AD4E-42B5-A174-3ABDB18E88DB}"/>
              </a:ext>
            </a:extLst>
          </p:cNvPr>
          <p:cNvSpPr>
            <a:spLocks noGrp="1"/>
          </p:cNvSpPr>
          <p:nvPr>
            <p:ph idx="1"/>
          </p:nvPr>
        </p:nvSpPr>
        <p:spPr/>
        <p:txBody>
          <a:bodyPr>
            <a:normAutofit/>
          </a:bodyPr>
          <a:lstStyle/>
          <a:p>
            <a:pPr marL="0" indent="0">
              <a:buNone/>
            </a:pPr>
            <a:r>
              <a:rPr lang="en-AU" sz="2400" dirty="0"/>
              <a:t>Language as production (cf. Language as product).</a:t>
            </a:r>
          </a:p>
          <a:p>
            <a:pPr marL="0" indent="0">
              <a:buNone/>
            </a:pPr>
            <a:endParaRPr lang="en-AU" sz="1800" dirty="0"/>
          </a:p>
          <a:p>
            <a:pPr marL="0" indent="0">
              <a:buNone/>
            </a:pPr>
            <a:r>
              <a:rPr lang="en-AU" sz="1800" dirty="0"/>
              <a:t>“</a:t>
            </a:r>
            <a:r>
              <a:rPr lang="en-GB" sz="1800" dirty="0">
                <a:latin typeface="Minion3-Regular"/>
              </a:rPr>
              <a:t>Understanding language use as fundamentally interactional in nature implies </a:t>
            </a:r>
            <a:r>
              <a:rPr lang="en-GB" sz="1800" b="1" dirty="0">
                <a:latin typeface="Minion3-Regular"/>
              </a:rPr>
              <a:t>locating it in the organisational infrastructure of social interaction as it plays out in real time</a:t>
            </a:r>
            <a:r>
              <a:rPr lang="en-GB" sz="1800" dirty="0">
                <a:latin typeface="Minion3-Regular"/>
              </a:rPr>
              <a:t>. Rather than basing its view of linguistic structure on normative intuitions or decontextualised formal patterns, </a:t>
            </a:r>
            <a:r>
              <a:rPr lang="en-GB" sz="1800" b="1" dirty="0">
                <a:latin typeface="Minion3-Regular"/>
              </a:rPr>
              <a:t>an interactional approach is concerned with linguistic structure deployed as part of the on-line temporal unfolding of turns at talk and of the related actions </a:t>
            </a:r>
            <a:r>
              <a:rPr lang="en-AU" sz="1800" b="1" dirty="0">
                <a:latin typeface="Minion3-Regular"/>
              </a:rPr>
              <a:t>they implement</a:t>
            </a:r>
            <a:r>
              <a:rPr lang="en-AU" sz="1800" dirty="0">
                <a:latin typeface="Minion3-Regular"/>
              </a:rPr>
              <a:t>.”  </a:t>
            </a:r>
          </a:p>
          <a:p>
            <a:pPr marL="0" indent="0">
              <a:buNone/>
            </a:pPr>
            <a:r>
              <a:rPr lang="en-AU" sz="1349" dirty="0">
                <a:latin typeface="Minion3-Regular"/>
              </a:rPr>
              <a:t>Mushin, Ilana &amp; </a:t>
            </a:r>
            <a:r>
              <a:rPr lang="en-AU" sz="1349" dirty="0" err="1">
                <a:latin typeface="Minion3-Regular"/>
              </a:rPr>
              <a:t>Pekarek</a:t>
            </a:r>
            <a:r>
              <a:rPr lang="en-AU" sz="1349" dirty="0">
                <a:latin typeface="Minion3-Regular"/>
              </a:rPr>
              <a:t> </a:t>
            </a:r>
            <a:r>
              <a:rPr lang="en-AU" sz="1349" dirty="0" err="1">
                <a:latin typeface="Minion3-Regular"/>
              </a:rPr>
              <a:t>Doehler</a:t>
            </a:r>
            <a:r>
              <a:rPr lang="en-AU" sz="1349" dirty="0">
                <a:latin typeface="Minion3-Regular"/>
              </a:rPr>
              <a:t>, Simona. (2021) Linguistic structures in social interaction: Moving </a:t>
            </a:r>
          </a:p>
          <a:p>
            <a:pPr marL="0" indent="0">
              <a:buNone/>
            </a:pPr>
            <a:r>
              <a:rPr lang="en-AU" sz="1349" dirty="0">
                <a:latin typeface="Minion3-Regular"/>
              </a:rPr>
              <a:t>Temporality to the forefront of a science of language. </a:t>
            </a:r>
            <a:r>
              <a:rPr lang="en-AU" sz="1349" i="1" dirty="0">
                <a:latin typeface="Minion3-Regular"/>
              </a:rPr>
              <a:t>Interactional Linguistics </a:t>
            </a:r>
            <a:r>
              <a:rPr lang="en-AU" sz="1349" dirty="0">
                <a:latin typeface="Minion3-Regular"/>
              </a:rPr>
              <a:t>1.1.  (p 2)</a:t>
            </a:r>
          </a:p>
          <a:p>
            <a:pPr marL="0" indent="0">
              <a:buNone/>
            </a:pPr>
            <a:endParaRPr lang="en-AU" sz="1349" dirty="0">
              <a:latin typeface="Minion3-Regular"/>
            </a:endParaRPr>
          </a:p>
          <a:p>
            <a:pPr marL="0" indent="0">
              <a:buNone/>
            </a:pPr>
            <a:r>
              <a:rPr lang="en-AU" sz="1349" dirty="0">
                <a:latin typeface="Minion3-Regular"/>
              </a:rPr>
              <a:t>Recent textbook: Couper-</a:t>
            </a:r>
            <a:r>
              <a:rPr lang="en-AU" sz="1349" dirty="0" err="1">
                <a:latin typeface="Minion3-Regular"/>
              </a:rPr>
              <a:t>Kuhlen</a:t>
            </a:r>
            <a:r>
              <a:rPr lang="en-AU" sz="1349" dirty="0">
                <a:latin typeface="Minion3-Regular"/>
              </a:rPr>
              <a:t> &amp; </a:t>
            </a:r>
            <a:r>
              <a:rPr lang="en-AU" sz="1349" dirty="0" err="1">
                <a:latin typeface="Minion3-Regular"/>
              </a:rPr>
              <a:t>Selting</a:t>
            </a:r>
            <a:r>
              <a:rPr lang="en-AU" sz="1349" dirty="0">
                <a:latin typeface="Minion3-Regular"/>
              </a:rPr>
              <a:t> 2018 </a:t>
            </a:r>
            <a:r>
              <a:rPr lang="en-AU" sz="1349" i="1" dirty="0">
                <a:latin typeface="Minion3-Regular"/>
              </a:rPr>
              <a:t>Interactional Linguistics: Studying Language </a:t>
            </a:r>
          </a:p>
          <a:p>
            <a:pPr marL="0" indent="0">
              <a:buNone/>
            </a:pPr>
            <a:r>
              <a:rPr lang="en-AU" sz="1349" i="1" dirty="0">
                <a:latin typeface="Minion3-Regular"/>
              </a:rPr>
              <a:t>in Social Interaction. </a:t>
            </a:r>
            <a:r>
              <a:rPr lang="en-AU" sz="1349" dirty="0">
                <a:latin typeface="Minion3-Regular"/>
              </a:rPr>
              <a:t>Cambridge: CUP</a:t>
            </a:r>
            <a:endParaRPr lang="en-AU" dirty="0"/>
          </a:p>
        </p:txBody>
      </p:sp>
      <p:pic>
        <p:nvPicPr>
          <p:cNvPr id="4" name="Picture 3">
            <a:extLst>
              <a:ext uri="{FF2B5EF4-FFF2-40B4-BE49-F238E27FC236}">
                <a16:creationId xmlns:a16="http://schemas.microsoft.com/office/drawing/2014/main" id="{BA9C6F18-9F5E-8A4B-8195-56727F54F554}"/>
              </a:ext>
            </a:extLst>
          </p:cNvPr>
          <p:cNvPicPr>
            <a:picLocks noChangeAspect="1"/>
          </p:cNvPicPr>
          <p:nvPr/>
        </p:nvPicPr>
        <p:blipFill>
          <a:blip r:embed="rId3"/>
          <a:stretch>
            <a:fillRect/>
          </a:stretch>
        </p:blipFill>
        <p:spPr>
          <a:xfrm>
            <a:off x="7783591" y="4050509"/>
            <a:ext cx="1360413" cy="1950243"/>
          </a:xfrm>
          <a:prstGeom prst="rect">
            <a:avLst/>
          </a:prstGeom>
        </p:spPr>
      </p:pic>
      <p:pic>
        <p:nvPicPr>
          <p:cNvPr id="5" name="Picture 4">
            <a:extLst>
              <a:ext uri="{FF2B5EF4-FFF2-40B4-BE49-F238E27FC236}">
                <a16:creationId xmlns:a16="http://schemas.microsoft.com/office/drawing/2014/main" id="{71965699-EFFB-3941-AB38-E75D6C3F7434}"/>
              </a:ext>
            </a:extLst>
          </p:cNvPr>
          <p:cNvPicPr>
            <a:picLocks noChangeAspect="1"/>
          </p:cNvPicPr>
          <p:nvPr/>
        </p:nvPicPr>
        <p:blipFill>
          <a:blip r:embed="rId4"/>
          <a:stretch>
            <a:fillRect/>
          </a:stretch>
        </p:blipFill>
        <p:spPr>
          <a:xfrm>
            <a:off x="7695452" y="-52946"/>
            <a:ext cx="1739504" cy="2319337"/>
          </a:xfrm>
          <a:prstGeom prst="rect">
            <a:avLst/>
          </a:prstGeom>
        </p:spPr>
      </p:pic>
    </p:spTree>
    <p:extLst>
      <p:ext uri="{BB962C8B-B14F-4D97-AF65-F5344CB8AC3E}">
        <p14:creationId xmlns:p14="http://schemas.microsoft.com/office/powerpoint/2010/main" val="169272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DF9C-6831-A8A6-7711-E99D0521E760}"/>
              </a:ext>
            </a:extLst>
          </p:cNvPr>
          <p:cNvSpPr>
            <a:spLocks noGrp="1"/>
          </p:cNvSpPr>
          <p:nvPr>
            <p:ph type="title"/>
          </p:nvPr>
        </p:nvSpPr>
        <p:spPr/>
        <p:txBody>
          <a:bodyPr>
            <a:normAutofit/>
          </a:bodyPr>
          <a:lstStyle/>
          <a:p>
            <a:r>
              <a:rPr lang="en-US" dirty="0"/>
              <a:t>Call to action! </a:t>
            </a:r>
          </a:p>
        </p:txBody>
      </p:sp>
      <p:sp>
        <p:nvSpPr>
          <p:cNvPr id="3" name="Content Placeholder 2">
            <a:extLst>
              <a:ext uri="{FF2B5EF4-FFF2-40B4-BE49-F238E27FC236}">
                <a16:creationId xmlns:a16="http://schemas.microsoft.com/office/drawing/2014/main" id="{2E3143A0-FE9E-7496-118C-DB9F64D2338C}"/>
              </a:ext>
            </a:extLst>
          </p:cNvPr>
          <p:cNvSpPr>
            <a:spLocks noGrp="1"/>
          </p:cNvSpPr>
          <p:nvPr>
            <p:ph idx="1"/>
          </p:nvPr>
        </p:nvSpPr>
        <p:spPr/>
        <p:txBody>
          <a:bodyPr>
            <a:normAutofit lnSpcReduction="10000"/>
          </a:bodyPr>
          <a:lstStyle/>
          <a:p>
            <a:pPr marL="0" indent="0">
              <a:buNone/>
            </a:pPr>
            <a:r>
              <a:rPr lang="en-US" dirty="0"/>
              <a:t>“…it is clear that intensive language documentation needs to consider the interactional uses of grammatical forms in a range of interactional contexts. In addition, whereas a contextualized example of evidential usage found in natural discourse is a fact to reckon with, grammaticality judgements are fallible opinions.”</a:t>
            </a:r>
          </a:p>
          <a:p>
            <a:pPr marL="0" indent="0">
              <a:buNone/>
            </a:pPr>
            <a:r>
              <a:rPr lang="en-US" dirty="0"/>
              <a:t>									(Hill &amp; </a:t>
            </a:r>
            <a:r>
              <a:rPr lang="en-US" dirty="0" err="1"/>
              <a:t>Gawne</a:t>
            </a:r>
            <a:r>
              <a:rPr lang="en-US" dirty="0"/>
              <a:t> 2017:17)</a:t>
            </a:r>
          </a:p>
        </p:txBody>
      </p:sp>
    </p:spTree>
    <p:extLst>
      <p:ext uri="{BB962C8B-B14F-4D97-AF65-F5344CB8AC3E}">
        <p14:creationId xmlns:p14="http://schemas.microsoft.com/office/powerpoint/2010/main" val="2211393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AA10-2DB5-C362-A1DE-42594F859EA0}"/>
              </a:ext>
            </a:extLst>
          </p:cNvPr>
          <p:cNvSpPr>
            <a:spLocks noGrp="1"/>
          </p:cNvSpPr>
          <p:nvPr>
            <p:ph type="title"/>
          </p:nvPr>
        </p:nvSpPr>
        <p:spPr/>
        <p:txBody>
          <a:bodyPr>
            <a:normAutofit fontScale="90000"/>
          </a:bodyPr>
          <a:lstStyle/>
          <a:p>
            <a:r>
              <a:rPr lang="en-US" dirty="0"/>
              <a:t>Principles of Interactional Linguistics</a:t>
            </a:r>
          </a:p>
        </p:txBody>
      </p:sp>
      <p:sp>
        <p:nvSpPr>
          <p:cNvPr id="3" name="Content Placeholder 2">
            <a:extLst>
              <a:ext uri="{FF2B5EF4-FFF2-40B4-BE49-F238E27FC236}">
                <a16:creationId xmlns:a16="http://schemas.microsoft.com/office/drawing/2014/main" id="{10CF8E94-02BB-70E2-A6DE-304E7CD9407A}"/>
              </a:ext>
            </a:extLst>
          </p:cNvPr>
          <p:cNvSpPr>
            <a:spLocks noGrp="1"/>
          </p:cNvSpPr>
          <p:nvPr>
            <p:ph idx="1"/>
          </p:nvPr>
        </p:nvSpPr>
        <p:spPr/>
        <p:txBody>
          <a:bodyPr>
            <a:normAutofit fontScale="25000" lnSpcReduction="20000"/>
          </a:bodyPr>
          <a:lstStyle/>
          <a:p>
            <a:r>
              <a:rPr lang="en-US" sz="7999" b="1" dirty="0"/>
              <a:t>Conversation is the seed bed of grammar</a:t>
            </a:r>
          </a:p>
          <a:p>
            <a:pPr lvl="1"/>
            <a:r>
              <a:rPr lang="en-US" sz="7200" dirty="0"/>
              <a:t>”Primordial site of human sociality and social life” (</a:t>
            </a:r>
            <a:r>
              <a:rPr lang="en-US" sz="7200" dirty="0" err="1"/>
              <a:t>Schegloff</a:t>
            </a:r>
            <a:r>
              <a:rPr lang="en-US" sz="7200" dirty="0"/>
              <a:t> 1987)</a:t>
            </a:r>
          </a:p>
          <a:p>
            <a:pPr lvl="1"/>
            <a:r>
              <a:rPr lang="en-US" sz="7200" dirty="0"/>
              <a:t>Not a ‘genre’</a:t>
            </a:r>
          </a:p>
          <a:p>
            <a:r>
              <a:rPr lang="en-US" sz="7999" b="1" dirty="0"/>
              <a:t>Pragmatics comes first</a:t>
            </a:r>
          </a:p>
          <a:p>
            <a:pPr lvl="1"/>
            <a:r>
              <a:rPr lang="en-US" sz="7200" dirty="0"/>
              <a:t>Language (grammar) is a resource for accomplishing social actions. (Levinson 2006)</a:t>
            </a:r>
          </a:p>
          <a:p>
            <a:pPr lvl="1"/>
            <a:r>
              <a:rPr lang="en-US" sz="7200" dirty="0"/>
              <a:t>Actions are sequentially ordered. </a:t>
            </a:r>
          </a:p>
          <a:p>
            <a:r>
              <a:rPr lang="en-US" sz="7999" dirty="0"/>
              <a:t>Language is </a:t>
            </a:r>
            <a:r>
              <a:rPr lang="en-US" sz="7999" b="1" dirty="0"/>
              <a:t>never context-free</a:t>
            </a:r>
          </a:p>
          <a:p>
            <a:pPr lvl="1"/>
            <a:r>
              <a:rPr lang="en-US" sz="7200" dirty="0"/>
              <a:t>Forms of language are shaped by what has already happened (context sensitive), and themselves shape what is to come (context-renewing)</a:t>
            </a:r>
          </a:p>
          <a:p>
            <a:pPr marL="514311" indent="-457166"/>
            <a:r>
              <a:rPr lang="en-US" sz="7999" dirty="0"/>
              <a:t>Productions of language are </a:t>
            </a:r>
            <a:r>
              <a:rPr lang="en-US" sz="7999" b="1" dirty="0"/>
              <a:t>recipient designed</a:t>
            </a:r>
            <a:r>
              <a:rPr lang="en-US" sz="7999" dirty="0"/>
              <a:t>.</a:t>
            </a:r>
          </a:p>
          <a:p>
            <a:pPr marL="914331" lvl="1" indent="-457166"/>
            <a:r>
              <a:rPr lang="en-US" sz="7200" dirty="0"/>
              <a:t>“…a multitude of respects in which the talk by a party in a conversation is constructed or designed in ways which display an orientation and sensitivity to the particular other(s) who are the co-participants…”  (Sacks, </a:t>
            </a:r>
            <a:r>
              <a:rPr lang="en-US" sz="7200" dirty="0" err="1"/>
              <a:t>Schegloff</a:t>
            </a:r>
            <a:r>
              <a:rPr lang="en-US" sz="7200" dirty="0"/>
              <a:t> &amp; Jefferson (1974:727)</a:t>
            </a:r>
          </a:p>
          <a:p>
            <a:pPr marL="914331" lvl="1" indent="-457166"/>
            <a:r>
              <a:rPr lang="en-US" sz="7200" dirty="0"/>
              <a:t>Recipients shape language (not just about speaker intentions). </a:t>
            </a:r>
            <a:endParaRPr lang="en-US" dirty="0"/>
          </a:p>
          <a:p>
            <a:pPr lvl="1"/>
            <a:endParaRPr lang="en-US" dirty="0"/>
          </a:p>
          <a:p>
            <a:pPr lvl="1"/>
            <a:endParaRPr lang="en-US" dirty="0"/>
          </a:p>
          <a:p>
            <a:pPr marL="457166" lvl="1" indent="0">
              <a:buNone/>
            </a:pPr>
            <a:r>
              <a:rPr lang="en-AU" sz="3000" dirty="0"/>
              <a:t>Sacks, Harvey, </a:t>
            </a:r>
            <a:r>
              <a:rPr lang="en-AU" sz="3000" dirty="0" err="1"/>
              <a:t>Schegloff</a:t>
            </a:r>
            <a:r>
              <a:rPr lang="en-AU" sz="3000" dirty="0"/>
              <a:t> , Emanuel &amp; Jefferson, Gail. 1974</a:t>
            </a:r>
            <a:r>
              <a:rPr lang="en-AU" sz="3000" i="1" dirty="0"/>
              <a:t>. A simplest systematics for the organization of turn-taking for conversation.</a:t>
            </a:r>
            <a:r>
              <a:rPr lang="en-AU" sz="3000" dirty="0"/>
              <a:t> Language 50, 696-735</a:t>
            </a:r>
            <a:r>
              <a:rPr lang="en-AU" sz="3000" dirty="0">
                <a:latin typeface="arial" panose="020B0604020202020204" pitchFamily="34" charset="0"/>
              </a:rPr>
              <a:t>.</a:t>
            </a:r>
          </a:p>
          <a:p>
            <a:pPr marL="457166" lvl="1" indent="0">
              <a:buNone/>
            </a:pPr>
            <a:r>
              <a:rPr lang="en-US" sz="3000" dirty="0" err="1"/>
              <a:t>Schegloff</a:t>
            </a:r>
            <a:r>
              <a:rPr lang="en-US" sz="3000" dirty="0"/>
              <a:t>, Emanuel (1987) Analyzing single episodes of interaction: An exercise in conversation analysis. </a:t>
            </a:r>
            <a:r>
              <a:rPr lang="en-US" sz="3000" i="1" dirty="0"/>
              <a:t>Social Psychology Quarterly </a:t>
            </a:r>
            <a:r>
              <a:rPr lang="en-US" sz="3000" dirty="0"/>
              <a:t>50:2, 101-114</a:t>
            </a:r>
          </a:p>
          <a:p>
            <a:pPr marL="457166" lvl="1" indent="0">
              <a:buNone/>
            </a:pPr>
            <a:r>
              <a:rPr lang="en-US" sz="3000" dirty="0"/>
              <a:t>Levinson, Stephen (2006) On the human interaction engine. In Enfield &amp; Levinson (eds) </a:t>
            </a:r>
            <a:r>
              <a:rPr lang="en-US" sz="3000" i="1" dirty="0"/>
              <a:t>Roots of human sociality</a:t>
            </a:r>
            <a:r>
              <a:rPr lang="en-US" sz="3000" dirty="0"/>
              <a:t>. Routledge. 39-69.</a:t>
            </a:r>
          </a:p>
        </p:txBody>
      </p:sp>
    </p:spTree>
    <p:extLst>
      <p:ext uri="{BB962C8B-B14F-4D97-AF65-F5344CB8AC3E}">
        <p14:creationId xmlns:p14="http://schemas.microsoft.com/office/powerpoint/2010/main" val="26745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AED8-417D-D742-2106-3361B422DC4F}"/>
              </a:ext>
            </a:extLst>
          </p:cNvPr>
          <p:cNvSpPr>
            <a:spLocks noGrp="1"/>
          </p:cNvSpPr>
          <p:nvPr>
            <p:ph type="title"/>
          </p:nvPr>
        </p:nvSpPr>
        <p:spPr/>
        <p:txBody>
          <a:bodyPr>
            <a:normAutofit fontScale="90000"/>
          </a:bodyPr>
          <a:lstStyle/>
          <a:p>
            <a:r>
              <a:rPr lang="en-US" dirty="0"/>
              <a:t>Principles of Interactional Linguistics</a:t>
            </a:r>
          </a:p>
        </p:txBody>
      </p:sp>
      <p:sp>
        <p:nvSpPr>
          <p:cNvPr id="3" name="Content Placeholder 2">
            <a:extLst>
              <a:ext uri="{FF2B5EF4-FFF2-40B4-BE49-F238E27FC236}">
                <a16:creationId xmlns:a16="http://schemas.microsoft.com/office/drawing/2014/main" id="{C8354E5A-ECD7-6250-45A5-558A40F4AF0D}"/>
              </a:ext>
            </a:extLst>
          </p:cNvPr>
          <p:cNvSpPr>
            <a:spLocks noGrp="1"/>
          </p:cNvSpPr>
          <p:nvPr>
            <p:ph idx="1"/>
          </p:nvPr>
        </p:nvSpPr>
        <p:spPr/>
        <p:txBody>
          <a:bodyPr>
            <a:normAutofit fontScale="92500" lnSpcReduction="10000"/>
          </a:bodyPr>
          <a:lstStyle/>
          <a:p>
            <a:r>
              <a:rPr lang="en-US" dirty="0"/>
              <a:t>The ‘home’ of grammar is in actual turns of talk, not abstracted formulations.</a:t>
            </a:r>
          </a:p>
          <a:p>
            <a:pPr lvl="1"/>
            <a:r>
              <a:rPr lang="en-US" dirty="0"/>
              <a:t>Turn construction units</a:t>
            </a:r>
          </a:p>
          <a:p>
            <a:pPr lvl="2"/>
            <a:r>
              <a:rPr lang="en-US" dirty="0"/>
              <a:t>Target sites where turns can be complete. </a:t>
            </a:r>
          </a:p>
          <a:p>
            <a:pPr lvl="2"/>
            <a:r>
              <a:rPr lang="en-US" dirty="0"/>
              <a:t>Coincide with grammatical boundaries.</a:t>
            </a:r>
          </a:p>
          <a:p>
            <a:pPr lvl="1"/>
            <a:r>
              <a:rPr lang="en-US" dirty="0"/>
              <a:t>Turns are designed for the moment they are produced.</a:t>
            </a:r>
          </a:p>
          <a:p>
            <a:pPr lvl="2"/>
            <a:r>
              <a:rPr lang="en-US" dirty="0"/>
              <a:t>Grammar is part of this, but so is e.g. Prosody, co-speech gestures, gaze </a:t>
            </a:r>
            <a:r>
              <a:rPr lang="en-US" dirty="0" err="1"/>
              <a:t>behaviour</a:t>
            </a:r>
            <a:r>
              <a:rPr lang="en-US" dirty="0"/>
              <a:t>, etc.</a:t>
            </a:r>
          </a:p>
          <a:p>
            <a:pPr lvl="1"/>
            <a:r>
              <a:rPr lang="en-US" dirty="0"/>
              <a:t>Grammar is the extreme end of routine formulation (i.e. grammaticalization)</a:t>
            </a:r>
          </a:p>
        </p:txBody>
      </p:sp>
    </p:spTree>
    <p:extLst>
      <p:ext uri="{BB962C8B-B14F-4D97-AF65-F5344CB8AC3E}">
        <p14:creationId xmlns:p14="http://schemas.microsoft.com/office/powerpoint/2010/main" val="25867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6794-E045-294D-A801-457318A018AB}"/>
              </a:ext>
            </a:extLst>
          </p:cNvPr>
          <p:cNvSpPr>
            <a:spLocks noGrp="1"/>
          </p:cNvSpPr>
          <p:nvPr>
            <p:ph type="title"/>
          </p:nvPr>
        </p:nvSpPr>
        <p:spPr/>
        <p:txBody>
          <a:bodyPr>
            <a:normAutofit/>
          </a:bodyPr>
          <a:lstStyle/>
          <a:p>
            <a:r>
              <a:rPr lang="en-US" dirty="0"/>
              <a:t>Epistemics </a:t>
            </a:r>
          </a:p>
        </p:txBody>
      </p:sp>
      <p:sp>
        <p:nvSpPr>
          <p:cNvPr id="3" name="Content Placeholder 2">
            <a:extLst>
              <a:ext uri="{FF2B5EF4-FFF2-40B4-BE49-F238E27FC236}">
                <a16:creationId xmlns:a16="http://schemas.microsoft.com/office/drawing/2014/main" id="{0F86CFD1-988C-E64F-82C0-F84333431C3C}"/>
              </a:ext>
            </a:extLst>
          </p:cNvPr>
          <p:cNvSpPr>
            <a:spLocks noGrp="1"/>
          </p:cNvSpPr>
          <p:nvPr>
            <p:ph idx="1"/>
          </p:nvPr>
        </p:nvSpPr>
        <p:spPr/>
        <p:txBody>
          <a:bodyPr>
            <a:normAutofit lnSpcReduction="10000"/>
          </a:bodyPr>
          <a:lstStyle/>
          <a:p>
            <a:r>
              <a:rPr lang="en-US" dirty="0"/>
              <a:t>How are knowledge asymmetries managed between participants in interaction?</a:t>
            </a:r>
          </a:p>
          <a:p>
            <a:pPr lvl="1"/>
            <a:r>
              <a:rPr lang="en-US" dirty="0"/>
              <a:t>What linguistic resources are involved. </a:t>
            </a:r>
          </a:p>
          <a:p>
            <a:pPr lvl="1"/>
            <a:r>
              <a:rPr lang="en-US" dirty="0"/>
              <a:t>What is common in human communication and what is culturally shaped?</a:t>
            </a:r>
          </a:p>
          <a:p>
            <a:pPr marL="457166" lvl="1" indent="0">
              <a:buNone/>
            </a:pPr>
            <a:endParaRPr lang="en-US" sz="1599" dirty="0"/>
          </a:p>
          <a:p>
            <a:pPr marL="57145" indent="0">
              <a:buNone/>
            </a:pPr>
            <a:r>
              <a:rPr lang="en-GB" sz="1599" dirty="0"/>
              <a:t>Mushin, I. (2012). ‘Watching for witness’: Evidential strategies and epistemic authority in Garrwa conversation. </a:t>
            </a:r>
            <a:r>
              <a:rPr lang="en-GB" sz="1599" i="1" dirty="0"/>
              <a:t>Pragmatics and Society</a:t>
            </a:r>
            <a:r>
              <a:rPr lang="en-GB" sz="1599" dirty="0"/>
              <a:t>, </a:t>
            </a:r>
            <a:r>
              <a:rPr lang="en-GB" sz="1599" i="1" dirty="0"/>
              <a:t>3</a:t>
            </a:r>
            <a:r>
              <a:rPr lang="en-GB" sz="1599" dirty="0"/>
              <a:t>(2), 270–293.</a:t>
            </a:r>
            <a:endParaRPr lang="en-US" sz="1599" dirty="0"/>
          </a:p>
          <a:p>
            <a:pPr marL="57145" indent="0">
              <a:buNone/>
            </a:pPr>
            <a:r>
              <a:rPr lang="en-GB" sz="1599" dirty="0"/>
              <a:t>Mushin, I. (2013). Making knowledge visible in discourse: Implications for the study of linguistic evidentiality. </a:t>
            </a:r>
            <a:r>
              <a:rPr lang="en-GB" sz="1599" i="1" dirty="0"/>
              <a:t>Discourse Studies</a:t>
            </a:r>
            <a:r>
              <a:rPr lang="en-GB" sz="1599" dirty="0"/>
              <a:t>, </a:t>
            </a:r>
            <a:r>
              <a:rPr lang="en-GB" sz="1599" i="1" dirty="0"/>
              <a:t>15</a:t>
            </a:r>
            <a:r>
              <a:rPr lang="en-GB" sz="1599" dirty="0"/>
              <a:t>(5), 627–645.</a:t>
            </a:r>
          </a:p>
          <a:p>
            <a:pPr marL="57145" indent="0">
              <a:buNone/>
            </a:pPr>
            <a:r>
              <a:rPr lang="en-GB" sz="1599" dirty="0"/>
              <a:t>Mushin, I (2022) Turn design and epistemic management in small communities. </a:t>
            </a:r>
            <a:r>
              <a:rPr lang="en-GB" sz="1599" i="1" dirty="0"/>
              <a:t>Journal of Pragmatics</a:t>
            </a:r>
          </a:p>
          <a:p>
            <a:pPr marL="57145" indent="0">
              <a:buNone/>
            </a:pPr>
            <a:r>
              <a:rPr lang="en-AU" sz="1599" dirty="0"/>
              <a:t>Blythe, J., Mushin, I., Gardner, R., &amp; Stirling, L. (2022). The epistemics of social relations in </a:t>
            </a:r>
            <a:r>
              <a:rPr lang="en-AU" sz="1599" dirty="0" err="1"/>
              <a:t>Murrinhpatha</a:t>
            </a:r>
            <a:r>
              <a:rPr lang="en-AU" sz="1599" dirty="0"/>
              <a:t>, Garrwa and </a:t>
            </a:r>
            <a:r>
              <a:rPr lang="en-AU" sz="1599" dirty="0" err="1"/>
              <a:t>Jaru</a:t>
            </a:r>
            <a:r>
              <a:rPr lang="en-AU" sz="1599" dirty="0"/>
              <a:t> conversations. Journal of Pragmatics. </a:t>
            </a:r>
          </a:p>
          <a:p>
            <a:pPr lvl="1"/>
            <a:endParaRPr lang="en-US" dirty="0"/>
          </a:p>
        </p:txBody>
      </p:sp>
    </p:spTree>
    <p:extLst>
      <p:ext uri="{BB962C8B-B14F-4D97-AF65-F5344CB8AC3E}">
        <p14:creationId xmlns:p14="http://schemas.microsoft.com/office/powerpoint/2010/main" val="35606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4ECD-AB7E-E7A9-E20E-DC7E7A701F24}"/>
              </a:ext>
            </a:extLst>
          </p:cNvPr>
          <p:cNvSpPr>
            <a:spLocks noGrp="1"/>
          </p:cNvSpPr>
          <p:nvPr>
            <p:ph type="title"/>
          </p:nvPr>
        </p:nvSpPr>
        <p:spPr/>
        <p:txBody>
          <a:bodyPr/>
          <a:lstStyle/>
          <a:p>
            <a:r>
              <a:rPr lang="en-US" dirty="0"/>
              <a:t>Epistemics as a social matter</a:t>
            </a:r>
            <a:endParaRPr lang="en-US" dirty="0"/>
          </a:p>
        </p:txBody>
      </p:sp>
      <p:sp>
        <p:nvSpPr>
          <p:cNvPr id="3" name="Content Placeholder 2">
            <a:extLst>
              <a:ext uri="{FF2B5EF4-FFF2-40B4-BE49-F238E27FC236}">
                <a16:creationId xmlns:a16="http://schemas.microsoft.com/office/drawing/2014/main" id="{D5D06F6F-A243-A143-540C-62206305A43C}"/>
              </a:ext>
            </a:extLst>
          </p:cNvPr>
          <p:cNvSpPr>
            <a:spLocks noGrp="1"/>
          </p:cNvSpPr>
          <p:nvPr>
            <p:ph idx="1"/>
          </p:nvPr>
        </p:nvSpPr>
        <p:spPr/>
        <p:txBody>
          <a:bodyPr>
            <a:normAutofit/>
          </a:bodyPr>
          <a:lstStyle/>
          <a:p>
            <a:r>
              <a:rPr lang="en-US" dirty="0">
                <a:solidFill>
                  <a:schemeClr val="tx1">
                    <a:alpha val="80000"/>
                  </a:schemeClr>
                </a:solidFill>
              </a:rPr>
              <a:t>“…the study of the social organizations of knowledge, the attributions of knowledge, and the representations and uses of knowledge claims in interaction…” (Drew 2018, 163)</a:t>
            </a:r>
          </a:p>
          <a:p>
            <a:endParaRPr lang="en-US" dirty="0"/>
          </a:p>
        </p:txBody>
      </p:sp>
    </p:spTree>
    <p:extLst>
      <p:ext uri="{BB962C8B-B14F-4D97-AF65-F5344CB8AC3E}">
        <p14:creationId xmlns:p14="http://schemas.microsoft.com/office/powerpoint/2010/main" val="3125597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4000"/>
            <a:ext cx="8229600" cy="1143000"/>
          </a:xfrm>
        </p:spPr>
        <p:txBody>
          <a:bodyPr>
            <a:normAutofit fontScale="90000"/>
          </a:bodyPr>
          <a:lstStyle/>
          <a:p>
            <a:r>
              <a:rPr lang="en-US" dirty="0"/>
              <a:t>The pragmatics of knowledge-telling</a:t>
            </a:r>
          </a:p>
        </p:txBody>
      </p:sp>
      <p:graphicFrame>
        <p:nvGraphicFramePr>
          <p:cNvPr id="3" name="Diagram 2"/>
          <p:cNvGraphicFramePr/>
          <p:nvPr>
            <p:extLst>
              <p:ext uri="{D42A27DB-BD31-4B8C-83A1-F6EECF244321}">
                <p14:modId xmlns:p14="http://schemas.microsoft.com/office/powerpoint/2010/main" val="2391948754"/>
              </p:ext>
            </p:extLst>
          </p:nvPr>
        </p:nvGraphicFramePr>
        <p:xfrm>
          <a:off x="845393" y="1397000"/>
          <a:ext cx="6090248" cy="244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DF2F36F-8FE2-684B-9679-5C202851EB25}"/>
              </a:ext>
            </a:extLst>
          </p:cNvPr>
          <p:cNvGraphicFramePr/>
          <p:nvPr>
            <p:extLst>
              <p:ext uri="{D42A27DB-BD31-4B8C-83A1-F6EECF244321}">
                <p14:modId xmlns:p14="http://schemas.microsoft.com/office/powerpoint/2010/main" val="1109198761"/>
              </p:ext>
            </p:extLst>
          </p:nvPr>
        </p:nvGraphicFramePr>
        <p:xfrm>
          <a:off x="2156605" y="4145474"/>
          <a:ext cx="4554748" cy="26310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2E9B1720-7C90-79F3-C6D5-9D5CB27D5A4F}"/>
              </a:ext>
            </a:extLst>
          </p:cNvPr>
          <p:cNvGraphicFramePr/>
          <p:nvPr>
            <p:extLst>
              <p:ext uri="{D42A27DB-BD31-4B8C-83A1-F6EECF244321}">
                <p14:modId xmlns:p14="http://schemas.microsoft.com/office/powerpoint/2010/main" val="1387593375"/>
              </p:ext>
            </p:extLst>
          </p:nvPr>
        </p:nvGraphicFramePr>
        <p:xfrm>
          <a:off x="2156605" y="4145476"/>
          <a:ext cx="4416724" cy="24585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988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4000"/>
            <a:ext cx="8229600" cy="1143000"/>
          </a:xfrm>
        </p:spPr>
        <p:txBody>
          <a:bodyPr>
            <a:normAutofit fontScale="90000"/>
          </a:bodyPr>
          <a:lstStyle/>
          <a:p>
            <a:r>
              <a:rPr lang="en-US" dirty="0"/>
              <a:t>The pragmatics of knowledge-telling</a:t>
            </a:r>
          </a:p>
        </p:txBody>
      </p:sp>
      <p:graphicFrame>
        <p:nvGraphicFramePr>
          <p:cNvPr id="3" name="Diagram 2"/>
          <p:cNvGraphicFramePr/>
          <p:nvPr>
            <p:extLst>
              <p:ext uri="{D42A27DB-BD31-4B8C-83A1-F6EECF244321}">
                <p14:modId xmlns:p14="http://schemas.microsoft.com/office/powerpoint/2010/main" val="1953293240"/>
              </p:ext>
            </p:extLst>
          </p:nvPr>
        </p:nvGraphicFramePr>
        <p:xfrm>
          <a:off x="2374896" y="1916747"/>
          <a:ext cx="3704096" cy="178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AE348FF7-4F20-EB4C-B6A2-D46539F56DF6}"/>
              </a:ext>
            </a:extLst>
          </p:cNvPr>
          <p:cNvGraphicFramePr/>
          <p:nvPr>
            <p:extLst>
              <p:ext uri="{D42A27DB-BD31-4B8C-83A1-F6EECF244321}">
                <p14:modId xmlns:p14="http://schemas.microsoft.com/office/powerpoint/2010/main" val="102949877"/>
              </p:ext>
            </p:extLst>
          </p:nvPr>
        </p:nvGraphicFramePr>
        <p:xfrm>
          <a:off x="2156605" y="4145476"/>
          <a:ext cx="4416724" cy="2458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623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99" dirty="0"/>
              <a:t>Territories of Information (</a:t>
            </a:r>
            <a:r>
              <a:rPr lang="en-US" sz="3599" dirty="0" err="1"/>
              <a:t>Kamio</a:t>
            </a:r>
            <a:r>
              <a:rPr lang="en-US" sz="3599" dirty="0"/>
              <a:t> 1997)</a:t>
            </a:r>
          </a:p>
        </p:txBody>
      </p:sp>
      <p:sp>
        <p:nvSpPr>
          <p:cNvPr id="3" name="Content Placeholder 2"/>
          <p:cNvSpPr>
            <a:spLocks noGrp="1"/>
          </p:cNvSpPr>
          <p:nvPr>
            <p:ph idx="1"/>
          </p:nvPr>
        </p:nvSpPr>
        <p:spPr/>
        <p:txBody>
          <a:bodyPr>
            <a:normAutofit fontScale="85000" lnSpcReduction="10000"/>
          </a:bodyPr>
          <a:lstStyle/>
          <a:p>
            <a:r>
              <a:rPr lang="en-US" dirty="0"/>
              <a:t>A ‘theory of evidentiality’ (p3)</a:t>
            </a:r>
          </a:p>
          <a:p>
            <a:r>
              <a:rPr lang="en-US" dirty="0"/>
              <a:t>Linguistic forms are selected based on a speaker’s assessment of the territorial boundaries of information with respect to speaker and recipient. </a:t>
            </a:r>
          </a:p>
          <a:p>
            <a:pPr lvl="1"/>
            <a:r>
              <a:rPr lang="en-US" dirty="0"/>
              <a:t>‘</a:t>
            </a:r>
            <a:r>
              <a:rPr lang="en-US" i="1" dirty="0"/>
              <a:t>When you speak, respect the relations between forms of utterance and the territorial relations</a:t>
            </a:r>
            <a:r>
              <a:rPr lang="en-US" dirty="0"/>
              <a:t>’ (p177)</a:t>
            </a:r>
          </a:p>
          <a:p>
            <a:r>
              <a:rPr lang="en-US" dirty="0"/>
              <a:t>‘modes of knowing’ as central to pragmatics (p195)</a:t>
            </a:r>
          </a:p>
          <a:p>
            <a:pPr lvl="1"/>
            <a:r>
              <a:rPr lang="en-US" dirty="0"/>
              <a:t>Appropriate indexing of territories through language is fundamental to ‘polite’ social interaction.</a:t>
            </a:r>
          </a:p>
          <a:p>
            <a:pPr lvl="1"/>
            <a:endParaRPr lang="en-US" dirty="0"/>
          </a:p>
          <a:p>
            <a:pPr marL="57145" indent="0">
              <a:buNone/>
            </a:pPr>
            <a:r>
              <a:rPr lang="en-GB" sz="1599" dirty="0" err="1"/>
              <a:t>Kamio</a:t>
            </a:r>
            <a:r>
              <a:rPr lang="en-GB" sz="1599" dirty="0"/>
              <a:t>, A. (1997). </a:t>
            </a:r>
            <a:r>
              <a:rPr lang="en-GB" sz="1599" i="1" dirty="0"/>
              <a:t>Territory of Information</a:t>
            </a:r>
            <a:r>
              <a:rPr lang="en-GB" sz="1599" dirty="0"/>
              <a:t> (Vol. 48). John </a:t>
            </a:r>
            <a:r>
              <a:rPr lang="en-GB" sz="1599" dirty="0" err="1"/>
              <a:t>Benjamins</a:t>
            </a:r>
            <a:r>
              <a:rPr lang="en-GB" sz="1599" dirty="0"/>
              <a:t> </a:t>
            </a:r>
            <a:endParaRPr lang="en-US" sz="1599" dirty="0"/>
          </a:p>
        </p:txBody>
      </p:sp>
    </p:spTree>
    <p:extLst>
      <p:ext uri="{BB962C8B-B14F-4D97-AF65-F5344CB8AC3E}">
        <p14:creationId xmlns:p14="http://schemas.microsoft.com/office/powerpoint/2010/main" val="146456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Territories of Information in Tibetan Languages (</a:t>
            </a:r>
            <a:r>
              <a:rPr lang="en-US" dirty="0" err="1"/>
              <a:t>Zeisler</a:t>
            </a:r>
            <a:r>
              <a:rPr lang="en-US" dirty="0"/>
              <a:t> 2024)</a:t>
            </a:r>
          </a:p>
        </p:txBody>
      </p:sp>
      <p:pic>
        <p:nvPicPr>
          <p:cNvPr id="7" name="Content Placeholder 6" descr="A close-up of a computer screen&#10;&#10;Description automatically generated">
            <a:extLst>
              <a:ext uri="{FF2B5EF4-FFF2-40B4-BE49-F238E27FC236}">
                <a16:creationId xmlns:a16="http://schemas.microsoft.com/office/drawing/2014/main" id="{C228DD7B-6525-8150-1320-8C01D3F92A78}"/>
              </a:ext>
            </a:extLst>
          </p:cNvPr>
          <p:cNvPicPr>
            <a:picLocks noGrp="1" noChangeAspect="1"/>
          </p:cNvPicPr>
          <p:nvPr>
            <p:ph idx="1"/>
          </p:nvPr>
        </p:nvPicPr>
        <p:blipFill>
          <a:blip r:embed="rId3"/>
          <a:stretch>
            <a:fillRect/>
          </a:stretch>
        </p:blipFill>
        <p:spPr>
          <a:xfrm>
            <a:off x="457201" y="1597546"/>
            <a:ext cx="8229600" cy="3121572"/>
          </a:xfrm>
        </p:spPr>
      </p:pic>
      <p:pic>
        <p:nvPicPr>
          <p:cNvPr id="4" name="Picture 3" descr="A blue background with white text&#10;&#10;Description automatically generated">
            <a:extLst>
              <a:ext uri="{FF2B5EF4-FFF2-40B4-BE49-F238E27FC236}">
                <a16:creationId xmlns:a16="http://schemas.microsoft.com/office/drawing/2014/main" id="{21F8F2E4-3EB3-24BC-69A2-8014F48C6653}"/>
              </a:ext>
            </a:extLst>
          </p:cNvPr>
          <p:cNvPicPr>
            <a:picLocks noChangeAspect="1"/>
          </p:cNvPicPr>
          <p:nvPr/>
        </p:nvPicPr>
        <p:blipFill>
          <a:blip r:embed="rId4"/>
          <a:stretch>
            <a:fillRect/>
          </a:stretch>
        </p:blipFill>
        <p:spPr>
          <a:xfrm>
            <a:off x="457201" y="4719117"/>
            <a:ext cx="8229600" cy="1641899"/>
          </a:xfrm>
          <a:prstGeom prst="rect">
            <a:avLst/>
          </a:prstGeom>
        </p:spPr>
      </p:pic>
    </p:spTree>
    <p:extLst>
      <p:ext uri="{BB962C8B-B14F-4D97-AF65-F5344CB8AC3E}">
        <p14:creationId xmlns:p14="http://schemas.microsoft.com/office/powerpoint/2010/main" val="1926829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Epistemics in Conversation Analysis</a:t>
            </a:r>
          </a:p>
        </p:txBody>
      </p:sp>
      <p:sp>
        <p:nvSpPr>
          <p:cNvPr id="3" name="Content Placeholder 2"/>
          <p:cNvSpPr>
            <a:spLocks noGrp="1"/>
          </p:cNvSpPr>
          <p:nvPr>
            <p:ph idx="1"/>
          </p:nvPr>
        </p:nvSpPr>
        <p:spPr/>
        <p:txBody>
          <a:bodyPr>
            <a:normAutofit fontScale="32500" lnSpcReduction="20000"/>
          </a:bodyPr>
          <a:lstStyle/>
          <a:p>
            <a:r>
              <a:rPr lang="en-US" sz="6999" dirty="0"/>
              <a:t>Managing actual and projected epistemic asymmetries</a:t>
            </a:r>
          </a:p>
          <a:p>
            <a:r>
              <a:rPr lang="en-US" sz="6999" dirty="0"/>
              <a:t>Epistemic status: ‘relative epistemic access to a domain</a:t>
            </a:r>
            <a:r>
              <a:rPr lang="is-IS" sz="6999" dirty="0"/>
              <a:t>…[is] stratified between actors such that they occupy different positions on an epistemic gradient’ (Heritage 2012: 32)</a:t>
            </a:r>
          </a:p>
          <a:p>
            <a:pPr lvl="1"/>
            <a:r>
              <a:rPr lang="is-IS" sz="6999" dirty="0"/>
              <a:t>Epistemic gradients between participants can be steep or shallow</a:t>
            </a:r>
          </a:p>
          <a:p>
            <a:r>
              <a:rPr lang="is-IS" sz="6999" dirty="0"/>
              <a:t>Epistemic stance: ‘concerns how people position themselves in terms of epistemic status in and through the design of turns at talk’ (Heritage 2012: 33)</a:t>
            </a:r>
          </a:p>
          <a:p>
            <a:endParaRPr lang="is-IS" dirty="0"/>
          </a:p>
          <a:p>
            <a:endParaRPr lang="is-IS" dirty="0"/>
          </a:p>
          <a:p>
            <a:endParaRPr lang="is-IS" dirty="0"/>
          </a:p>
          <a:p>
            <a:endParaRPr lang="is-IS" sz="4300" dirty="0"/>
          </a:p>
          <a:p>
            <a:pPr marL="0" indent="0">
              <a:buNone/>
            </a:pPr>
            <a:r>
              <a:rPr lang="en-GB" sz="4300" dirty="0"/>
              <a:t>Heritage, J. (2012a). Epistemics in Action: Action Formation and Territories of Knowledge. </a:t>
            </a:r>
            <a:r>
              <a:rPr lang="en-GB" sz="4300" i="1" dirty="0"/>
              <a:t>Research on Language &amp; Social Interaction</a:t>
            </a:r>
            <a:r>
              <a:rPr lang="en-GB" sz="4300" dirty="0"/>
              <a:t>, </a:t>
            </a:r>
            <a:r>
              <a:rPr lang="en-GB" sz="4300" i="1" dirty="0"/>
              <a:t>45</a:t>
            </a:r>
            <a:r>
              <a:rPr lang="en-GB" sz="4300" dirty="0"/>
              <a:t>(1), 1–29. </a:t>
            </a:r>
          </a:p>
          <a:p>
            <a:pPr marL="0" indent="0">
              <a:buNone/>
            </a:pPr>
            <a:r>
              <a:rPr lang="en-GB" sz="4300" dirty="0"/>
              <a:t>Heritage, J. (2012b). The Epistemic Engine: Sequence Organization and Territories of Knowledge. </a:t>
            </a:r>
            <a:r>
              <a:rPr lang="en-GB" sz="4300" i="1" dirty="0"/>
              <a:t>Research on Language &amp; Social Interaction</a:t>
            </a:r>
            <a:r>
              <a:rPr lang="en-GB" sz="4300" dirty="0"/>
              <a:t>, </a:t>
            </a:r>
            <a:r>
              <a:rPr lang="en-GB" sz="4300" i="1" dirty="0"/>
              <a:t>45</a:t>
            </a:r>
            <a:r>
              <a:rPr lang="en-GB" sz="4300" dirty="0"/>
              <a:t>(1), 30–52</a:t>
            </a:r>
            <a:endParaRPr lang="is-IS" sz="4300" dirty="0"/>
          </a:p>
          <a:p>
            <a:endParaRPr lang="en-US" dirty="0"/>
          </a:p>
          <a:p>
            <a:endParaRPr lang="en-US" dirty="0"/>
          </a:p>
        </p:txBody>
      </p:sp>
    </p:spTree>
    <p:extLst>
      <p:ext uri="{BB962C8B-B14F-4D97-AF65-F5344CB8AC3E}">
        <p14:creationId xmlns:p14="http://schemas.microsoft.com/office/powerpoint/2010/main" val="171484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B120-AAB2-816B-D719-23A3644E607F}"/>
              </a:ext>
            </a:extLst>
          </p:cNvPr>
          <p:cNvSpPr>
            <a:spLocks noGrp="1"/>
          </p:cNvSpPr>
          <p:nvPr>
            <p:ph type="title"/>
          </p:nvPr>
        </p:nvSpPr>
        <p:spPr>
          <a:xfrm>
            <a:off x="620486" y="160337"/>
            <a:ext cx="8229600" cy="1143000"/>
          </a:xfrm>
        </p:spPr>
        <p:txBody>
          <a:bodyPr>
            <a:normAutofit/>
          </a:bodyPr>
          <a:lstStyle/>
          <a:p>
            <a:r>
              <a:rPr lang="en-US" dirty="0"/>
              <a:t>Epistemics as a moral concern</a:t>
            </a:r>
            <a:endParaRPr lang="en-US" dirty="0"/>
          </a:p>
        </p:txBody>
      </p:sp>
      <p:sp>
        <p:nvSpPr>
          <p:cNvPr id="3" name="Content Placeholder 2">
            <a:extLst>
              <a:ext uri="{FF2B5EF4-FFF2-40B4-BE49-F238E27FC236}">
                <a16:creationId xmlns:a16="http://schemas.microsoft.com/office/drawing/2014/main" id="{10A43E42-38A2-13EA-46DB-C4EDA34970B6}"/>
              </a:ext>
            </a:extLst>
          </p:cNvPr>
          <p:cNvSpPr>
            <a:spLocks noGrp="1"/>
          </p:cNvSpPr>
          <p:nvPr>
            <p:ph idx="1"/>
          </p:nvPr>
        </p:nvSpPr>
        <p:spPr/>
        <p:txBody>
          <a:bodyPr>
            <a:normAutofit lnSpcReduction="10000"/>
          </a:bodyPr>
          <a:lstStyle/>
          <a:p>
            <a:r>
              <a:rPr lang="en-US" dirty="0">
                <a:solidFill>
                  <a:schemeClr val="tx1">
                    <a:alpha val="80000"/>
                  </a:schemeClr>
                </a:solidFill>
              </a:rPr>
              <a:t>What do people know? (Epistemic Access)</a:t>
            </a:r>
          </a:p>
          <a:p>
            <a:r>
              <a:rPr lang="en-US" dirty="0">
                <a:solidFill>
                  <a:schemeClr val="tx1">
                    <a:alpha val="80000"/>
                  </a:schemeClr>
                </a:solidFill>
              </a:rPr>
              <a:t>Who has rights to the knowledge being spoken about? (Epistemic Primacy/ Epistemic rights)</a:t>
            </a:r>
          </a:p>
          <a:p>
            <a:r>
              <a:rPr lang="en-US" dirty="0">
                <a:solidFill>
                  <a:schemeClr val="tx1">
                    <a:alpha val="80000"/>
                  </a:schemeClr>
                </a:solidFill>
              </a:rPr>
              <a:t>Who has obligations with respect to the knowledge being spoken about? (Epistemic Responsibility)</a:t>
            </a:r>
          </a:p>
          <a:p>
            <a:endParaRPr lang="en-US" dirty="0">
              <a:solidFill>
                <a:schemeClr val="tx1">
                  <a:alpha val="80000"/>
                </a:schemeClr>
              </a:solidFill>
            </a:endParaRPr>
          </a:p>
          <a:p>
            <a:pPr marL="0" indent="0">
              <a:buNone/>
            </a:pPr>
            <a:r>
              <a:rPr lang="en-US" dirty="0">
                <a:solidFill>
                  <a:schemeClr val="tx1">
                    <a:alpha val="80000"/>
                  </a:schemeClr>
                </a:solidFill>
              </a:rPr>
              <a:t>							(Stivers et al 2011)</a:t>
            </a:r>
          </a:p>
          <a:p>
            <a:endParaRPr lang="en-US" dirty="0"/>
          </a:p>
        </p:txBody>
      </p:sp>
      <p:pic>
        <p:nvPicPr>
          <p:cNvPr id="4" name="Picture 3" descr="A book cover of a book&#10;&#10;Description automatically generated with low confidence">
            <a:extLst>
              <a:ext uri="{FF2B5EF4-FFF2-40B4-BE49-F238E27FC236}">
                <a16:creationId xmlns:a16="http://schemas.microsoft.com/office/drawing/2014/main" id="{D3778D8C-2CFA-E1AD-835B-285DCB5C3667}"/>
              </a:ext>
            </a:extLst>
          </p:cNvPr>
          <p:cNvPicPr>
            <a:picLocks noChangeAspect="1"/>
          </p:cNvPicPr>
          <p:nvPr/>
        </p:nvPicPr>
        <p:blipFill rotWithShape="1">
          <a:blip r:embed="rId3"/>
          <a:srcRect l="1974" r="6950"/>
          <a:stretch/>
        </p:blipFill>
        <p:spPr>
          <a:xfrm>
            <a:off x="7594603" y="4519556"/>
            <a:ext cx="1549400" cy="2338446"/>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spTree>
    <p:extLst>
      <p:ext uri="{BB962C8B-B14F-4D97-AF65-F5344CB8AC3E}">
        <p14:creationId xmlns:p14="http://schemas.microsoft.com/office/powerpoint/2010/main" val="163849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629-A7A2-EA4A-BB7F-66C709085357}"/>
              </a:ext>
            </a:extLst>
          </p:cNvPr>
          <p:cNvSpPr>
            <a:spLocks noGrp="1"/>
          </p:cNvSpPr>
          <p:nvPr>
            <p:ph type="title"/>
          </p:nvPr>
        </p:nvSpPr>
        <p:spPr/>
        <p:txBody>
          <a:bodyPr>
            <a:normAutofit fontScale="90000"/>
          </a:bodyPr>
          <a:lstStyle/>
          <a:p>
            <a:r>
              <a:rPr lang="en-US" dirty="0"/>
              <a:t>The ‘Language Description’ paradigm</a:t>
            </a:r>
          </a:p>
        </p:txBody>
      </p:sp>
      <p:sp>
        <p:nvSpPr>
          <p:cNvPr id="3" name="Content Placeholder 2">
            <a:extLst>
              <a:ext uri="{FF2B5EF4-FFF2-40B4-BE49-F238E27FC236}">
                <a16:creationId xmlns:a16="http://schemas.microsoft.com/office/drawing/2014/main" id="{01F71C61-CD56-6743-AD12-C9266BCD2C78}"/>
              </a:ext>
            </a:extLst>
          </p:cNvPr>
          <p:cNvSpPr>
            <a:spLocks noGrp="1"/>
          </p:cNvSpPr>
          <p:nvPr>
            <p:ph idx="1"/>
          </p:nvPr>
        </p:nvSpPr>
        <p:spPr/>
        <p:txBody>
          <a:bodyPr>
            <a:normAutofit/>
          </a:bodyPr>
          <a:lstStyle/>
          <a:p>
            <a:pPr lvl="1"/>
            <a:r>
              <a:rPr lang="en-US" dirty="0"/>
              <a:t>Reliance on normative productions </a:t>
            </a:r>
          </a:p>
          <a:p>
            <a:pPr lvl="2"/>
            <a:r>
              <a:rPr lang="en-US" dirty="0"/>
              <a:t>Elicitations, native speaker introspections and metalinguistic understandings</a:t>
            </a:r>
          </a:p>
          <a:p>
            <a:pPr lvl="2"/>
            <a:r>
              <a:rPr lang="en-US" dirty="0"/>
              <a:t>Pedagogical motivations. </a:t>
            </a:r>
            <a:endParaRPr lang="en-US" sz="1699" dirty="0"/>
          </a:p>
          <a:p>
            <a:pPr marL="457166" lvl="1" indent="0">
              <a:buNone/>
            </a:pPr>
            <a:r>
              <a:rPr lang="en-US" dirty="0"/>
              <a:t>– reliance on text transcriptions </a:t>
            </a:r>
          </a:p>
          <a:p>
            <a:pPr lvl="2"/>
            <a:r>
              <a:rPr lang="en-US" dirty="0"/>
              <a:t>language as ‘product’ </a:t>
            </a:r>
          </a:p>
          <a:p>
            <a:pPr marL="0" indent="0">
              <a:buNone/>
            </a:pPr>
            <a:endParaRPr lang="en-US" dirty="0"/>
          </a:p>
          <a:p>
            <a:pPr lvl="1"/>
            <a:endParaRPr lang="en-US" dirty="0"/>
          </a:p>
        </p:txBody>
      </p:sp>
    </p:spTree>
    <p:extLst>
      <p:ext uri="{BB962C8B-B14F-4D97-AF65-F5344CB8AC3E}">
        <p14:creationId xmlns:p14="http://schemas.microsoft.com/office/powerpoint/2010/main" val="23132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4000"/>
            <a:ext cx="8229600" cy="1143000"/>
          </a:xfrm>
        </p:spPr>
        <p:txBody>
          <a:bodyPr>
            <a:normAutofit fontScale="90000"/>
          </a:bodyPr>
          <a:lstStyle/>
          <a:p>
            <a:r>
              <a:rPr lang="en-US" dirty="0"/>
              <a:t>The pragmatics of knowledge-telling</a:t>
            </a:r>
          </a:p>
        </p:txBody>
      </p:sp>
      <p:graphicFrame>
        <p:nvGraphicFramePr>
          <p:cNvPr id="3" name="Diagram 2"/>
          <p:cNvGraphicFramePr/>
          <p:nvPr/>
        </p:nvGraphicFramePr>
        <p:xfrm>
          <a:off x="2374896" y="1916747"/>
          <a:ext cx="3704096" cy="178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AE348FF7-4F20-EB4C-B6A2-D46539F56DF6}"/>
              </a:ext>
            </a:extLst>
          </p:cNvPr>
          <p:cNvGraphicFramePr/>
          <p:nvPr/>
        </p:nvGraphicFramePr>
        <p:xfrm>
          <a:off x="2156605" y="4145476"/>
          <a:ext cx="4416724" cy="2458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93662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4000"/>
            <a:ext cx="8229600" cy="1143000"/>
          </a:xfrm>
        </p:spPr>
        <p:txBody>
          <a:bodyPr>
            <a:normAutofit fontScale="90000"/>
          </a:bodyPr>
          <a:lstStyle/>
          <a:p>
            <a:r>
              <a:rPr lang="en-US" dirty="0"/>
              <a:t>The pragmatics of knowledge-telling</a:t>
            </a:r>
          </a:p>
        </p:txBody>
      </p:sp>
      <p:graphicFrame>
        <p:nvGraphicFramePr>
          <p:cNvPr id="3" name="Diagram 2"/>
          <p:cNvGraphicFramePr/>
          <p:nvPr/>
        </p:nvGraphicFramePr>
        <p:xfrm>
          <a:off x="2374897" y="1916748"/>
          <a:ext cx="5940969" cy="222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AE348FF7-4F20-EB4C-B6A2-D46539F56DF6}"/>
              </a:ext>
            </a:extLst>
          </p:cNvPr>
          <p:cNvGraphicFramePr/>
          <p:nvPr/>
        </p:nvGraphicFramePr>
        <p:xfrm>
          <a:off x="2156605" y="4145476"/>
          <a:ext cx="4416724" cy="2458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ight Arrow 3">
            <a:extLst>
              <a:ext uri="{FF2B5EF4-FFF2-40B4-BE49-F238E27FC236}">
                <a16:creationId xmlns:a16="http://schemas.microsoft.com/office/drawing/2014/main" id="{C646DF3B-61C1-844F-86FE-B4499528A0EF}"/>
              </a:ext>
            </a:extLst>
          </p:cNvPr>
          <p:cNvSpPr/>
          <p:nvPr/>
        </p:nvSpPr>
        <p:spPr>
          <a:xfrm rot="17467655">
            <a:off x="4855594" y="5021872"/>
            <a:ext cx="2427414" cy="539014"/>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Tree>
    <p:extLst>
      <p:ext uri="{BB962C8B-B14F-4D97-AF65-F5344CB8AC3E}">
        <p14:creationId xmlns:p14="http://schemas.microsoft.com/office/powerpoint/2010/main" val="2046165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F7CD-0B36-904F-AA8F-45B60847369B}"/>
              </a:ext>
            </a:extLst>
          </p:cNvPr>
          <p:cNvSpPr>
            <a:spLocks noGrp="1"/>
          </p:cNvSpPr>
          <p:nvPr>
            <p:ph type="title"/>
          </p:nvPr>
        </p:nvSpPr>
        <p:spPr/>
        <p:txBody>
          <a:bodyPr>
            <a:normAutofit fontScale="90000"/>
          </a:bodyPr>
          <a:lstStyle/>
          <a:p>
            <a:r>
              <a:rPr lang="en-US" dirty="0"/>
              <a:t>Epistemics, territories and language structure</a:t>
            </a:r>
          </a:p>
        </p:txBody>
      </p:sp>
      <p:sp>
        <p:nvSpPr>
          <p:cNvPr id="3" name="Content Placeholder 2">
            <a:extLst>
              <a:ext uri="{FF2B5EF4-FFF2-40B4-BE49-F238E27FC236}">
                <a16:creationId xmlns:a16="http://schemas.microsoft.com/office/drawing/2014/main" id="{787842A1-473B-0440-BB4F-82A0BF159B58}"/>
              </a:ext>
            </a:extLst>
          </p:cNvPr>
          <p:cNvSpPr>
            <a:spLocks noGrp="1"/>
          </p:cNvSpPr>
          <p:nvPr>
            <p:ph idx="1"/>
          </p:nvPr>
        </p:nvSpPr>
        <p:spPr/>
        <p:txBody>
          <a:bodyPr>
            <a:normAutofit/>
          </a:bodyPr>
          <a:lstStyle/>
          <a:p>
            <a:r>
              <a:rPr lang="en-US" dirty="0"/>
              <a:t>Sentence Types (Heritage 2012a and 2012b)</a:t>
            </a:r>
          </a:p>
          <a:p>
            <a:r>
              <a:rPr lang="en-US" dirty="0"/>
              <a:t>Particles (e.g. </a:t>
            </a:r>
            <a:r>
              <a:rPr lang="en-US" dirty="0" err="1"/>
              <a:t>Hayano</a:t>
            </a:r>
            <a:r>
              <a:rPr lang="en-US" dirty="0"/>
              <a:t> 2013, Heritage 1984, 2012, Gardner 2001, 2007, Weber 2020)</a:t>
            </a:r>
          </a:p>
          <a:p>
            <a:r>
              <a:rPr lang="en-US" dirty="0"/>
              <a:t>Person reference (Blythe et al 2022)</a:t>
            </a:r>
          </a:p>
          <a:p>
            <a:r>
              <a:rPr lang="en-US" dirty="0"/>
              <a:t>Response repetitions (Brown, </a:t>
            </a:r>
            <a:r>
              <a:rPr lang="en-US" dirty="0" err="1"/>
              <a:t>Sicoli</a:t>
            </a:r>
            <a:r>
              <a:rPr lang="en-US" dirty="0"/>
              <a:t> &amp; Le </a:t>
            </a:r>
            <a:r>
              <a:rPr lang="en-US" dirty="0" err="1"/>
              <a:t>Guen</a:t>
            </a:r>
            <a:r>
              <a:rPr lang="en-US" dirty="0"/>
              <a:t> 2021)</a:t>
            </a:r>
          </a:p>
          <a:p>
            <a:r>
              <a:rPr lang="en-US" dirty="0"/>
              <a:t>Journal of Pragmatics Special Issue – Epistemics and Turn Design (Mushin, 2022),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9429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Autofit/>
          </a:bodyPr>
          <a:lstStyle/>
          <a:p>
            <a:r>
              <a:rPr lang="en-US" sz="4000" dirty="0"/>
              <a:t>Knowledge Management in Assessments</a:t>
            </a:r>
          </a:p>
        </p:txBody>
      </p:sp>
      <p:sp>
        <p:nvSpPr>
          <p:cNvPr id="80899" name="Rectangle 3"/>
          <p:cNvSpPr>
            <a:spLocks noGrp="1" noChangeArrowheads="1"/>
          </p:cNvSpPr>
          <p:nvPr>
            <p:ph idx="1"/>
          </p:nvPr>
        </p:nvSpPr>
        <p:spPr/>
        <p:txBody>
          <a:bodyPr>
            <a:normAutofit fontScale="62500" lnSpcReduction="20000"/>
          </a:bodyPr>
          <a:lstStyle/>
          <a:p>
            <a:pPr>
              <a:lnSpc>
                <a:spcPct val="90000"/>
              </a:lnSpc>
            </a:pPr>
            <a:r>
              <a:rPr lang="en-US" b="1" dirty="0">
                <a:cs typeface="Arial" charset="0"/>
              </a:rPr>
              <a:t>Assessment:</a:t>
            </a:r>
            <a:r>
              <a:rPr lang="en-US" dirty="0">
                <a:cs typeface="Arial" charset="0"/>
              </a:rPr>
              <a:t> an utterance that expresses its speaker’s positively or negatively </a:t>
            </a:r>
            <a:r>
              <a:rPr lang="en-US" dirty="0" err="1">
                <a:cs typeface="Arial" charset="0"/>
              </a:rPr>
              <a:t>valenced</a:t>
            </a:r>
            <a:r>
              <a:rPr lang="en-US" dirty="0">
                <a:cs typeface="Arial" charset="0"/>
              </a:rPr>
              <a:t> stance toward some person or object talked about (affective stance)</a:t>
            </a:r>
          </a:p>
          <a:p>
            <a:pPr>
              <a:lnSpc>
                <a:spcPct val="90000"/>
              </a:lnSpc>
            </a:pPr>
            <a:r>
              <a:rPr lang="en-US" dirty="0">
                <a:cs typeface="Arial" charset="0"/>
              </a:rPr>
              <a:t>An assessment as a first pair part projects an agreement. Anything less than unequivocal agreement can be seen as disagreement.</a:t>
            </a:r>
          </a:p>
          <a:p>
            <a:pPr lvl="1">
              <a:lnSpc>
                <a:spcPct val="90000"/>
              </a:lnSpc>
            </a:pPr>
            <a:r>
              <a:rPr lang="en-US" sz="3199" dirty="0" err="1">
                <a:cs typeface="Arial" charset="0"/>
              </a:rPr>
              <a:t>Eg</a:t>
            </a:r>
            <a:r>
              <a:rPr lang="en-US" sz="3199" dirty="0">
                <a:cs typeface="Arial" charset="0"/>
              </a:rPr>
              <a:t>. </a:t>
            </a:r>
            <a:r>
              <a:rPr lang="en-US" sz="3199" i="1" dirty="0">
                <a:cs typeface="Arial" charset="0"/>
              </a:rPr>
              <a:t>A: What a fantastic film! B: I guess so/ Do you think?</a:t>
            </a:r>
          </a:p>
          <a:p>
            <a:pPr>
              <a:lnSpc>
                <a:spcPct val="90000"/>
              </a:lnSpc>
            </a:pPr>
            <a:r>
              <a:rPr lang="en-US" dirty="0">
                <a:cs typeface="Arial" charset="0"/>
              </a:rPr>
              <a:t>“an agreeing second assessment is vulnerable to being heard as “just going along” with the first.”</a:t>
            </a:r>
          </a:p>
          <a:p>
            <a:pPr lvl="1">
              <a:lnSpc>
                <a:spcPct val="90000"/>
              </a:lnSpc>
            </a:pPr>
            <a:r>
              <a:rPr lang="en-US" sz="3199" dirty="0" err="1">
                <a:cs typeface="Arial" charset="0"/>
              </a:rPr>
              <a:t>Eg</a:t>
            </a:r>
            <a:r>
              <a:rPr lang="en-US" sz="3199" dirty="0">
                <a:cs typeface="Arial" charset="0"/>
              </a:rPr>
              <a:t>. </a:t>
            </a:r>
            <a:r>
              <a:rPr lang="en-US" sz="3199" i="1" dirty="0">
                <a:cs typeface="Arial" charset="0"/>
              </a:rPr>
              <a:t>A: What a fantastic film! B: Yes.</a:t>
            </a:r>
          </a:p>
          <a:p>
            <a:pPr>
              <a:lnSpc>
                <a:spcPct val="90000"/>
              </a:lnSpc>
            </a:pPr>
            <a:r>
              <a:rPr lang="en-US" dirty="0">
                <a:cs typeface="Arial" charset="0"/>
              </a:rPr>
              <a:t>So second assessments tend to ‘upgrade’ the first assessment, perhaps to reinforce the agreement.</a:t>
            </a:r>
          </a:p>
          <a:p>
            <a:pPr lvl="1">
              <a:lnSpc>
                <a:spcPct val="90000"/>
              </a:lnSpc>
            </a:pPr>
            <a:r>
              <a:rPr lang="en-US" sz="3199" dirty="0" err="1">
                <a:cs typeface="Arial" charset="0"/>
              </a:rPr>
              <a:t>Eg</a:t>
            </a:r>
            <a:r>
              <a:rPr lang="en-US" sz="3199" dirty="0">
                <a:cs typeface="Arial" charset="0"/>
              </a:rPr>
              <a:t>. </a:t>
            </a:r>
            <a:r>
              <a:rPr lang="en-US" sz="3199" i="1" dirty="0">
                <a:cs typeface="Arial" charset="0"/>
              </a:rPr>
              <a:t>A: What a fantastic film! </a:t>
            </a:r>
            <a:r>
              <a:rPr lang="en-US" sz="3199" i="1" dirty="0" err="1">
                <a:cs typeface="Arial" charset="0"/>
              </a:rPr>
              <a:t>B:Yes</a:t>
            </a:r>
            <a:r>
              <a:rPr lang="en-US" sz="3199" i="1" dirty="0">
                <a:cs typeface="Arial" charset="0"/>
              </a:rPr>
              <a:t> indeed!  </a:t>
            </a:r>
          </a:p>
          <a:p>
            <a:pPr>
              <a:lnSpc>
                <a:spcPct val="90000"/>
              </a:lnSpc>
            </a:pPr>
            <a:r>
              <a:rPr lang="en-US" dirty="0">
                <a:cs typeface="Arial" charset="0"/>
              </a:rPr>
              <a:t>In terms of Epistemics, the first assessor has primary epistemic rights (in general, the first position has primacy over epistemic rights). </a:t>
            </a:r>
          </a:p>
          <a:p>
            <a:pPr lvl="1">
              <a:lnSpc>
                <a:spcPct val="90000"/>
              </a:lnSpc>
              <a:buFontTx/>
              <a:buNone/>
            </a:pPr>
            <a:endParaRPr lang="en-US" sz="1349" dirty="0">
              <a:cs typeface="Arial" charset="0"/>
            </a:endParaRPr>
          </a:p>
          <a:p>
            <a:pPr>
              <a:lnSpc>
                <a:spcPct val="90000"/>
              </a:lnSpc>
            </a:pPr>
            <a:endParaRPr lang="en-US" sz="1500" dirty="0">
              <a:cs typeface="Arial" charset="0"/>
            </a:endParaRPr>
          </a:p>
          <a:p>
            <a:pPr>
              <a:lnSpc>
                <a:spcPct val="90000"/>
              </a:lnSpc>
            </a:pPr>
            <a:r>
              <a:rPr lang="en-US" sz="2599" dirty="0">
                <a:cs typeface="Arial" charset="0"/>
              </a:rPr>
              <a:t>Heritage, J. and G. Raymond. 2005. The Terms of Agreement: Indexing Epistemic Authority and Subordination in Assessment Sequences, </a:t>
            </a:r>
            <a:r>
              <a:rPr lang="en-US" sz="2599" i="1" dirty="0">
                <a:cs typeface="Arial" charset="0"/>
              </a:rPr>
              <a:t>Social Psychology Quarterly</a:t>
            </a:r>
            <a:r>
              <a:rPr lang="en-US" sz="2599" dirty="0">
                <a:cs typeface="Arial" charset="0"/>
              </a:rPr>
              <a:t>, 68:15-38. </a:t>
            </a:r>
          </a:p>
          <a:p>
            <a:pPr>
              <a:lnSpc>
                <a:spcPct val="90000"/>
              </a:lnSpc>
            </a:pPr>
            <a:endParaRPr lang="en-US" sz="15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ssolve">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ssolve">
                                      <p:cBhvr>
                                        <p:cTn id="17" dur="500"/>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dissolve">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dissolve">
                                      <p:cBhvr>
                                        <p:cTn id="27" dur="500"/>
                                        <p:tgtEl>
                                          <p:spTgt spid="80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dissolve">
                                      <p:cBhvr>
                                        <p:cTn id="32" dur="500"/>
                                        <p:tgtEl>
                                          <p:spTgt spid="808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Effect transition="in" filter="dissolve">
                                      <p:cBhvr>
                                        <p:cTn id="37" dur="500"/>
                                        <p:tgtEl>
                                          <p:spTgt spid="808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0899">
                                            <p:txEl>
                                              <p:pRg st="7" end="7"/>
                                            </p:txEl>
                                          </p:spTgt>
                                        </p:tgtEl>
                                        <p:attrNameLst>
                                          <p:attrName>style.visibility</p:attrName>
                                        </p:attrNameLst>
                                      </p:cBhvr>
                                      <p:to>
                                        <p:strVal val="visible"/>
                                      </p:to>
                                    </p:set>
                                    <p:animEffect transition="in" filter="dissolve">
                                      <p:cBhvr>
                                        <p:cTn id="42" dur="500"/>
                                        <p:tgtEl>
                                          <p:spTgt spid="808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0899">
                                            <p:txEl>
                                              <p:pRg st="10" end="10"/>
                                            </p:txEl>
                                          </p:spTgt>
                                        </p:tgtEl>
                                        <p:attrNameLst>
                                          <p:attrName>style.visibility</p:attrName>
                                        </p:attrNameLst>
                                      </p:cBhvr>
                                      <p:to>
                                        <p:strVal val="visible"/>
                                      </p:to>
                                    </p:set>
                                    <p:animEffect transition="in" filter="dissolve">
                                      <p:cBhvr>
                                        <p:cTn id="47" dur="500"/>
                                        <p:tgtEl>
                                          <p:spTgt spid="808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r>
              <a:rPr lang="en-US" sz="4000" dirty="0"/>
              <a:t>Knowledge Management in Assessments</a:t>
            </a:r>
          </a:p>
        </p:txBody>
      </p:sp>
      <p:sp>
        <p:nvSpPr>
          <p:cNvPr id="81923" name="Rectangle 3"/>
          <p:cNvSpPr>
            <a:spLocks noGrp="1" noChangeArrowheads="1"/>
          </p:cNvSpPr>
          <p:nvPr>
            <p:ph idx="1"/>
          </p:nvPr>
        </p:nvSpPr>
        <p:spPr/>
        <p:txBody>
          <a:bodyPr>
            <a:normAutofit/>
          </a:bodyPr>
          <a:lstStyle/>
          <a:p>
            <a:pPr marL="0" indent="0">
              <a:lnSpc>
                <a:spcPct val="90000"/>
              </a:lnSpc>
              <a:buNone/>
            </a:pPr>
            <a:endParaRPr lang="en-US" sz="2000" dirty="0">
              <a:cs typeface="Arial" charset="0"/>
            </a:endParaRPr>
          </a:p>
          <a:p>
            <a:pPr>
              <a:buFontTx/>
              <a:buNone/>
            </a:pPr>
            <a:r>
              <a:rPr lang="en-US" sz="2000" dirty="0">
                <a:latin typeface="Times" charset="0"/>
                <a:cs typeface="Arial" charset="0"/>
              </a:rPr>
              <a:t>(3) NB:IV:10:2</a:t>
            </a:r>
          </a:p>
          <a:p>
            <a:pPr>
              <a:buFontTx/>
              <a:buNone/>
            </a:pPr>
            <a:r>
              <a:rPr lang="en-US" sz="2000" dirty="0">
                <a:latin typeface="Courier" charset="0"/>
                <a:cs typeface="Arial" charset="0"/>
              </a:rPr>
              <a:t>1 Lottie:[h h] </a:t>
            </a:r>
            <a:r>
              <a:rPr lang="en-US" sz="2000" dirty="0" err="1">
                <a:latin typeface="Courier" charset="0"/>
                <a:cs typeface="Arial" charset="0"/>
              </a:rPr>
              <a:t>J</a:t>
            </a:r>
            <a:r>
              <a:rPr lang="en-US" sz="2000" u="sng" dirty="0" err="1">
                <a:latin typeface="Courier" charset="0"/>
                <a:cs typeface="Arial" charset="0"/>
              </a:rPr>
              <a:t>e</a:t>
            </a:r>
            <a:r>
              <a:rPr lang="en-US" sz="2000" dirty="0" err="1">
                <a:latin typeface="Courier" charset="0"/>
                <a:cs typeface="Arial" charset="0"/>
              </a:rPr>
              <a:t>eziz</a:t>
            </a:r>
            <a:r>
              <a:rPr lang="en-US" sz="2000" dirty="0">
                <a:latin typeface="Courier" charset="0"/>
                <a:cs typeface="Arial" charset="0"/>
              </a:rPr>
              <a:t> Chr</a:t>
            </a:r>
            <a:r>
              <a:rPr lang="en-US" sz="2000" u="sng" dirty="0">
                <a:latin typeface="Courier" charset="0"/>
                <a:cs typeface="Arial" charset="0"/>
              </a:rPr>
              <a:t>i</a:t>
            </a:r>
            <a:r>
              <a:rPr lang="en-US" sz="2000" dirty="0">
                <a:latin typeface="Courier" charset="0"/>
                <a:cs typeface="Arial" charset="0"/>
              </a:rPr>
              <a:t>s’ </a:t>
            </a:r>
            <a:r>
              <a:rPr lang="en-US" sz="2000" u="sng" dirty="0">
                <a:latin typeface="Courier" charset="0"/>
                <a:cs typeface="Arial" charset="0"/>
              </a:rPr>
              <a:t>you</a:t>
            </a:r>
            <a:r>
              <a:rPr lang="en-US" sz="2000" dirty="0">
                <a:latin typeface="Courier" charset="0"/>
                <a:cs typeface="Arial" charset="0"/>
              </a:rPr>
              <a:t> </a:t>
            </a:r>
            <a:r>
              <a:rPr lang="en-US" sz="2000" dirty="0" err="1">
                <a:latin typeface="Courier" charset="0"/>
                <a:cs typeface="Arial" charset="0"/>
              </a:rPr>
              <a:t>sh’d</a:t>
            </a:r>
            <a:r>
              <a:rPr lang="en-US" sz="2000" dirty="0">
                <a:latin typeface="Courier" charset="0"/>
                <a:cs typeface="Arial" charset="0"/>
              </a:rPr>
              <a:t> s</a:t>
            </a:r>
            <a:r>
              <a:rPr lang="en-US" sz="2000" u="sng" dirty="0">
                <a:latin typeface="Courier" charset="0"/>
                <a:cs typeface="Arial" charset="0"/>
              </a:rPr>
              <a:t>e</a:t>
            </a:r>
            <a:r>
              <a:rPr lang="en-US" sz="2000" dirty="0">
                <a:latin typeface="Courier" charset="0"/>
                <a:cs typeface="Arial" charset="0"/>
              </a:rPr>
              <a:t>e that house     </a:t>
            </a:r>
          </a:p>
          <a:p>
            <a:pPr>
              <a:buFontTx/>
              <a:buNone/>
            </a:pPr>
            <a:r>
              <a:rPr lang="en-US" sz="2000" dirty="0">
                <a:latin typeface="Courier" charset="0"/>
                <a:cs typeface="Arial" charset="0"/>
              </a:rPr>
              <a:t>         E(h)</a:t>
            </a:r>
            <a:r>
              <a:rPr lang="en-US" sz="2000" dirty="0" err="1">
                <a:latin typeface="Courier" charset="0"/>
                <a:cs typeface="Arial" charset="0"/>
              </a:rPr>
              <a:t>mma</a:t>
            </a:r>
            <a:r>
              <a:rPr lang="en-US" sz="2000" dirty="0">
                <a:latin typeface="Courier" charset="0"/>
                <a:cs typeface="Arial" charset="0"/>
              </a:rPr>
              <a:t> </a:t>
            </a:r>
            <a:r>
              <a:rPr lang="en-US" sz="2000" u="sng" dirty="0" err="1">
                <a:latin typeface="Courier" charset="0"/>
                <a:cs typeface="Arial" charset="0"/>
              </a:rPr>
              <a:t>yi</a:t>
            </a:r>
            <a:r>
              <a:rPr lang="en-US" sz="2000" dirty="0" err="1">
                <a:latin typeface="Courier" charset="0"/>
                <a:cs typeface="Arial" charset="0"/>
              </a:rPr>
              <a:t>h’av</a:t>
            </a:r>
            <a:r>
              <a:rPr lang="en-US" sz="2000" dirty="0">
                <a:latin typeface="Courier" charset="0"/>
                <a:cs typeface="Arial" charset="0"/>
              </a:rPr>
              <a:t> </a:t>
            </a:r>
            <a:r>
              <a:rPr lang="en-US" sz="2000" dirty="0">
                <a:latin typeface="Courier" charset="0"/>
                <a:cs typeface="Arial" charset="0"/>
                <a:sym typeface="Symbol" charset="0"/>
              </a:rPr>
              <a:t></a:t>
            </a:r>
            <a:r>
              <a:rPr lang="en-US" sz="2000" dirty="0">
                <a:latin typeface="Courier" charset="0"/>
                <a:cs typeface="Arial" charset="0"/>
              </a:rPr>
              <a:t>n</a:t>
            </a:r>
            <a:r>
              <a:rPr lang="en-US" sz="2000" u="sng" dirty="0">
                <a:latin typeface="Courier" charset="0"/>
                <a:cs typeface="Arial" charset="0"/>
              </a:rPr>
              <a:t>o</a:t>
            </a:r>
            <a:r>
              <a:rPr lang="en-US" sz="2000" dirty="0">
                <a:latin typeface="Courier" charset="0"/>
                <a:cs typeface="Arial" charset="0"/>
              </a:rPr>
              <a:t> </a:t>
            </a:r>
            <a:r>
              <a:rPr lang="en-US" sz="2000" dirty="0" err="1">
                <a:latin typeface="Courier" charset="0"/>
                <a:cs typeface="Arial" charset="0"/>
              </a:rPr>
              <a:t>id</a:t>
            </a:r>
            <a:r>
              <a:rPr lang="en-US" sz="2000" u="sng" dirty="0" err="1">
                <a:latin typeface="Courier" charset="0"/>
                <a:cs typeface="Arial" charset="0"/>
              </a:rPr>
              <a:t>e</a:t>
            </a:r>
            <a:r>
              <a:rPr lang="en-US" sz="2000" dirty="0" err="1">
                <a:latin typeface="Courier" charset="0"/>
                <a:cs typeface="Arial" charset="0"/>
              </a:rPr>
              <a:t>a.h</a:t>
            </a:r>
            <a:r>
              <a:rPr lang="en-US" sz="2000" dirty="0">
                <a:latin typeface="Courier" charset="0"/>
                <a:cs typeface="Arial" charset="0"/>
              </a:rPr>
              <a:t>[</a:t>
            </a:r>
            <a:r>
              <a:rPr lang="en-US" sz="2000" u="sng" dirty="0" err="1">
                <a:latin typeface="Courier" charset="0"/>
                <a:cs typeface="Arial" charset="0"/>
              </a:rPr>
              <a:t>h</a:t>
            </a:r>
            <a:r>
              <a:rPr lang="en-US" sz="2000" dirty="0" err="1">
                <a:latin typeface="Courier" charset="0"/>
                <a:cs typeface="Arial" charset="0"/>
              </a:rPr>
              <a:t>mhh</a:t>
            </a:r>
            <a:endParaRPr lang="en-US" sz="2000" dirty="0">
              <a:latin typeface="Courier" charset="0"/>
              <a:cs typeface="Arial" charset="0"/>
            </a:endParaRPr>
          </a:p>
          <a:p>
            <a:pPr>
              <a:buFontTx/>
              <a:buNone/>
            </a:pPr>
            <a:r>
              <a:rPr lang="en-US" sz="2000" dirty="0">
                <a:latin typeface="Courier" charset="0"/>
                <a:cs typeface="Arial" charset="0"/>
              </a:rPr>
              <a:t>2 Emma:		                      [I b</a:t>
            </a:r>
            <a:r>
              <a:rPr lang="en-US" sz="2000" u="sng" dirty="0">
                <a:latin typeface="Courier" charset="0"/>
                <a:cs typeface="Arial" charset="0"/>
              </a:rPr>
              <a:t>e</a:t>
            </a:r>
            <a:r>
              <a:rPr lang="en-US" sz="2000" dirty="0">
                <a:latin typeface="Courier" charset="0"/>
                <a:cs typeface="Arial" charset="0"/>
              </a:rPr>
              <a:t>t it’s a  </a:t>
            </a:r>
          </a:p>
          <a:p>
            <a:pPr>
              <a:buFontTx/>
              <a:buNone/>
            </a:pPr>
            <a:r>
              <a:rPr lang="en-US" sz="2000" dirty="0">
                <a:latin typeface="Courier" charset="0"/>
                <a:cs typeface="Arial" charset="0"/>
              </a:rPr>
              <a:t>          </a:t>
            </a:r>
            <a:r>
              <a:rPr lang="en-US" sz="2000" dirty="0" err="1">
                <a:latin typeface="Courier" charset="0"/>
                <a:cs typeface="Arial" charset="0"/>
              </a:rPr>
              <a:t>dre</a:t>
            </a:r>
            <a:r>
              <a:rPr lang="en-US" sz="2000" u="sng" dirty="0" err="1">
                <a:latin typeface="Courier" charset="0"/>
                <a:cs typeface="Arial" charset="0"/>
              </a:rPr>
              <a:t>a</a:t>
            </a:r>
            <a:r>
              <a:rPr lang="en-US" sz="2000" dirty="0" err="1">
                <a:latin typeface="Courier" charset="0"/>
                <a:cs typeface="Arial" charset="0"/>
              </a:rPr>
              <a:t>:m</a:t>
            </a:r>
            <a:r>
              <a:rPr lang="en-US" sz="2000" dirty="0">
                <a:latin typeface="Courier" charset="0"/>
                <a:cs typeface="Arial" charset="0"/>
              </a:rPr>
              <a:t>.</a:t>
            </a:r>
            <a:r>
              <a:rPr lang="en-US" sz="4000" dirty="0">
                <a:latin typeface="Courier" charset="0"/>
                <a:cs typeface="Arial" charset="0"/>
              </a:rPr>
              <a:t>			 </a:t>
            </a:r>
          </a:p>
          <a:p>
            <a:pPr>
              <a:lnSpc>
                <a:spcPct val="90000"/>
              </a:lnSpc>
            </a:pPr>
            <a:endParaRPr lang="en-US" sz="2000" dirty="0">
              <a:cs typeface="Arial" charset="0"/>
            </a:endParaRPr>
          </a:p>
          <a:p>
            <a:r>
              <a:rPr lang="en-US" sz="2000" dirty="0">
                <a:latin typeface="Times" charset="0"/>
                <a:cs typeface="Arial" charset="0"/>
              </a:rPr>
              <a:t>(4) JS:II:61</a:t>
            </a:r>
          </a:p>
          <a:p>
            <a:pPr>
              <a:buFontTx/>
              <a:buNone/>
            </a:pPr>
            <a:r>
              <a:rPr lang="en-US" sz="2000" dirty="0">
                <a:latin typeface="Courier" charset="0"/>
                <a:cs typeface="Arial" charset="0"/>
              </a:rPr>
              <a:t>1 	J:	T’s </a:t>
            </a:r>
            <a:r>
              <a:rPr lang="en-US" sz="2000" dirty="0" err="1">
                <a:latin typeface="Courier" charset="0"/>
                <a:cs typeface="Arial" charset="0"/>
              </a:rPr>
              <a:t>tsuh</a:t>
            </a:r>
            <a:r>
              <a:rPr lang="en-US" sz="2000" dirty="0">
                <a:latin typeface="Courier" charset="0"/>
                <a:cs typeface="Arial" charset="0"/>
              </a:rPr>
              <a:t> beautiful day out isn’t it?</a:t>
            </a:r>
          </a:p>
          <a:p>
            <a:pPr>
              <a:buFontTx/>
              <a:buNone/>
            </a:pPr>
            <a:r>
              <a:rPr lang="en-US" sz="2000" dirty="0">
                <a:latin typeface="Courier" charset="0"/>
                <a:cs typeface="Arial" charset="0"/>
              </a:rPr>
              <a:t>2 	L:	</a:t>
            </a:r>
            <a:r>
              <a:rPr lang="en-US" sz="2000" dirty="0" err="1">
                <a:latin typeface="Courier" charset="0"/>
                <a:cs typeface="Arial" charset="0"/>
              </a:rPr>
              <a:t>Yeh</a:t>
            </a:r>
            <a:r>
              <a:rPr lang="en-US" sz="2000" dirty="0">
                <a:latin typeface="Courier" charset="0"/>
                <a:cs typeface="Arial" charset="0"/>
              </a:rPr>
              <a:t> it’s jus’ gorgeous…</a:t>
            </a:r>
          </a:p>
          <a:p>
            <a:pPr>
              <a:lnSpc>
                <a:spcPct val="90000"/>
              </a:lnSpc>
              <a:buFontTx/>
              <a:buNone/>
            </a:pPr>
            <a:r>
              <a:rPr lang="en-US" sz="2000" dirty="0">
                <a:cs typeface="Arial" charset="0"/>
              </a:rPr>
              <a:t> </a:t>
            </a:r>
          </a:p>
          <a:p>
            <a:pPr lvl="1">
              <a:lnSpc>
                <a:spcPct val="90000"/>
              </a:lnSpc>
              <a:buFontTx/>
              <a:buNone/>
            </a:pPr>
            <a:endParaRPr lang="en-US" sz="900" dirty="0">
              <a:cs typeface="Arial" charset="0"/>
            </a:endParaRPr>
          </a:p>
          <a:p>
            <a:pPr>
              <a:lnSpc>
                <a:spcPct val="90000"/>
              </a:lnSpc>
            </a:pPr>
            <a:endParaRPr lang="en-US" sz="1050" dirty="0">
              <a:cs typeface="Arial" charset="0"/>
            </a:endParaRPr>
          </a:p>
          <a:p>
            <a:pPr>
              <a:lnSpc>
                <a:spcPct val="90000"/>
              </a:lnSpc>
            </a:pPr>
            <a:endParaRPr lang="en-US" sz="1050" dirty="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1572"/>
            <a:ext cx="8229600" cy="1143000"/>
          </a:xfrm>
        </p:spPr>
        <p:txBody>
          <a:bodyPr/>
          <a:lstStyle/>
          <a:p>
            <a:r>
              <a:rPr lang="en-US" dirty="0"/>
              <a:t>English Conversation 1</a:t>
            </a:r>
          </a:p>
        </p:txBody>
      </p:sp>
      <p:sp>
        <p:nvSpPr>
          <p:cNvPr id="3" name="Content Placeholder 2"/>
          <p:cNvSpPr>
            <a:spLocks noGrp="1"/>
          </p:cNvSpPr>
          <p:nvPr>
            <p:ph idx="1"/>
          </p:nvPr>
        </p:nvSpPr>
        <p:spPr/>
        <p:txBody>
          <a:bodyPr>
            <a:normAutofit fontScale="47500" lnSpcReduction="20000"/>
          </a:bodyPr>
          <a:lstStyle/>
          <a:p>
            <a:pPr marL="0" indent="0">
              <a:buNone/>
            </a:pPr>
            <a:r>
              <a:rPr lang="en-AU" dirty="0">
                <a:latin typeface="Courier"/>
                <a:cs typeface="Courier"/>
              </a:rPr>
              <a:t>84b Mal:   </a:t>
            </a:r>
            <a:r>
              <a:rPr lang="en-AU" dirty="0" err="1">
                <a:latin typeface="Courier"/>
                <a:cs typeface="Courier"/>
              </a:rPr>
              <a:t>th</a:t>
            </a:r>
            <a:r>
              <a:rPr lang="en-AU" u="sng" dirty="0" err="1">
                <a:latin typeface="Courier"/>
                <a:cs typeface="Courier"/>
              </a:rPr>
              <a:t>e</a:t>
            </a:r>
            <a:r>
              <a:rPr lang="en-AU" dirty="0" err="1">
                <a:latin typeface="Courier"/>
                <a:cs typeface="Courier"/>
              </a:rPr>
              <a:t>:y</a:t>
            </a:r>
            <a:r>
              <a:rPr lang="en-AU" dirty="0">
                <a:latin typeface="Courier"/>
                <a:cs typeface="Courier"/>
              </a:rPr>
              <a:t>:&lt;, (1.5) *</a:t>
            </a:r>
            <a:r>
              <a:rPr lang="en-AU" u="sng" dirty="0">
                <a:latin typeface="Courier"/>
                <a:cs typeface="Courier"/>
              </a:rPr>
              <a:t>y</a:t>
            </a:r>
            <a:r>
              <a:rPr lang="en-AU" dirty="0">
                <a:latin typeface="Courier"/>
                <a:cs typeface="Courier"/>
              </a:rPr>
              <a:t>eah*; it's </a:t>
            </a:r>
            <a:r>
              <a:rPr lang="en-AU" dirty="0" err="1">
                <a:latin typeface="Courier"/>
                <a:cs typeface="Courier"/>
              </a:rPr>
              <a:t>gonna</a:t>
            </a:r>
            <a:r>
              <a:rPr lang="en-AU" dirty="0">
                <a:latin typeface="Courier"/>
                <a:cs typeface="Courier"/>
              </a:rPr>
              <a:t> make </a:t>
            </a:r>
            <a:r>
              <a:rPr lang="en-AU" u="sng" dirty="0">
                <a:latin typeface="Courier"/>
                <a:cs typeface="Courier"/>
              </a:rPr>
              <a:t>q</a:t>
            </a:r>
            <a:r>
              <a:rPr lang="en-AU" dirty="0">
                <a:latin typeface="Courier"/>
                <a:cs typeface="Courier"/>
              </a:rPr>
              <a:t>uite    </a:t>
            </a:r>
          </a:p>
          <a:p>
            <a:pPr marL="0" indent="0">
              <a:buNone/>
            </a:pPr>
            <a:r>
              <a:rPr lang="en-AU" dirty="0">
                <a:latin typeface="Courier"/>
                <a:cs typeface="Courier"/>
              </a:rPr>
              <a:t>84c        a sub</a:t>
            </a:r>
            <a:r>
              <a:rPr lang="en-AU" u="sng" dirty="0">
                <a:latin typeface="Courier"/>
                <a:cs typeface="Courier"/>
              </a:rPr>
              <a:t>s</a:t>
            </a:r>
            <a:r>
              <a:rPr lang="en-AU" dirty="0">
                <a:latin typeface="Courier"/>
                <a:cs typeface="Courier"/>
              </a:rPr>
              <a:t>tantial </a:t>
            </a:r>
            <a:r>
              <a:rPr lang="en-AU" u="sng" dirty="0">
                <a:latin typeface="Courier"/>
                <a:cs typeface="Courier"/>
              </a:rPr>
              <a:t>d</a:t>
            </a:r>
            <a:r>
              <a:rPr lang="en-AU" dirty="0">
                <a:latin typeface="Courier"/>
                <a:cs typeface="Courier"/>
              </a:rPr>
              <a:t>ifference; to </a:t>
            </a:r>
            <a:r>
              <a:rPr lang="en-AU" u="sng" dirty="0">
                <a:latin typeface="Courier"/>
                <a:cs typeface="Courier"/>
              </a:rPr>
              <a:t>h</a:t>
            </a:r>
            <a:r>
              <a:rPr lang="en-AU" dirty="0">
                <a:latin typeface="Courier"/>
                <a:cs typeface="Courier"/>
              </a:rPr>
              <a:t>ow they </a:t>
            </a:r>
            <a:r>
              <a:rPr lang="en-AU" dirty="0" err="1">
                <a:latin typeface="Courier"/>
                <a:cs typeface="Courier"/>
              </a:rPr>
              <a:t>l</a:t>
            </a:r>
            <a:r>
              <a:rPr lang="en-AU" u="sng" dirty="0" err="1">
                <a:latin typeface="Courier"/>
                <a:cs typeface="Courier"/>
              </a:rPr>
              <a:t>i</a:t>
            </a:r>
            <a:r>
              <a:rPr lang="en-AU" dirty="0" err="1">
                <a:latin typeface="Courier"/>
                <a:cs typeface="Courier"/>
              </a:rPr>
              <a:t>:ve</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84d        (0.3)</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84e Lyn:   </a:t>
            </a:r>
            <a:r>
              <a:rPr lang="en-AU" u="sng" dirty="0">
                <a:latin typeface="Courier"/>
                <a:cs typeface="Courier"/>
              </a:rPr>
              <a:t>Y</a:t>
            </a:r>
            <a:r>
              <a:rPr lang="en-AU" dirty="0">
                <a:latin typeface="Courier"/>
                <a:cs typeface="Courier"/>
              </a:rPr>
              <a:t>es;= o[ f   c </a:t>
            </a:r>
            <a:r>
              <a:rPr lang="en-AU" u="sng" dirty="0">
                <a:latin typeface="Courier"/>
                <a:cs typeface="Courier"/>
              </a:rPr>
              <a:t>o</a:t>
            </a:r>
            <a:r>
              <a:rPr lang="en-AU" dirty="0">
                <a:latin typeface="Courier"/>
                <a:cs typeface="Courier"/>
              </a:rPr>
              <a:t> u: r s: e .]</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84f Mal:          [Ye</a:t>
            </a:r>
            <a:r>
              <a:rPr lang="en-AU" u="sng" dirty="0">
                <a:latin typeface="Courier"/>
                <a:cs typeface="Courier"/>
              </a:rPr>
              <a:t>s</a:t>
            </a:r>
            <a:r>
              <a:rPr lang="en-AU" dirty="0">
                <a:latin typeface="Courier"/>
                <a:cs typeface="Courier"/>
              </a:rPr>
              <a:t>¿ </a:t>
            </a:r>
            <a:r>
              <a:rPr lang="en-AU" u="sng" dirty="0">
                <a:latin typeface="Courier"/>
                <a:cs typeface="Courier"/>
              </a:rPr>
              <a:t>j</a:t>
            </a:r>
            <a:r>
              <a:rPr lang="en-AU" dirty="0">
                <a:latin typeface="Courier"/>
                <a:cs typeface="Courier"/>
              </a:rPr>
              <a:t>ust having the] </a:t>
            </a:r>
            <a:r>
              <a:rPr lang="en-AU" u="sng" dirty="0" err="1">
                <a:latin typeface="Courier"/>
                <a:cs typeface="Courier"/>
              </a:rPr>
              <a:t>o</a:t>
            </a:r>
            <a:r>
              <a:rPr lang="en-AU" dirty="0" err="1">
                <a:latin typeface="Courier"/>
                <a:cs typeface="Courier"/>
              </a:rPr>
              <a:t>n:e</a:t>
            </a:r>
            <a:r>
              <a:rPr lang="en-AU" dirty="0">
                <a:latin typeface="Courier"/>
                <a:cs typeface="Courier"/>
              </a:rPr>
              <a:t> </a:t>
            </a:r>
            <a:r>
              <a:rPr lang="en-AU" u="sng" dirty="0" err="1">
                <a:latin typeface="Courier"/>
                <a:cs typeface="Courier"/>
              </a:rPr>
              <a:t>c</a:t>
            </a:r>
            <a:r>
              <a:rPr lang="en-AU" dirty="0" err="1">
                <a:latin typeface="Courier"/>
                <a:cs typeface="Courier"/>
              </a:rPr>
              <a:t>a:r</a:t>
            </a:r>
            <a:r>
              <a:rPr lang="en-AU" dirty="0">
                <a:latin typeface="Courier"/>
                <a:cs typeface="Courier"/>
              </a:rPr>
              <a:t>; an’  </a:t>
            </a:r>
          </a:p>
          <a:p>
            <a:pPr marL="0" indent="0">
              <a:buNone/>
            </a:pPr>
            <a:r>
              <a:rPr lang="en-AU" dirty="0">
                <a:latin typeface="Courier"/>
                <a:cs typeface="Courier"/>
              </a:rPr>
              <a:t>85         not tw</a:t>
            </a:r>
            <a:r>
              <a:rPr lang="en-AU" u="sng" dirty="0">
                <a:latin typeface="Courier"/>
                <a:cs typeface="Courier"/>
              </a:rPr>
              <a:t>o</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86  Lyn:   Ye</a:t>
            </a:r>
            <a:r>
              <a:rPr lang="en-AU" u="sng" dirty="0">
                <a:latin typeface="Courier"/>
                <a:cs typeface="Courier"/>
              </a:rPr>
              <a:t>:</a:t>
            </a:r>
            <a:r>
              <a:rPr lang="en-AU" dirty="0">
                <a:latin typeface="Courier"/>
                <a:cs typeface="Courier"/>
              </a:rPr>
              <a:t>:s:¿=</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87  Mal:   =um </a:t>
            </a:r>
            <a:r>
              <a:rPr lang="en-AU" dirty="0" err="1">
                <a:latin typeface="Courier"/>
                <a:cs typeface="Courier"/>
              </a:rPr>
              <a:t>cos</a:t>
            </a:r>
            <a:r>
              <a:rPr lang="en-AU" dirty="0">
                <a:latin typeface="Courier"/>
                <a:cs typeface="Courier"/>
              </a:rPr>
              <a:t> </a:t>
            </a:r>
            <a:r>
              <a:rPr lang="en-AU" u="sng" dirty="0">
                <a:latin typeface="Courier"/>
                <a:cs typeface="Courier"/>
              </a:rPr>
              <a:t>H</a:t>
            </a:r>
            <a:r>
              <a:rPr lang="en-AU" dirty="0">
                <a:latin typeface="Courier"/>
                <a:cs typeface="Courier"/>
              </a:rPr>
              <a:t>elen; </a:t>
            </a:r>
            <a:r>
              <a:rPr lang="en-AU" dirty="0" err="1">
                <a:latin typeface="Courier"/>
                <a:cs typeface="Courier"/>
              </a:rPr>
              <a:t>r</a:t>
            </a:r>
            <a:r>
              <a:rPr lang="en-AU" u="sng" dirty="0" err="1">
                <a:latin typeface="Courier"/>
                <a:cs typeface="Courier"/>
              </a:rPr>
              <a:t>e</a:t>
            </a:r>
            <a:r>
              <a:rPr lang="en-AU" dirty="0" err="1">
                <a:latin typeface="Courier"/>
                <a:cs typeface="Courier"/>
              </a:rPr>
              <a:t>a:lly</a:t>
            </a:r>
            <a:r>
              <a:rPr lang="en-AU" dirty="0">
                <a:latin typeface="Courier"/>
                <a:cs typeface="Courier"/>
              </a:rPr>
              <a:t>; ·</a:t>
            </a:r>
            <a:r>
              <a:rPr lang="en-AU" dirty="0" err="1">
                <a:latin typeface="Courier"/>
                <a:cs typeface="Courier"/>
              </a:rPr>
              <a:t>hh</a:t>
            </a:r>
            <a:r>
              <a:rPr lang="en-AU" dirty="0">
                <a:latin typeface="Courier"/>
                <a:cs typeface="Courier"/>
              </a:rPr>
              <a:t> would </a:t>
            </a:r>
            <a:r>
              <a:rPr lang="en-AU" u="sng" dirty="0">
                <a:latin typeface="Courier"/>
                <a:cs typeface="Courier"/>
              </a:rPr>
              <a:t>f</a:t>
            </a:r>
            <a:r>
              <a:rPr lang="en-AU" dirty="0">
                <a:latin typeface="Courier"/>
                <a:cs typeface="Courier"/>
              </a:rPr>
              <a:t>ind it   </a:t>
            </a:r>
          </a:p>
          <a:p>
            <a:pPr marL="0" indent="0">
              <a:buNone/>
            </a:pPr>
            <a:r>
              <a:rPr lang="en-AU" dirty="0">
                <a:latin typeface="Courier"/>
                <a:cs typeface="Courier"/>
              </a:rPr>
              <a:t>88         very: &gt;</a:t>
            </a:r>
            <a:r>
              <a:rPr lang="en-AU" u="sng" dirty="0" err="1">
                <a:latin typeface="Courier"/>
                <a:cs typeface="Courier"/>
              </a:rPr>
              <a:t>a</a:t>
            </a:r>
            <a:r>
              <a:rPr lang="en-AU" dirty="0" err="1">
                <a:latin typeface="Courier"/>
                <a:cs typeface="Courier"/>
              </a:rPr>
              <a:t>w:kward</a:t>
            </a:r>
            <a:r>
              <a:rPr lang="en-AU" dirty="0">
                <a:latin typeface="Courier"/>
                <a:cs typeface="Courier"/>
              </a:rPr>
              <a:t> I think; </a:t>
            </a:r>
            <a:r>
              <a:rPr lang="en-AU" u="sng" dirty="0">
                <a:latin typeface="Courier"/>
                <a:cs typeface="Courier"/>
              </a:rPr>
              <a:t>t</a:t>
            </a:r>
            <a:r>
              <a:rPr lang="en-AU" dirty="0">
                <a:latin typeface="Courier"/>
                <a:cs typeface="Courier"/>
              </a:rPr>
              <a:t>ravelling t</a:t>
            </a:r>
            <a:r>
              <a:rPr lang="en-AU" u="sng" dirty="0">
                <a:latin typeface="Courier"/>
                <a:cs typeface="Courier"/>
              </a:rPr>
              <a:t>o</a:t>
            </a:r>
            <a:r>
              <a:rPr lang="en-AU" dirty="0">
                <a:latin typeface="Courier"/>
                <a:cs typeface="Courier"/>
              </a:rPr>
              <a:t> an’ </a:t>
            </a:r>
            <a:r>
              <a:rPr lang="en-AU" u="sng" dirty="0">
                <a:latin typeface="Courier"/>
                <a:cs typeface="Courier"/>
              </a:rPr>
              <a:t>f</a:t>
            </a:r>
            <a:r>
              <a:rPr lang="en-AU" dirty="0">
                <a:latin typeface="Courier"/>
                <a:cs typeface="Courier"/>
              </a:rPr>
              <a:t>rom  </a:t>
            </a:r>
          </a:p>
          <a:p>
            <a:pPr marL="0" indent="0">
              <a:buNone/>
            </a:pPr>
            <a:r>
              <a:rPr lang="en-AU" dirty="0">
                <a:latin typeface="Courier"/>
                <a:cs typeface="Courier"/>
              </a:rPr>
              <a:t>89         </a:t>
            </a:r>
            <a:r>
              <a:rPr lang="en-AU" u="sng" dirty="0">
                <a:latin typeface="Courier"/>
                <a:cs typeface="Courier"/>
              </a:rPr>
              <a:t>M</a:t>
            </a:r>
            <a:r>
              <a:rPr lang="en-AU" dirty="0">
                <a:latin typeface="Courier"/>
                <a:cs typeface="Courier"/>
              </a:rPr>
              <a:t>o[</a:t>
            </a:r>
            <a:r>
              <a:rPr lang="en-AU" dirty="0" err="1">
                <a:latin typeface="Courier"/>
                <a:cs typeface="Courier"/>
              </a:rPr>
              <a:t>nash</a:t>
            </a:r>
            <a:r>
              <a:rPr lang="en-AU" dirty="0">
                <a:latin typeface="Courier"/>
                <a:cs typeface="Courier"/>
              </a:rPr>
              <a:t>&lt;;= by </a:t>
            </a:r>
            <a:r>
              <a:rPr lang="en-AU" dirty="0" err="1">
                <a:latin typeface="Courier"/>
                <a:cs typeface="Courier"/>
              </a:rPr>
              <a:t>b</a:t>
            </a:r>
            <a:r>
              <a:rPr lang="en-AU" u="sng" dirty="0" err="1">
                <a:latin typeface="Courier"/>
                <a:cs typeface="Courier"/>
              </a:rPr>
              <a:t>u</a:t>
            </a:r>
            <a:r>
              <a:rPr lang="en-AU" dirty="0" err="1">
                <a:latin typeface="Courier"/>
                <a:cs typeface="Courier"/>
              </a:rPr>
              <a:t>:ses</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90  Lyn:     [She's </a:t>
            </a:r>
            <a:r>
              <a:rPr lang="en-AU" u="sng" dirty="0">
                <a:latin typeface="Courier"/>
                <a:cs typeface="Courier"/>
              </a:rPr>
              <a:t>n</a:t>
            </a:r>
            <a:r>
              <a:rPr lang="en-AU" dirty="0">
                <a:latin typeface="Courier"/>
                <a:cs typeface="Courier"/>
              </a:rPr>
              <a:t>::ever  com]</a:t>
            </a:r>
            <a:r>
              <a:rPr lang="en-AU" u="sng" dirty="0">
                <a:latin typeface="Courier"/>
                <a:cs typeface="Courier"/>
              </a:rPr>
              <a:t>m</a:t>
            </a:r>
            <a:r>
              <a:rPr lang="en-AU" dirty="0">
                <a:latin typeface="Courier"/>
                <a:cs typeface="Courier"/>
              </a:rPr>
              <a:t>uted; by </a:t>
            </a:r>
            <a:r>
              <a:rPr lang="en-AU" u="sng" dirty="0">
                <a:latin typeface="Courier"/>
                <a:cs typeface="Courier"/>
              </a:rPr>
              <a:t>p</a:t>
            </a:r>
            <a:r>
              <a:rPr lang="en-AU" dirty="0">
                <a:latin typeface="Courier"/>
                <a:cs typeface="Courier"/>
              </a:rPr>
              <a:t>ublic   </a:t>
            </a:r>
          </a:p>
          <a:p>
            <a:pPr marL="0" indent="0">
              <a:buNone/>
            </a:pPr>
            <a:r>
              <a:rPr lang="en-AU" dirty="0">
                <a:latin typeface="Courier"/>
                <a:cs typeface="Courier"/>
              </a:rPr>
              <a:t>91         </a:t>
            </a:r>
            <a:r>
              <a:rPr lang="en-AU" u="sng" dirty="0" err="1">
                <a:latin typeface="Courier"/>
                <a:cs typeface="Courier"/>
              </a:rPr>
              <a:t>t</a:t>
            </a:r>
            <a:r>
              <a:rPr lang="en-AU" dirty="0" err="1">
                <a:latin typeface="Courier"/>
                <a:cs typeface="Courier"/>
              </a:rPr>
              <a:t>ra:nsport</a:t>
            </a:r>
            <a:r>
              <a:rPr lang="en-AU" dirty="0">
                <a:latin typeface="Courier"/>
                <a:cs typeface="Courier"/>
              </a:rPr>
              <a:t> in her l</a:t>
            </a:r>
            <a:r>
              <a:rPr lang="en-AU" u="sng" dirty="0">
                <a:latin typeface="Courier"/>
                <a:cs typeface="Courier"/>
              </a:rPr>
              <a:t>i</a:t>
            </a:r>
            <a:r>
              <a:rPr lang="en-AU" dirty="0">
                <a:latin typeface="Courier"/>
                <a:cs typeface="Courier"/>
              </a:rPr>
              <a:t>::</a:t>
            </a:r>
            <a:r>
              <a:rPr lang="en-AU" dirty="0" err="1">
                <a:latin typeface="Courier"/>
                <a:cs typeface="Courier"/>
              </a:rPr>
              <a:t>fe</a:t>
            </a:r>
            <a:r>
              <a:rPr lang="en-AU" dirty="0">
                <a:latin typeface="Courier"/>
                <a:cs typeface="Courier"/>
              </a:rPr>
              <a:t>.=</a:t>
            </a:r>
            <a:r>
              <a:rPr lang="en-AU" dirty="0">
                <a:effectLst/>
                <a:latin typeface="Courier"/>
                <a:cs typeface="Courier"/>
              </a:rPr>
              <a:t> </a:t>
            </a:r>
            <a:r>
              <a:rPr lang="en-AU" dirty="0">
                <a:latin typeface="Courier"/>
                <a:cs typeface="Courier"/>
              </a:rPr>
              <a:t> </a:t>
            </a:r>
          </a:p>
          <a:p>
            <a:pPr marL="514311" indent="-514311">
              <a:buAutoNum type="arabicPlain" startAt="92"/>
            </a:pPr>
            <a:r>
              <a:rPr lang="en-AU" dirty="0">
                <a:latin typeface="Courier"/>
                <a:cs typeface="Courier"/>
              </a:rPr>
              <a:t>Mal:   =°</a:t>
            </a:r>
            <a:r>
              <a:rPr lang="en-AU" dirty="0" err="1">
                <a:latin typeface="Courier"/>
                <a:cs typeface="Courier"/>
              </a:rPr>
              <a:t>M:</a:t>
            </a:r>
            <a:r>
              <a:rPr lang="en-AU" u="sng" dirty="0" err="1">
                <a:latin typeface="Courier"/>
                <a:cs typeface="Courier"/>
              </a:rPr>
              <a:t>m</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93  Lyn:   en that's an </a:t>
            </a:r>
            <a:r>
              <a:rPr lang="en-AU" u="sng" dirty="0">
                <a:latin typeface="Courier"/>
                <a:cs typeface="Courier"/>
              </a:rPr>
              <a:t>a</a:t>
            </a:r>
            <a:r>
              <a:rPr lang="en-AU" dirty="0">
                <a:latin typeface="Courier"/>
                <a:cs typeface="Courier"/>
              </a:rPr>
              <a:t>::</a:t>
            </a:r>
            <a:r>
              <a:rPr lang="en-AU" dirty="0" err="1">
                <a:latin typeface="Courier"/>
                <a:cs typeface="Courier"/>
              </a:rPr>
              <a:t>wful</a:t>
            </a:r>
            <a:r>
              <a:rPr lang="en-AU" dirty="0">
                <a:latin typeface="Courier"/>
                <a:cs typeface="Courier"/>
              </a:rPr>
              <a:t> </a:t>
            </a:r>
            <a:r>
              <a:rPr lang="en-AU" dirty="0" err="1">
                <a:latin typeface="Courier"/>
                <a:cs typeface="Courier"/>
              </a:rPr>
              <a:t>li</a:t>
            </a:r>
            <a:r>
              <a:rPr lang="en-AU" u="sng" dirty="0" err="1">
                <a:latin typeface="Courier"/>
                <a:cs typeface="Courier"/>
              </a:rPr>
              <a:t>:</a:t>
            </a:r>
            <a:r>
              <a:rPr lang="en-AU" dirty="0" err="1">
                <a:latin typeface="Courier"/>
                <a:cs typeface="Courier"/>
              </a:rPr>
              <a:t>ne</a:t>
            </a:r>
            <a:r>
              <a:rPr lang="en-AU" dirty="0">
                <a:latin typeface="Courier"/>
                <a:cs typeface="Courier"/>
              </a:rPr>
              <a:t>, I mean it's</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94         [t</a:t>
            </a:r>
            <a:r>
              <a:rPr lang="en-AU" u="sng" dirty="0">
                <a:latin typeface="Courier"/>
                <a:cs typeface="Courier"/>
              </a:rPr>
              <a:t>w</a:t>
            </a:r>
            <a:r>
              <a:rPr lang="en-AU" dirty="0">
                <a:latin typeface="Courier"/>
                <a:cs typeface="Courier"/>
              </a:rPr>
              <a:t>o  bus]</a:t>
            </a:r>
            <a:r>
              <a:rPr lang="en-AU" dirty="0" err="1">
                <a:latin typeface="Courier"/>
                <a:cs typeface="Courier"/>
              </a:rPr>
              <a:t>es</a:t>
            </a:r>
            <a:r>
              <a:rPr lang="en-AU" dirty="0">
                <a:latin typeface="Courier"/>
                <a:cs typeface="Courier"/>
              </a:rPr>
              <a:t>; they </a:t>
            </a:r>
            <a:r>
              <a:rPr lang="en-AU" u="sng" dirty="0" err="1">
                <a:latin typeface="Courier"/>
                <a:cs typeface="Courier"/>
              </a:rPr>
              <a:t>n</a:t>
            </a:r>
            <a:r>
              <a:rPr lang="en-AU" dirty="0" err="1">
                <a:latin typeface="Courier"/>
                <a:cs typeface="Courier"/>
              </a:rPr>
              <a:t>:ever</a:t>
            </a:r>
            <a:r>
              <a:rPr lang="en-AU" dirty="0">
                <a:latin typeface="Courier"/>
                <a:cs typeface="Courier"/>
              </a:rPr>
              <a:t> </a:t>
            </a:r>
            <a:r>
              <a:rPr lang="en-AU" dirty="0" err="1">
                <a:latin typeface="Courier"/>
                <a:cs typeface="Courier"/>
              </a:rPr>
              <a:t>con</a:t>
            </a:r>
            <a:r>
              <a:rPr lang="en-AU" u="sng" dirty="0" err="1">
                <a:latin typeface="Courier"/>
                <a:cs typeface="Courier"/>
              </a:rPr>
              <a:t>n</a:t>
            </a:r>
            <a:r>
              <a:rPr lang="en-AU" dirty="0" err="1">
                <a:latin typeface="Courier"/>
                <a:cs typeface="Courier"/>
              </a:rPr>
              <a:t>e</a:t>
            </a:r>
            <a:r>
              <a:rPr lang="en-AU" dirty="0">
                <a:latin typeface="Courier"/>
                <a:cs typeface="Courier"/>
              </a:rPr>
              <a:t>[:ct.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95  Mal:   [°</a:t>
            </a:r>
            <a:r>
              <a:rPr lang="en-AU" dirty="0" err="1">
                <a:latin typeface="Courier"/>
                <a:cs typeface="Courier"/>
              </a:rPr>
              <a:t>Y</a:t>
            </a:r>
            <a:r>
              <a:rPr lang="en-AU" u="sng" dirty="0" err="1">
                <a:latin typeface="Courier"/>
                <a:cs typeface="Courier"/>
              </a:rPr>
              <a:t>e</a:t>
            </a:r>
            <a:r>
              <a:rPr lang="en-AU" dirty="0" err="1">
                <a:latin typeface="Courier"/>
                <a:cs typeface="Courier"/>
              </a:rPr>
              <a:t>a:hs</a:t>
            </a:r>
            <a:r>
              <a:rPr lang="en-AU" dirty="0">
                <a:latin typeface="Courier"/>
                <a:cs typeface="Courier"/>
              </a:rPr>
              <a:t>°.]                     [°</a:t>
            </a:r>
            <a:r>
              <a:rPr lang="en-AU" u="sng" dirty="0" err="1">
                <a:latin typeface="Courier"/>
                <a:cs typeface="Courier"/>
              </a:rPr>
              <a:t>Y</a:t>
            </a:r>
            <a:r>
              <a:rPr lang="en-AU" dirty="0" err="1">
                <a:latin typeface="Courier"/>
                <a:cs typeface="Courier"/>
              </a:rPr>
              <a:t>eh</a:t>
            </a:r>
            <a:r>
              <a:rPr lang="en-AU" dirty="0">
                <a:latin typeface="Courier"/>
                <a:cs typeface="Courier"/>
              </a:rPr>
              <a:t>°;  </a:t>
            </a:r>
          </a:p>
          <a:p>
            <a:pPr marL="514311" indent="-514311">
              <a:buAutoNum type="arabicPlain" startAt="92"/>
            </a:pPr>
            <a:endParaRPr lang="en-AU" dirty="0">
              <a:latin typeface="Courier"/>
              <a:cs typeface="Courier"/>
            </a:endParaRPr>
          </a:p>
          <a:p>
            <a:endParaRPr lang="en-US" dirty="0"/>
          </a:p>
        </p:txBody>
      </p:sp>
      <p:pic>
        <p:nvPicPr>
          <p:cNvPr id="4" name="Lyn and Mal extract 1">
            <a:hlinkClick r:id="" action="ppaction://media"/>
            <a:extLst>
              <a:ext uri="{FF2B5EF4-FFF2-40B4-BE49-F238E27FC236}">
                <a16:creationId xmlns:a16="http://schemas.microsoft.com/office/drawing/2014/main" id="{763E02C6-6E5B-774E-AA67-F21C291BE6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9268" y="298188"/>
            <a:ext cx="812799" cy="812799"/>
          </a:xfrm>
          <a:prstGeom prst="rect">
            <a:avLst/>
          </a:prstGeom>
        </p:spPr>
      </p:pic>
    </p:spTree>
    <p:extLst>
      <p:ext uri="{BB962C8B-B14F-4D97-AF65-F5344CB8AC3E}">
        <p14:creationId xmlns:p14="http://schemas.microsoft.com/office/powerpoint/2010/main" val="8807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Conversation 1</a:t>
            </a:r>
          </a:p>
        </p:txBody>
      </p:sp>
      <p:sp>
        <p:nvSpPr>
          <p:cNvPr id="3" name="Content Placeholder 2"/>
          <p:cNvSpPr>
            <a:spLocks noGrp="1"/>
          </p:cNvSpPr>
          <p:nvPr>
            <p:ph idx="1"/>
          </p:nvPr>
        </p:nvSpPr>
        <p:spPr/>
        <p:txBody>
          <a:bodyPr>
            <a:normAutofit fontScale="47500" lnSpcReduction="20000"/>
          </a:bodyPr>
          <a:lstStyle/>
          <a:p>
            <a:pPr marL="0" indent="0">
              <a:buNone/>
            </a:pPr>
            <a:r>
              <a:rPr lang="en-AU" dirty="0">
                <a:latin typeface="Courier"/>
                <a:cs typeface="Courier"/>
              </a:rPr>
              <a:t>84b Mal:   </a:t>
            </a:r>
            <a:r>
              <a:rPr lang="en-AU" dirty="0" err="1">
                <a:latin typeface="Courier"/>
                <a:cs typeface="Courier"/>
              </a:rPr>
              <a:t>th</a:t>
            </a:r>
            <a:r>
              <a:rPr lang="en-AU" u="sng" dirty="0" err="1">
                <a:latin typeface="Courier"/>
                <a:cs typeface="Courier"/>
              </a:rPr>
              <a:t>e</a:t>
            </a:r>
            <a:r>
              <a:rPr lang="en-AU" dirty="0" err="1">
                <a:latin typeface="Courier"/>
                <a:cs typeface="Courier"/>
              </a:rPr>
              <a:t>:y</a:t>
            </a:r>
            <a:r>
              <a:rPr lang="en-AU" dirty="0">
                <a:latin typeface="Courier"/>
                <a:cs typeface="Courier"/>
              </a:rPr>
              <a:t>:&lt;, (1.5) *</a:t>
            </a:r>
            <a:r>
              <a:rPr lang="en-AU" u="sng" dirty="0">
                <a:latin typeface="Courier"/>
                <a:cs typeface="Courier"/>
              </a:rPr>
              <a:t>y</a:t>
            </a:r>
            <a:r>
              <a:rPr lang="en-AU" dirty="0">
                <a:latin typeface="Courier"/>
                <a:cs typeface="Courier"/>
              </a:rPr>
              <a:t>eah*; it's </a:t>
            </a:r>
            <a:r>
              <a:rPr lang="en-AU" dirty="0" err="1">
                <a:latin typeface="Courier"/>
                <a:cs typeface="Courier"/>
              </a:rPr>
              <a:t>gonna</a:t>
            </a:r>
            <a:r>
              <a:rPr lang="en-AU" dirty="0">
                <a:latin typeface="Courier"/>
                <a:cs typeface="Courier"/>
              </a:rPr>
              <a:t> make </a:t>
            </a:r>
            <a:r>
              <a:rPr lang="en-AU" u="sng" dirty="0">
                <a:latin typeface="Courier"/>
                <a:cs typeface="Courier"/>
              </a:rPr>
              <a:t>q</a:t>
            </a:r>
            <a:r>
              <a:rPr lang="en-AU" dirty="0">
                <a:latin typeface="Courier"/>
                <a:cs typeface="Courier"/>
              </a:rPr>
              <a:t>uite    </a:t>
            </a:r>
          </a:p>
          <a:p>
            <a:pPr marL="0" indent="0">
              <a:buNone/>
            </a:pPr>
            <a:r>
              <a:rPr lang="en-AU" dirty="0">
                <a:latin typeface="Courier"/>
                <a:cs typeface="Courier"/>
              </a:rPr>
              <a:t>84c        a sub</a:t>
            </a:r>
            <a:r>
              <a:rPr lang="en-AU" u="sng" dirty="0">
                <a:latin typeface="Courier"/>
                <a:cs typeface="Courier"/>
              </a:rPr>
              <a:t>s</a:t>
            </a:r>
            <a:r>
              <a:rPr lang="en-AU" dirty="0">
                <a:latin typeface="Courier"/>
                <a:cs typeface="Courier"/>
              </a:rPr>
              <a:t>tantial </a:t>
            </a:r>
            <a:r>
              <a:rPr lang="en-AU" u="sng" dirty="0">
                <a:latin typeface="Courier"/>
                <a:cs typeface="Courier"/>
              </a:rPr>
              <a:t>d</a:t>
            </a:r>
            <a:r>
              <a:rPr lang="en-AU" dirty="0">
                <a:latin typeface="Courier"/>
                <a:cs typeface="Courier"/>
              </a:rPr>
              <a:t>ifference; to </a:t>
            </a:r>
            <a:r>
              <a:rPr lang="en-AU" u="sng" dirty="0">
                <a:latin typeface="Courier"/>
                <a:cs typeface="Courier"/>
              </a:rPr>
              <a:t>h</a:t>
            </a:r>
            <a:r>
              <a:rPr lang="en-AU" dirty="0">
                <a:latin typeface="Courier"/>
                <a:cs typeface="Courier"/>
              </a:rPr>
              <a:t>ow they </a:t>
            </a:r>
            <a:r>
              <a:rPr lang="en-AU" dirty="0" err="1">
                <a:latin typeface="Courier"/>
                <a:cs typeface="Courier"/>
              </a:rPr>
              <a:t>l</a:t>
            </a:r>
            <a:r>
              <a:rPr lang="en-AU" u="sng" dirty="0" err="1">
                <a:latin typeface="Courier"/>
                <a:cs typeface="Courier"/>
              </a:rPr>
              <a:t>i</a:t>
            </a:r>
            <a:r>
              <a:rPr lang="en-AU" dirty="0" err="1">
                <a:latin typeface="Courier"/>
                <a:cs typeface="Courier"/>
              </a:rPr>
              <a:t>:ve</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84d        (0.3)</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84e Lyn:   </a:t>
            </a:r>
            <a:r>
              <a:rPr lang="en-AU" u="sng" dirty="0">
                <a:latin typeface="Courier"/>
                <a:cs typeface="Courier"/>
              </a:rPr>
              <a:t>Y</a:t>
            </a:r>
            <a:r>
              <a:rPr lang="en-AU" dirty="0">
                <a:latin typeface="Courier"/>
                <a:cs typeface="Courier"/>
              </a:rPr>
              <a:t>es;= o[ f   c </a:t>
            </a:r>
            <a:r>
              <a:rPr lang="en-AU" u="sng" dirty="0">
                <a:latin typeface="Courier"/>
                <a:cs typeface="Courier"/>
              </a:rPr>
              <a:t>o</a:t>
            </a:r>
            <a:r>
              <a:rPr lang="en-AU" dirty="0">
                <a:latin typeface="Courier"/>
                <a:cs typeface="Courier"/>
              </a:rPr>
              <a:t> u: r s: e .]</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84f Mal:          [Ye</a:t>
            </a:r>
            <a:r>
              <a:rPr lang="en-AU" u="sng" dirty="0">
                <a:latin typeface="Courier"/>
                <a:cs typeface="Courier"/>
              </a:rPr>
              <a:t>s</a:t>
            </a:r>
            <a:r>
              <a:rPr lang="en-AU" dirty="0">
                <a:latin typeface="Courier"/>
                <a:cs typeface="Courier"/>
              </a:rPr>
              <a:t>¿ </a:t>
            </a:r>
            <a:r>
              <a:rPr lang="en-AU" u="sng" dirty="0">
                <a:latin typeface="Courier"/>
                <a:cs typeface="Courier"/>
              </a:rPr>
              <a:t>j</a:t>
            </a:r>
            <a:r>
              <a:rPr lang="en-AU" dirty="0">
                <a:latin typeface="Courier"/>
                <a:cs typeface="Courier"/>
              </a:rPr>
              <a:t>ust having the] </a:t>
            </a:r>
            <a:r>
              <a:rPr lang="en-AU" u="sng" dirty="0" err="1">
                <a:latin typeface="Courier"/>
                <a:cs typeface="Courier"/>
              </a:rPr>
              <a:t>o</a:t>
            </a:r>
            <a:r>
              <a:rPr lang="en-AU" dirty="0" err="1">
                <a:latin typeface="Courier"/>
                <a:cs typeface="Courier"/>
              </a:rPr>
              <a:t>n:e</a:t>
            </a:r>
            <a:r>
              <a:rPr lang="en-AU" dirty="0">
                <a:latin typeface="Courier"/>
                <a:cs typeface="Courier"/>
              </a:rPr>
              <a:t> </a:t>
            </a:r>
            <a:r>
              <a:rPr lang="en-AU" u="sng" dirty="0" err="1">
                <a:latin typeface="Courier"/>
                <a:cs typeface="Courier"/>
              </a:rPr>
              <a:t>c</a:t>
            </a:r>
            <a:r>
              <a:rPr lang="en-AU" dirty="0" err="1">
                <a:latin typeface="Courier"/>
                <a:cs typeface="Courier"/>
              </a:rPr>
              <a:t>a:r</a:t>
            </a:r>
            <a:r>
              <a:rPr lang="en-AU" dirty="0">
                <a:latin typeface="Courier"/>
                <a:cs typeface="Courier"/>
              </a:rPr>
              <a:t>; an’  </a:t>
            </a:r>
          </a:p>
          <a:p>
            <a:pPr marL="0" indent="0">
              <a:buNone/>
            </a:pPr>
            <a:r>
              <a:rPr lang="en-AU" dirty="0">
                <a:latin typeface="Courier"/>
                <a:cs typeface="Courier"/>
              </a:rPr>
              <a:t>85         not tw</a:t>
            </a:r>
            <a:r>
              <a:rPr lang="en-AU" u="sng" dirty="0">
                <a:latin typeface="Courier"/>
                <a:cs typeface="Courier"/>
              </a:rPr>
              <a:t>o</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86  Lyn:   Ye</a:t>
            </a:r>
            <a:r>
              <a:rPr lang="en-AU" u="sng" dirty="0">
                <a:latin typeface="Courier"/>
                <a:cs typeface="Courier"/>
              </a:rPr>
              <a:t>:</a:t>
            </a:r>
            <a:r>
              <a:rPr lang="en-AU" dirty="0">
                <a:latin typeface="Courier"/>
                <a:cs typeface="Courier"/>
              </a:rPr>
              <a:t>:s:¿=</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87  Mal:   =um </a:t>
            </a:r>
            <a:r>
              <a:rPr lang="en-AU" b="1" dirty="0" err="1">
                <a:latin typeface="Courier"/>
                <a:cs typeface="Courier"/>
              </a:rPr>
              <a:t>cos</a:t>
            </a:r>
            <a:r>
              <a:rPr lang="en-AU" b="1" dirty="0">
                <a:latin typeface="Courier"/>
                <a:cs typeface="Courier"/>
              </a:rPr>
              <a:t> </a:t>
            </a:r>
            <a:r>
              <a:rPr lang="en-AU" b="1" u="sng" dirty="0">
                <a:latin typeface="Courier"/>
                <a:cs typeface="Courier"/>
              </a:rPr>
              <a:t>H</a:t>
            </a:r>
            <a:r>
              <a:rPr lang="en-AU" b="1" dirty="0">
                <a:latin typeface="Courier"/>
                <a:cs typeface="Courier"/>
              </a:rPr>
              <a:t>elen; </a:t>
            </a:r>
            <a:r>
              <a:rPr lang="en-AU" b="1" dirty="0" err="1">
                <a:latin typeface="Courier"/>
                <a:cs typeface="Courier"/>
              </a:rPr>
              <a:t>r</a:t>
            </a:r>
            <a:r>
              <a:rPr lang="en-AU" b="1" u="sng" dirty="0" err="1">
                <a:latin typeface="Courier"/>
                <a:cs typeface="Courier"/>
              </a:rPr>
              <a:t>e</a:t>
            </a:r>
            <a:r>
              <a:rPr lang="en-AU" b="1" dirty="0" err="1">
                <a:latin typeface="Courier"/>
                <a:cs typeface="Courier"/>
              </a:rPr>
              <a:t>a:lly</a:t>
            </a:r>
            <a:r>
              <a:rPr lang="en-AU" b="1" dirty="0">
                <a:latin typeface="Courier"/>
                <a:cs typeface="Courier"/>
              </a:rPr>
              <a:t>; ·</a:t>
            </a:r>
            <a:r>
              <a:rPr lang="en-AU" b="1" dirty="0" err="1">
                <a:latin typeface="Courier"/>
                <a:cs typeface="Courier"/>
              </a:rPr>
              <a:t>hh</a:t>
            </a:r>
            <a:r>
              <a:rPr lang="en-AU" b="1" dirty="0">
                <a:latin typeface="Courier"/>
                <a:cs typeface="Courier"/>
              </a:rPr>
              <a:t> would </a:t>
            </a:r>
            <a:r>
              <a:rPr lang="en-AU" b="1" u="sng" dirty="0">
                <a:latin typeface="Courier"/>
                <a:cs typeface="Courier"/>
              </a:rPr>
              <a:t>f</a:t>
            </a:r>
            <a:r>
              <a:rPr lang="en-AU" b="1" dirty="0">
                <a:latin typeface="Courier"/>
                <a:cs typeface="Courier"/>
              </a:rPr>
              <a:t>ind it  </a:t>
            </a:r>
            <a:r>
              <a:rPr lang="en-AU" dirty="0">
                <a:latin typeface="Courier"/>
                <a:cs typeface="Courier"/>
              </a:rPr>
              <a:t> </a:t>
            </a:r>
          </a:p>
          <a:p>
            <a:pPr marL="0" indent="0">
              <a:buNone/>
            </a:pPr>
            <a:r>
              <a:rPr lang="en-AU" dirty="0">
                <a:latin typeface="Courier"/>
                <a:cs typeface="Courier"/>
              </a:rPr>
              <a:t>88         </a:t>
            </a:r>
            <a:r>
              <a:rPr lang="en-AU" b="1" dirty="0">
                <a:latin typeface="Courier"/>
                <a:cs typeface="Courier"/>
              </a:rPr>
              <a:t>very: &gt;</a:t>
            </a:r>
            <a:r>
              <a:rPr lang="en-AU" b="1" u="sng" dirty="0" err="1">
                <a:latin typeface="Courier"/>
                <a:cs typeface="Courier"/>
              </a:rPr>
              <a:t>a</a:t>
            </a:r>
            <a:r>
              <a:rPr lang="en-AU" b="1" dirty="0" err="1">
                <a:latin typeface="Courier"/>
                <a:cs typeface="Courier"/>
              </a:rPr>
              <a:t>w:kward</a:t>
            </a:r>
            <a:r>
              <a:rPr lang="en-AU" b="1" dirty="0">
                <a:latin typeface="Courier"/>
                <a:cs typeface="Courier"/>
              </a:rPr>
              <a:t> I think; </a:t>
            </a:r>
            <a:r>
              <a:rPr lang="en-AU" b="1" u="sng" dirty="0">
                <a:latin typeface="Courier"/>
                <a:cs typeface="Courier"/>
              </a:rPr>
              <a:t>t</a:t>
            </a:r>
            <a:r>
              <a:rPr lang="en-AU" b="1" dirty="0">
                <a:latin typeface="Courier"/>
                <a:cs typeface="Courier"/>
              </a:rPr>
              <a:t>ravelling t</a:t>
            </a:r>
            <a:r>
              <a:rPr lang="en-AU" b="1" u="sng" dirty="0">
                <a:latin typeface="Courier"/>
                <a:cs typeface="Courier"/>
              </a:rPr>
              <a:t>o</a:t>
            </a:r>
            <a:r>
              <a:rPr lang="en-AU" b="1" dirty="0">
                <a:latin typeface="Courier"/>
                <a:cs typeface="Courier"/>
              </a:rPr>
              <a:t> an’ </a:t>
            </a:r>
            <a:r>
              <a:rPr lang="en-AU" b="1" u="sng" dirty="0">
                <a:latin typeface="Courier"/>
                <a:cs typeface="Courier"/>
              </a:rPr>
              <a:t>f</a:t>
            </a:r>
            <a:r>
              <a:rPr lang="en-AU" b="1" dirty="0">
                <a:latin typeface="Courier"/>
                <a:cs typeface="Courier"/>
              </a:rPr>
              <a:t>rom </a:t>
            </a:r>
            <a:r>
              <a:rPr lang="en-AU" dirty="0">
                <a:latin typeface="Courier"/>
                <a:cs typeface="Courier"/>
              </a:rPr>
              <a:t> </a:t>
            </a:r>
          </a:p>
          <a:p>
            <a:pPr marL="0" indent="0">
              <a:buNone/>
            </a:pPr>
            <a:r>
              <a:rPr lang="en-AU" dirty="0">
                <a:latin typeface="Courier"/>
                <a:cs typeface="Courier"/>
              </a:rPr>
              <a:t>89         </a:t>
            </a:r>
            <a:r>
              <a:rPr lang="en-AU" b="1" u="sng" dirty="0">
                <a:latin typeface="Courier"/>
                <a:cs typeface="Courier"/>
              </a:rPr>
              <a:t>M</a:t>
            </a:r>
            <a:r>
              <a:rPr lang="en-AU" b="1" dirty="0">
                <a:latin typeface="Courier"/>
                <a:cs typeface="Courier"/>
              </a:rPr>
              <a:t>o[</a:t>
            </a:r>
            <a:r>
              <a:rPr lang="en-AU" b="1" dirty="0" err="1">
                <a:latin typeface="Courier"/>
                <a:cs typeface="Courier"/>
              </a:rPr>
              <a:t>nash</a:t>
            </a:r>
            <a:r>
              <a:rPr lang="en-AU" b="1" dirty="0">
                <a:latin typeface="Courier"/>
                <a:cs typeface="Courier"/>
              </a:rPr>
              <a:t>&lt;;= by </a:t>
            </a:r>
            <a:r>
              <a:rPr lang="en-AU" b="1" dirty="0" err="1">
                <a:latin typeface="Courier"/>
                <a:cs typeface="Courier"/>
              </a:rPr>
              <a:t>b</a:t>
            </a:r>
            <a:r>
              <a:rPr lang="en-AU" b="1" u="sng" dirty="0" err="1">
                <a:latin typeface="Courier"/>
                <a:cs typeface="Courier"/>
              </a:rPr>
              <a:t>u</a:t>
            </a:r>
            <a:r>
              <a:rPr lang="en-AU" b="1" dirty="0" err="1">
                <a:latin typeface="Courier"/>
                <a:cs typeface="Courier"/>
              </a:rPr>
              <a:t>:ses</a:t>
            </a:r>
            <a:r>
              <a:rPr lang="en-AU" b="1" dirty="0">
                <a:latin typeface="Courier"/>
                <a:cs typeface="Courier"/>
              </a:rPr>
              <a:t>.]</a:t>
            </a:r>
            <a:r>
              <a:rPr lang="en-AU" b="1" dirty="0">
                <a:effectLst/>
                <a:latin typeface="Courier"/>
                <a:cs typeface="Courier"/>
              </a:rPr>
              <a:t> </a:t>
            </a:r>
            <a:r>
              <a:rPr lang="en-AU" dirty="0">
                <a:latin typeface="Courier"/>
                <a:cs typeface="Courier"/>
              </a:rPr>
              <a:t> </a:t>
            </a:r>
          </a:p>
          <a:p>
            <a:pPr marL="0" indent="0">
              <a:buNone/>
            </a:pPr>
            <a:r>
              <a:rPr lang="en-AU" dirty="0">
                <a:latin typeface="Courier"/>
                <a:cs typeface="Courier"/>
              </a:rPr>
              <a:t>90  Lyn:     [She's </a:t>
            </a:r>
            <a:r>
              <a:rPr lang="en-AU" u="sng" dirty="0">
                <a:latin typeface="Courier"/>
                <a:cs typeface="Courier"/>
              </a:rPr>
              <a:t>n</a:t>
            </a:r>
            <a:r>
              <a:rPr lang="en-AU" dirty="0">
                <a:latin typeface="Courier"/>
                <a:cs typeface="Courier"/>
              </a:rPr>
              <a:t>::ever  com]</a:t>
            </a:r>
            <a:r>
              <a:rPr lang="en-AU" u="sng" dirty="0">
                <a:latin typeface="Courier"/>
                <a:cs typeface="Courier"/>
              </a:rPr>
              <a:t>m</a:t>
            </a:r>
            <a:r>
              <a:rPr lang="en-AU" dirty="0">
                <a:latin typeface="Courier"/>
                <a:cs typeface="Courier"/>
              </a:rPr>
              <a:t>uted; by </a:t>
            </a:r>
            <a:r>
              <a:rPr lang="en-AU" u="sng" dirty="0">
                <a:latin typeface="Courier"/>
                <a:cs typeface="Courier"/>
              </a:rPr>
              <a:t>p</a:t>
            </a:r>
            <a:r>
              <a:rPr lang="en-AU" dirty="0">
                <a:latin typeface="Courier"/>
                <a:cs typeface="Courier"/>
              </a:rPr>
              <a:t>ublic   </a:t>
            </a:r>
          </a:p>
          <a:p>
            <a:pPr marL="0" indent="0">
              <a:buNone/>
            </a:pPr>
            <a:r>
              <a:rPr lang="en-AU" dirty="0">
                <a:latin typeface="Courier"/>
                <a:cs typeface="Courier"/>
              </a:rPr>
              <a:t>91         </a:t>
            </a:r>
            <a:r>
              <a:rPr lang="en-AU" u="sng" dirty="0" err="1">
                <a:latin typeface="Courier"/>
                <a:cs typeface="Courier"/>
              </a:rPr>
              <a:t>t</a:t>
            </a:r>
            <a:r>
              <a:rPr lang="en-AU" dirty="0" err="1">
                <a:latin typeface="Courier"/>
                <a:cs typeface="Courier"/>
              </a:rPr>
              <a:t>ra:nsport</a:t>
            </a:r>
            <a:r>
              <a:rPr lang="en-AU" dirty="0">
                <a:latin typeface="Courier"/>
                <a:cs typeface="Courier"/>
              </a:rPr>
              <a:t> in her l</a:t>
            </a:r>
            <a:r>
              <a:rPr lang="en-AU" u="sng" dirty="0">
                <a:latin typeface="Courier"/>
                <a:cs typeface="Courier"/>
              </a:rPr>
              <a:t>i</a:t>
            </a:r>
            <a:r>
              <a:rPr lang="en-AU" dirty="0">
                <a:latin typeface="Courier"/>
                <a:cs typeface="Courier"/>
              </a:rPr>
              <a:t>::</a:t>
            </a:r>
            <a:r>
              <a:rPr lang="en-AU" dirty="0" err="1">
                <a:latin typeface="Courier"/>
                <a:cs typeface="Courier"/>
              </a:rPr>
              <a:t>fe</a:t>
            </a:r>
            <a:r>
              <a:rPr lang="en-AU" dirty="0">
                <a:latin typeface="Courier"/>
                <a:cs typeface="Courier"/>
              </a:rPr>
              <a:t>.=</a:t>
            </a:r>
            <a:r>
              <a:rPr lang="en-AU" dirty="0">
                <a:effectLst/>
                <a:latin typeface="Courier"/>
                <a:cs typeface="Courier"/>
              </a:rPr>
              <a:t> </a:t>
            </a:r>
            <a:r>
              <a:rPr lang="en-AU" dirty="0">
                <a:latin typeface="Courier"/>
                <a:cs typeface="Courier"/>
              </a:rPr>
              <a:t> </a:t>
            </a:r>
          </a:p>
          <a:p>
            <a:pPr marL="514311" indent="-514311">
              <a:buAutoNum type="arabicPlain" startAt="92"/>
            </a:pPr>
            <a:r>
              <a:rPr lang="en-AU" dirty="0">
                <a:latin typeface="Courier"/>
                <a:cs typeface="Courier"/>
              </a:rPr>
              <a:t>Mal:   =°</a:t>
            </a:r>
            <a:r>
              <a:rPr lang="en-AU" dirty="0" err="1">
                <a:latin typeface="Courier"/>
                <a:cs typeface="Courier"/>
              </a:rPr>
              <a:t>M:</a:t>
            </a:r>
            <a:r>
              <a:rPr lang="en-AU" u="sng" dirty="0" err="1">
                <a:latin typeface="Courier"/>
                <a:cs typeface="Courier"/>
              </a:rPr>
              <a:t>m</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93  Lyn:   en that's an </a:t>
            </a:r>
            <a:r>
              <a:rPr lang="en-AU" u="sng" dirty="0">
                <a:latin typeface="Courier"/>
                <a:cs typeface="Courier"/>
              </a:rPr>
              <a:t>a</a:t>
            </a:r>
            <a:r>
              <a:rPr lang="en-AU" dirty="0">
                <a:latin typeface="Courier"/>
                <a:cs typeface="Courier"/>
              </a:rPr>
              <a:t>::</a:t>
            </a:r>
            <a:r>
              <a:rPr lang="en-AU" dirty="0" err="1">
                <a:latin typeface="Courier"/>
                <a:cs typeface="Courier"/>
              </a:rPr>
              <a:t>wful</a:t>
            </a:r>
            <a:r>
              <a:rPr lang="en-AU" dirty="0">
                <a:latin typeface="Courier"/>
                <a:cs typeface="Courier"/>
              </a:rPr>
              <a:t> </a:t>
            </a:r>
            <a:r>
              <a:rPr lang="en-AU" dirty="0" err="1">
                <a:latin typeface="Courier"/>
                <a:cs typeface="Courier"/>
              </a:rPr>
              <a:t>li</a:t>
            </a:r>
            <a:r>
              <a:rPr lang="en-AU" u="sng" dirty="0" err="1">
                <a:latin typeface="Courier"/>
                <a:cs typeface="Courier"/>
              </a:rPr>
              <a:t>:</a:t>
            </a:r>
            <a:r>
              <a:rPr lang="en-AU" dirty="0" err="1">
                <a:latin typeface="Courier"/>
                <a:cs typeface="Courier"/>
              </a:rPr>
              <a:t>ne</a:t>
            </a:r>
            <a:r>
              <a:rPr lang="en-AU" dirty="0">
                <a:latin typeface="Courier"/>
                <a:cs typeface="Courier"/>
              </a:rPr>
              <a:t>, I mean it's</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94         [t</a:t>
            </a:r>
            <a:r>
              <a:rPr lang="en-AU" u="sng" dirty="0">
                <a:latin typeface="Courier"/>
                <a:cs typeface="Courier"/>
              </a:rPr>
              <a:t>w</a:t>
            </a:r>
            <a:r>
              <a:rPr lang="en-AU" dirty="0">
                <a:latin typeface="Courier"/>
                <a:cs typeface="Courier"/>
              </a:rPr>
              <a:t>o  bus]</a:t>
            </a:r>
            <a:r>
              <a:rPr lang="en-AU" dirty="0" err="1">
                <a:latin typeface="Courier"/>
                <a:cs typeface="Courier"/>
              </a:rPr>
              <a:t>es</a:t>
            </a:r>
            <a:r>
              <a:rPr lang="en-AU" dirty="0">
                <a:latin typeface="Courier"/>
                <a:cs typeface="Courier"/>
              </a:rPr>
              <a:t>; they </a:t>
            </a:r>
            <a:r>
              <a:rPr lang="en-AU" u="sng" dirty="0" err="1">
                <a:latin typeface="Courier"/>
                <a:cs typeface="Courier"/>
              </a:rPr>
              <a:t>n</a:t>
            </a:r>
            <a:r>
              <a:rPr lang="en-AU" dirty="0" err="1">
                <a:latin typeface="Courier"/>
                <a:cs typeface="Courier"/>
              </a:rPr>
              <a:t>:ever</a:t>
            </a:r>
            <a:r>
              <a:rPr lang="en-AU" dirty="0">
                <a:latin typeface="Courier"/>
                <a:cs typeface="Courier"/>
              </a:rPr>
              <a:t> </a:t>
            </a:r>
            <a:r>
              <a:rPr lang="en-AU" dirty="0" err="1">
                <a:latin typeface="Courier"/>
                <a:cs typeface="Courier"/>
              </a:rPr>
              <a:t>con</a:t>
            </a:r>
            <a:r>
              <a:rPr lang="en-AU" u="sng" dirty="0" err="1">
                <a:latin typeface="Courier"/>
                <a:cs typeface="Courier"/>
              </a:rPr>
              <a:t>n</a:t>
            </a:r>
            <a:r>
              <a:rPr lang="en-AU" dirty="0" err="1">
                <a:latin typeface="Courier"/>
                <a:cs typeface="Courier"/>
              </a:rPr>
              <a:t>e</a:t>
            </a:r>
            <a:r>
              <a:rPr lang="en-AU" dirty="0">
                <a:latin typeface="Courier"/>
                <a:cs typeface="Courier"/>
              </a:rPr>
              <a:t>[:ct.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95  Mal:   [°</a:t>
            </a:r>
            <a:r>
              <a:rPr lang="en-AU" dirty="0" err="1">
                <a:latin typeface="Courier"/>
                <a:cs typeface="Courier"/>
              </a:rPr>
              <a:t>Y</a:t>
            </a:r>
            <a:r>
              <a:rPr lang="en-AU" u="sng" dirty="0" err="1">
                <a:latin typeface="Courier"/>
                <a:cs typeface="Courier"/>
              </a:rPr>
              <a:t>e</a:t>
            </a:r>
            <a:r>
              <a:rPr lang="en-AU" dirty="0" err="1">
                <a:latin typeface="Courier"/>
                <a:cs typeface="Courier"/>
              </a:rPr>
              <a:t>a:hs</a:t>
            </a:r>
            <a:r>
              <a:rPr lang="en-AU" dirty="0">
                <a:latin typeface="Courier"/>
                <a:cs typeface="Courier"/>
              </a:rPr>
              <a:t>°.]                     [°</a:t>
            </a:r>
            <a:r>
              <a:rPr lang="en-AU" u="sng" dirty="0" err="1">
                <a:latin typeface="Courier"/>
                <a:cs typeface="Courier"/>
              </a:rPr>
              <a:t>Y</a:t>
            </a:r>
            <a:r>
              <a:rPr lang="en-AU" dirty="0" err="1">
                <a:latin typeface="Courier"/>
                <a:cs typeface="Courier"/>
              </a:rPr>
              <a:t>eh</a:t>
            </a:r>
            <a:r>
              <a:rPr lang="en-AU" dirty="0">
                <a:latin typeface="Courier"/>
                <a:cs typeface="Courier"/>
              </a:rPr>
              <a:t>°; </a:t>
            </a:r>
          </a:p>
          <a:p>
            <a:endParaRPr lang="en-US" dirty="0"/>
          </a:p>
        </p:txBody>
      </p:sp>
      <p:pic>
        <p:nvPicPr>
          <p:cNvPr id="5" name="Lyn and Mal extract 1">
            <a:hlinkClick r:id="" action="ppaction://media"/>
            <a:extLst>
              <a:ext uri="{FF2B5EF4-FFF2-40B4-BE49-F238E27FC236}">
                <a16:creationId xmlns:a16="http://schemas.microsoft.com/office/drawing/2014/main" id="{22198BBA-6BDA-7043-84C6-AA1F172208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9266" y="653495"/>
            <a:ext cx="812799" cy="812799"/>
          </a:xfrm>
          <a:prstGeom prst="rect">
            <a:avLst/>
          </a:prstGeom>
        </p:spPr>
      </p:pic>
    </p:spTree>
    <p:extLst>
      <p:ext uri="{BB962C8B-B14F-4D97-AF65-F5344CB8AC3E}">
        <p14:creationId xmlns:p14="http://schemas.microsoft.com/office/powerpoint/2010/main" val="25915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Conversation 1</a:t>
            </a:r>
          </a:p>
        </p:txBody>
      </p:sp>
      <p:sp>
        <p:nvSpPr>
          <p:cNvPr id="3" name="Content Placeholder 2"/>
          <p:cNvSpPr>
            <a:spLocks noGrp="1"/>
          </p:cNvSpPr>
          <p:nvPr>
            <p:ph idx="1"/>
          </p:nvPr>
        </p:nvSpPr>
        <p:spPr/>
        <p:txBody>
          <a:bodyPr>
            <a:normAutofit fontScale="47500" lnSpcReduction="20000"/>
          </a:bodyPr>
          <a:lstStyle/>
          <a:p>
            <a:pPr marL="0" indent="0">
              <a:buNone/>
            </a:pPr>
            <a:r>
              <a:rPr lang="en-AU" dirty="0">
                <a:latin typeface="Courier"/>
                <a:cs typeface="Courier"/>
              </a:rPr>
              <a:t>84b Mal:   </a:t>
            </a:r>
            <a:r>
              <a:rPr lang="en-AU" dirty="0" err="1">
                <a:latin typeface="Courier"/>
                <a:cs typeface="Courier"/>
              </a:rPr>
              <a:t>th</a:t>
            </a:r>
            <a:r>
              <a:rPr lang="en-AU" u="sng" dirty="0" err="1">
                <a:latin typeface="Courier"/>
                <a:cs typeface="Courier"/>
              </a:rPr>
              <a:t>e</a:t>
            </a:r>
            <a:r>
              <a:rPr lang="en-AU" dirty="0" err="1">
                <a:latin typeface="Courier"/>
                <a:cs typeface="Courier"/>
              </a:rPr>
              <a:t>:y</a:t>
            </a:r>
            <a:r>
              <a:rPr lang="en-AU" dirty="0">
                <a:latin typeface="Courier"/>
                <a:cs typeface="Courier"/>
              </a:rPr>
              <a:t>:&lt;, (1.5) *</a:t>
            </a:r>
            <a:r>
              <a:rPr lang="en-AU" u="sng" dirty="0">
                <a:latin typeface="Courier"/>
                <a:cs typeface="Courier"/>
              </a:rPr>
              <a:t>y</a:t>
            </a:r>
            <a:r>
              <a:rPr lang="en-AU" dirty="0">
                <a:latin typeface="Courier"/>
                <a:cs typeface="Courier"/>
              </a:rPr>
              <a:t>eah*; it's </a:t>
            </a:r>
            <a:r>
              <a:rPr lang="en-AU" dirty="0" err="1">
                <a:latin typeface="Courier"/>
                <a:cs typeface="Courier"/>
              </a:rPr>
              <a:t>gonna</a:t>
            </a:r>
            <a:r>
              <a:rPr lang="en-AU" dirty="0">
                <a:latin typeface="Courier"/>
                <a:cs typeface="Courier"/>
              </a:rPr>
              <a:t> make </a:t>
            </a:r>
            <a:r>
              <a:rPr lang="en-AU" u="sng" dirty="0">
                <a:latin typeface="Courier"/>
                <a:cs typeface="Courier"/>
              </a:rPr>
              <a:t>q</a:t>
            </a:r>
            <a:r>
              <a:rPr lang="en-AU" dirty="0">
                <a:latin typeface="Courier"/>
                <a:cs typeface="Courier"/>
              </a:rPr>
              <a:t>uite    </a:t>
            </a:r>
          </a:p>
          <a:p>
            <a:pPr marL="0" indent="0">
              <a:buNone/>
            </a:pPr>
            <a:r>
              <a:rPr lang="en-AU" dirty="0">
                <a:latin typeface="Courier"/>
                <a:cs typeface="Courier"/>
              </a:rPr>
              <a:t>84c        a sub</a:t>
            </a:r>
            <a:r>
              <a:rPr lang="en-AU" u="sng" dirty="0">
                <a:latin typeface="Courier"/>
                <a:cs typeface="Courier"/>
              </a:rPr>
              <a:t>s</a:t>
            </a:r>
            <a:r>
              <a:rPr lang="en-AU" dirty="0">
                <a:latin typeface="Courier"/>
                <a:cs typeface="Courier"/>
              </a:rPr>
              <a:t>tantial </a:t>
            </a:r>
            <a:r>
              <a:rPr lang="en-AU" u="sng" dirty="0">
                <a:latin typeface="Courier"/>
                <a:cs typeface="Courier"/>
              </a:rPr>
              <a:t>d</a:t>
            </a:r>
            <a:r>
              <a:rPr lang="en-AU" dirty="0">
                <a:latin typeface="Courier"/>
                <a:cs typeface="Courier"/>
              </a:rPr>
              <a:t>ifference; to </a:t>
            </a:r>
            <a:r>
              <a:rPr lang="en-AU" u="sng" dirty="0">
                <a:latin typeface="Courier"/>
                <a:cs typeface="Courier"/>
              </a:rPr>
              <a:t>h</a:t>
            </a:r>
            <a:r>
              <a:rPr lang="en-AU" dirty="0">
                <a:latin typeface="Courier"/>
                <a:cs typeface="Courier"/>
              </a:rPr>
              <a:t>ow they </a:t>
            </a:r>
            <a:r>
              <a:rPr lang="en-AU" dirty="0" err="1">
                <a:latin typeface="Courier"/>
                <a:cs typeface="Courier"/>
              </a:rPr>
              <a:t>l</a:t>
            </a:r>
            <a:r>
              <a:rPr lang="en-AU" u="sng" dirty="0" err="1">
                <a:latin typeface="Courier"/>
                <a:cs typeface="Courier"/>
              </a:rPr>
              <a:t>i</a:t>
            </a:r>
            <a:r>
              <a:rPr lang="en-AU" dirty="0" err="1">
                <a:latin typeface="Courier"/>
                <a:cs typeface="Courier"/>
              </a:rPr>
              <a:t>:ve</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84d        (0.3)</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84e Lyn:   </a:t>
            </a:r>
            <a:r>
              <a:rPr lang="en-AU" u="sng" dirty="0">
                <a:latin typeface="Courier"/>
                <a:cs typeface="Courier"/>
              </a:rPr>
              <a:t>Y</a:t>
            </a:r>
            <a:r>
              <a:rPr lang="en-AU" dirty="0">
                <a:latin typeface="Courier"/>
                <a:cs typeface="Courier"/>
              </a:rPr>
              <a:t>es;= o[ f   c </a:t>
            </a:r>
            <a:r>
              <a:rPr lang="en-AU" u="sng" dirty="0">
                <a:latin typeface="Courier"/>
                <a:cs typeface="Courier"/>
              </a:rPr>
              <a:t>o</a:t>
            </a:r>
            <a:r>
              <a:rPr lang="en-AU" dirty="0">
                <a:latin typeface="Courier"/>
                <a:cs typeface="Courier"/>
              </a:rPr>
              <a:t> u: r s: e .]</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84f Mal:          [Ye</a:t>
            </a:r>
            <a:r>
              <a:rPr lang="en-AU" u="sng" dirty="0">
                <a:latin typeface="Courier"/>
                <a:cs typeface="Courier"/>
              </a:rPr>
              <a:t>s</a:t>
            </a:r>
            <a:r>
              <a:rPr lang="en-AU" dirty="0">
                <a:latin typeface="Courier"/>
                <a:cs typeface="Courier"/>
              </a:rPr>
              <a:t>¿ </a:t>
            </a:r>
            <a:r>
              <a:rPr lang="en-AU" u="sng" dirty="0">
                <a:latin typeface="Courier"/>
                <a:cs typeface="Courier"/>
              </a:rPr>
              <a:t>j</a:t>
            </a:r>
            <a:r>
              <a:rPr lang="en-AU" dirty="0">
                <a:latin typeface="Courier"/>
                <a:cs typeface="Courier"/>
              </a:rPr>
              <a:t>ust having the] </a:t>
            </a:r>
            <a:r>
              <a:rPr lang="en-AU" u="sng" dirty="0" err="1">
                <a:latin typeface="Courier"/>
                <a:cs typeface="Courier"/>
              </a:rPr>
              <a:t>o</a:t>
            </a:r>
            <a:r>
              <a:rPr lang="en-AU" dirty="0" err="1">
                <a:latin typeface="Courier"/>
                <a:cs typeface="Courier"/>
              </a:rPr>
              <a:t>n:e</a:t>
            </a:r>
            <a:r>
              <a:rPr lang="en-AU" dirty="0">
                <a:latin typeface="Courier"/>
                <a:cs typeface="Courier"/>
              </a:rPr>
              <a:t> </a:t>
            </a:r>
            <a:r>
              <a:rPr lang="en-AU" u="sng" dirty="0" err="1">
                <a:latin typeface="Courier"/>
                <a:cs typeface="Courier"/>
              </a:rPr>
              <a:t>c</a:t>
            </a:r>
            <a:r>
              <a:rPr lang="en-AU" dirty="0" err="1">
                <a:latin typeface="Courier"/>
                <a:cs typeface="Courier"/>
              </a:rPr>
              <a:t>a:r</a:t>
            </a:r>
            <a:r>
              <a:rPr lang="en-AU" dirty="0">
                <a:latin typeface="Courier"/>
                <a:cs typeface="Courier"/>
              </a:rPr>
              <a:t>; an’  </a:t>
            </a:r>
          </a:p>
          <a:p>
            <a:pPr marL="0" indent="0">
              <a:buNone/>
            </a:pPr>
            <a:r>
              <a:rPr lang="en-AU" dirty="0">
                <a:latin typeface="Courier"/>
                <a:cs typeface="Courier"/>
              </a:rPr>
              <a:t>85         not tw</a:t>
            </a:r>
            <a:r>
              <a:rPr lang="en-AU" u="sng" dirty="0">
                <a:latin typeface="Courier"/>
                <a:cs typeface="Courier"/>
              </a:rPr>
              <a:t>o</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86  Lyn:   Ye</a:t>
            </a:r>
            <a:r>
              <a:rPr lang="en-AU" u="sng" dirty="0">
                <a:latin typeface="Courier"/>
                <a:cs typeface="Courier"/>
              </a:rPr>
              <a:t>:</a:t>
            </a:r>
            <a:r>
              <a:rPr lang="en-AU" dirty="0">
                <a:latin typeface="Courier"/>
                <a:cs typeface="Courier"/>
              </a:rPr>
              <a:t>:s:¿=</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87  Mal:   =um </a:t>
            </a:r>
            <a:r>
              <a:rPr lang="en-AU" dirty="0" err="1">
                <a:latin typeface="Courier"/>
                <a:cs typeface="Courier"/>
              </a:rPr>
              <a:t>cos</a:t>
            </a:r>
            <a:r>
              <a:rPr lang="en-AU" dirty="0">
                <a:latin typeface="Courier"/>
                <a:cs typeface="Courier"/>
              </a:rPr>
              <a:t> </a:t>
            </a:r>
            <a:r>
              <a:rPr lang="en-AU" u="sng" dirty="0">
                <a:latin typeface="Courier"/>
                <a:cs typeface="Courier"/>
              </a:rPr>
              <a:t>H</a:t>
            </a:r>
            <a:r>
              <a:rPr lang="en-AU" dirty="0">
                <a:latin typeface="Courier"/>
                <a:cs typeface="Courier"/>
              </a:rPr>
              <a:t>elen; </a:t>
            </a:r>
            <a:r>
              <a:rPr lang="en-AU" dirty="0" err="1">
                <a:latin typeface="Courier"/>
                <a:cs typeface="Courier"/>
              </a:rPr>
              <a:t>r</a:t>
            </a:r>
            <a:r>
              <a:rPr lang="en-AU" u="sng" dirty="0" err="1">
                <a:latin typeface="Courier"/>
                <a:cs typeface="Courier"/>
              </a:rPr>
              <a:t>e</a:t>
            </a:r>
            <a:r>
              <a:rPr lang="en-AU" dirty="0" err="1">
                <a:latin typeface="Courier"/>
                <a:cs typeface="Courier"/>
              </a:rPr>
              <a:t>a:lly</a:t>
            </a:r>
            <a:r>
              <a:rPr lang="en-AU" dirty="0">
                <a:latin typeface="Courier"/>
                <a:cs typeface="Courier"/>
              </a:rPr>
              <a:t>; ·</a:t>
            </a:r>
            <a:r>
              <a:rPr lang="en-AU" dirty="0" err="1">
                <a:latin typeface="Courier"/>
                <a:cs typeface="Courier"/>
              </a:rPr>
              <a:t>hh</a:t>
            </a:r>
            <a:r>
              <a:rPr lang="en-AU" dirty="0">
                <a:latin typeface="Courier"/>
                <a:cs typeface="Courier"/>
              </a:rPr>
              <a:t> would </a:t>
            </a:r>
            <a:r>
              <a:rPr lang="en-AU" u="sng" dirty="0">
                <a:latin typeface="Courier"/>
                <a:cs typeface="Courier"/>
              </a:rPr>
              <a:t>f</a:t>
            </a:r>
            <a:r>
              <a:rPr lang="en-AU" dirty="0">
                <a:latin typeface="Courier"/>
                <a:cs typeface="Courier"/>
              </a:rPr>
              <a:t>ind it   </a:t>
            </a:r>
          </a:p>
          <a:p>
            <a:pPr marL="0" indent="0">
              <a:buNone/>
            </a:pPr>
            <a:r>
              <a:rPr lang="en-AU" dirty="0">
                <a:latin typeface="Courier"/>
                <a:cs typeface="Courier"/>
              </a:rPr>
              <a:t>88         very: &gt;</a:t>
            </a:r>
            <a:r>
              <a:rPr lang="en-AU" u="sng" dirty="0" err="1">
                <a:latin typeface="Courier"/>
                <a:cs typeface="Courier"/>
              </a:rPr>
              <a:t>a</a:t>
            </a:r>
            <a:r>
              <a:rPr lang="en-AU" dirty="0" err="1">
                <a:latin typeface="Courier"/>
                <a:cs typeface="Courier"/>
              </a:rPr>
              <a:t>w:kward</a:t>
            </a:r>
            <a:r>
              <a:rPr lang="en-AU" dirty="0">
                <a:latin typeface="Courier"/>
                <a:cs typeface="Courier"/>
              </a:rPr>
              <a:t> I think; </a:t>
            </a:r>
            <a:r>
              <a:rPr lang="en-AU" u="sng" dirty="0">
                <a:latin typeface="Courier"/>
                <a:cs typeface="Courier"/>
              </a:rPr>
              <a:t>t</a:t>
            </a:r>
            <a:r>
              <a:rPr lang="en-AU" dirty="0">
                <a:latin typeface="Courier"/>
                <a:cs typeface="Courier"/>
              </a:rPr>
              <a:t>ravelling t</a:t>
            </a:r>
            <a:r>
              <a:rPr lang="en-AU" u="sng" dirty="0">
                <a:latin typeface="Courier"/>
                <a:cs typeface="Courier"/>
              </a:rPr>
              <a:t>o</a:t>
            </a:r>
            <a:r>
              <a:rPr lang="en-AU" dirty="0">
                <a:latin typeface="Courier"/>
                <a:cs typeface="Courier"/>
              </a:rPr>
              <a:t> an’ </a:t>
            </a:r>
            <a:r>
              <a:rPr lang="en-AU" u="sng" dirty="0">
                <a:latin typeface="Courier"/>
                <a:cs typeface="Courier"/>
              </a:rPr>
              <a:t>f</a:t>
            </a:r>
            <a:r>
              <a:rPr lang="en-AU" dirty="0">
                <a:latin typeface="Courier"/>
                <a:cs typeface="Courier"/>
              </a:rPr>
              <a:t>rom  </a:t>
            </a:r>
          </a:p>
          <a:p>
            <a:pPr marL="0" indent="0">
              <a:buNone/>
            </a:pPr>
            <a:r>
              <a:rPr lang="en-AU" dirty="0">
                <a:latin typeface="Courier"/>
                <a:cs typeface="Courier"/>
              </a:rPr>
              <a:t>89         </a:t>
            </a:r>
            <a:r>
              <a:rPr lang="en-AU" u="sng" dirty="0">
                <a:latin typeface="Courier"/>
                <a:cs typeface="Courier"/>
              </a:rPr>
              <a:t>M</a:t>
            </a:r>
            <a:r>
              <a:rPr lang="en-AU" dirty="0">
                <a:latin typeface="Courier"/>
                <a:cs typeface="Courier"/>
              </a:rPr>
              <a:t>o[</a:t>
            </a:r>
            <a:r>
              <a:rPr lang="en-AU" dirty="0" err="1">
                <a:latin typeface="Courier"/>
                <a:cs typeface="Courier"/>
              </a:rPr>
              <a:t>nash</a:t>
            </a:r>
            <a:r>
              <a:rPr lang="en-AU" dirty="0">
                <a:latin typeface="Courier"/>
                <a:cs typeface="Courier"/>
              </a:rPr>
              <a:t>&lt;;= by </a:t>
            </a:r>
            <a:r>
              <a:rPr lang="en-AU" dirty="0" err="1">
                <a:latin typeface="Courier"/>
                <a:cs typeface="Courier"/>
              </a:rPr>
              <a:t>b</a:t>
            </a:r>
            <a:r>
              <a:rPr lang="en-AU" u="sng" dirty="0" err="1">
                <a:latin typeface="Courier"/>
                <a:cs typeface="Courier"/>
              </a:rPr>
              <a:t>u</a:t>
            </a:r>
            <a:r>
              <a:rPr lang="en-AU" dirty="0" err="1">
                <a:latin typeface="Courier"/>
                <a:cs typeface="Courier"/>
              </a:rPr>
              <a:t>:ses</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90  Lyn:     </a:t>
            </a:r>
            <a:r>
              <a:rPr lang="en-AU" b="1" dirty="0">
                <a:latin typeface="Courier"/>
                <a:cs typeface="Courier"/>
              </a:rPr>
              <a:t>[She's </a:t>
            </a:r>
            <a:r>
              <a:rPr lang="en-AU" b="1" u="sng" dirty="0">
                <a:latin typeface="Courier"/>
                <a:cs typeface="Courier"/>
              </a:rPr>
              <a:t>n</a:t>
            </a:r>
            <a:r>
              <a:rPr lang="en-AU" b="1" dirty="0">
                <a:latin typeface="Courier"/>
                <a:cs typeface="Courier"/>
              </a:rPr>
              <a:t>::ever  com]</a:t>
            </a:r>
            <a:r>
              <a:rPr lang="en-AU" b="1" u="sng" dirty="0">
                <a:latin typeface="Courier"/>
                <a:cs typeface="Courier"/>
              </a:rPr>
              <a:t>m</a:t>
            </a:r>
            <a:r>
              <a:rPr lang="en-AU" b="1" dirty="0">
                <a:latin typeface="Courier"/>
                <a:cs typeface="Courier"/>
              </a:rPr>
              <a:t>uted; by </a:t>
            </a:r>
            <a:r>
              <a:rPr lang="en-AU" b="1" u="sng" dirty="0">
                <a:latin typeface="Courier"/>
                <a:cs typeface="Courier"/>
              </a:rPr>
              <a:t>p</a:t>
            </a:r>
            <a:r>
              <a:rPr lang="en-AU" b="1" dirty="0">
                <a:latin typeface="Courier"/>
                <a:cs typeface="Courier"/>
              </a:rPr>
              <a:t>ublic </a:t>
            </a:r>
            <a:r>
              <a:rPr lang="en-AU" dirty="0">
                <a:latin typeface="Courier"/>
                <a:cs typeface="Courier"/>
              </a:rPr>
              <a:t>  </a:t>
            </a:r>
          </a:p>
          <a:p>
            <a:pPr marL="0" indent="0">
              <a:buNone/>
            </a:pPr>
            <a:r>
              <a:rPr lang="en-AU" dirty="0">
                <a:latin typeface="Courier"/>
                <a:cs typeface="Courier"/>
              </a:rPr>
              <a:t>91         </a:t>
            </a:r>
            <a:r>
              <a:rPr lang="en-AU" b="1" u="sng" dirty="0" err="1">
                <a:latin typeface="Courier"/>
                <a:cs typeface="Courier"/>
              </a:rPr>
              <a:t>t</a:t>
            </a:r>
            <a:r>
              <a:rPr lang="en-AU" b="1" dirty="0" err="1">
                <a:latin typeface="Courier"/>
                <a:cs typeface="Courier"/>
              </a:rPr>
              <a:t>ra:nsport</a:t>
            </a:r>
            <a:r>
              <a:rPr lang="en-AU" b="1" dirty="0">
                <a:latin typeface="Courier"/>
                <a:cs typeface="Courier"/>
              </a:rPr>
              <a:t> in her l</a:t>
            </a:r>
            <a:r>
              <a:rPr lang="en-AU" b="1" u="sng" dirty="0">
                <a:latin typeface="Courier"/>
                <a:cs typeface="Courier"/>
              </a:rPr>
              <a:t>i</a:t>
            </a:r>
            <a:r>
              <a:rPr lang="en-AU" b="1" dirty="0">
                <a:latin typeface="Courier"/>
                <a:cs typeface="Courier"/>
              </a:rPr>
              <a:t>::</a:t>
            </a:r>
            <a:r>
              <a:rPr lang="en-AU" b="1" dirty="0" err="1">
                <a:latin typeface="Courier"/>
                <a:cs typeface="Courier"/>
              </a:rPr>
              <a:t>fe</a:t>
            </a:r>
            <a:r>
              <a:rPr lang="en-AU" b="1" dirty="0">
                <a:latin typeface="Courier"/>
                <a:cs typeface="Courier"/>
              </a:rPr>
              <a:t>.=</a:t>
            </a:r>
            <a:r>
              <a:rPr lang="en-AU" b="1" dirty="0">
                <a:effectLst/>
                <a:latin typeface="Courier"/>
                <a:cs typeface="Courier"/>
              </a:rPr>
              <a:t> </a:t>
            </a:r>
            <a:r>
              <a:rPr lang="en-AU" dirty="0">
                <a:latin typeface="Courier"/>
                <a:cs typeface="Courier"/>
              </a:rPr>
              <a:t> </a:t>
            </a:r>
          </a:p>
          <a:p>
            <a:pPr marL="514311" indent="-514311">
              <a:buAutoNum type="arabicPlain" startAt="92"/>
            </a:pPr>
            <a:r>
              <a:rPr lang="en-AU" dirty="0">
                <a:latin typeface="Courier"/>
                <a:cs typeface="Courier"/>
              </a:rPr>
              <a:t>Mal:   =°</a:t>
            </a:r>
            <a:r>
              <a:rPr lang="en-AU" dirty="0" err="1">
                <a:latin typeface="Courier"/>
                <a:cs typeface="Courier"/>
              </a:rPr>
              <a:t>M:</a:t>
            </a:r>
            <a:r>
              <a:rPr lang="en-AU" u="sng" dirty="0" err="1">
                <a:latin typeface="Courier"/>
                <a:cs typeface="Courier"/>
              </a:rPr>
              <a:t>m</a:t>
            </a:r>
            <a:r>
              <a:rPr lang="en-AU" dirty="0">
                <a:latin typeface="Courier"/>
                <a:cs typeface="Courier"/>
              </a:rPr>
              <a:t>:°.</a:t>
            </a:r>
            <a:r>
              <a:rPr lang="en-AU" dirty="0">
                <a:effectLst/>
                <a:latin typeface="Courier"/>
                <a:cs typeface="Courier"/>
              </a:rPr>
              <a:t> </a:t>
            </a:r>
            <a:r>
              <a:rPr lang="en-AU" dirty="0">
                <a:latin typeface="Courier"/>
                <a:cs typeface="Courier"/>
              </a:rPr>
              <a:t> </a:t>
            </a:r>
          </a:p>
          <a:p>
            <a:pPr marL="0" indent="0">
              <a:buNone/>
            </a:pPr>
            <a:r>
              <a:rPr lang="en-AU" dirty="0">
                <a:latin typeface="Courier"/>
                <a:cs typeface="Courier"/>
              </a:rPr>
              <a:t>93  Lyn:   </a:t>
            </a:r>
            <a:r>
              <a:rPr lang="en-AU" b="1" dirty="0">
                <a:latin typeface="Courier"/>
                <a:cs typeface="Courier"/>
              </a:rPr>
              <a:t>en that's an </a:t>
            </a:r>
            <a:r>
              <a:rPr lang="en-AU" b="1" u="sng" dirty="0">
                <a:latin typeface="Courier"/>
                <a:cs typeface="Courier"/>
              </a:rPr>
              <a:t>a</a:t>
            </a:r>
            <a:r>
              <a:rPr lang="en-AU" b="1" dirty="0">
                <a:latin typeface="Courier"/>
                <a:cs typeface="Courier"/>
              </a:rPr>
              <a:t>::</a:t>
            </a:r>
            <a:r>
              <a:rPr lang="en-AU" b="1" dirty="0" err="1">
                <a:latin typeface="Courier"/>
                <a:cs typeface="Courier"/>
              </a:rPr>
              <a:t>wful</a:t>
            </a:r>
            <a:r>
              <a:rPr lang="en-AU" b="1" dirty="0">
                <a:latin typeface="Courier"/>
                <a:cs typeface="Courier"/>
              </a:rPr>
              <a:t> </a:t>
            </a:r>
            <a:r>
              <a:rPr lang="en-AU" b="1" dirty="0" err="1">
                <a:latin typeface="Courier"/>
                <a:cs typeface="Courier"/>
              </a:rPr>
              <a:t>li</a:t>
            </a:r>
            <a:r>
              <a:rPr lang="en-AU" b="1" u="sng" dirty="0" err="1">
                <a:latin typeface="Courier"/>
                <a:cs typeface="Courier"/>
              </a:rPr>
              <a:t>:</a:t>
            </a:r>
            <a:r>
              <a:rPr lang="en-AU" b="1" dirty="0" err="1">
                <a:latin typeface="Courier"/>
                <a:cs typeface="Courier"/>
              </a:rPr>
              <a:t>ne</a:t>
            </a:r>
            <a:r>
              <a:rPr lang="en-AU" b="1" dirty="0">
                <a:latin typeface="Courier"/>
                <a:cs typeface="Courier"/>
              </a:rPr>
              <a:t>, I mean it's</a:t>
            </a:r>
            <a:r>
              <a:rPr lang="en-AU" b="1" dirty="0">
                <a:effectLst/>
                <a:latin typeface="Courier"/>
                <a:cs typeface="Courier"/>
              </a:rPr>
              <a:t> </a:t>
            </a:r>
            <a:r>
              <a:rPr lang="en-AU" dirty="0">
                <a:latin typeface="Courier"/>
                <a:cs typeface="Courier"/>
              </a:rPr>
              <a:t> </a:t>
            </a:r>
          </a:p>
          <a:p>
            <a:pPr marL="0" indent="0">
              <a:buNone/>
            </a:pPr>
            <a:r>
              <a:rPr lang="en-AU" dirty="0">
                <a:latin typeface="Courier"/>
                <a:cs typeface="Courier"/>
              </a:rPr>
              <a:t>94         </a:t>
            </a:r>
            <a:r>
              <a:rPr lang="en-AU" b="1" dirty="0">
                <a:latin typeface="Courier"/>
                <a:cs typeface="Courier"/>
              </a:rPr>
              <a:t>[t</a:t>
            </a:r>
            <a:r>
              <a:rPr lang="en-AU" b="1" u="sng" dirty="0">
                <a:latin typeface="Courier"/>
                <a:cs typeface="Courier"/>
              </a:rPr>
              <a:t>w</a:t>
            </a:r>
            <a:r>
              <a:rPr lang="en-AU" b="1" dirty="0">
                <a:latin typeface="Courier"/>
                <a:cs typeface="Courier"/>
              </a:rPr>
              <a:t>o  bus]</a:t>
            </a:r>
            <a:r>
              <a:rPr lang="en-AU" b="1" dirty="0" err="1">
                <a:latin typeface="Courier"/>
                <a:cs typeface="Courier"/>
              </a:rPr>
              <a:t>es</a:t>
            </a:r>
            <a:r>
              <a:rPr lang="en-AU" b="1" dirty="0">
                <a:latin typeface="Courier"/>
                <a:cs typeface="Courier"/>
              </a:rPr>
              <a:t>; they </a:t>
            </a:r>
            <a:r>
              <a:rPr lang="en-AU" b="1" u="sng" dirty="0" err="1">
                <a:latin typeface="Courier"/>
                <a:cs typeface="Courier"/>
              </a:rPr>
              <a:t>n</a:t>
            </a:r>
            <a:r>
              <a:rPr lang="en-AU" b="1" dirty="0" err="1">
                <a:latin typeface="Courier"/>
                <a:cs typeface="Courier"/>
              </a:rPr>
              <a:t>:ever</a:t>
            </a:r>
            <a:r>
              <a:rPr lang="en-AU" b="1" dirty="0">
                <a:latin typeface="Courier"/>
                <a:cs typeface="Courier"/>
              </a:rPr>
              <a:t> </a:t>
            </a:r>
            <a:r>
              <a:rPr lang="en-AU" b="1" dirty="0" err="1">
                <a:latin typeface="Courier"/>
                <a:cs typeface="Courier"/>
              </a:rPr>
              <a:t>con</a:t>
            </a:r>
            <a:r>
              <a:rPr lang="en-AU" b="1" u="sng" dirty="0" err="1">
                <a:latin typeface="Courier"/>
                <a:cs typeface="Courier"/>
              </a:rPr>
              <a:t>n</a:t>
            </a:r>
            <a:r>
              <a:rPr lang="en-AU" b="1" dirty="0" err="1">
                <a:latin typeface="Courier"/>
                <a:cs typeface="Courier"/>
              </a:rPr>
              <a:t>e</a:t>
            </a:r>
            <a:r>
              <a:rPr lang="en-AU" b="1" dirty="0">
                <a:latin typeface="Courier"/>
                <a:cs typeface="Courier"/>
              </a:rPr>
              <a:t>[:ct.</a:t>
            </a:r>
            <a:r>
              <a:rPr lang="en-AU" b="1" dirty="0">
                <a:effectLst/>
                <a:latin typeface="Courier"/>
                <a:cs typeface="Courier"/>
              </a:rPr>
              <a:t> </a:t>
            </a:r>
            <a:r>
              <a:rPr lang="en-AU" dirty="0">
                <a:latin typeface="Courier"/>
                <a:cs typeface="Courier"/>
              </a:rPr>
              <a:t> </a:t>
            </a:r>
          </a:p>
          <a:p>
            <a:pPr marL="0" indent="0">
              <a:buNone/>
            </a:pPr>
            <a:r>
              <a:rPr lang="en-AU" dirty="0">
                <a:latin typeface="Courier"/>
                <a:cs typeface="Courier"/>
              </a:rPr>
              <a:t>95  Mal:   [°</a:t>
            </a:r>
            <a:r>
              <a:rPr lang="en-AU" dirty="0" err="1">
                <a:latin typeface="Courier"/>
                <a:cs typeface="Courier"/>
              </a:rPr>
              <a:t>Y</a:t>
            </a:r>
            <a:r>
              <a:rPr lang="en-AU" u="sng" dirty="0" err="1">
                <a:latin typeface="Courier"/>
                <a:cs typeface="Courier"/>
              </a:rPr>
              <a:t>e</a:t>
            </a:r>
            <a:r>
              <a:rPr lang="en-AU" dirty="0" err="1">
                <a:latin typeface="Courier"/>
                <a:cs typeface="Courier"/>
              </a:rPr>
              <a:t>a:hs</a:t>
            </a:r>
            <a:r>
              <a:rPr lang="en-AU" dirty="0">
                <a:latin typeface="Courier"/>
                <a:cs typeface="Courier"/>
              </a:rPr>
              <a:t>°.]                     [°</a:t>
            </a:r>
            <a:r>
              <a:rPr lang="en-AU" u="sng" dirty="0" err="1">
                <a:latin typeface="Courier"/>
                <a:cs typeface="Courier"/>
              </a:rPr>
              <a:t>Y</a:t>
            </a:r>
            <a:r>
              <a:rPr lang="en-AU" dirty="0" err="1">
                <a:latin typeface="Courier"/>
                <a:cs typeface="Courier"/>
              </a:rPr>
              <a:t>eh</a:t>
            </a:r>
            <a:r>
              <a:rPr lang="en-AU" dirty="0">
                <a:latin typeface="Courier"/>
                <a:cs typeface="Courier"/>
              </a:rPr>
              <a:t>°;  </a:t>
            </a:r>
          </a:p>
          <a:p>
            <a:pPr marL="514311" indent="-514311">
              <a:buAutoNum type="arabicPlain" startAt="92"/>
            </a:pPr>
            <a:endParaRPr lang="en-AU" dirty="0">
              <a:latin typeface="Courier"/>
              <a:cs typeface="Courier"/>
            </a:endParaRPr>
          </a:p>
          <a:p>
            <a:endParaRPr lang="en-US" dirty="0"/>
          </a:p>
        </p:txBody>
      </p:sp>
      <p:pic>
        <p:nvPicPr>
          <p:cNvPr id="5" name="Lyn and Mal extract 1">
            <a:hlinkClick r:id="" action="ppaction://media"/>
            <a:extLst>
              <a:ext uri="{FF2B5EF4-FFF2-40B4-BE49-F238E27FC236}">
                <a16:creationId xmlns:a16="http://schemas.microsoft.com/office/drawing/2014/main" id="{5F2DF1AE-FCCD-E646-AA5A-F14B3DBCBA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0935" y="121948"/>
            <a:ext cx="812799" cy="812799"/>
          </a:xfrm>
          <a:prstGeom prst="rect">
            <a:avLst/>
          </a:prstGeom>
        </p:spPr>
      </p:pic>
    </p:spTree>
    <p:extLst>
      <p:ext uri="{BB962C8B-B14F-4D97-AF65-F5344CB8AC3E}">
        <p14:creationId xmlns:p14="http://schemas.microsoft.com/office/powerpoint/2010/main" val="1955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BB19-D75C-4DC9-E7CA-A8C6DC3AD2BC}"/>
              </a:ext>
            </a:extLst>
          </p:cNvPr>
          <p:cNvSpPr>
            <a:spLocks noGrp="1"/>
          </p:cNvSpPr>
          <p:nvPr>
            <p:ph type="title"/>
          </p:nvPr>
        </p:nvSpPr>
        <p:spPr/>
        <p:txBody>
          <a:bodyPr/>
          <a:lstStyle/>
          <a:p>
            <a:r>
              <a:rPr lang="en-US" dirty="0"/>
              <a:t>Nuckolls (2018)</a:t>
            </a:r>
          </a:p>
        </p:txBody>
      </p:sp>
      <p:sp>
        <p:nvSpPr>
          <p:cNvPr id="3" name="Content Placeholder 2">
            <a:extLst>
              <a:ext uri="{FF2B5EF4-FFF2-40B4-BE49-F238E27FC236}">
                <a16:creationId xmlns:a16="http://schemas.microsoft.com/office/drawing/2014/main" id="{94B634E2-4F8E-FD39-57AB-65EAC15C589C}"/>
              </a:ext>
            </a:extLst>
          </p:cNvPr>
          <p:cNvSpPr>
            <a:spLocks noGrp="1"/>
          </p:cNvSpPr>
          <p:nvPr>
            <p:ph idx="1"/>
          </p:nvPr>
        </p:nvSpPr>
        <p:spPr/>
        <p:txBody>
          <a:bodyPr>
            <a:normAutofit fontScale="77500" lnSpcReduction="20000"/>
          </a:bodyPr>
          <a:lstStyle/>
          <a:p>
            <a:r>
              <a:rPr lang="en-US" dirty="0"/>
              <a:t>Pastaza Quichua (Ecuador)</a:t>
            </a:r>
          </a:p>
          <a:p>
            <a:pPr lvl="1"/>
            <a:r>
              <a:rPr lang="en-US" i="1" dirty="0"/>
              <a:t>-mi </a:t>
            </a:r>
            <a:r>
              <a:rPr lang="en-US" dirty="0"/>
              <a:t>‘marks perspective of current or reported speaker’</a:t>
            </a:r>
          </a:p>
          <a:p>
            <a:pPr lvl="2"/>
            <a:r>
              <a:rPr lang="en-US" dirty="0"/>
              <a:t>(marks knowledge as speaker’s territory)</a:t>
            </a:r>
          </a:p>
          <a:p>
            <a:pPr lvl="1"/>
            <a:r>
              <a:rPr lang="en-US" dirty="0"/>
              <a:t>-</a:t>
            </a:r>
            <a:r>
              <a:rPr lang="en-US" i="1" dirty="0" err="1"/>
              <a:t>shi</a:t>
            </a:r>
            <a:r>
              <a:rPr lang="en-US" i="1" dirty="0"/>
              <a:t> </a:t>
            </a:r>
            <a:r>
              <a:rPr lang="en-US" dirty="0"/>
              <a:t>‘marks perspective of someone other than current or reported speaker. </a:t>
            </a:r>
          </a:p>
          <a:p>
            <a:pPr lvl="2"/>
            <a:r>
              <a:rPr lang="en-US" dirty="0"/>
              <a:t>(marks knowledge as not speaker’s territory)</a:t>
            </a:r>
          </a:p>
          <a:p>
            <a:pPr marL="0" indent="0">
              <a:buNone/>
            </a:pPr>
            <a:endParaRPr lang="en-US" dirty="0"/>
          </a:p>
          <a:p>
            <a:pPr marL="0" indent="0">
              <a:buNone/>
            </a:pPr>
            <a:r>
              <a:rPr lang="en-US" dirty="0"/>
              <a:t>Kari-</a:t>
            </a:r>
            <a:r>
              <a:rPr lang="en-US" b="1" dirty="0"/>
              <a:t>mi </a:t>
            </a:r>
            <a:r>
              <a:rPr lang="en-US" dirty="0"/>
              <a:t>         </a:t>
            </a:r>
            <a:r>
              <a:rPr lang="en-US" dirty="0" err="1"/>
              <a:t>l</a:t>
            </a:r>
            <a:r>
              <a:rPr lang="en-US" baseline="30000" dirty="0" err="1"/>
              <a:t>j</a:t>
            </a:r>
            <a:r>
              <a:rPr lang="en-US" dirty="0" err="1"/>
              <a:t>uchu</a:t>
            </a:r>
            <a:r>
              <a:rPr lang="en-US" dirty="0"/>
              <a:t>-g	a-</a:t>
            </a:r>
            <a:r>
              <a:rPr lang="en-US" dirty="0" err="1"/>
              <a:t>nawn</a:t>
            </a:r>
            <a:endParaRPr lang="en-US" dirty="0"/>
          </a:p>
          <a:p>
            <a:pPr marL="0" indent="0">
              <a:buNone/>
            </a:pPr>
            <a:r>
              <a:rPr lang="en-US" dirty="0"/>
              <a:t>Men-</a:t>
            </a:r>
            <a:r>
              <a:rPr lang="en-US" cap="small" dirty="0"/>
              <a:t>evid</a:t>
            </a:r>
            <a:r>
              <a:rPr lang="en-US" dirty="0"/>
              <a:t>1	skin-</a:t>
            </a:r>
            <a:r>
              <a:rPr lang="en-US" cap="small" dirty="0"/>
              <a:t>ag</a:t>
            </a:r>
            <a:r>
              <a:rPr lang="en-US" dirty="0"/>
              <a:t>	be-3</a:t>
            </a:r>
            <a:r>
              <a:rPr lang="en-US" cap="small" dirty="0"/>
              <a:t>pl</a:t>
            </a:r>
          </a:p>
          <a:p>
            <a:pPr marL="0" indent="0">
              <a:buNone/>
            </a:pPr>
            <a:r>
              <a:rPr lang="en-US" dirty="0"/>
              <a:t>(The) men (are the ones who) skin (the meat)</a:t>
            </a:r>
          </a:p>
          <a:p>
            <a:pPr marL="0" indent="0">
              <a:buNone/>
            </a:pPr>
            <a:r>
              <a:rPr lang="en-US" dirty="0"/>
              <a:t>Men are the skinners. </a:t>
            </a:r>
          </a:p>
          <a:p>
            <a:pPr marL="0" indent="0">
              <a:buNone/>
            </a:pPr>
            <a:endParaRPr lang="en-US" dirty="0"/>
          </a:p>
          <a:p>
            <a:pPr marL="0" indent="0">
              <a:buNone/>
            </a:pPr>
            <a:r>
              <a:rPr lang="en-US" sz="1300" dirty="0"/>
              <a:t>Nuckolls, Janis 2018. The interactional and cultural pragmatics of Evidentiality in Pastaza Quichua. In </a:t>
            </a:r>
            <a:r>
              <a:rPr lang="en-US" sz="1300" dirty="0" err="1"/>
              <a:t>Aikhenvald</a:t>
            </a:r>
            <a:r>
              <a:rPr lang="en-US" sz="1300" dirty="0"/>
              <a:t>, A (Ed). </a:t>
            </a:r>
            <a:r>
              <a:rPr lang="en-US" sz="1300" i="1" dirty="0"/>
              <a:t>The Oxford Handbook of Evidentiality. </a:t>
            </a:r>
            <a:r>
              <a:rPr lang="en-US" sz="1300" dirty="0"/>
              <a:t>OUP</a:t>
            </a:r>
          </a:p>
        </p:txBody>
      </p:sp>
    </p:spTree>
    <p:extLst>
      <p:ext uri="{BB962C8B-B14F-4D97-AF65-F5344CB8AC3E}">
        <p14:creationId xmlns:p14="http://schemas.microsoft.com/office/powerpoint/2010/main" val="2026903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BB19-D75C-4DC9-E7CA-A8C6DC3AD2BC}"/>
              </a:ext>
            </a:extLst>
          </p:cNvPr>
          <p:cNvSpPr>
            <a:spLocks noGrp="1"/>
          </p:cNvSpPr>
          <p:nvPr>
            <p:ph type="title"/>
          </p:nvPr>
        </p:nvSpPr>
        <p:spPr/>
        <p:txBody>
          <a:bodyPr/>
          <a:lstStyle/>
          <a:p>
            <a:r>
              <a:rPr lang="en-US" dirty="0"/>
              <a:t>Nuckolls (2018)</a:t>
            </a:r>
          </a:p>
        </p:txBody>
      </p:sp>
      <p:sp>
        <p:nvSpPr>
          <p:cNvPr id="3" name="Content Placeholder 2">
            <a:extLst>
              <a:ext uri="{FF2B5EF4-FFF2-40B4-BE49-F238E27FC236}">
                <a16:creationId xmlns:a16="http://schemas.microsoft.com/office/drawing/2014/main" id="{94B634E2-4F8E-FD39-57AB-65EAC15C589C}"/>
              </a:ext>
            </a:extLst>
          </p:cNvPr>
          <p:cNvSpPr>
            <a:spLocks noGrp="1"/>
          </p:cNvSpPr>
          <p:nvPr>
            <p:ph idx="1"/>
          </p:nvPr>
        </p:nvSpPr>
        <p:spPr/>
        <p:txBody>
          <a:bodyPr>
            <a:normAutofit fontScale="70000" lnSpcReduction="20000"/>
          </a:bodyPr>
          <a:lstStyle/>
          <a:p>
            <a:pPr marL="0" indent="0">
              <a:buNone/>
            </a:pPr>
            <a:r>
              <a:rPr lang="en-US" sz="2800" dirty="0" err="1"/>
              <a:t>Kanta</a:t>
            </a:r>
            <a:r>
              <a:rPr lang="en-US" sz="2800" dirty="0"/>
              <a:t>-sha	</a:t>
            </a:r>
            <a:r>
              <a:rPr lang="en-US" sz="2800" dirty="0" err="1"/>
              <a:t>shamu</a:t>
            </a:r>
            <a:r>
              <a:rPr lang="en-US" sz="2800" dirty="0"/>
              <a:t>-sha-</a:t>
            </a:r>
            <a:r>
              <a:rPr lang="en-US" sz="2800" b="1" dirty="0" err="1"/>
              <a:t>shi</a:t>
            </a:r>
            <a:r>
              <a:rPr lang="en-US" sz="2800" dirty="0"/>
              <a:t>	  </a:t>
            </a:r>
            <a:r>
              <a:rPr lang="en-US" sz="2800" dirty="0" err="1"/>
              <a:t>wanuchi</a:t>
            </a:r>
            <a:r>
              <a:rPr lang="en-US" sz="2800" dirty="0"/>
              <a:t>-k	a-</a:t>
            </a:r>
            <a:r>
              <a:rPr lang="en-US" sz="2800" dirty="0" err="1"/>
              <a:t>nawn</a:t>
            </a:r>
            <a:endParaRPr lang="en-US" sz="2800" dirty="0"/>
          </a:p>
          <a:p>
            <a:pPr marL="0" indent="0">
              <a:buNone/>
            </a:pPr>
            <a:r>
              <a:rPr lang="en-US" sz="2800" dirty="0"/>
              <a:t>Sing-</a:t>
            </a:r>
            <a:r>
              <a:rPr lang="en-US" sz="2800" cap="small" dirty="0" err="1"/>
              <a:t>cor</a:t>
            </a:r>
            <a:r>
              <a:rPr lang="en-US" sz="2800" dirty="0"/>
              <a:t>      come-</a:t>
            </a:r>
            <a:r>
              <a:rPr lang="en-US" sz="2800" cap="small" dirty="0"/>
              <a:t>cor-evid</a:t>
            </a:r>
            <a:r>
              <a:rPr lang="en-US" sz="2800" dirty="0"/>
              <a:t>2  kill-</a:t>
            </a:r>
            <a:r>
              <a:rPr lang="en-US" sz="2800" cap="small" dirty="0"/>
              <a:t>ag</a:t>
            </a:r>
            <a:r>
              <a:rPr lang="en-US" sz="2800" dirty="0"/>
              <a:t>        be-3</a:t>
            </a:r>
            <a:r>
              <a:rPr lang="en-US" sz="2800" cap="small" dirty="0"/>
              <a:t>pl</a:t>
            </a:r>
          </a:p>
          <a:p>
            <a:pPr marL="0" indent="0">
              <a:buNone/>
            </a:pPr>
            <a:r>
              <a:rPr lang="en-US" sz="2800" dirty="0"/>
              <a:t>They kill by singing as they come</a:t>
            </a:r>
          </a:p>
          <a:p>
            <a:pPr marL="0" indent="0">
              <a:buNone/>
            </a:pPr>
            <a:endParaRPr lang="en-US" dirty="0"/>
          </a:p>
          <a:p>
            <a:pPr marL="0" indent="0">
              <a:buNone/>
            </a:pPr>
            <a:r>
              <a:rPr lang="en-US" dirty="0"/>
              <a:t>This statement was offered as an explanation for why the man who was killed [in an assassination story] ignored the warnings of his family members to leave and save himself before he was too late. </a:t>
            </a:r>
            <a:r>
              <a:rPr lang="en-US" i="1" dirty="0"/>
              <a:t>The speaker who offered this explanation inserted her comment into the stream of the ongoing narrative which was being related by another person</a:t>
            </a:r>
            <a:r>
              <a:rPr lang="en-US" dirty="0"/>
              <a:t>, who was emphasizing the frustration and exasperation of the shaman’s family as they attempted to convince him to leave and save himself.</a:t>
            </a:r>
          </a:p>
          <a:p>
            <a:pPr marL="0" indent="0">
              <a:buNone/>
            </a:pPr>
            <a:endParaRPr lang="en-US" dirty="0"/>
          </a:p>
          <a:p>
            <a:pPr marL="0" indent="0">
              <a:buNone/>
            </a:pPr>
            <a:r>
              <a:rPr lang="en-US" sz="1300" dirty="0"/>
              <a:t>Nuckolls, Janis 2018. The interactional and cultural pragmatics of Evidentiality in Pastaza Quichua. In </a:t>
            </a:r>
            <a:r>
              <a:rPr lang="en-US" sz="1300" dirty="0" err="1"/>
              <a:t>Aikhenvald</a:t>
            </a:r>
            <a:r>
              <a:rPr lang="en-US" sz="1300" dirty="0"/>
              <a:t>, A (Ed). </a:t>
            </a:r>
            <a:r>
              <a:rPr lang="en-US" sz="1300" i="1" dirty="0"/>
              <a:t>The Oxford Handbook of Evidentiality. </a:t>
            </a:r>
            <a:r>
              <a:rPr lang="en-US" sz="1300" dirty="0"/>
              <a:t>OUP</a:t>
            </a:r>
          </a:p>
        </p:txBody>
      </p:sp>
    </p:spTree>
    <p:extLst>
      <p:ext uri="{BB962C8B-B14F-4D97-AF65-F5344CB8AC3E}">
        <p14:creationId xmlns:p14="http://schemas.microsoft.com/office/powerpoint/2010/main" val="352876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Tibetan </a:t>
            </a:r>
            <a:r>
              <a:rPr lang="en-US" sz="3199" dirty="0"/>
              <a:t>(</a:t>
            </a:r>
            <a:r>
              <a:rPr lang="en-US" sz="3199" dirty="0" err="1"/>
              <a:t>Tournadre</a:t>
            </a:r>
            <a:r>
              <a:rPr lang="en-US" sz="3199" dirty="0"/>
              <a:t> 2017:101)</a:t>
            </a:r>
            <a:endParaRPr lang="en-US" dirty="0"/>
          </a:p>
        </p:txBody>
      </p:sp>
      <p:sp>
        <p:nvSpPr>
          <p:cNvPr id="3" name="Content Placeholder 2"/>
          <p:cNvSpPr>
            <a:spLocks noGrp="1"/>
          </p:cNvSpPr>
          <p:nvPr>
            <p:ph idx="1"/>
          </p:nvPr>
        </p:nvSpPr>
        <p:spPr/>
        <p:txBody>
          <a:bodyPr>
            <a:normAutofit fontScale="55000" lnSpcReduction="20000"/>
          </a:bodyPr>
          <a:lstStyle/>
          <a:p>
            <a:pPr marL="514311" indent="-514311">
              <a:buAutoNum type="arabicParenBoth"/>
            </a:pPr>
            <a:r>
              <a:rPr lang="en-US" dirty="0" err="1"/>
              <a:t>bu.mo</a:t>
            </a:r>
            <a:r>
              <a:rPr lang="en-US" dirty="0"/>
              <a:t> </a:t>
            </a:r>
            <a:r>
              <a:rPr lang="en-US" b="1" dirty="0"/>
              <a:t>red</a:t>
            </a:r>
            <a:r>
              <a:rPr lang="en-US" dirty="0"/>
              <a:t> ‘(it) is a girl’ [</a:t>
            </a:r>
            <a:r>
              <a:rPr lang="en-US" cap="small" dirty="0"/>
              <a:t>fact</a:t>
            </a:r>
            <a:r>
              <a:rPr lang="en-US" dirty="0"/>
              <a:t>]</a:t>
            </a:r>
          </a:p>
          <a:p>
            <a:pPr marL="514311" indent="-514311">
              <a:buAutoNum type="arabicParenBoth"/>
            </a:pPr>
            <a:r>
              <a:rPr lang="en-US" dirty="0" err="1"/>
              <a:t>bu.mo</a:t>
            </a:r>
            <a:r>
              <a:rPr lang="en-US" dirty="0"/>
              <a:t> </a:t>
            </a:r>
            <a:r>
              <a:rPr lang="en-US" b="1" dirty="0" err="1"/>
              <a:t>red.bzhag</a:t>
            </a:r>
            <a:r>
              <a:rPr lang="en-US" b="1" dirty="0"/>
              <a:t> </a:t>
            </a:r>
            <a:r>
              <a:rPr lang="en-US" dirty="0"/>
              <a:t>‘(Oh I see), (it) is a girl’ [</a:t>
            </a:r>
            <a:r>
              <a:rPr lang="en-US" cap="small" dirty="0" err="1"/>
              <a:t>sens</a:t>
            </a:r>
            <a:r>
              <a:rPr lang="en-US" cap="small" dirty="0"/>
              <a:t> inf</a:t>
            </a:r>
            <a:r>
              <a:rPr lang="en-US" dirty="0"/>
              <a:t>]</a:t>
            </a:r>
          </a:p>
          <a:p>
            <a:pPr marL="514311" indent="-514311">
              <a:buAutoNum type="arabicParenBoth"/>
            </a:pPr>
            <a:r>
              <a:rPr lang="en-US" dirty="0" err="1"/>
              <a:t>bu.mo</a:t>
            </a:r>
            <a:r>
              <a:rPr lang="en-US" dirty="0"/>
              <a:t> </a:t>
            </a:r>
            <a:r>
              <a:rPr lang="en-US" b="1" dirty="0" err="1"/>
              <a:t>yin.da.yin</a:t>
            </a:r>
            <a:r>
              <a:rPr lang="en-US" b="1" dirty="0"/>
              <a:t> </a:t>
            </a:r>
            <a:r>
              <a:rPr lang="en-US" dirty="0"/>
              <a:t>‘Of course, (it) is a girl’ [</a:t>
            </a:r>
            <a:r>
              <a:rPr lang="en-US" cap="small" dirty="0"/>
              <a:t>epi3</a:t>
            </a:r>
            <a:r>
              <a:rPr lang="en-US" dirty="0"/>
              <a:t>]</a:t>
            </a:r>
          </a:p>
          <a:p>
            <a:pPr marL="514311" indent="-514311">
              <a:buAutoNum type="arabicParenBoth"/>
            </a:pPr>
            <a:r>
              <a:rPr lang="en-US" dirty="0" err="1"/>
              <a:t>bu.mo</a:t>
            </a:r>
            <a:r>
              <a:rPr lang="en-US" dirty="0"/>
              <a:t> </a:t>
            </a:r>
            <a:r>
              <a:rPr lang="en-US" b="1" dirty="0" err="1"/>
              <a:t>yin.pa.red</a:t>
            </a:r>
            <a:r>
              <a:rPr lang="en-US" b="1" dirty="0"/>
              <a:t> </a:t>
            </a:r>
            <a:r>
              <a:rPr lang="en-US" dirty="0"/>
              <a:t>‘(Oh so), (it) was a girl (I did not think so)’ [</a:t>
            </a:r>
            <a:r>
              <a:rPr lang="en-US" cap="small" dirty="0" err="1"/>
              <a:t>corr</a:t>
            </a:r>
            <a:r>
              <a:rPr lang="en-US" dirty="0"/>
              <a:t>]</a:t>
            </a:r>
          </a:p>
          <a:p>
            <a:pPr marL="514311" indent="-514311">
              <a:buAutoNum type="arabicParenBoth"/>
            </a:pPr>
            <a:r>
              <a:rPr lang="en-US" dirty="0" err="1"/>
              <a:t>bu.mo</a:t>
            </a:r>
            <a:r>
              <a:rPr lang="en-US" dirty="0"/>
              <a:t> </a:t>
            </a:r>
            <a:r>
              <a:rPr lang="en-US" b="1" dirty="0" err="1"/>
              <a:t>yin.pa.yod</a:t>
            </a:r>
            <a:r>
              <a:rPr lang="en-US" b="1" dirty="0"/>
              <a:t> </a:t>
            </a:r>
            <a:r>
              <a:rPr lang="en-US" dirty="0"/>
              <a:t>‘(it) is/was a girl, (as far as I can remember)’ [</a:t>
            </a:r>
            <a:r>
              <a:rPr lang="en-US" cap="small" dirty="0" err="1"/>
              <a:t>mnem</a:t>
            </a:r>
            <a:r>
              <a:rPr lang="en-US" dirty="0"/>
              <a:t>]</a:t>
            </a:r>
          </a:p>
          <a:p>
            <a:pPr marL="514311" indent="-514311">
              <a:buAutoNum type="arabicParenBoth"/>
            </a:pPr>
            <a:r>
              <a:rPr lang="en-US" dirty="0" err="1"/>
              <a:t>bu.mo</a:t>
            </a:r>
            <a:r>
              <a:rPr lang="en-US" dirty="0"/>
              <a:t> </a:t>
            </a:r>
            <a:r>
              <a:rPr lang="en-US" b="1" dirty="0" err="1"/>
              <a:t>a.yin</a:t>
            </a:r>
            <a:r>
              <a:rPr lang="en-US" b="1" dirty="0"/>
              <a:t> </a:t>
            </a:r>
            <a:r>
              <a:rPr lang="en-US" dirty="0"/>
              <a:t>‘I strongly doubt (it) is a girl!’ [</a:t>
            </a:r>
            <a:r>
              <a:rPr lang="en-US" cap="small" dirty="0"/>
              <a:t>epi3+neg</a:t>
            </a:r>
            <a:r>
              <a:rPr lang="en-US" dirty="0"/>
              <a:t>]</a:t>
            </a:r>
          </a:p>
          <a:p>
            <a:pPr marL="514311" indent="-514311">
              <a:buAutoNum type="arabicParenBoth"/>
            </a:pPr>
            <a:r>
              <a:rPr lang="en-US" dirty="0" err="1"/>
              <a:t>bu.mo</a:t>
            </a:r>
            <a:r>
              <a:rPr lang="en-US" dirty="0"/>
              <a:t> </a:t>
            </a:r>
            <a:r>
              <a:rPr lang="en-US" b="1" dirty="0"/>
              <a:t>yin.’</a:t>
            </a:r>
            <a:r>
              <a:rPr lang="en-US" b="1" dirty="0" err="1"/>
              <a:t>gro</a:t>
            </a:r>
            <a:r>
              <a:rPr lang="en-US" b="1" dirty="0"/>
              <a:t> </a:t>
            </a:r>
            <a:r>
              <a:rPr lang="en-US" dirty="0"/>
              <a:t>‘(it) may be a girl!’ [</a:t>
            </a:r>
            <a:r>
              <a:rPr lang="en-US" cap="small" dirty="0"/>
              <a:t>epi1</a:t>
            </a:r>
            <a:r>
              <a:rPr lang="en-US" dirty="0"/>
              <a:t>]</a:t>
            </a:r>
          </a:p>
          <a:p>
            <a:pPr marL="514311" indent="-514311">
              <a:buAutoNum type="arabicParenBoth"/>
            </a:pPr>
            <a:r>
              <a:rPr lang="en-US" dirty="0" err="1"/>
              <a:t>bu.mo</a:t>
            </a:r>
            <a:r>
              <a:rPr lang="en-US" dirty="0"/>
              <a:t> </a:t>
            </a:r>
            <a:r>
              <a:rPr lang="en-US" b="1" dirty="0"/>
              <a:t>yin.’</a:t>
            </a:r>
            <a:r>
              <a:rPr lang="en-US" b="1" dirty="0" err="1"/>
              <a:t>gro’o</a:t>
            </a:r>
            <a:r>
              <a:rPr lang="en-US" b="1" dirty="0"/>
              <a:t> </a:t>
            </a:r>
            <a:r>
              <a:rPr lang="en-US" dirty="0"/>
              <a:t>‘(It) is maybe not a girl!’ [</a:t>
            </a:r>
            <a:r>
              <a:rPr lang="en-US" cap="small" dirty="0"/>
              <a:t>epi1+neg</a:t>
            </a:r>
            <a:r>
              <a:rPr lang="en-US" dirty="0"/>
              <a:t>]</a:t>
            </a:r>
          </a:p>
          <a:p>
            <a:pPr marL="514311" indent="-514311">
              <a:buAutoNum type="arabicParenBoth"/>
            </a:pPr>
            <a:r>
              <a:rPr lang="en-US" dirty="0" err="1"/>
              <a:t>bu.mo</a:t>
            </a:r>
            <a:r>
              <a:rPr lang="en-US" dirty="0"/>
              <a:t> </a:t>
            </a:r>
            <a:r>
              <a:rPr lang="en-US" b="1" dirty="0"/>
              <a:t>yin.pa.’</a:t>
            </a:r>
            <a:r>
              <a:rPr lang="en-US" b="1" dirty="0" err="1"/>
              <a:t>dra</a:t>
            </a:r>
            <a:r>
              <a:rPr lang="en-US" b="1" dirty="0"/>
              <a:t> </a:t>
            </a:r>
            <a:r>
              <a:rPr lang="en-US" dirty="0"/>
              <a:t>‘(It) is probably a girl! (from what I can see)’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yin.sa.red</a:t>
            </a:r>
            <a:r>
              <a:rPr lang="en-US" b="1" dirty="0"/>
              <a:t> </a:t>
            </a:r>
            <a:r>
              <a:rPr lang="en-US" dirty="0"/>
              <a:t>‘(It) is probably a girl! (It) is a girl!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yin.gyi.red</a:t>
            </a:r>
            <a:r>
              <a:rPr lang="en-US" b="1" dirty="0"/>
              <a:t> </a:t>
            </a:r>
            <a:r>
              <a:rPr lang="en-US" dirty="0"/>
              <a:t>‘(It) is probably a girl!’ [</a:t>
            </a:r>
            <a:r>
              <a:rPr lang="en-US" cap="small" dirty="0"/>
              <a:t>epi2+fact</a:t>
            </a:r>
            <a:r>
              <a:rPr lang="en-US" dirty="0"/>
              <a:t>]</a:t>
            </a:r>
          </a:p>
          <a:p>
            <a:pPr marL="514311" indent="-514311">
              <a:buAutoNum type="arabicParenBoth"/>
            </a:pPr>
            <a:r>
              <a:rPr lang="en-US" dirty="0" err="1"/>
              <a:t>bu.mo</a:t>
            </a:r>
            <a:r>
              <a:rPr lang="en-US" dirty="0"/>
              <a:t> </a:t>
            </a:r>
            <a:r>
              <a:rPr lang="en-US" b="1" dirty="0"/>
              <a:t>yin</a:t>
            </a:r>
            <a:r>
              <a:rPr lang="en-US" dirty="0"/>
              <a:t> ‘(I) am a girl’ or in a marked sentence ‘(it) is my girl/daughter’ [</a:t>
            </a:r>
            <a:r>
              <a:rPr lang="en-US" cap="small" dirty="0"/>
              <a:t>ego</a:t>
            </a:r>
            <a:r>
              <a:rPr lang="en-US" dirty="0"/>
              <a:t>]</a:t>
            </a:r>
          </a:p>
          <a:p>
            <a:pPr marL="514311" indent="-514311">
              <a:buAutoNum type="arabicParenBoth"/>
            </a:pPr>
            <a:r>
              <a:rPr lang="en-US" dirty="0" err="1"/>
              <a:t>bu.mo</a:t>
            </a:r>
            <a:r>
              <a:rPr lang="en-US" dirty="0"/>
              <a:t> </a:t>
            </a:r>
            <a:r>
              <a:rPr lang="en-US" b="1" dirty="0"/>
              <a:t>yin-za</a:t>
            </a:r>
            <a:r>
              <a:rPr lang="en-US" dirty="0"/>
              <a:t> ‘(I) am a girl, (she) says,</a:t>
            </a:r>
          </a:p>
          <a:p>
            <a:pPr marL="514311" indent="-514311">
              <a:buAutoNum type="arabicParenBoth"/>
            </a:pPr>
            <a:r>
              <a:rPr lang="en-US" dirty="0" err="1"/>
              <a:t>bu.mo</a:t>
            </a:r>
            <a:r>
              <a:rPr lang="en-US" dirty="0"/>
              <a:t> </a:t>
            </a:r>
            <a:r>
              <a:rPr lang="en-US" b="1" dirty="0"/>
              <a:t>red-za </a:t>
            </a:r>
            <a:r>
              <a:rPr lang="en-US" dirty="0"/>
              <a:t>‘(they) say that (it) is a girl.’</a:t>
            </a:r>
          </a:p>
        </p:txBody>
      </p:sp>
    </p:spTree>
    <p:extLst>
      <p:ext uri="{BB962C8B-B14F-4D97-AF65-F5344CB8AC3E}">
        <p14:creationId xmlns:p14="http://schemas.microsoft.com/office/powerpoint/2010/main" val="3844341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Tibetan </a:t>
            </a:r>
            <a:r>
              <a:rPr lang="en-US" sz="3199" dirty="0"/>
              <a:t>(</a:t>
            </a:r>
            <a:r>
              <a:rPr lang="en-US" sz="3199" dirty="0" err="1"/>
              <a:t>Tournadre</a:t>
            </a:r>
            <a:r>
              <a:rPr lang="en-US" sz="3199" dirty="0"/>
              <a:t> 2017:101)</a:t>
            </a:r>
            <a:endParaRPr lang="en-US" dirty="0"/>
          </a:p>
        </p:txBody>
      </p:sp>
      <p:sp>
        <p:nvSpPr>
          <p:cNvPr id="3" name="Content Placeholder 2"/>
          <p:cNvSpPr>
            <a:spLocks noGrp="1"/>
          </p:cNvSpPr>
          <p:nvPr>
            <p:ph idx="1"/>
          </p:nvPr>
        </p:nvSpPr>
        <p:spPr/>
        <p:txBody>
          <a:bodyPr>
            <a:normAutofit fontScale="55000" lnSpcReduction="20000"/>
          </a:bodyPr>
          <a:lstStyle/>
          <a:p>
            <a:pPr marL="514311" indent="-514311">
              <a:buAutoNum type="arabicParenBoth"/>
            </a:pPr>
            <a:r>
              <a:rPr lang="en-US" dirty="0" err="1"/>
              <a:t>bu.mo</a:t>
            </a:r>
            <a:r>
              <a:rPr lang="en-US" dirty="0"/>
              <a:t> </a:t>
            </a:r>
            <a:r>
              <a:rPr lang="en-US" b="1" dirty="0"/>
              <a:t>red</a:t>
            </a:r>
            <a:r>
              <a:rPr lang="en-US" dirty="0"/>
              <a:t> ‘(it) is a girl’ [</a:t>
            </a:r>
            <a:r>
              <a:rPr lang="en-US" cap="small" dirty="0"/>
              <a:t>fact</a:t>
            </a:r>
            <a:r>
              <a:rPr lang="en-US" dirty="0"/>
              <a:t>]</a:t>
            </a:r>
          </a:p>
          <a:p>
            <a:pPr marL="514311" indent="-514311">
              <a:buAutoNum type="arabicParenBoth"/>
            </a:pPr>
            <a:r>
              <a:rPr lang="en-US" dirty="0" err="1"/>
              <a:t>bu.mo</a:t>
            </a:r>
            <a:r>
              <a:rPr lang="en-US" dirty="0"/>
              <a:t> </a:t>
            </a:r>
            <a:r>
              <a:rPr lang="en-US" b="1" dirty="0" err="1"/>
              <a:t>red.bzhag</a:t>
            </a:r>
            <a:r>
              <a:rPr lang="en-US" b="1" dirty="0"/>
              <a:t> </a:t>
            </a:r>
            <a:r>
              <a:rPr lang="en-US" dirty="0"/>
              <a:t>‘(Oh I see), (it) is a girl’ [</a:t>
            </a:r>
            <a:r>
              <a:rPr lang="en-US" cap="small" dirty="0" err="1"/>
              <a:t>sens</a:t>
            </a:r>
            <a:r>
              <a:rPr lang="en-US" cap="small" dirty="0"/>
              <a:t> inf</a:t>
            </a:r>
            <a:r>
              <a:rPr lang="en-US" dirty="0"/>
              <a:t>]</a:t>
            </a:r>
          </a:p>
          <a:p>
            <a:pPr marL="514311" indent="-514311">
              <a:buAutoNum type="arabicParenBoth"/>
            </a:pPr>
            <a:r>
              <a:rPr lang="en-US" dirty="0" err="1"/>
              <a:t>bu.mo</a:t>
            </a:r>
            <a:r>
              <a:rPr lang="en-US" dirty="0"/>
              <a:t> </a:t>
            </a:r>
            <a:r>
              <a:rPr lang="en-US" b="1" dirty="0" err="1"/>
              <a:t>yin.da.yin</a:t>
            </a:r>
            <a:r>
              <a:rPr lang="en-US" b="1" dirty="0"/>
              <a:t> </a:t>
            </a:r>
            <a:r>
              <a:rPr lang="en-US" dirty="0"/>
              <a:t>‘Of course, (it) is a girl’ [</a:t>
            </a:r>
            <a:r>
              <a:rPr lang="en-US" cap="small" dirty="0"/>
              <a:t>epi3</a:t>
            </a:r>
            <a:r>
              <a:rPr lang="en-US" dirty="0"/>
              <a:t>]</a:t>
            </a:r>
          </a:p>
          <a:p>
            <a:pPr marL="514311" indent="-514311">
              <a:buAutoNum type="arabicParenBoth"/>
            </a:pPr>
            <a:r>
              <a:rPr lang="en-US" dirty="0" err="1"/>
              <a:t>bu.mo</a:t>
            </a:r>
            <a:r>
              <a:rPr lang="en-US" dirty="0"/>
              <a:t> </a:t>
            </a:r>
            <a:r>
              <a:rPr lang="en-US" b="1" dirty="0" err="1"/>
              <a:t>yin.pa.red</a:t>
            </a:r>
            <a:r>
              <a:rPr lang="en-US" b="1" dirty="0"/>
              <a:t> </a:t>
            </a:r>
            <a:r>
              <a:rPr lang="en-US" dirty="0"/>
              <a:t>‘(Oh so), (it) was a girl (I did not think so)’ [</a:t>
            </a:r>
            <a:r>
              <a:rPr lang="en-US" cap="small" dirty="0" err="1"/>
              <a:t>corr</a:t>
            </a:r>
            <a:r>
              <a:rPr lang="en-US" dirty="0"/>
              <a:t>]</a:t>
            </a:r>
          </a:p>
          <a:p>
            <a:pPr marL="514311" indent="-514311">
              <a:buAutoNum type="arabicParenBoth"/>
            </a:pPr>
            <a:r>
              <a:rPr lang="en-US" dirty="0" err="1"/>
              <a:t>bu.mo</a:t>
            </a:r>
            <a:r>
              <a:rPr lang="en-US" dirty="0"/>
              <a:t> </a:t>
            </a:r>
            <a:r>
              <a:rPr lang="en-US" b="1" dirty="0" err="1"/>
              <a:t>yin.pa.yod</a:t>
            </a:r>
            <a:r>
              <a:rPr lang="en-US" b="1" dirty="0"/>
              <a:t> </a:t>
            </a:r>
            <a:r>
              <a:rPr lang="en-US" dirty="0"/>
              <a:t>‘(it) is/was a girl, (as far as I can remember)’ [</a:t>
            </a:r>
            <a:r>
              <a:rPr lang="en-US" cap="small" dirty="0" err="1"/>
              <a:t>mnem</a:t>
            </a:r>
            <a:r>
              <a:rPr lang="en-US" dirty="0"/>
              <a:t>]</a:t>
            </a:r>
          </a:p>
          <a:p>
            <a:pPr marL="514311" indent="-514311">
              <a:buAutoNum type="arabicParenBoth"/>
            </a:pPr>
            <a:r>
              <a:rPr lang="en-US" dirty="0" err="1"/>
              <a:t>bu.mo</a:t>
            </a:r>
            <a:r>
              <a:rPr lang="en-US" dirty="0"/>
              <a:t> </a:t>
            </a:r>
            <a:r>
              <a:rPr lang="en-US" b="1" dirty="0" err="1"/>
              <a:t>a.yin</a:t>
            </a:r>
            <a:r>
              <a:rPr lang="en-US" b="1" dirty="0"/>
              <a:t> </a:t>
            </a:r>
            <a:r>
              <a:rPr lang="en-US" dirty="0"/>
              <a:t>‘I strongly doubt (it) is a girl!’ [</a:t>
            </a:r>
            <a:r>
              <a:rPr lang="en-US" cap="small" dirty="0"/>
              <a:t>epi3+neg</a:t>
            </a:r>
            <a:r>
              <a:rPr lang="en-US" dirty="0"/>
              <a:t>]</a:t>
            </a:r>
          </a:p>
          <a:p>
            <a:pPr marL="514311" indent="-514311">
              <a:buAutoNum type="arabicParenBoth"/>
            </a:pPr>
            <a:r>
              <a:rPr lang="en-US" dirty="0" err="1"/>
              <a:t>bu.mo</a:t>
            </a:r>
            <a:r>
              <a:rPr lang="en-US" dirty="0"/>
              <a:t> </a:t>
            </a:r>
            <a:r>
              <a:rPr lang="en-US" b="1" dirty="0"/>
              <a:t>yin.’</a:t>
            </a:r>
            <a:r>
              <a:rPr lang="en-US" b="1" dirty="0" err="1"/>
              <a:t>gro</a:t>
            </a:r>
            <a:r>
              <a:rPr lang="en-US" b="1" dirty="0"/>
              <a:t> </a:t>
            </a:r>
            <a:r>
              <a:rPr lang="en-US" dirty="0"/>
              <a:t>‘(it) may be a girl!’ [</a:t>
            </a:r>
            <a:r>
              <a:rPr lang="en-US" cap="small" dirty="0"/>
              <a:t>epi1</a:t>
            </a:r>
            <a:r>
              <a:rPr lang="en-US" dirty="0"/>
              <a:t>]</a:t>
            </a:r>
          </a:p>
          <a:p>
            <a:pPr marL="514311" indent="-514311">
              <a:buAutoNum type="arabicParenBoth"/>
            </a:pPr>
            <a:r>
              <a:rPr lang="en-US" dirty="0" err="1"/>
              <a:t>bu.mo</a:t>
            </a:r>
            <a:r>
              <a:rPr lang="en-US" dirty="0"/>
              <a:t> </a:t>
            </a:r>
            <a:r>
              <a:rPr lang="en-US" b="1" dirty="0"/>
              <a:t>yin.’</a:t>
            </a:r>
            <a:r>
              <a:rPr lang="en-US" b="1" dirty="0" err="1"/>
              <a:t>gro’o</a:t>
            </a:r>
            <a:r>
              <a:rPr lang="en-US" b="1" dirty="0"/>
              <a:t> </a:t>
            </a:r>
            <a:r>
              <a:rPr lang="en-US" dirty="0"/>
              <a:t>‘(It) is maybe not a girl!’ [</a:t>
            </a:r>
            <a:r>
              <a:rPr lang="en-US" cap="small" dirty="0"/>
              <a:t>epi1+neg</a:t>
            </a:r>
            <a:r>
              <a:rPr lang="en-US" dirty="0"/>
              <a:t>]</a:t>
            </a:r>
          </a:p>
          <a:p>
            <a:pPr marL="514311" indent="-514311">
              <a:buAutoNum type="arabicParenBoth"/>
            </a:pPr>
            <a:r>
              <a:rPr lang="en-US" dirty="0" err="1"/>
              <a:t>bu.mo</a:t>
            </a:r>
            <a:r>
              <a:rPr lang="en-US" dirty="0"/>
              <a:t> </a:t>
            </a:r>
            <a:r>
              <a:rPr lang="en-US" b="1" dirty="0"/>
              <a:t>yin.pa.’</a:t>
            </a:r>
            <a:r>
              <a:rPr lang="en-US" b="1" dirty="0" err="1"/>
              <a:t>dra</a:t>
            </a:r>
            <a:r>
              <a:rPr lang="en-US" b="1" dirty="0"/>
              <a:t> </a:t>
            </a:r>
            <a:r>
              <a:rPr lang="en-US" dirty="0"/>
              <a:t>‘(It) is probably a girl! (from what I can see)’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yin.sa.red</a:t>
            </a:r>
            <a:r>
              <a:rPr lang="en-US" b="1" dirty="0"/>
              <a:t> </a:t>
            </a:r>
            <a:r>
              <a:rPr lang="en-US" dirty="0"/>
              <a:t>‘(It) is probably a girl! (It) is a girl! [</a:t>
            </a:r>
            <a:r>
              <a:rPr lang="en-US" cap="small" dirty="0"/>
              <a:t>epi2+sens</a:t>
            </a:r>
            <a:r>
              <a:rPr lang="en-US" dirty="0"/>
              <a:t>]</a:t>
            </a:r>
          </a:p>
          <a:p>
            <a:pPr marL="514311" indent="-514311">
              <a:buAutoNum type="arabicParenBoth"/>
            </a:pPr>
            <a:r>
              <a:rPr lang="en-US" dirty="0"/>
              <a:t> </a:t>
            </a:r>
            <a:r>
              <a:rPr lang="en-US" dirty="0" err="1"/>
              <a:t>bu.mo</a:t>
            </a:r>
            <a:r>
              <a:rPr lang="en-US" dirty="0"/>
              <a:t> </a:t>
            </a:r>
            <a:r>
              <a:rPr lang="en-US" b="1" dirty="0" err="1"/>
              <a:t>yin.gyi.red</a:t>
            </a:r>
            <a:r>
              <a:rPr lang="en-US" b="1" dirty="0"/>
              <a:t> </a:t>
            </a:r>
            <a:r>
              <a:rPr lang="en-US" dirty="0"/>
              <a:t>‘(It) is probably a girl!’ [</a:t>
            </a:r>
            <a:r>
              <a:rPr lang="en-US" cap="small" dirty="0"/>
              <a:t>epi2+fact</a:t>
            </a:r>
            <a:r>
              <a:rPr lang="en-US" dirty="0"/>
              <a:t>]</a:t>
            </a:r>
          </a:p>
          <a:p>
            <a:pPr marL="514311" indent="-514311">
              <a:buAutoNum type="arabicParenBoth"/>
            </a:pPr>
            <a:r>
              <a:rPr lang="en-US" dirty="0" err="1"/>
              <a:t>bu.mo</a:t>
            </a:r>
            <a:r>
              <a:rPr lang="en-US" dirty="0"/>
              <a:t> </a:t>
            </a:r>
            <a:r>
              <a:rPr lang="en-US" b="1" dirty="0"/>
              <a:t>yin</a:t>
            </a:r>
            <a:r>
              <a:rPr lang="en-US" dirty="0"/>
              <a:t> ‘(I) am a girl’ or in a marked sentence ‘(it) is my girl/daughter’ [</a:t>
            </a:r>
            <a:r>
              <a:rPr lang="en-US" cap="small" dirty="0"/>
              <a:t>ego</a:t>
            </a:r>
            <a:r>
              <a:rPr lang="en-US" dirty="0"/>
              <a:t>]</a:t>
            </a:r>
          </a:p>
          <a:p>
            <a:pPr marL="514311" indent="-514311">
              <a:buAutoNum type="arabicParenBoth"/>
            </a:pPr>
            <a:r>
              <a:rPr lang="en-US" dirty="0" err="1"/>
              <a:t>bu.mo</a:t>
            </a:r>
            <a:r>
              <a:rPr lang="en-US" dirty="0"/>
              <a:t> </a:t>
            </a:r>
            <a:r>
              <a:rPr lang="en-US" b="1" dirty="0"/>
              <a:t>yin-za</a:t>
            </a:r>
            <a:r>
              <a:rPr lang="en-US" dirty="0"/>
              <a:t> ‘(I) am a girl, (she) says,</a:t>
            </a:r>
          </a:p>
          <a:p>
            <a:pPr marL="514311" indent="-514311">
              <a:buAutoNum type="arabicParenBoth"/>
            </a:pPr>
            <a:r>
              <a:rPr lang="en-US" dirty="0" err="1"/>
              <a:t>bu.mo</a:t>
            </a:r>
            <a:r>
              <a:rPr lang="en-US" dirty="0"/>
              <a:t> </a:t>
            </a:r>
            <a:r>
              <a:rPr lang="en-US" b="1" dirty="0"/>
              <a:t>red-za </a:t>
            </a:r>
            <a:r>
              <a:rPr lang="en-US" dirty="0"/>
              <a:t>‘(they) say that (it) is a girl.’</a:t>
            </a:r>
          </a:p>
        </p:txBody>
      </p:sp>
    </p:spTree>
    <p:extLst>
      <p:ext uri="{BB962C8B-B14F-4D97-AF65-F5344CB8AC3E}">
        <p14:creationId xmlns:p14="http://schemas.microsoft.com/office/powerpoint/2010/main" val="323413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AB97-C679-DF4A-881D-AF16DC5616D5}"/>
              </a:ext>
            </a:extLst>
          </p:cNvPr>
          <p:cNvSpPr>
            <a:spLocks noGrp="1"/>
          </p:cNvSpPr>
          <p:nvPr>
            <p:ph type="title"/>
          </p:nvPr>
        </p:nvSpPr>
        <p:spPr/>
        <p:txBody>
          <a:bodyPr>
            <a:normAutofit fontScale="90000"/>
          </a:bodyPr>
          <a:lstStyle/>
          <a:p>
            <a:r>
              <a:rPr lang="en-US" dirty="0"/>
              <a:t>Pragmatics of knowledge management is the starting point</a:t>
            </a:r>
          </a:p>
        </p:txBody>
      </p:sp>
      <p:sp>
        <p:nvSpPr>
          <p:cNvPr id="3" name="Content Placeholder 2">
            <a:extLst>
              <a:ext uri="{FF2B5EF4-FFF2-40B4-BE49-F238E27FC236}">
                <a16:creationId xmlns:a16="http://schemas.microsoft.com/office/drawing/2014/main" id="{7ACD9B6A-AE34-2D40-85B2-DC3EB331FFEA}"/>
              </a:ext>
            </a:extLst>
          </p:cNvPr>
          <p:cNvSpPr>
            <a:spLocks noGrp="1"/>
          </p:cNvSpPr>
          <p:nvPr>
            <p:ph idx="1"/>
          </p:nvPr>
        </p:nvSpPr>
        <p:spPr/>
        <p:txBody>
          <a:bodyPr>
            <a:normAutofit fontScale="47500" lnSpcReduction="20000"/>
          </a:bodyPr>
          <a:lstStyle/>
          <a:p>
            <a:r>
              <a:rPr lang="en-US" sz="5800" dirty="0"/>
              <a:t>‘Small’ languages</a:t>
            </a:r>
          </a:p>
          <a:p>
            <a:pPr lvl="1"/>
            <a:r>
              <a:rPr lang="en-US" sz="5099" dirty="0" err="1"/>
              <a:t>Jaminjung</a:t>
            </a:r>
            <a:r>
              <a:rPr lang="en-US" sz="5099" dirty="0"/>
              <a:t> (Schultze-Berndt 2017)</a:t>
            </a:r>
          </a:p>
          <a:p>
            <a:pPr lvl="1"/>
            <a:r>
              <a:rPr lang="en-US" sz="5099" dirty="0" err="1"/>
              <a:t>Murrinhpatha</a:t>
            </a:r>
            <a:r>
              <a:rPr lang="en-US" sz="5099" dirty="0"/>
              <a:t> (Mansfield 2019)</a:t>
            </a:r>
          </a:p>
          <a:p>
            <a:pPr lvl="1"/>
            <a:r>
              <a:rPr lang="en-US" sz="5099" dirty="0" err="1"/>
              <a:t>Kichwa</a:t>
            </a:r>
            <a:r>
              <a:rPr lang="en-US" sz="5099" dirty="0"/>
              <a:t> (</a:t>
            </a:r>
            <a:r>
              <a:rPr lang="en-US" sz="5099" dirty="0" err="1"/>
              <a:t>Grzech</a:t>
            </a:r>
            <a:r>
              <a:rPr lang="en-US" sz="5099" dirty="0"/>
              <a:t> 2020, 2021)</a:t>
            </a:r>
          </a:p>
          <a:p>
            <a:pPr lvl="1">
              <a:buFontTx/>
              <a:buChar char="-"/>
            </a:pPr>
            <a:r>
              <a:rPr lang="en-US" sz="5099" dirty="0"/>
              <a:t>and Tibetan languages! (</a:t>
            </a:r>
            <a:r>
              <a:rPr lang="en-US" sz="5099" dirty="0" err="1"/>
              <a:t>Zeisler</a:t>
            </a:r>
            <a:r>
              <a:rPr lang="en-US" sz="5099" dirty="0"/>
              <a:t> 2024)</a:t>
            </a:r>
          </a:p>
          <a:p>
            <a:pPr lvl="1">
              <a:buFontTx/>
              <a:buChar char="-"/>
            </a:pPr>
            <a:endParaRPr lang="en-US" dirty="0"/>
          </a:p>
          <a:p>
            <a:pPr lvl="1">
              <a:buFontTx/>
              <a:buChar char="-"/>
            </a:pPr>
            <a:endParaRPr lang="en-US" dirty="0"/>
          </a:p>
          <a:p>
            <a:pPr lvl="1">
              <a:buFontTx/>
              <a:buChar char="-"/>
            </a:pPr>
            <a:endParaRPr lang="en-US" dirty="0"/>
          </a:p>
          <a:p>
            <a:pPr marL="0" indent="0">
              <a:buNone/>
            </a:pPr>
            <a:r>
              <a:rPr lang="en-GB" sz="2500" dirty="0" err="1"/>
              <a:t>Grzech</a:t>
            </a:r>
            <a:r>
              <a:rPr lang="en-GB" sz="2500" dirty="0"/>
              <a:t>, K. (2020). Managing Common Ground with epistemic marking: ‘Evidential’ markers in Upper Napo </a:t>
            </a:r>
            <a:r>
              <a:rPr lang="en-GB" sz="2500" dirty="0" err="1"/>
              <a:t>Kichwa</a:t>
            </a:r>
            <a:r>
              <a:rPr lang="en-GB" sz="2500" dirty="0"/>
              <a:t> and their functions in interaction. </a:t>
            </a:r>
            <a:r>
              <a:rPr lang="en-GB" sz="2500" i="1" dirty="0"/>
              <a:t>Journal of Pragmatics</a:t>
            </a:r>
            <a:r>
              <a:rPr lang="en-GB" sz="2500" dirty="0"/>
              <a:t>, </a:t>
            </a:r>
            <a:r>
              <a:rPr lang="en-GB" sz="2500" i="1" dirty="0"/>
              <a:t>168</a:t>
            </a:r>
            <a:r>
              <a:rPr lang="en-GB" sz="2500" dirty="0"/>
              <a:t>, 81–97. </a:t>
            </a:r>
          </a:p>
          <a:p>
            <a:pPr marL="0" indent="0">
              <a:buNone/>
            </a:pPr>
            <a:r>
              <a:rPr lang="en-GB" sz="2500" dirty="0" err="1"/>
              <a:t>Grzech</a:t>
            </a:r>
            <a:r>
              <a:rPr lang="en-GB" sz="2500" dirty="0"/>
              <a:t>, K. (2021). Using discourse markers to negotiate epistemic stance: A view from situated language use. </a:t>
            </a:r>
            <a:r>
              <a:rPr lang="en-GB" sz="2500" i="1" dirty="0"/>
              <a:t>Journal of Pragmatics</a:t>
            </a:r>
            <a:r>
              <a:rPr lang="en-GB" sz="2500" dirty="0"/>
              <a:t>, </a:t>
            </a:r>
            <a:r>
              <a:rPr lang="en-GB" sz="2500" i="1" dirty="0"/>
              <a:t>177</a:t>
            </a:r>
            <a:r>
              <a:rPr lang="en-GB" sz="2500" dirty="0"/>
              <a:t>, 208–223. </a:t>
            </a:r>
            <a:endParaRPr lang="en-US" sz="2500" dirty="0"/>
          </a:p>
          <a:p>
            <a:pPr marL="0" indent="0">
              <a:buNone/>
            </a:pPr>
            <a:r>
              <a:rPr lang="en-GB" sz="2500" dirty="0"/>
              <a:t>Mansfield, J. (2019). Epistemic authority and sociolinguistic stance in an Australian Aboriginal language. </a:t>
            </a:r>
            <a:r>
              <a:rPr lang="en-GB" sz="2500" i="1" dirty="0"/>
              <a:t>Open Linguistics</a:t>
            </a:r>
            <a:r>
              <a:rPr lang="en-GB" sz="2500" dirty="0"/>
              <a:t>.</a:t>
            </a:r>
          </a:p>
          <a:p>
            <a:pPr marL="0" indent="0">
              <a:buNone/>
            </a:pPr>
            <a:r>
              <a:rPr lang="en-GB" sz="2500" dirty="0"/>
              <a:t>Schultze-Berndt, E. (2017). Shared vs. Primary epistemic authority in </a:t>
            </a:r>
            <a:r>
              <a:rPr lang="en-GB" sz="2500" dirty="0" err="1"/>
              <a:t>Jaminjung</a:t>
            </a:r>
            <a:r>
              <a:rPr lang="en-GB" sz="2500" dirty="0"/>
              <a:t>/</a:t>
            </a:r>
            <a:r>
              <a:rPr lang="en-GB" sz="2500" dirty="0" err="1"/>
              <a:t>Ngaliwurru</a:t>
            </a:r>
            <a:r>
              <a:rPr lang="en-GB" sz="2500" dirty="0"/>
              <a:t>. </a:t>
            </a:r>
            <a:r>
              <a:rPr lang="en-GB" sz="2500" i="1" dirty="0"/>
              <a:t>Open Linguistics</a:t>
            </a:r>
            <a:r>
              <a:rPr lang="en-GB" sz="2500" dirty="0"/>
              <a:t>, </a:t>
            </a:r>
            <a:r>
              <a:rPr lang="en-GB" sz="2500" i="1" dirty="0"/>
              <a:t>3</a:t>
            </a:r>
            <a:r>
              <a:rPr lang="en-GB" sz="2500" dirty="0"/>
              <a:t>(1), 178–218.</a:t>
            </a:r>
          </a:p>
          <a:p>
            <a:pPr marL="0" indent="0">
              <a:buNone/>
            </a:pPr>
            <a:r>
              <a:rPr lang="en-GB" sz="2500" dirty="0" err="1"/>
              <a:t>Zeisler</a:t>
            </a:r>
            <a:r>
              <a:rPr lang="en-GB" sz="2500" dirty="0"/>
              <a:t>, B. (2024) </a:t>
            </a:r>
            <a:r>
              <a:rPr lang="en-GB" sz="2500" i="1" dirty="0"/>
              <a:t>Mine but not yours: </a:t>
            </a:r>
            <a:r>
              <a:rPr lang="en-AU" sz="2500" i="1" dirty="0">
                <a:solidFill>
                  <a:srgbClr val="1E282D"/>
                </a:solidFill>
                <a:highlight>
                  <a:srgbClr val="FFFFFF"/>
                </a:highlight>
              </a:rPr>
              <a:t>On some problems with the notions of ‘evidentiality’ and ‘egophoricity’ in the </a:t>
            </a:r>
            <a:r>
              <a:rPr lang="en-AU" sz="2500" i="1" dirty="0" err="1">
                <a:solidFill>
                  <a:srgbClr val="1E282D"/>
                </a:solidFill>
                <a:highlight>
                  <a:srgbClr val="FFFFFF"/>
                </a:highlight>
              </a:rPr>
              <a:t>Tibetic</a:t>
            </a:r>
            <a:r>
              <a:rPr lang="en-AU" sz="2500" i="1" dirty="0">
                <a:solidFill>
                  <a:srgbClr val="1E282D"/>
                </a:solidFill>
                <a:highlight>
                  <a:srgbClr val="FFFFFF"/>
                </a:highlight>
              </a:rPr>
              <a:t> languages, and particularly in Ladakhi</a:t>
            </a:r>
            <a:r>
              <a:rPr lang="en-AU" sz="2500" dirty="0">
                <a:solidFill>
                  <a:srgbClr val="1E282D"/>
                </a:solidFill>
                <a:highlight>
                  <a:srgbClr val="FFFFFF"/>
                </a:highlight>
              </a:rPr>
              <a:t>. Presentation at Uppsala University.</a:t>
            </a:r>
            <a:endParaRPr lang="en-AU" sz="2500" dirty="0">
              <a:highlight>
                <a:srgbClr val="FFFFFF"/>
              </a:highlight>
            </a:endParaRPr>
          </a:p>
          <a:p>
            <a:pPr marL="0" indent="0">
              <a:buNone/>
            </a:pPr>
            <a:endParaRPr lang="en-AU" sz="2500" dirty="0"/>
          </a:p>
          <a:p>
            <a:pPr lvl="1">
              <a:buFontTx/>
              <a:buChar char="-"/>
            </a:pPr>
            <a:endParaRPr lang="en-AU" dirty="0"/>
          </a:p>
          <a:p>
            <a:pPr lvl="1">
              <a:buFontTx/>
              <a:buChar char="-"/>
            </a:pPr>
            <a:endParaRPr lang="en-US" dirty="0"/>
          </a:p>
          <a:p>
            <a:pPr lvl="1"/>
            <a:endParaRPr lang="en-US" dirty="0"/>
          </a:p>
        </p:txBody>
      </p:sp>
    </p:spTree>
    <p:extLst>
      <p:ext uri="{BB962C8B-B14F-4D97-AF65-F5344CB8AC3E}">
        <p14:creationId xmlns:p14="http://schemas.microsoft.com/office/powerpoint/2010/main" val="4247176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092D-2644-8B49-A974-90DEE668EAC0}"/>
              </a:ext>
            </a:extLst>
          </p:cNvPr>
          <p:cNvSpPr>
            <a:spLocks noGrp="1"/>
          </p:cNvSpPr>
          <p:nvPr>
            <p:ph type="title"/>
          </p:nvPr>
        </p:nvSpPr>
        <p:spPr/>
        <p:txBody>
          <a:bodyPr>
            <a:normAutofit fontScale="90000"/>
          </a:bodyPr>
          <a:lstStyle/>
          <a:p>
            <a:r>
              <a:rPr lang="en-US" dirty="0"/>
              <a:t>Integrating Interactional Linguistics and Typology: challenges</a:t>
            </a:r>
          </a:p>
        </p:txBody>
      </p:sp>
      <p:sp>
        <p:nvSpPr>
          <p:cNvPr id="3" name="Content Placeholder 2">
            <a:extLst>
              <a:ext uri="{FF2B5EF4-FFF2-40B4-BE49-F238E27FC236}">
                <a16:creationId xmlns:a16="http://schemas.microsoft.com/office/drawing/2014/main" id="{1BF7ED03-BDD6-B846-9DC7-8D597561F552}"/>
              </a:ext>
            </a:extLst>
          </p:cNvPr>
          <p:cNvSpPr>
            <a:spLocks noGrp="1"/>
          </p:cNvSpPr>
          <p:nvPr>
            <p:ph idx="1"/>
          </p:nvPr>
        </p:nvSpPr>
        <p:spPr/>
        <p:txBody>
          <a:bodyPr>
            <a:normAutofit fontScale="85000" lnSpcReduction="20000"/>
          </a:bodyPr>
          <a:lstStyle/>
          <a:p>
            <a:r>
              <a:rPr lang="en-US" dirty="0"/>
              <a:t>Reference grammar bias towards the ‘grammatical’ (</a:t>
            </a:r>
            <a:r>
              <a:rPr lang="en-US" dirty="0" err="1"/>
              <a:t>Kittilä</a:t>
            </a:r>
            <a:r>
              <a:rPr lang="en-US" dirty="0"/>
              <a:t> et al 2018, 283)</a:t>
            </a:r>
          </a:p>
          <a:p>
            <a:pPr lvl="1"/>
            <a:r>
              <a:rPr lang="en-US" dirty="0"/>
              <a:t>“…due to limitations of space, reference grammars usually focus on the basic cases and the most frequent uses…”</a:t>
            </a:r>
          </a:p>
          <a:p>
            <a:r>
              <a:rPr lang="en-US" dirty="0"/>
              <a:t>Lack of ‘ordinary conversation’ recordings (</a:t>
            </a:r>
            <a:r>
              <a:rPr lang="en-US" dirty="0" err="1"/>
              <a:t>Kittilä</a:t>
            </a:r>
            <a:r>
              <a:rPr lang="en-US" dirty="0"/>
              <a:t> et al 2018, 288)</a:t>
            </a:r>
          </a:p>
          <a:p>
            <a:pPr lvl="1"/>
            <a:r>
              <a:rPr lang="en-US" dirty="0"/>
              <a:t>“…larger corpora enabling reliable studies of the natural use of </a:t>
            </a:r>
            <a:r>
              <a:rPr lang="en-US" dirty="0" err="1"/>
              <a:t>evidentials</a:t>
            </a:r>
            <a:r>
              <a:rPr lang="en-US" dirty="0"/>
              <a:t> are available for only a handful of languages, many of which lack evidentiality as a grammatical category… most corpora can be used only if the researcher knows the language(s)… the researcher is always responsible for how the examples from corpora are interpreted…” </a:t>
            </a:r>
          </a:p>
          <a:p>
            <a:endParaRPr lang="en-US" dirty="0"/>
          </a:p>
        </p:txBody>
      </p:sp>
    </p:spTree>
    <p:extLst>
      <p:ext uri="{BB962C8B-B14F-4D97-AF65-F5344CB8AC3E}">
        <p14:creationId xmlns:p14="http://schemas.microsoft.com/office/powerpoint/2010/main" val="224191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BD2DF-EB87-604D-BCFD-B066A5500C8C}"/>
              </a:ext>
            </a:extLst>
          </p:cNvPr>
          <p:cNvSpPr>
            <a:spLocks noGrp="1"/>
          </p:cNvSpPr>
          <p:nvPr>
            <p:ph type="title"/>
          </p:nvPr>
        </p:nvSpPr>
        <p:spPr/>
        <p:txBody>
          <a:bodyPr/>
          <a:lstStyle/>
          <a:p>
            <a:r>
              <a:rPr lang="en-US" dirty="0"/>
              <a:t>Solutions </a:t>
            </a:r>
          </a:p>
        </p:txBody>
      </p:sp>
      <p:sp>
        <p:nvSpPr>
          <p:cNvPr id="3" name="Content Placeholder 2">
            <a:extLst>
              <a:ext uri="{FF2B5EF4-FFF2-40B4-BE49-F238E27FC236}">
                <a16:creationId xmlns:a16="http://schemas.microsoft.com/office/drawing/2014/main" id="{41F593AB-9A43-B840-984C-A3B18BA825A1}"/>
              </a:ext>
            </a:extLst>
          </p:cNvPr>
          <p:cNvSpPr>
            <a:spLocks noGrp="1"/>
          </p:cNvSpPr>
          <p:nvPr>
            <p:ph idx="1"/>
          </p:nvPr>
        </p:nvSpPr>
        <p:spPr/>
        <p:txBody>
          <a:bodyPr/>
          <a:lstStyle/>
          <a:p>
            <a:pPr lvl="1"/>
            <a:r>
              <a:rPr lang="en-US" dirty="0"/>
              <a:t>We share more in common than we are different.</a:t>
            </a:r>
          </a:p>
          <a:p>
            <a:pPr lvl="2"/>
            <a:r>
              <a:rPr lang="en-US" dirty="0"/>
              <a:t>Knowledge management is ubiquitous in social interaction</a:t>
            </a:r>
          </a:p>
          <a:p>
            <a:pPr lvl="1"/>
            <a:r>
              <a:rPr lang="en-US" dirty="0"/>
              <a:t>All language use is interactional, to be understood in terms of social action. </a:t>
            </a:r>
          </a:p>
          <a:p>
            <a:pPr lvl="2"/>
            <a:r>
              <a:rPr lang="en-US" dirty="0"/>
              <a:t>Good pragmatic literacy is required!</a:t>
            </a:r>
          </a:p>
          <a:p>
            <a:pPr lvl="1"/>
            <a:r>
              <a:rPr lang="en-US" dirty="0"/>
              <a:t>Language documentation is a rich source for data if we learn to see it as interaction. </a:t>
            </a:r>
          </a:p>
          <a:p>
            <a:pPr marL="0" indent="0">
              <a:buNone/>
            </a:pPr>
            <a:endParaRPr lang="en-US" dirty="0"/>
          </a:p>
        </p:txBody>
      </p:sp>
    </p:spTree>
    <p:extLst>
      <p:ext uri="{BB962C8B-B14F-4D97-AF65-F5344CB8AC3E}">
        <p14:creationId xmlns:p14="http://schemas.microsoft.com/office/powerpoint/2010/main" val="692197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gain?</a:t>
            </a:r>
          </a:p>
        </p:txBody>
      </p:sp>
      <p:sp>
        <p:nvSpPr>
          <p:cNvPr id="3" name="Content Placeholder 2"/>
          <p:cNvSpPr>
            <a:spLocks noGrp="1"/>
          </p:cNvSpPr>
          <p:nvPr>
            <p:ph idx="1"/>
          </p:nvPr>
        </p:nvSpPr>
        <p:spPr/>
        <p:txBody>
          <a:bodyPr>
            <a:normAutofit fontScale="85000" lnSpcReduction="20000"/>
          </a:bodyPr>
          <a:lstStyle/>
          <a:p>
            <a:r>
              <a:rPr lang="en-US" dirty="0"/>
              <a:t>Opportunity for a new typology of evidentiality that examines linguistic resources for managing knowledge asymmetries without limiting to ‘grammar’</a:t>
            </a:r>
          </a:p>
          <a:p>
            <a:pPr lvl="1"/>
            <a:r>
              <a:rPr lang="en-US" dirty="0"/>
              <a:t>Provides evidence for why some epistemic expressions become </a:t>
            </a:r>
            <a:r>
              <a:rPr lang="en-US" dirty="0" err="1"/>
              <a:t>grammaticalised</a:t>
            </a:r>
            <a:r>
              <a:rPr lang="en-US" dirty="0"/>
              <a:t>. </a:t>
            </a:r>
          </a:p>
          <a:p>
            <a:pPr lvl="1"/>
            <a:r>
              <a:rPr lang="en-US" dirty="0"/>
              <a:t>Grounded in what we understand about human social </a:t>
            </a:r>
            <a:r>
              <a:rPr lang="en-US" dirty="0" err="1"/>
              <a:t>behaviour</a:t>
            </a:r>
            <a:r>
              <a:rPr lang="en-US" dirty="0"/>
              <a:t>.</a:t>
            </a:r>
          </a:p>
          <a:p>
            <a:r>
              <a:rPr lang="en-US" dirty="0"/>
              <a:t>Enriches our understanding of how linguistic differences may reflect cultural differences around</a:t>
            </a:r>
          </a:p>
          <a:p>
            <a:pPr lvl="1"/>
            <a:r>
              <a:rPr lang="en-US" dirty="0"/>
              <a:t>What constitutes speaker’s and other’s  territories of knowledge</a:t>
            </a:r>
          </a:p>
          <a:p>
            <a:pPr lvl="1"/>
            <a:r>
              <a:rPr lang="en-US" dirty="0"/>
              <a:t>What interactional practices have developed to manage epistemic gradients. </a:t>
            </a:r>
          </a:p>
        </p:txBody>
      </p:sp>
    </p:spTree>
    <p:extLst>
      <p:ext uri="{BB962C8B-B14F-4D97-AF65-F5344CB8AC3E}">
        <p14:creationId xmlns:p14="http://schemas.microsoft.com/office/powerpoint/2010/main" val="3082073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8AE4-E404-C449-AF64-AD0243E7C369}"/>
              </a:ext>
            </a:extLst>
          </p:cNvPr>
          <p:cNvSpPr>
            <a:spLocks noGrp="1"/>
          </p:cNvSpPr>
          <p:nvPr>
            <p:ph type="title"/>
          </p:nvPr>
        </p:nvSpPr>
        <p:spPr>
          <a:xfrm>
            <a:off x="457201" y="274640"/>
            <a:ext cx="8229600" cy="1034209"/>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3BC7110A-52AD-6842-BC11-939EE342DF7C}"/>
              </a:ext>
            </a:extLst>
          </p:cNvPr>
          <p:cNvSpPr>
            <a:spLocks noGrp="1"/>
          </p:cNvSpPr>
          <p:nvPr>
            <p:ph idx="1"/>
          </p:nvPr>
        </p:nvSpPr>
        <p:spPr>
          <a:xfrm>
            <a:off x="457201" y="1308850"/>
            <a:ext cx="8229600" cy="4817316"/>
          </a:xfrm>
        </p:spPr>
        <p:txBody>
          <a:bodyPr>
            <a:normAutofit fontScale="25000" lnSpcReduction="20000"/>
          </a:bodyPr>
          <a:lstStyle/>
          <a:p>
            <a:pPr marL="0" indent="0">
              <a:buNone/>
            </a:pPr>
            <a:r>
              <a:rPr lang="en-GB" dirty="0" err="1">
                <a:latin typeface="Calibri" panose="020F0502020204030204" pitchFamily="34" charset="0"/>
                <a:cs typeface="Calibri" panose="020F0502020204030204" pitchFamily="34" charset="0"/>
              </a:rPr>
              <a:t>Aikhenvald</a:t>
            </a:r>
            <a:r>
              <a:rPr lang="en-GB" dirty="0">
                <a:latin typeface="Calibri" panose="020F0502020204030204" pitchFamily="34" charset="0"/>
                <a:cs typeface="Calibri" panose="020F0502020204030204" pitchFamily="34" charset="0"/>
              </a:rPr>
              <a:t>, A. Y. (2004). Evidentiality. In </a:t>
            </a:r>
            <a:r>
              <a:rPr lang="en-GB" i="1" dirty="0">
                <a:latin typeface="Calibri" panose="020F0502020204030204" pitchFamily="34" charset="0"/>
                <a:cs typeface="Calibri" panose="020F0502020204030204" pitchFamily="34" charset="0"/>
              </a:rPr>
              <a:t>Evidentiality</a:t>
            </a:r>
            <a:r>
              <a:rPr lang="en-GB" dirty="0">
                <a:latin typeface="Calibri" panose="020F0502020204030204" pitchFamily="34" charset="0"/>
                <a:cs typeface="Calibri" panose="020F0502020204030204" pitchFamily="34" charset="0"/>
              </a:rPr>
              <a:t>. Oxford University Press.</a:t>
            </a:r>
          </a:p>
          <a:p>
            <a:pPr marL="0" indent="0">
              <a:buNone/>
            </a:pPr>
            <a:r>
              <a:rPr lang="en-AU" dirty="0"/>
              <a:t>Blythe, J., Mushin, I., Gardner, R., &amp; Stirling, L. (2022). The epistemics of social relations in </a:t>
            </a:r>
            <a:r>
              <a:rPr lang="en-AU" dirty="0" err="1"/>
              <a:t>Murrinhpatha</a:t>
            </a:r>
            <a:r>
              <a:rPr lang="en-AU" dirty="0"/>
              <a:t>, Garrwa and </a:t>
            </a:r>
            <a:r>
              <a:rPr lang="en-AU" dirty="0" err="1"/>
              <a:t>Jaru</a:t>
            </a:r>
            <a:r>
              <a:rPr lang="en-AU" dirty="0"/>
              <a:t> conversations. Journal of Pragmatics. </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Brown, P., </a:t>
            </a:r>
            <a:r>
              <a:rPr lang="en-GB" dirty="0" err="1">
                <a:latin typeface="Calibri" panose="020F0502020204030204" pitchFamily="34" charset="0"/>
                <a:cs typeface="Calibri" panose="020F0502020204030204" pitchFamily="34" charset="0"/>
              </a:rPr>
              <a:t>Sicoli</a:t>
            </a:r>
            <a:r>
              <a:rPr lang="en-GB" dirty="0">
                <a:latin typeface="Calibri" panose="020F0502020204030204" pitchFamily="34" charset="0"/>
                <a:cs typeface="Calibri" panose="020F0502020204030204" pitchFamily="34" charset="0"/>
              </a:rPr>
              <a:t>, M. A., &amp; Le </a:t>
            </a:r>
            <a:r>
              <a:rPr lang="en-GB" dirty="0" err="1">
                <a:latin typeface="Calibri" panose="020F0502020204030204" pitchFamily="34" charset="0"/>
                <a:cs typeface="Calibri" panose="020F0502020204030204" pitchFamily="34" charset="0"/>
              </a:rPr>
              <a:t>Guen</a:t>
            </a:r>
            <a:r>
              <a:rPr lang="en-GB" dirty="0">
                <a:latin typeface="Calibri" panose="020F0502020204030204" pitchFamily="34" charset="0"/>
                <a:cs typeface="Calibri" panose="020F0502020204030204" pitchFamily="34" charset="0"/>
              </a:rPr>
              <a:t>, O. (2021). Cross-speaker repetition and epistemic stance in Tzeltal, Yucatec, and Zapotec conversations. </a:t>
            </a:r>
            <a:r>
              <a:rPr lang="en-GB" i="1" dirty="0">
                <a:latin typeface="Calibri" panose="020F0502020204030204" pitchFamily="34" charset="0"/>
                <a:cs typeface="Calibri" panose="020F0502020204030204" pitchFamily="34" charset="0"/>
              </a:rPr>
              <a:t>Journal of Pragmatics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183</a:t>
            </a:r>
            <a:r>
              <a:rPr lang="en-GB" dirty="0">
                <a:latin typeface="Calibri" panose="020F0502020204030204" pitchFamily="34" charset="0"/>
                <a:cs typeface="Calibri" panose="020F0502020204030204" pitchFamily="34" charset="0"/>
              </a:rPr>
              <a:t>, 256–272.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/10.1016/j.pragma.2021.07.005</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Carretero</a:t>
            </a:r>
            <a:r>
              <a:rPr lang="en-GB" dirty="0">
                <a:latin typeface="Calibri" panose="020F0502020204030204" pitchFamily="34" charset="0"/>
                <a:cs typeface="Calibri" panose="020F0502020204030204" pitchFamily="34" charset="0"/>
              </a:rPr>
              <a:t>, M., Marín-</a:t>
            </a:r>
            <a:r>
              <a:rPr lang="en-GB" dirty="0" err="1">
                <a:latin typeface="Calibri" panose="020F0502020204030204" pitchFamily="34" charset="0"/>
                <a:cs typeface="Calibri" panose="020F0502020204030204" pitchFamily="34" charset="0"/>
              </a:rPr>
              <a:t>Arrese</a:t>
            </a:r>
            <a:r>
              <a:rPr lang="en-GB" dirty="0">
                <a:latin typeface="Calibri" panose="020F0502020204030204" pitchFamily="34" charset="0"/>
                <a:cs typeface="Calibri" panose="020F0502020204030204" pitchFamily="34" charset="0"/>
              </a:rPr>
              <a:t>, J. I., &amp; </a:t>
            </a:r>
            <a:r>
              <a:rPr lang="en-GB" dirty="0" err="1">
                <a:latin typeface="Calibri" panose="020F0502020204030204" pitchFamily="34" charset="0"/>
                <a:cs typeface="Calibri" panose="020F0502020204030204" pitchFamily="34" charset="0"/>
              </a:rPr>
              <a:t>Ruskan</a:t>
            </a:r>
            <a:r>
              <a:rPr lang="en-GB" dirty="0">
                <a:latin typeface="Calibri" panose="020F0502020204030204" pitchFamily="34" charset="0"/>
                <a:cs typeface="Calibri" panose="020F0502020204030204" pitchFamily="34" charset="0"/>
              </a:rPr>
              <a:t>, A. (2022). </a:t>
            </a:r>
            <a:r>
              <a:rPr lang="en-GB" dirty="0" err="1">
                <a:latin typeface="Calibri" panose="020F0502020204030204" pitchFamily="34" charset="0"/>
                <a:cs typeface="Calibri" panose="020F0502020204030204" pitchFamily="34" charset="0"/>
              </a:rPr>
              <a:t>Epistemicity</a:t>
            </a:r>
            <a:r>
              <a:rPr lang="en-GB" dirty="0">
                <a:latin typeface="Calibri" panose="020F0502020204030204" pitchFamily="34" charset="0"/>
                <a:cs typeface="Calibri" panose="020F0502020204030204" pitchFamily="34" charset="0"/>
              </a:rPr>
              <a:t> and stance in English and other European languages: Discourse-pragmatic perspectives. </a:t>
            </a:r>
            <a:r>
              <a:rPr lang="en-GB" i="1" dirty="0">
                <a:latin typeface="Calibri" panose="020F0502020204030204" pitchFamily="34" charset="0"/>
                <a:cs typeface="Calibri" panose="020F0502020204030204" pitchFamily="34" charset="0"/>
              </a:rPr>
              <a:t>Journal of Pragmatics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190</a:t>
            </a:r>
            <a:r>
              <a:rPr lang="en-GB" dirty="0">
                <a:latin typeface="Calibri" panose="020F0502020204030204" pitchFamily="34" charset="0"/>
                <a:cs typeface="Calibri" panose="020F0502020204030204" pitchFamily="34" charset="0"/>
              </a:rPr>
              <a:t>, 18–23.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/10.1016/j.pragma.2022.01.001</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Chafe W. L. &amp; J. Nichols (Eds.). (1986). </a:t>
            </a:r>
            <a:r>
              <a:rPr lang="en-GB" i="1" dirty="0">
                <a:latin typeface="Calibri" panose="020F0502020204030204" pitchFamily="34" charset="0"/>
                <a:cs typeface="Calibri" panose="020F0502020204030204" pitchFamily="34" charset="0"/>
              </a:rPr>
              <a:t>Evidentiality: The linguistic coding of epistemology</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Ablex</a:t>
            </a:r>
            <a:r>
              <a:rPr lang="en-GB" dirty="0">
                <a:latin typeface="Calibri" panose="020F0502020204030204" pitchFamily="34" charset="0"/>
                <a:cs typeface="Calibri" panose="020F0502020204030204" pitchFamily="34" charset="0"/>
              </a:rPr>
              <a:t> Pub. Corp.</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Cornillie</a:t>
            </a:r>
            <a:r>
              <a:rPr lang="en-GB" dirty="0">
                <a:latin typeface="Calibri" panose="020F0502020204030204" pitchFamily="34" charset="0"/>
                <a:cs typeface="Calibri" panose="020F0502020204030204" pitchFamily="34" charset="0"/>
              </a:rPr>
              <a:t>, B. (2007). </a:t>
            </a:r>
            <a:r>
              <a:rPr lang="en-GB" i="1" dirty="0">
                <a:latin typeface="Calibri" panose="020F0502020204030204" pitchFamily="34" charset="0"/>
                <a:cs typeface="Calibri" panose="020F0502020204030204" pitchFamily="34" charset="0"/>
              </a:rPr>
              <a:t>Evidentiality and epistemic modality in Spanish (semi-)auxiliaries: A cognitive-functional approach</a:t>
            </a:r>
            <a:r>
              <a:rPr lang="en-GB" dirty="0">
                <a:latin typeface="Calibri" panose="020F0502020204030204" pitchFamily="34" charset="0"/>
                <a:cs typeface="Calibri" panose="020F0502020204030204" pitchFamily="34" charset="0"/>
              </a:rPr>
              <a:t>. Mouton de Gruyter.</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Couper-</a:t>
            </a:r>
            <a:r>
              <a:rPr lang="en-GB" dirty="0" err="1">
                <a:latin typeface="Calibri" panose="020F0502020204030204" pitchFamily="34" charset="0"/>
                <a:cs typeface="Calibri" panose="020F0502020204030204" pitchFamily="34" charset="0"/>
              </a:rPr>
              <a:t>Kuhlen</a:t>
            </a:r>
            <a:r>
              <a:rPr lang="en-GB" dirty="0">
                <a:latin typeface="Calibri" panose="020F0502020204030204" pitchFamily="34" charset="0"/>
                <a:cs typeface="Calibri" panose="020F0502020204030204" pitchFamily="34" charset="0"/>
              </a:rPr>
              <a:t>, E., &amp; </a:t>
            </a:r>
            <a:r>
              <a:rPr lang="en-GB" dirty="0" err="1">
                <a:latin typeface="Calibri" panose="020F0502020204030204" pitchFamily="34" charset="0"/>
                <a:cs typeface="Calibri" panose="020F0502020204030204" pitchFamily="34" charset="0"/>
              </a:rPr>
              <a:t>Selting</a:t>
            </a:r>
            <a:r>
              <a:rPr lang="en-GB" dirty="0">
                <a:latin typeface="Calibri" panose="020F0502020204030204" pitchFamily="34" charset="0"/>
                <a:cs typeface="Calibri" panose="020F0502020204030204" pitchFamily="34" charset="0"/>
              </a:rPr>
              <a:t>, M. (2018). Interactional linguistics: Studying language in social interaction / Elizabeth Couper-</a:t>
            </a:r>
            <a:r>
              <a:rPr lang="en-GB" dirty="0" err="1">
                <a:latin typeface="Calibri" panose="020F0502020204030204" pitchFamily="34" charset="0"/>
                <a:cs typeface="Calibri" panose="020F0502020204030204" pitchFamily="34" charset="0"/>
              </a:rPr>
              <a:t>Kuhlen</a:t>
            </a:r>
            <a:r>
              <a:rPr lang="en-GB" dirty="0">
                <a:latin typeface="Calibri" panose="020F0502020204030204" pitchFamily="34" charset="0"/>
                <a:cs typeface="Calibri" panose="020F0502020204030204" pitchFamily="34" charset="0"/>
              </a:rPr>
              <a:t> and Margret </a:t>
            </a:r>
            <a:r>
              <a:rPr lang="en-GB" dirty="0" err="1">
                <a:latin typeface="Calibri" panose="020F0502020204030204" pitchFamily="34" charset="0"/>
                <a:cs typeface="Calibri" panose="020F0502020204030204" pitchFamily="34" charset="0"/>
              </a:rPr>
              <a:t>Selting</a:t>
            </a:r>
            <a:r>
              <a:rPr lang="en-GB" dirty="0">
                <a:latin typeface="Calibri" panose="020F0502020204030204" pitchFamily="34" charset="0"/>
                <a:cs typeface="Calibri" panose="020F0502020204030204" pitchFamily="34" charset="0"/>
              </a:rPr>
              <a:t>. In </a:t>
            </a:r>
            <a:r>
              <a:rPr lang="en-GB" i="1" dirty="0">
                <a:latin typeface="Calibri" panose="020F0502020204030204" pitchFamily="34" charset="0"/>
                <a:cs typeface="Calibri" panose="020F0502020204030204" pitchFamily="34" charset="0"/>
              </a:rPr>
              <a:t>Interactional linguistics: Studying language in social interaction</a:t>
            </a:r>
            <a:r>
              <a:rPr lang="en-GB" dirty="0">
                <a:latin typeface="Calibri" panose="020F0502020204030204" pitchFamily="34" charset="0"/>
                <a:cs typeface="Calibri" panose="020F0502020204030204" pitchFamily="34" charset="0"/>
              </a:rPr>
              <a:t>. Cambridge University Press.</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Foolen</a:t>
            </a:r>
            <a:r>
              <a:rPr lang="en-GB" dirty="0">
                <a:latin typeface="Calibri" panose="020F0502020204030204" pitchFamily="34" charset="0"/>
                <a:cs typeface="Calibri" panose="020F0502020204030204" pitchFamily="34" charset="0"/>
              </a:rPr>
              <a:t>, A., Hoop, H. de, &amp; Mulder, G. (Eds.). (2018). </a:t>
            </a:r>
            <a:r>
              <a:rPr lang="en-GB" i="1" dirty="0">
                <a:latin typeface="Calibri" panose="020F0502020204030204" pitchFamily="34" charset="0"/>
                <a:cs typeface="Calibri" panose="020F0502020204030204" pitchFamily="34" charset="0"/>
              </a:rPr>
              <a:t>Evidence for evidentiality</a:t>
            </a:r>
            <a:r>
              <a:rPr lang="en-GB" dirty="0">
                <a:latin typeface="Calibri" panose="020F0502020204030204" pitchFamily="34" charset="0"/>
                <a:cs typeface="Calibri" panose="020F0502020204030204" pitchFamily="34" charset="0"/>
              </a:rPr>
              <a:t>. John </a:t>
            </a:r>
            <a:r>
              <a:rPr lang="en-GB" dirty="0" err="1">
                <a:latin typeface="Calibri" panose="020F0502020204030204" pitchFamily="34" charset="0"/>
                <a:cs typeface="Calibri" panose="020F0502020204030204" pitchFamily="34" charset="0"/>
              </a:rPr>
              <a:t>Benjamins</a:t>
            </a:r>
            <a:r>
              <a:rPr lang="en-GB" dirty="0">
                <a:latin typeface="Calibri" panose="020F0502020204030204" pitchFamily="34" charset="0"/>
                <a:cs typeface="Calibri" panose="020F0502020204030204" pitchFamily="34" charset="0"/>
              </a:rPr>
              <a:t> Publishing Company.</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Gardner, R. (2001). </a:t>
            </a:r>
            <a:r>
              <a:rPr lang="en-GB" i="1" dirty="0">
                <a:latin typeface="Calibri" panose="020F0502020204030204" pitchFamily="34" charset="0"/>
                <a:cs typeface="Calibri" panose="020F0502020204030204" pitchFamily="34" charset="0"/>
              </a:rPr>
              <a:t>When Listeners Talk: Response tokens and listener stance</a:t>
            </a:r>
            <a:r>
              <a:rPr lang="en-GB" dirty="0">
                <a:latin typeface="Calibri" panose="020F0502020204030204" pitchFamily="34" charset="0"/>
                <a:cs typeface="Calibri" panose="020F0502020204030204" pitchFamily="34" charset="0"/>
              </a:rPr>
              <a:t> (Vol. 92). John </a:t>
            </a:r>
            <a:r>
              <a:rPr lang="en-GB" dirty="0" err="1">
                <a:latin typeface="Calibri" panose="020F0502020204030204" pitchFamily="34" charset="0"/>
                <a:cs typeface="Calibri" panose="020F0502020204030204" pitchFamily="34" charset="0"/>
              </a:rPr>
              <a:t>Benjamins</a:t>
            </a:r>
            <a:r>
              <a:rPr lang="en-GB" dirty="0">
                <a:latin typeface="Calibri" panose="020F0502020204030204" pitchFamily="34" charset="0"/>
                <a:cs typeface="Calibri" panose="020F0502020204030204" pitchFamily="34" charset="0"/>
              </a:rPr>
              <a:t> Publishing Company.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/10.1075/pbns.92</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Gardner, R. (2007). The Right connections: Acknowledging epistemic progression in talk. </a:t>
            </a:r>
            <a:r>
              <a:rPr lang="en-GB" i="1" dirty="0">
                <a:latin typeface="Calibri" panose="020F0502020204030204" pitchFamily="34" charset="0"/>
                <a:cs typeface="Calibri" panose="020F0502020204030204" pitchFamily="34" charset="0"/>
              </a:rPr>
              <a:t>Language in Society</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36</a:t>
            </a:r>
            <a:r>
              <a:rPr lang="en-GB" dirty="0">
                <a:latin typeface="Calibri" panose="020F0502020204030204" pitchFamily="34" charset="0"/>
                <a:cs typeface="Calibri" panose="020F0502020204030204" pitchFamily="34" charset="0"/>
              </a:rPr>
              <a:t>(03).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/10.1017/S0047404507070169</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Grice, H. P. (1975). Logic and Conversation. In P. Cole &amp; J. Morgan (Eds.), </a:t>
            </a:r>
            <a:r>
              <a:rPr lang="en-GB" i="1" dirty="0">
                <a:latin typeface="Calibri" panose="020F0502020204030204" pitchFamily="34" charset="0"/>
                <a:cs typeface="Calibri" panose="020F0502020204030204" pitchFamily="34" charset="0"/>
              </a:rPr>
              <a:t>Speech Acts [Syntax and Semantics 3]</a:t>
            </a:r>
            <a:r>
              <a:rPr lang="en-GB" dirty="0">
                <a:latin typeface="Calibri" panose="020F0502020204030204" pitchFamily="34" charset="0"/>
                <a:cs typeface="Calibri" panose="020F0502020204030204" pitchFamily="34" charset="0"/>
              </a:rPr>
              <a:t> (pp. 41–58). Academic Press.</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Grzech</a:t>
            </a:r>
            <a:r>
              <a:rPr lang="en-GB" dirty="0">
                <a:latin typeface="Calibri" panose="020F0502020204030204" pitchFamily="34" charset="0"/>
                <a:cs typeface="Calibri" panose="020F0502020204030204" pitchFamily="34" charset="0"/>
              </a:rPr>
              <a:t>, K. (2020). Managing Common Ground with epistemic marking: ‘Evidential’ markers in Upper Napo </a:t>
            </a:r>
            <a:r>
              <a:rPr lang="en-GB" dirty="0" err="1">
                <a:latin typeface="Calibri" panose="020F0502020204030204" pitchFamily="34" charset="0"/>
                <a:cs typeface="Calibri" panose="020F0502020204030204" pitchFamily="34" charset="0"/>
              </a:rPr>
              <a:t>Kichwa</a:t>
            </a:r>
            <a:r>
              <a:rPr lang="en-GB" dirty="0">
                <a:latin typeface="Calibri" panose="020F0502020204030204" pitchFamily="34" charset="0"/>
                <a:cs typeface="Calibri" panose="020F0502020204030204" pitchFamily="34" charset="0"/>
              </a:rPr>
              <a:t> and their functions in interaction. </a:t>
            </a:r>
            <a:r>
              <a:rPr lang="en-GB" i="1" dirty="0">
                <a:latin typeface="Calibri" panose="020F0502020204030204" pitchFamily="34" charset="0"/>
                <a:cs typeface="Calibri" panose="020F0502020204030204" pitchFamily="34" charset="0"/>
              </a:rPr>
              <a:t>Journal of Pragmatics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168</a:t>
            </a:r>
            <a:r>
              <a:rPr lang="en-GB" dirty="0">
                <a:latin typeface="Calibri" panose="020F0502020204030204" pitchFamily="34" charset="0"/>
                <a:cs typeface="Calibri" panose="020F0502020204030204" pitchFamily="34" charset="0"/>
              </a:rPr>
              <a:t>, 81–97.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/10.1016/j.pragma.2020.05.013</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Grzech</a:t>
            </a:r>
            <a:r>
              <a:rPr lang="en-GB" dirty="0">
                <a:latin typeface="Calibri" panose="020F0502020204030204" pitchFamily="34" charset="0"/>
                <a:cs typeface="Calibri" panose="020F0502020204030204" pitchFamily="34" charset="0"/>
              </a:rPr>
              <a:t>, K. (2021). Using discourse markers to negotiate epistemic stance: A view from situated language use. </a:t>
            </a:r>
            <a:r>
              <a:rPr lang="en-GB" i="1" dirty="0">
                <a:latin typeface="Calibri" panose="020F0502020204030204" pitchFamily="34" charset="0"/>
                <a:cs typeface="Calibri" panose="020F0502020204030204" pitchFamily="34" charset="0"/>
              </a:rPr>
              <a:t>Journal of Pragmatics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177</a:t>
            </a:r>
            <a:r>
              <a:rPr lang="en-GB" dirty="0">
                <a:latin typeface="Calibri" panose="020F0502020204030204" pitchFamily="34" charset="0"/>
                <a:cs typeface="Calibri" panose="020F0502020204030204" pitchFamily="34" charset="0"/>
              </a:rPr>
              <a:t>, 208–223.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/10.1016/j.pragma.2021.02.003</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Heritage, J. (1984). A change-of-state token and aspects of its sequential placement. In </a:t>
            </a:r>
            <a:r>
              <a:rPr lang="en-GB" i="1" dirty="0">
                <a:latin typeface="Calibri" panose="020F0502020204030204" pitchFamily="34" charset="0"/>
                <a:cs typeface="Calibri" panose="020F0502020204030204" pitchFamily="34" charset="0"/>
              </a:rPr>
              <a:t>Structures of Social Action: Studies in Conversation Analysis</a:t>
            </a:r>
            <a:r>
              <a:rPr lang="en-GB" dirty="0">
                <a:latin typeface="Calibri" panose="020F0502020204030204" pitchFamily="34" charset="0"/>
                <a:cs typeface="Calibri" panose="020F0502020204030204" pitchFamily="34" charset="0"/>
              </a:rPr>
              <a:t> (pp. 299–345). Cambridge University Press.</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Heritage, J. (2012a). Epistemics in Action: Action Formation and Territories of Knowledge. </a:t>
            </a:r>
            <a:r>
              <a:rPr lang="en-GB" i="1" dirty="0">
                <a:latin typeface="Calibri" panose="020F0502020204030204" pitchFamily="34" charset="0"/>
                <a:cs typeface="Calibri" panose="020F0502020204030204" pitchFamily="34" charset="0"/>
              </a:rPr>
              <a:t>Research on Language &amp; Social Interaction</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45</a:t>
            </a:r>
            <a:r>
              <a:rPr lang="en-GB" dirty="0">
                <a:latin typeface="Calibri" panose="020F0502020204030204" pitchFamily="34" charset="0"/>
                <a:cs typeface="Calibri" panose="020F0502020204030204" pitchFamily="34" charset="0"/>
              </a:rPr>
              <a:t>(1), 1–29.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/10.1080/08351813.2012.646684</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Heritage, J. (2012b). The Epistemic Engine: Sequence Organization and Territories of Knowledge. </a:t>
            </a:r>
            <a:r>
              <a:rPr lang="en-GB" i="1" dirty="0">
                <a:latin typeface="Calibri" panose="020F0502020204030204" pitchFamily="34" charset="0"/>
                <a:cs typeface="Calibri" panose="020F0502020204030204" pitchFamily="34" charset="0"/>
              </a:rPr>
              <a:t>Research on Language &amp; Social Interaction</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45</a:t>
            </a:r>
            <a:r>
              <a:rPr lang="en-GB" dirty="0">
                <a:latin typeface="Calibri" panose="020F0502020204030204" pitchFamily="34" charset="0"/>
                <a:cs typeface="Calibri" panose="020F0502020204030204" pitchFamily="34" charset="0"/>
              </a:rPr>
              <a:t>(1), 30–52.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/10.1080/08351813.2012.646685</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Kamio</a:t>
            </a:r>
            <a:r>
              <a:rPr lang="en-GB" dirty="0">
                <a:latin typeface="Calibri" panose="020F0502020204030204" pitchFamily="34" charset="0"/>
                <a:cs typeface="Calibri" panose="020F0502020204030204" pitchFamily="34" charset="0"/>
              </a:rPr>
              <a:t>, A. (1997). </a:t>
            </a:r>
            <a:r>
              <a:rPr lang="en-GB" i="1" dirty="0">
                <a:latin typeface="Calibri" panose="020F0502020204030204" pitchFamily="34" charset="0"/>
                <a:cs typeface="Calibri" panose="020F0502020204030204" pitchFamily="34" charset="0"/>
              </a:rPr>
              <a:t>Territory of Information</a:t>
            </a:r>
            <a:r>
              <a:rPr lang="en-GB" dirty="0">
                <a:latin typeface="Calibri" panose="020F0502020204030204" pitchFamily="34" charset="0"/>
                <a:cs typeface="Calibri" panose="020F0502020204030204" pitchFamily="34" charset="0"/>
              </a:rPr>
              <a:t> (Vol. 48). John </a:t>
            </a:r>
            <a:r>
              <a:rPr lang="en-GB" dirty="0" err="1">
                <a:latin typeface="Calibri" panose="020F0502020204030204" pitchFamily="34" charset="0"/>
                <a:cs typeface="Calibri" panose="020F0502020204030204" pitchFamily="34" charset="0"/>
              </a:rPr>
              <a:t>Benjamins</a:t>
            </a:r>
            <a:r>
              <a:rPr lang="en-GB" dirty="0">
                <a:latin typeface="Calibri" panose="020F0502020204030204" pitchFamily="34" charset="0"/>
                <a:cs typeface="Calibri" panose="020F0502020204030204" pitchFamily="34" charset="0"/>
              </a:rPr>
              <a:t> Publishing Company.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/10.1075/pbns.48</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Kittilä</a:t>
            </a:r>
            <a:r>
              <a:rPr lang="en-GB" dirty="0">
                <a:latin typeface="Calibri" panose="020F0502020204030204" pitchFamily="34" charset="0"/>
                <a:cs typeface="Calibri" panose="020F0502020204030204" pitchFamily="34" charset="0"/>
              </a:rPr>
              <a:t>, S., </a:t>
            </a:r>
            <a:r>
              <a:rPr lang="en-GB" dirty="0" err="1">
                <a:latin typeface="Calibri" panose="020F0502020204030204" pitchFamily="34" charset="0"/>
                <a:cs typeface="Calibri" panose="020F0502020204030204" pitchFamily="34" charset="0"/>
              </a:rPr>
              <a:t>Jalava</a:t>
            </a:r>
            <a:r>
              <a:rPr lang="en-GB" dirty="0">
                <a:latin typeface="Calibri" panose="020F0502020204030204" pitchFamily="34" charset="0"/>
                <a:cs typeface="Calibri" panose="020F0502020204030204" pitchFamily="34" charset="0"/>
              </a:rPr>
              <a:t>, L., &amp; Sandman, E. (2018). Chapter 11. What can different types of linguistic data teach us on evidentiality? In A. </a:t>
            </a:r>
            <a:r>
              <a:rPr lang="en-GB" dirty="0" err="1">
                <a:latin typeface="Calibri" panose="020F0502020204030204" pitchFamily="34" charset="0"/>
                <a:cs typeface="Calibri" panose="020F0502020204030204" pitchFamily="34" charset="0"/>
              </a:rPr>
              <a:t>Foolen</a:t>
            </a:r>
            <a:r>
              <a:rPr lang="en-GB" dirty="0">
                <a:latin typeface="Calibri" panose="020F0502020204030204" pitchFamily="34" charset="0"/>
                <a:cs typeface="Calibri" panose="020F0502020204030204" pitchFamily="34" charset="0"/>
              </a:rPr>
              <a:t>, H. de Hoop, &amp; G. Mulder (Eds.), </a:t>
            </a:r>
            <a:r>
              <a:rPr lang="en-GB" i="1" dirty="0">
                <a:latin typeface="Calibri" panose="020F0502020204030204" pitchFamily="34" charset="0"/>
                <a:cs typeface="Calibri" panose="020F0502020204030204" pitchFamily="34" charset="0"/>
              </a:rPr>
              <a:t>Human Cognitive Processing</a:t>
            </a:r>
            <a:r>
              <a:rPr lang="en-GB" dirty="0">
                <a:latin typeface="Calibri" panose="020F0502020204030204" pitchFamily="34" charset="0"/>
                <a:cs typeface="Calibri" panose="020F0502020204030204" pitchFamily="34" charset="0"/>
              </a:rPr>
              <a:t> (Vol. 61, pp. 281–304). John </a:t>
            </a:r>
            <a:r>
              <a:rPr lang="en-GB" dirty="0" err="1">
                <a:latin typeface="Calibri" panose="020F0502020204030204" pitchFamily="34" charset="0"/>
                <a:cs typeface="Calibri" panose="020F0502020204030204" pitchFamily="34" charset="0"/>
              </a:rPr>
              <a:t>Benjamins</a:t>
            </a:r>
            <a:r>
              <a:rPr lang="en-GB" dirty="0">
                <a:latin typeface="Calibri" panose="020F0502020204030204" pitchFamily="34" charset="0"/>
                <a:cs typeface="Calibri" panose="020F0502020204030204" pitchFamily="34" charset="0"/>
              </a:rPr>
              <a:t> Publishing Company.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/10.1075/hcp.61.12kit</a:t>
            </a:r>
            <a:endParaRPr lang="en-AU" dirty="0">
              <a:latin typeface="Calibri" panose="020F0502020204030204" pitchFamily="34" charset="0"/>
              <a:cs typeface="Calibri" panose="020F0502020204030204" pitchFamily="34" charset="0"/>
            </a:endParaRPr>
          </a:p>
          <a:p>
            <a:pPr marL="0" indent="0">
              <a:buNone/>
            </a:pPr>
            <a:r>
              <a:rPr lang="en-GB" dirty="0" err="1">
                <a:latin typeface="Calibri" panose="020F0502020204030204" pitchFamily="34" charset="0"/>
                <a:cs typeface="Calibri" panose="020F0502020204030204" pitchFamily="34" charset="0"/>
              </a:rPr>
              <a:t>Labov</a:t>
            </a:r>
            <a:r>
              <a:rPr lang="en-GB" dirty="0">
                <a:latin typeface="Calibri" panose="020F0502020204030204" pitchFamily="34" charset="0"/>
                <a:cs typeface="Calibri" panose="020F0502020204030204" pitchFamily="34" charset="0"/>
              </a:rPr>
              <a:t>, W., &amp; </a:t>
            </a:r>
            <a:r>
              <a:rPr lang="en-GB" dirty="0" err="1">
                <a:latin typeface="Calibri" panose="020F0502020204030204" pitchFamily="34" charset="0"/>
                <a:cs typeface="Calibri" panose="020F0502020204030204" pitchFamily="34" charset="0"/>
              </a:rPr>
              <a:t>Fanshel</a:t>
            </a:r>
            <a:r>
              <a:rPr lang="en-GB" dirty="0">
                <a:latin typeface="Calibri" panose="020F0502020204030204" pitchFamily="34" charset="0"/>
                <a:cs typeface="Calibri" panose="020F0502020204030204" pitchFamily="34" charset="0"/>
              </a:rPr>
              <a:t>, D. (1977). Therapeutic discourse: Psychotherapy as conversation. In </a:t>
            </a:r>
            <a:r>
              <a:rPr lang="en-GB" i="1" dirty="0">
                <a:latin typeface="Calibri" panose="020F0502020204030204" pitchFamily="34" charset="0"/>
                <a:cs typeface="Calibri" panose="020F0502020204030204" pitchFamily="34" charset="0"/>
              </a:rPr>
              <a:t>Therapeutic discourse: Psychotherapy as conversation</a:t>
            </a:r>
            <a:r>
              <a:rPr lang="en-GB" dirty="0">
                <a:latin typeface="Calibri" panose="020F0502020204030204" pitchFamily="34" charset="0"/>
                <a:cs typeface="Calibri" panose="020F0502020204030204" pitchFamily="34" charset="0"/>
              </a:rPr>
              <a:t>. Academic Press.</a:t>
            </a:r>
          </a:p>
          <a:p>
            <a:pPr marL="0" indent="0">
              <a:buNone/>
            </a:pPr>
            <a:r>
              <a:rPr lang="en-US" dirty="0">
                <a:latin typeface="Calibri" panose="020F0502020204030204" pitchFamily="34" charset="0"/>
                <a:cs typeface="Calibri" panose="020F0502020204030204" pitchFamily="34" charset="0"/>
              </a:rPr>
              <a:t>Levinson, Stephen (2006) On the human interaction engine. In Enfield &amp; Levinson (eds) </a:t>
            </a:r>
            <a:r>
              <a:rPr lang="en-US" i="1" dirty="0">
                <a:latin typeface="Calibri" panose="020F0502020204030204" pitchFamily="34" charset="0"/>
                <a:cs typeface="Calibri" panose="020F0502020204030204" pitchFamily="34" charset="0"/>
              </a:rPr>
              <a:t>Roots of human sociality</a:t>
            </a:r>
            <a:r>
              <a:rPr lang="en-US" dirty="0">
                <a:latin typeface="Calibri" panose="020F0502020204030204" pitchFamily="34" charset="0"/>
                <a:cs typeface="Calibri" panose="020F0502020204030204" pitchFamily="34" charset="0"/>
              </a:rPr>
              <a:t>. Routledge. 39-69.</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Mansfield, J. (2019). Epistemic authority and sociolinguistic stance in an Australian Aboriginal language. </a:t>
            </a:r>
            <a:r>
              <a:rPr lang="en-GB" i="1" dirty="0">
                <a:latin typeface="Calibri" panose="020F0502020204030204" pitchFamily="34" charset="0"/>
                <a:cs typeface="Calibri" panose="020F0502020204030204" pitchFamily="34" charset="0"/>
              </a:rPr>
              <a:t>Open Linguistics</a:t>
            </a:r>
            <a:r>
              <a:rPr lang="en-GB" dirty="0">
                <a:latin typeface="Calibri" panose="020F0502020204030204" pitchFamily="34" charset="0"/>
                <a:cs typeface="Calibri" panose="020F0502020204030204" pitchFamily="34" charset="0"/>
              </a:rPr>
              <a:t>.</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Mushin, I. (2001). Evidentiality and epistemological stance narrative retelling. In </a:t>
            </a:r>
            <a:r>
              <a:rPr lang="en-GB" i="1" dirty="0">
                <a:latin typeface="Calibri" panose="020F0502020204030204" pitchFamily="34" charset="0"/>
                <a:cs typeface="Calibri" panose="020F0502020204030204" pitchFamily="34" charset="0"/>
              </a:rPr>
              <a:t>Evidentiality and epistemological stance narrative retelling</a:t>
            </a:r>
            <a:r>
              <a:rPr lang="en-GB" dirty="0">
                <a:latin typeface="Calibri" panose="020F0502020204030204" pitchFamily="34" charset="0"/>
                <a:cs typeface="Calibri" panose="020F0502020204030204" pitchFamily="34" charset="0"/>
              </a:rPr>
              <a:t>. John </a:t>
            </a:r>
            <a:r>
              <a:rPr lang="en-GB" dirty="0" err="1">
                <a:latin typeface="Calibri" panose="020F0502020204030204" pitchFamily="34" charset="0"/>
                <a:cs typeface="Calibri" panose="020F0502020204030204" pitchFamily="34" charset="0"/>
              </a:rPr>
              <a:t>Benjamins</a:t>
            </a:r>
            <a:r>
              <a:rPr lang="en-GB" dirty="0">
                <a:latin typeface="Calibri" panose="020F0502020204030204" pitchFamily="34" charset="0"/>
                <a:cs typeface="Calibri" panose="020F0502020204030204" pitchFamily="34" charset="0"/>
              </a:rPr>
              <a:t> Pub. Co.</a:t>
            </a:r>
          </a:p>
          <a:p>
            <a:pPr marL="0" indent="0">
              <a:buNone/>
            </a:pPr>
            <a:r>
              <a:rPr lang="en-GB" dirty="0"/>
              <a:t>Mushin, I. (2012). ‘Watching for witness’: Evidential strategies and epistemic authority in Garrwa conversation. </a:t>
            </a:r>
            <a:r>
              <a:rPr lang="en-GB" i="1" dirty="0"/>
              <a:t>Pragmatics and Society</a:t>
            </a:r>
            <a:r>
              <a:rPr lang="en-GB" dirty="0"/>
              <a:t>, </a:t>
            </a:r>
            <a:r>
              <a:rPr lang="en-GB" i="1" dirty="0"/>
              <a:t>3</a:t>
            </a:r>
            <a:r>
              <a:rPr lang="en-GB" dirty="0"/>
              <a:t>(2), 270–293.</a:t>
            </a:r>
            <a:endParaRPr lang="en-US" dirty="0"/>
          </a:p>
          <a:p>
            <a:pPr marL="0" indent="0">
              <a:buNone/>
            </a:pPr>
            <a:r>
              <a:rPr lang="en-GB" dirty="0"/>
              <a:t>Mushin, I. (2013). Making knowledge visible in discourse: Implications for the study of linguistic evidentiality. </a:t>
            </a:r>
            <a:r>
              <a:rPr lang="en-GB" i="1" dirty="0"/>
              <a:t>Discourse Studies</a:t>
            </a:r>
            <a:r>
              <a:rPr lang="en-GB" dirty="0"/>
              <a:t>, </a:t>
            </a:r>
            <a:r>
              <a:rPr lang="en-GB" i="1" dirty="0"/>
              <a:t>15</a:t>
            </a:r>
            <a:r>
              <a:rPr lang="en-GB" dirty="0"/>
              <a:t>(5), 627–645.</a:t>
            </a:r>
          </a:p>
          <a:p>
            <a:pPr marL="0" indent="0">
              <a:buNone/>
            </a:pPr>
            <a:r>
              <a:rPr lang="en-GB" dirty="0"/>
              <a:t>Mushin, I (2022) Turn design and epistemic management in small communities. </a:t>
            </a:r>
            <a:r>
              <a:rPr lang="en-GB" i="1" dirty="0"/>
              <a:t>Journal of Pragmatics</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Mushin, I., &amp; </a:t>
            </a:r>
            <a:r>
              <a:rPr lang="en-GB" dirty="0" err="1">
                <a:latin typeface="Calibri" panose="020F0502020204030204" pitchFamily="34" charset="0"/>
                <a:cs typeface="Calibri" panose="020F0502020204030204" pitchFamily="34" charset="0"/>
              </a:rPr>
              <a:t>Pekarek</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Doehler</a:t>
            </a:r>
            <a:r>
              <a:rPr lang="en-GB" dirty="0">
                <a:latin typeface="Calibri" panose="020F0502020204030204" pitchFamily="34" charset="0"/>
                <a:cs typeface="Calibri" panose="020F0502020204030204" pitchFamily="34" charset="0"/>
              </a:rPr>
              <a:t>, S. (2021). Linguistic structures in social interaction: Moving temporality to the forefront of a science of language*. </a:t>
            </a:r>
            <a:r>
              <a:rPr lang="en-GB" i="1" dirty="0">
                <a:latin typeface="Calibri" panose="020F0502020204030204" pitchFamily="34" charset="0"/>
                <a:cs typeface="Calibri" panose="020F0502020204030204" pitchFamily="34" charset="0"/>
              </a:rPr>
              <a:t>Interactional Linguistics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a:t>
            </a:r>
            <a:r>
              <a:rPr lang="en-GB" dirty="0">
                <a:latin typeface="Calibri" panose="020F0502020204030204" pitchFamily="34" charset="0"/>
                <a:cs typeface="Calibri" panose="020F0502020204030204" pitchFamily="34" charset="0"/>
              </a:rPr>
              <a:t>(1), 2–32. </a:t>
            </a:r>
            <a:r>
              <a:rPr lang="en-GB" dirty="0">
                <a:latin typeface="Calibri" panose="020F0502020204030204" pitchFamily="34" charset="0"/>
                <a:cs typeface="Calibri" panose="020F0502020204030204" pitchFamily="34" charset="0"/>
                <a:hlinkClick r:id="rId3"/>
              </a:rPr>
              <a:t>https://doi.org/10.1075/il.21008.mus</a:t>
            </a:r>
            <a:endParaRPr lang="en-GB"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Nuckolls, Janis 2018. The interactional and cultural pragmatics of Evidentiality in Pastaza Quichua. In </a:t>
            </a:r>
            <a:r>
              <a:rPr lang="en-US" dirty="0" err="1">
                <a:latin typeface="Calibri" panose="020F0502020204030204" pitchFamily="34" charset="0"/>
                <a:cs typeface="Calibri" panose="020F0502020204030204" pitchFamily="34" charset="0"/>
              </a:rPr>
              <a:t>Aikhenvald</a:t>
            </a:r>
            <a:r>
              <a:rPr lang="en-US" dirty="0">
                <a:latin typeface="Calibri" panose="020F0502020204030204" pitchFamily="34" charset="0"/>
                <a:cs typeface="Calibri" panose="020F0502020204030204" pitchFamily="34" charset="0"/>
              </a:rPr>
              <a:t>, A (Ed). </a:t>
            </a:r>
            <a:r>
              <a:rPr lang="en-US" i="1" dirty="0">
                <a:latin typeface="Calibri" panose="020F0502020204030204" pitchFamily="34" charset="0"/>
                <a:cs typeface="Calibri" panose="020F0502020204030204" pitchFamily="34" charset="0"/>
              </a:rPr>
              <a:t>The Oxford </a:t>
            </a:r>
            <a:r>
              <a:rPr lang="en-US" i="1" dirty="0" err="1">
                <a:latin typeface="Calibri" panose="020F0502020204030204" pitchFamily="34" charset="0"/>
                <a:cs typeface="Calibri" panose="020F0502020204030204" pitchFamily="34" charset="0"/>
              </a:rPr>
              <a:t>Handbookof</a:t>
            </a:r>
            <a:r>
              <a:rPr lang="en-US" i="1" dirty="0">
                <a:latin typeface="Calibri" panose="020F0502020204030204" pitchFamily="34" charset="0"/>
                <a:cs typeface="Calibri" panose="020F0502020204030204" pitchFamily="34" charset="0"/>
              </a:rPr>
              <a:t> Evidentiality. </a:t>
            </a:r>
            <a:r>
              <a:rPr lang="en-US" dirty="0">
                <a:latin typeface="Calibri" panose="020F0502020204030204" pitchFamily="34" charset="0"/>
                <a:cs typeface="Calibri" panose="020F0502020204030204" pitchFamily="34" charset="0"/>
              </a:rPr>
              <a:t>OUP</a:t>
            </a:r>
          </a:p>
          <a:p>
            <a:pPr marL="0" indent="0">
              <a:buNone/>
            </a:pPr>
            <a:r>
              <a:rPr lang="en-GB" dirty="0" err="1">
                <a:latin typeface="Calibri" panose="020F0502020204030204" pitchFamily="34" charset="0"/>
                <a:cs typeface="Calibri" panose="020F0502020204030204" pitchFamily="34" charset="0"/>
              </a:rPr>
              <a:t>Tournadre</a:t>
            </a:r>
            <a:r>
              <a:rPr lang="en-GB" dirty="0">
                <a:latin typeface="Calibri" panose="020F0502020204030204" pitchFamily="34" charset="0"/>
                <a:cs typeface="Calibri" panose="020F0502020204030204" pitchFamily="34" charset="0"/>
              </a:rPr>
              <a:t>, Nicolas (2017) </a:t>
            </a:r>
            <a:r>
              <a:rPr lang="en-AU" b="0" i="0" u="none" strike="noStrike" dirty="0">
                <a:solidFill>
                  <a:srgbClr val="333333"/>
                </a:solidFill>
                <a:effectLst/>
                <a:highlight>
                  <a:srgbClr val="FFFFFF"/>
                </a:highlight>
                <a:latin typeface="Calibri" panose="020F0502020204030204" pitchFamily="34" charset="0"/>
                <a:cs typeface="Calibri" panose="020F0502020204030204" pitchFamily="34" charset="0"/>
              </a:rPr>
              <a:t>A typological sketch of evidential/epistemic categories in the </a:t>
            </a:r>
            <a:r>
              <a:rPr lang="en-AU" b="0" i="0" u="none" strike="noStrike" dirty="0" err="1">
                <a:solidFill>
                  <a:srgbClr val="333333"/>
                </a:solidFill>
                <a:effectLst/>
                <a:highlight>
                  <a:srgbClr val="FFFFFF"/>
                </a:highlight>
                <a:latin typeface="Calibri" panose="020F0502020204030204" pitchFamily="34" charset="0"/>
                <a:cs typeface="Calibri" panose="020F0502020204030204" pitchFamily="34" charset="0"/>
              </a:rPr>
              <a:t>Tibetic</a:t>
            </a:r>
            <a:r>
              <a:rPr lang="en-AU" b="0" i="0" u="none" strike="noStrike" dirty="0">
                <a:solidFill>
                  <a:srgbClr val="333333"/>
                </a:solidFill>
                <a:effectLst/>
                <a:highlight>
                  <a:srgbClr val="FFFFFF"/>
                </a:highlight>
                <a:latin typeface="Calibri" panose="020F0502020204030204" pitchFamily="34" charset="0"/>
                <a:cs typeface="Calibri" panose="020F0502020204030204" pitchFamily="34" charset="0"/>
              </a:rPr>
              <a:t> languages. In </a:t>
            </a:r>
            <a:r>
              <a:rPr lang="en-AU" b="0" i="0" u="none" strike="noStrike" dirty="0" err="1">
                <a:solidFill>
                  <a:srgbClr val="333333"/>
                </a:solidFill>
                <a:effectLst/>
                <a:highlight>
                  <a:srgbClr val="FFFFFF"/>
                </a:highlight>
                <a:latin typeface="Calibri" panose="020F0502020204030204" pitchFamily="34" charset="0"/>
                <a:cs typeface="Calibri" panose="020F0502020204030204" pitchFamily="34" charset="0"/>
              </a:rPr>
              <a:t>Gawne</a:t>
            </a:r>
            <a:r>
              <a:rPr lang="en-AU" b="0" i="0" u="none" strike="noStrike" dirty="0">
                <a:solidFill>
                  <a:srgbClr val="333333"/>
                </a:solidFill>
                <a:effectLst/>
                <a:highlight>
                  <a:srgbClr val="FFFFFF"/>
                </a:highlight>
                <a:latin typeface="Calibri" panose="020F0502020204030204" pitchFamily="34" charset="0"/>
                <a:cs typeface="Calibri" panose="020F0502020204030204" pitchFamily="34" charset="0"/>
              </a:rPr>
              <a:t>, Lauren and Hill, Nathan W. (eds.) 95–130. De Gruyter Mouton.</a:t>
            </a:r>
            <a:endParaRPr lang="en-GB" dirty="0">
              <a:latin typeface="Calibri" panose="020F0502020204030204" pitchFamily="34" charset="0"/>
              <a:cs typeface="Calibri" panose="020F0502020204030204" pitchFamily="34" charset="0"/>
            </a:endParaRPr>
          </a:p>
          <a:p>
            <a:pPr marL="0" indent="0">
              <a:buNone/>
            </a:pPr>
            <a:r>
              <a:rPr lang="en-US" dirty="0" err="1">
                <a:latin typeface="Calibri" panose="020F0502020204030204" pitchFamily="34" charset="0"/>
                <a:cs typeface="Calibri" panose="020F0502020204030204" pitchFamily="34" charset="0"/>
              </a:rPr>
              <a:t>Tournadre</a:t>
            </a:r>
            <a:r>
              <a:rPr lang="en-US" dirty="0">
                <a:latin typeface="Calibri" panose="020F0502020204030204" pitchFamily="34" charset="0"/>
                <a:cs typeface="Calibri" panose="020F0502020204030204" pitchFamily="34" charset="0"/>
              </a:rPr>
              <a:t>, Nicolas &amp; Randy J. </a:t>
            </a:r>
            <a:r>
              <a:rPr lang="en-US" dirty="0" err="1">
                <a:latin typeface="Calibri" panose="020F0502020204030204" pitchFamily="34" charset="0"/>
                <a:cs typeface="Calibri" panose="020F0502020204030204" pitchFamily="34" charset="0"/>
              </a:rPr>
              <a:t>LaPolla</a:t>
            </a:r>
            <a:r>
              <a:rPr lang="en-US" dirty="0">
                <a:latin typeface="Calibri" panose="020F0502020204030204" pitchFamily="34" charset="0"/>
                <a:cs typeface="Calibri" panose="020F0502020204030204" pitchFamily="34" charset="0"/>
              </a:rPr>
              <a:t> (2014) </a:t>
            </a:r>
            <a:r>
              <a:rPr lang="en-US" dirty="0" err="1">
                <a:latin typeface="Calibri" panose="020F0502020204030204" pitchFamily="34" charset="0"/>
                <a:cs typeface="Calibri" panose="020F0502020204030204" pitchFamily="34" charset="0"/>
              </a:rPr>
              <a:t>Torwards</a:t>
            </a:r>
            <a:r>
              <a:rPr lang="en-US" dirty="0">
                <a:latin typeface="Calibri" panose="020F0502020204030204" pitchFamily="34" charset="0"/>
                <a:cs typeface="Calibri" panose="020F0502020204030204" pitchFamily="34" charset="0"/>
              </a:rPr>
              <a:t> a new approach to evidentiality: Issues and directions for research. </a:t>
            </a:r>
            <a:r>
              <a:rPr lang="en-US" i="1" dirty="0">
                <a:latin typeface="Calibri" panose="020F0502020204030204" pitchFamily="34" charset="0"/>
                <a:cs typeface="Calibri" panose="020F0502020204030204" pitchFamily="34" charset="0"/>
              </a:rPr>
              <a:t>Linguistics of the Tibeto-Burman Area </a:t>
            </a:r>
            <a:r>
              <a:rPr lang="en-US" dirty="0">
                <a:latin typeface="Calibri" panose="020F0502020204030204" pitchFamily="34" charset="0"/>
                <a:cs typeface="Calibri" panose="020F0502020204030204" pitchFamily="34" charset="0"/>
              </a:rPr>
              <a:t>37(2).240-26</a:t>
            </a:r>
          </a:p>
          <a:p>
            <a:pPr marL="0" indent="0">
              <a:buNone/>
            </a:pPr>
            <a:r>
              <a:rPr lang="en-AU" b="0" i="0" dirty="0">
                <a:effectLst/>
                <a:latin typeface="Calibri" panose="020F0502020204030204" pitchFamily="34" charset="0"/>
                <a:cs typeface="Calibri" panose="020F0502020204030204" pitchFamily="34" charset="0"/>
              </a:rPr>
              <a:t>Sacks, Harvey, </a:t>
            </a:r>
            <a:r>
              <a:rPr lang="en-AU" b="0" i="0" dirty="0" err="1">
                <a:effectLst/>
                <a:latin typeface="Calibri" panose="020F0502020204030204" pitchFamily="34" charset="0"/>
                <a:cs typeface="Calibri" panose="020F0502020204030204" pitchFamily="34" charset="0"/>
              </a:rPr>
              <a:t>Schegloff</a:t>
            </a:r>
            <a:r>
              <a:rPr lang="en-AU" b="0" i="0" dirty="0">
                <a:effectLst/>
                <a:latin typeface="Calibri" panose="020F0502020204030204" pitchFamily="34" charset="0"/>
                <a:cs typeface="Calibri" panose="020F0502020204030204" pitchFamily="34" charset="0"/>
              </a:rPr>
              <a:t> , Emanuel &amp; Jefferson, Gail. 1974</a:t>
            </a:r>
            <a:r>
              <a:rPr lang="en-AU" b="0" i="1" dirty="0">
                <a:effectLst/>
                <a:latin typeface="Calibri" panose="020F0502020204030204" pitchFamily="34" charset="0"/>
                <a:cs typeface="Calibri" panose="020F0502020204030204" pitchFamily="34" charset="0"/>
              </a:rPr>
              <a:t>. A simplest systematics for the organization of turn-taking for conversation.</a:t>
            </a:r>
            <a:r>
              <a:rPr lang="en-AU" b="0" i="0" dirty="0">
                <a:effectLst/>
                <a:latin typeface="Calibri" panose="020F0502020204030204" pitchFamily="34" charset="0"/>
                <a:cs typeface="Calibri" panose="020F0502020204030204" pitchFamily="34" charset="0"/>
              </a:rPr>
              <a:t> Language 50, 696-735.</a:t>
            </a:r>
          </a:p>
          <a:p>
            <a:pPr marL="0" indent="0">
              <a:buNone/>
            </a:pPr>
            <a:r>
              <a:rPr lang="en-US" dirty="0" err="1">
                <a:latin typeface="Calibri" panose="020F0502020204030204" pitchFamily="34" charset="0"/>
                <a:cs typeface="Calibri" panose="020F0502020204030204" pitchFamily="34" charset="0"/>
              </a:rPr>
              <a:t>Schegloff</a:t>
            </a:r>
            <a:r>
              <a:rPr lang="en-US" dirty="0">
                <a:latin typeface="Calibri" panose="020F0502020204030204" pitchFamily="34" charset="0"/>
                <a:cs typeface="Calibri" panose="020F0502020204030204" pitchFamily="34" charset="0"/>
              </a:rPr>
              <a:t>, Emanuel (1987) Analyzing single episodes of interaction: An exercise in conversation analysis. </a:t>
            </a:r>
            <a:r>
              <a:rPr lang="en-US" i="1" dirty="0">
                <a:latin typeface="Calibri" panose="020F0502020204030204" pitchFamily="34" charset="0"/>
                <a:cs typeface="Calibri" panose="020F0502020204030204" pitchFamily="34" charset="0"/>
              </a:rPr>
              <a:t>Social Psychology Quarterly </a:t>
            </a:r>
            <a:r>
              <a:rPr lang="en-US" dirty="0">
                <a:latin typeface="Calibri" panose="020F0502020204030204" pitchFamily="34" charset="0"/>
                <a:cs typeface="Calibri" panose="020F0502020204030204" pitchFamily="34" charset="0"/>
              </a:rPr>
              <a:t>50:2, 101-114</a:t>
            </a:r>
          </a:p>
          <a:p>
            <a:pPr marL="0" indent="0">
              <a:buNone/>
            </a:pPr>
            <a:r>
              <a:rPr lang="en-GB" dirty="0">
                <a:latin typeface="Calibri" panose="020F0502020204030204" pitchFamily="34" charset="0"/>
                <a:cs typeface="Calibri" panose="020F0502020204030204" pitchFamily="34" charset="0"/>
              </a:rPr>
              <a:t>Schultze-Berndt, E. (2017). Shared vs. Primary epistemic authority in </a:t>
            </a:r>
            <a:r>
              <a:rPr lang="en-GB" dirty="0" err="1">
                <a:latin typeface="Calibri" panose="020F0502020204030204" pitchFamily="34" charset="0"/>
                <a:cs typeface="Calibri" panose="020F0502020204030204" pitchFamily="34" charset="0"/>
              </a:rPr>
              <a:t>Jaminjung</a:t>
            </a:r>
            <a:r>
              <a:rPr lang="en-GB" dirty="0">
                <a:latin typeface="Calibri" panose="020F0502020204030204" pitchFamily="34" charset="0"/>
                <a:cs typeface="Calibri" panose="020F0502020204030204" pitchFamily="34" charset="0"/>
              </a:rPr>
              <a:t>/</a:t>
            </a:r>
            <a:r>
              <a:rPr lang="en-GB" dirty="0" err="1">
                <a:latin typeface="Calibri" panose="020F0502020204030204" pitchFamily="34" charset="0"/>
                <a:cs typeface="Calibri" panose="020F0502020204030204" pitchFamily="34" charset="0"/>
              </a:rPr>
              <a:t>Ngaliwurru</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Open Linguistics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3</a:t>
            </a:r>
            <a:r>
              <a:rPr lang="en-GB" dirty="0">
                <a:latin typeface="Calibri" panose="020F0502020204030204" pitchFamily="34" charset="0"/>
                <a:cs typeface="Calibri" panose="020F0502020204030204" pitchFamily="34" charset="0"/>
              </a:rPr>
              <a:t>(1), 178–218.</a:t>
            </a:r>
            <a:endParaRPr lang="en-AU"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Weber, K. (2020). The German modal particle </a:t>
            </a:r>
            <a:r>
              <a:rPr lang="en-GB" dirty="0" err="1">
                <a:latin typeface="Calibri" panose="020F0502020204030204" pitchFamily="34" charset="0"/>
                <a:cs typeface="Calibri" panose="020F0502020204030204" pitchFamily="34" charset="0"/>
              </a:rPr>
              <a:t>wohl</a:t>
            </a:r>
            <a:r>
              <a:rPr lang="en-GB" dirty="0">
                <a:latin typeface="Calibri" panose="020F0502020204030204" pitchFamily="34" charset="0"/>
                <a:cs typeface="Calibri" panose="020F0502020204030204" pitchFamily="34" charset="0"/>
              </a:rPr>
              <a:t> between epistemics and evidentiality – An interactional and regional perspective. </a:t>
            </a:r>
            <a:r>
              <a:rPr lang="en-GB" i="1" dirty="0">
                <a:latin typeface="Calibri" panose="020F0502020204030204" pitchFamily="34" charset="0"/>
                <a:cs typeface="Calibri" panose="020F0502020204030204" pitchFamily="34" charset="0"/>
              </a:rPr>
              <a:t>Journal of Pragmatics</a:t>
            </a:r>
            <a:r>
              <a:rPr lang="en-GB" dirty="0">
                <a:latin typeface="Calibri" panose="020F0502020204030204" pitchFamily="34" charset="0"/>
                <a:cs typeface="Calibri" panose="020F0502020204030204" pitchFamily="34" charset="0"/>
              </a:rPr>
              <a:t>, </a:t>
            </a:r>
            <a:r>
              <a:rPr lang="en-GB" i="1" dirty="0">
                <a:latin typeface="Calibri" panose="020F0502020204030204" pitchFamily="34" charset="0"/>
                <a:cs typeface="Calibri" panose="020F0502020204030204" pitchFamily="34" charset="0"/>
              </a:rPr>
              <a:t>170</a:t>
            </a:r>
            <a:r>
              <a:rPr lang="en-GB" dirty="0">
                <a:latin typeface="Calibri" panose="020F0502020204030204" pitchFamily="34" charset="0"/>
                <a:cs typeface="Calibri" panose="020F0502020204030204" pitchFamily="34" charset="0"/>
              </a:rPr>
              <a:t>, 334–363. https://</a:t>
            </a:r>
            <a:r>
              <a:rPr lang="en-GB" dirty="0" err="1">
                <a:latin typeface="Calibri" panose="020F0502020204030204" pitchFamily="34" charset="0"/>
                <a:cs typeface="Calibri" panose="020F0502020204030204" pitchFamily="34" charset="0"/>
              </a:rPr>
              <a:t>doi.org</a:t>
            </a:r>
            <a:r>
              <a:rPr lang="en-GB" dirty="0">
                <a:latin typeface="Calibri" panose="020F0502020204030204" pitchFamily="34" charset="0"/>
                <a:cs typeface="Calibri" panose="020F0502020204030204" pitchFamily="34" charset="0"/>
              </a:rPr>
              <a:t>/10.1016/j.pragma.2020.09.023</a:t>
            </a:r>
            <a:endParaRPr lang="en-AU" dirty="0">
              <a:latin typeface="Calibri" panose="020F0502020204030204" pitchFamily="34" charset="0"/>
              <a:cs typeface="Calibri" panose="020F0502020204030204" pitchFamily="34" charset="0"/>
            </a:endParaRPr>
          </a:p>
          <a:p>
            <a:pPr marL="0" indent="0">
              <a:buNone/>
            </a:pPr>
            <a:r>
              <a:rPr lang="en-GB" dirty="0" err="1"/>
              <a:t>Zeisler</a:t>
            </a:r>
            <a:r>
              <a:rPr lang="en-GB" dirty="0"/>
              <a:t>, B. (2024) </a:t>
            </a:r>
            <a:r>
              <a:rPr lang="en-GB" i="1" dirty="0"/>
              <a:t>Mine but not yours: </a:t>
            </a:r>
            <a:r>
              <a:rPr lang="en-AU" i="1" dirty="0">
                <a:solidFill>
                  <a:srgbClr val="1E282D"/>
                </a:solidFill>
                <a:highlight>
                  <a:srgbClr val="FFFFFF"/>
                </a:highlight>
              </a:rPr>
              <a:t>On some problems with the notions of ‘evidentiality’ and ‘egophoricity’ in the </a:t>
            </a:r>
            <a:r>
              <a:rPr lang="en-AU" i="1" dirty="0" err="1">
                <a:solidFill>
                  <a:srgbClr val="1E282D"/>
                </a:solidFill>
                <a:highlight>
                  <a:srgbClr val="FFFFFF"/>
                </a:highlight>
              </a:rPr>
              <a:t>Tibetic</a:t>
            </a:r>
            <a:r>
              <a:rPr lang="en-AU" i="1" dirty="0">
                <a:solidFill>
                  <a:srgbClr val="1E282D"/>
                </a:solidFill>
                <a:highlight>
                  <a:srgbClr val="FFFFFF"/>
                </a:highlight>
              </a:rPr>
              <a:t> languages, and particularly in Ladakhi</a:t>
            </a:r>
            <a:r>
              <a:rPr lang="en-AU" dirty="0">
                <a:solidFill>
                  <a:srgbClr val="1E282D"/>
                </a:solidFill>
                <a:highlight>
                  <a:srgbClr val="FFFFFF"/>
                </a:highlight>
              </a:rPr>
              <a:t>. Presentation at Uppsala University.</a:t>
            </a:r>
            <a:endParaRPr lang="en-AU" dirty="0">
              <a:highlight>
                <a:srgbClr val="FFFFFF"/>
              </a:highlight>
            </a:endParaRPr>
          </a:p>
        </p:txBody>
      </p:sp>
    </p:spTree>
    <p:extLst>
      <p:ext uri="{BB962C8B-B14F-4D97-AF65-F5344CB8AC3E}">
        <p14:creationId xmlns:p14="http://schemas.microsoft.com/office/powerpoint/2010/main" val="328295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F96C-578B-FFA5-5289-741B8F40A720}"/>
              </a:ext>
            </a:extLst>
          </p:cNvPr>
          <p:cNvSpPr>
            <a:spLocks noGrp="1"/>
          </p:cNvSpPr>
          <p:nvPr>
            <p:ph type="title"/>
          </p:nvPr>
        </p:nvSpPr>
        <p:spPr/>
        <p:txBody>
          <a:bodyPr/>
          <a:lstStyle/>
          <a:p>
            <a:r>
              <a:rPr lang="en-US" dirty="0"/>
              <a:t>From </a:t>
            </a:r>
            <a:r>
              <a:rPr lang="en-US" dirty="0" err="1"/>
              <a:t>Zeisler</a:t>
            </a:r>
            <a:r>
              <a:rPr lang="en-US" dirty="0"/>
              <a:t> (2024)</a:t>
            </a:r>
          </a:p>
        </p:txBody>
      </p:sp>
      <p:pic>
        <p:nvPicPr>
          <p:cNvPr id="5" name="Content Placeholder 4" descr="A table with different colored text&#10;&#10;Description automatically generated">
            <a:extLst>
              <a:ext uri="{FF2B5EF4-FFF2-40B4-BE49-F238E27FC236}">
                <a16:creationId xmlns:a16="http://schemas.microsoft.com/office/drawing/2014/main" id="{AD7178DA-4DD4-2810-C53C-E084A3BB5158}"/>
              </a:ext>
            </a:extLst>
          </p:cNvPr>
          <p:cNvPicPr>
            <a:picLocks noGrp="1" noChangeAspect="1"/>
          </p:cNvPicPr>
          <p:nvPr>
            <p:ph idx="1"/>
          </p:nvPr>
        </p:nvPicPr>
        <p:blipFill>
          <a:blip r:embed="rId3"/>
          <a:stretch>
            <a:fillRect/>
          </a:stretch>
        </p:blipFill>
        <p:spPr>
          <a:xfrm>
            <a:off x="1225907" y="1600202"/>
            <a:ext cx="6692189" cy="4525963"/>
          </a:xfrm>
        </p:spPr>
      </p:pic>
    </p:spTree>
    <p:extLst>
      <p:ext uri="{BB962C8B-B14F-4D97-AF65-F5344CB8AC3E}">
        <p14:creationId xmlns:p14="http://schemas.microsoft.com/office/powerpoint/2010/main" val="45231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629-A7A2-EA4A-BB7F-66C709085357}"/>
              </a:ext>
            </a:extLst>
          </p:cNvPr>
          <p:cNvSpPr>
            <a:spLocks noGrp="1"/>
          </p:cNvSpPr>
          <p:nvPr>
            <p:ph type="title"/>
          </p:nvPr>
        </p:nvSpPr>
        <p:spPr/>
        <p:txBody>
          <a:bodyPr>
            <a:normAutofit/>
          </a:bodyPr>
          <a:lstStyle/>
          <a:p>
            <a:r>
              <a:rPr lang="en-US" dirty="0"/>
              <a:t>Paradigms for Typology</a:t>
            </a:r>
          </a:p>
        </p:txBody>
      </p:sp>
      <p:sp>
        <p:nvSpPr>
          <p:cNvPr id="3" name="Content Placeholder 2">
            <a:extLst>
              <a:ext uri="{FF2B5EF4-FFF2-40B4-BE49-F238E27FC236}">
                <a16:creationId xmlns:a16="http://schemas.microsoft.com/office/drawing/2014/main" id="{01F71C61-CD56-6743-AD12-C9266BCD2C78}"/>
              </a:ext>
            </a:extLst>
          </p:cNvPr>
          <p:cNvSpPr>
            <a:spLocks noGrp="1"/>
          </p:cNvSpPr>
          <p:nvPr>
            <p:ph idx="1"/>
          </p:nvPr>
        </p:nvSpPr>
        <p:spPr/>
        <p:txBody>
          <a:bodyPr>
            <a:normAutofit/>
          </a:bodyPr>
          <a:lstStyle/>
          <a:p>
            <a:pPr lvl="1"/>
            <a:r>
              <a:rPr lang="en-US" dirty="0"/>
              <a:t>Are language descriptions ‘fit for purpose’ for developing typological </a:t>
            </a:r>
            <a:r>
              <a:rPr lang="en-US" dirty="0" err="1"/>
              <a:t>generalisations</a:t>
            </a:r>
            <a:r>
              <a:rPr lang="en-US" dirty="0"/>
              <a:t>.</a:t>
            </a:r>
          </a:p>
          <a:p>
            <a:pPr lvl="2"/>
            <a:r>
              <a:rPr lang="en-US" dirty="0"/>
              <a:t>‘why and how languages are the way they are’ (Matthew Dryer)</a:t>
            </a:r>
          </a:p>
          <a:p>
            <a:pPr lvl="2"/>
            <a:r>
              <a:rPr lang="en-US" dirty="0"/>
              <a:t>Explanations for language change. </a:t>
            </a:r>
          </a:p>
        </p:txBody>
      </p:sp>
      <p:pic>
        <p:nvPicPr>
          <p:cNvPr id="4" name="Picture 3">
            <a:extLst>
              <a:ext uri="{FF2B5EF4-FFF2-40B4-BE49-F238E27FC236}">
                <a16:creationId xmlns:a16="http://schemas.microsoft.com/office/drawing/2014/main" id="{957DB807-E32F-5A4C-8F2B-96E060007F76}"/>
              </a:ext>
            </a:extLst>
          </p:cNvPr>
          <p:cNvPicPr>
            <a:picLocks noChangeAspect="1"/>
          </p:cNvPicPr>
          <p:nvPr/>
        </p:nvPicPr>
        <p:blipFill>
          <a:blip r:embed="rId3"/>
          <a:stretch>
            <a:fillRect/>
          </a:stretch>
        </p:blipFill>
        <p:spPr>
          <a:xfrm>
            <a:off x="6774081" y="5065628"/>
            <a:ext cx="2369919" cy="1792375"/>
          </a:xfrm>
          <a:prstGeom prst="rect">
            <a:avLst/>
          </a:prstGeom>
        </p:spPr>
      </p:pic>
      <p:pic>
        <p:nvPicPr>
          <p:cNvPr id="5" name="Picture 4">
            <a:extLst>
              <a:ext uri="{FF2B5EF4-FFF2-40B4-BE49-F238E27FC236}">
                <a16:creationId xmlns:a16="http://schemas.microsoft.com/office/drawing/2014/main" id="{E2B76E7A-93CC-3041-B51E-61E8060C78CA}"/>
              </a:ext>
            </a:extLst>
          </p:cNvPr>
          <p:cNvPicPr>
            <a:picLocks noChangeAspect="1"/>
          </p:cNvPicPr>
          <p:nvPr/>
        </p:nvPicPr>
        <p:blipFill>
          <a:blip r:embed="rId4"/>
          <a:stretch>
            <a:fillRect/>
          </a:stretch>
        </p:blipFill>
        <p:spPr>
          <a:xfrm>
            <a:off x="6019801" y="4664166"/>
            <a:ext cx="3124200" cy="2193839"/>
          </a:xfrm>
          <a:prstGeom prst="rect">
            <a:avLst/>
          </a:prstGeom>
        </p:spPr>
      </p:pic>
    </p:spTree>
    <p:extLst>
      <p:ext uri="{BB962C8B-B14F-4D97-AF65-F5344CB8AC3E}">
        <p14:creationId xmlns:p14="http://schemas.microsoft.com/office/powerpoint/2010/main" val="34143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9629-A7A2-EA4A-BB7F-66C709085357}"/>
              </a:ext>
            </a:extLst>
          </p:cNvPr>
          <p:cNvSpPr>
            <a:spLocks noGrp="1"/>
          </p:cNvSpPr>
          <p:nvPr>
            <p:ph type="title"/>
          </p:nvPr>
        </p:nvSpPr>
        <p:spPr/>
        <p:txBody>
          <a:bodyPr>
            <a:normAutofit/>
          </a:bodyPr>
          <a:lstStyle/>
          <a:p>
            <a:r>
              <a:rPr lang="en-US" dirty="0"/>
              <a:t>New paradigms?</a:t>
            </a:r>
          </a:p>
        </p:txBody>
      </p:sp>
      <p:sp>
        <p:nvSpPr>
          <p:cNvPr id="3" name="Content Placeholder 2">
            <a:extLst>
              <a:ext uri="{FF2B5EF4-FFF2-40B4-BE49-F238E27FC236}">
                <a16:creationId xmlns:a16="http://schemas.microsoft.com/office/drawing/2014/main" id="{01F71C61-CD56-6743-AD12-C9266BCD2C78}"/>
              </a:ext>
            </a:extLst>
          </p:cNvPr>
          <p:cNvSpPr>
            <a:spLocks noGrp="1"/>
          </p:cNvSpPr>
          <p:nvPr>
            <p:ph idx="1"/>
          </p:nvPr>
        </p:nvSpPr>
        <p:spPr/>
        <p:txBody>
          <a:bodyPr>
            <a:normAutofit/>
          </a:bodyPr>
          <a:lstStyle/>
          <a:p>
            <a:r>
              <a:rPr lang="en-US" dirty="0"/>
              <a:t>Driven by technological advances</a:t>
            </a:r>
          </a:p>
          <a:p>
            <a:pPr lvl="1"/>
            <a:r>
              <a:rPr lang="en-US" dirty="0"/>
              <a:t>Recording and transcribing technology</a:t>
            </a:r>
          </a:p>
          <a:p>
            <a:pPr lvl="1"/>
            <a:r>
              <a:rPr lang="en-US" dirty="0"/>
              <a:t>Statistical methods</a:t>
            </a:r>
          </a:p>
          <a:p>
            <a:pPr lvl="1"/>
            <a:r>
              <a:rPr lang="en-US" dirty="0"/>
              <a:t>Management of large corpora</a:t>
            </a:r>
          </a:p>
          <a:p>
            <a:r>
              <a:rPr lang="en-US" dirty="0"/>
              <a:t>Easier to look at frequency and distribution. </a:t>
            </a:r>
          </a:p>
          <a:p>
            <a:pPr lvl="1"/>
            <a:r>
              <a:rPr lang="en-US" dirty="0"/>
              <a:t>Variation</a:t>
            </a:r>
          </a:p>
          <a:p>
            <a:pPr lvl="1"/>
            <a:r>
              <a:rPr lang="en-US" dirty="0"/>
              <a:t>Context</a:t>
            </a:r>
          </a:p>
        </p:txBody>
      </p:sp>
      <p:pic>
        <p:nvPicPr>
          <p:cNvPr id="5" name="Picture 4">
            <a:extLst>
              <a:ext uri="{FF2B5EF4-FFF2-40B4-BE49-F238E27FC236}">
                <a16:creationId xmlns:a16="http://schemas.microsoft.com/office/drawing/2014/main" id="{E2B76E7A-93CC-3041-B51E-61E8060C78CA}"/>
              </a:ext>
            </a:extLst>
          </p:cNvPr>
          <p:cNvPicPr>
            <a:picLocks noChangeAspect="1"/>
          </p:cNvPicPr>
          <p:nvPr/>
        </p:nvPicPr>
        <p:blipFill>
          <a:blip r:embed="rId3"/>
          <a:stretch>
            <a:fillRect/>
          </a:stretch>
        </p:blipFill>
        <p:spPr>
          <a:xfrm>
            <a:off x="5954931" y="4664166"/>
            <a:ext cx="3124200" cy="2193839"/>
          </a:xfrm>
          <a:prstGeom prst="rect">
            <a:avLst/>
          </a:prstGeom>
        </p:spPr>
      </p:pic>
    </p:spTree>
    <p:extLst>
      <p:ext uri="{BB962C8B-B14F-4D97-AF65-F5344CB8AC3E}">
        <p14:creationId xmlns:p14="http://schemas.microsoft.com/office/powerpoint/2010/main" val="399654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092D-2644-8B49-A974-90DEE668EAC0}"/>
              </a:ext>
            </a:extLst>
          </p:cNvPr>
          <p:cNvSpPr>
            <a:spLocks noGrp="1"/>
          </p:cNvSpPr>
          <p:nvPr>
            <p:ph type="title"/>
          </p:nvPr>
        </p:nvSpPr>
        <p:spPr/>
        <p:txBody>
          <a:bodyPr>
            <a:normAutofit fontScale="90000"/>
          </a:bodyPr>
          <a:lstStyle/>
          <a:p>
            <a:r>
              <a:rPr lang="en-US" dirty="0"/>
              <a:t>Implications for Description and Typology</a:t>
            </a:r>
          </a:p>
        </p:txBody>
      </p:sp>
      <p:sp>
        <p:nvSpPr>
          <p:cNvPr id="3" name="Content Placeholder 2">
            <a:extLst>
              <a:ext uri="{FF2B5EF4-FFF2-40B4-BE49-F238E27FC236}">
                <a16:creationId xmlns:a16="http://schemas.microsoft.com/office/drawing/2014/main" id="{1BF7ED03-BDD6-B846-9DC7-8D597561F552}"/>
              </a:ext>
            </a:extLst>
          </p:cNvPr>
          <p:cNvSpPr>
            <a:spLocks noGrp="1"/>
          </p:cNvSpPr>
          <p:nvPr>
            <p:ph idx="1"/>
          </p:nvPr>
        </p:nvSpPr>
        <p:spPr/>
        <p:txBody>
          <a:bodyPr>
            <a:normAutofit fontScale="70000" lnSpcReduction="20000"/>
          </a:bodyPr>
          <a:lstStyle/>
          <a:p>
            <a:r>
              <a:rPr lang="en-US" dirty="0"/>
              <a:t>Reference grammar bias towards the ‘grammatical’ (</a:t>
            </a:r>
            <a:r>
              <a:rPr lang="en-US" dirty="0" err="1"/>
              <a:t>Kittilä</a:t>
            </a:r>
            <a:r>
              <a:rPr lang="en-US" dirty="0"/>
              <a:t> et al 2018, 283)</a:t>
            </a:r>
          </a:p>
          <a:p>
            <a:pPr lvl="1"/>
            <a:r>
              <a:rPr lang="en-US" dirty="0"/>
              <a:t>“…due to limitations of space, reference grammars usually focus on the basic cases and the most frequent uses…”</a:t>
            </a:r>
          </a:p>
          <a:p>
            <a:r>
              <a:rPr lang="en-US" dirty="0"/>
              <a:t>Lack of ‘ordinary conversation’ recordings (</a:t>
            </a:r>
            <a:r>
              <a:rPr lang="en-US" dirty="0" err="1"/>
              <a:t>Kittilä</a:t>
            </a:r>
            <a:r>
              <a:rPr lang="en-US" dirty="0"/>
              <a:t> et al 2018, 288)</a:t>
            </a:r>
          </a:p>
          <a:p>
            <a:pPr lvl="1"/>
            <a:r>
              <a:rPr lang="en-US" dirty="0"/>
              <a:t>“…larger corpora enabling reliable studies of the natural use of </a:t>
            </a:r>
            <a:r>
              <a:rPr lang="en-US" dirty="0" err="1"/>
              <a:t>evidentials</a:t>
            </a:r>
            <a:r>
              <a:rPr lang="en-US" dirty="0"/>
              <a:t> are available for only a handful of languages, many of which lack evidentiality as a grammatical category… most corpora can be used only if the researcher knows the language(s)… the researcher is always responsible for how the examples from corpora are interpreted…”</a:t>
            </a:r>
          </a:p>
          <a:p>
            <a:pPr lvl="1"/>
            <a:endParaRPr lang="en-US" dirty="0"/>
          </a:p>
          <a:p>
            <a:pPr lvl="1"/>
            <a:endParaRPr lang="en-US" dirty="0"/>
          </a:p>
          <a:p>
            <a:pPr lvl="1"/>
            <a:endParaRPr lang="en-US" dirty="0"/>
          </a:p>
          <a:p>
            <a:pPr marL="57145" indent="0">
              <a:buNone/>
            </a:pPr>
            <a:r>
              <a:rPr lang="en-GB" sz="1800" dirty="0" err="1"/>
              <a:t>Kittilä</a:t>
            </a:r>
            <a:r>
              <a:rPr lang="en-GB" sz="1800" dirty="0"/>
              <a:t>, S., </a:t>
            </a:r>
            <a:r>
              <a:rPr lang="en-GB" sz="1800" dirty="0" err="1"/>
              <a:t>Jalava</a:t>
            </a:r>
            <a:r>
              <a:rPr lang="en-GB" sz="1800" dirty="0"/>
              <a:t>, L., &amp; Sandman, E. (2018). Chapter 11. What can different types of linguistic data teach us on evidentiality? In A. </a:t>
            </a:r>
            <a:r>
              <a:rPr lang="en-GB" sz="1800" dirty="0" err="1"/>
              <a:t>Foolen</a:t>
            </a:r>
            <a:r>
              <a:rPr lang="en-GB" sz="1800" dirty="0"/>
              <a:t>, H. de Hoop, &amp; G. Mulder (Eds.), </a:t>
            </a:r>
            <a:r>
              <a:rPr lang="en-GB" sz="1800" i="1" dirty="0"/>
              <a:t>Human Cognitive Processing</a:t>
            </a:r>
            <a:r>
              <a:rPr lang="en-GB" sz="1800" dirty="0"/>
              <a:t> (Vol. 61, pp. 281–304). John </a:t>
            </a:r>
            <a:r>
              <a:rPr lang="en-GB" sz="1800" dirty="0" err="1"/>
              <a:t>Benjamins</a:t>
            </a:r>
            <a:r>
              <a:rPr lang="en-GB" sz="1800" dirty="0"/>
              <a:t> </a:t>
            </a:r>
            <a:endParaRPr lang="en-AU" sz="1800" dirty="0"/>
          </a:p>
          <a:p>
            <a:pPr lvl="1"/>
            <a:endParaRPr lang="en-US" dirty="0"/>
          </a:p>
          <a:p>
            <a:endParaRPr lang="en-US" dirty="0"/>
          </a:p>
        </p:txBody>
      </p:sp>
    </p:spTree>
    <p:extLst>
      <p:ext uri="{BB962C8B-B14F-4D97-AF65-F5344CB8AC3E}">
        <p14:creationId xmlns:p14="http://schemas.microsoft.com/office/powerpoint/2010/main" val="68487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12551</Words>
  <Application>Microsoft Office PowerPoint</Application>
  <PresentationFormat>Bildschirmpräsentation (4:3)</PresentationFormat>
  <Paragraphs>819</Paragraphs>
  <Slides>55</Slides>
  <Notes>55</Notes>
  <HiddenSlides>0</HiddenSlides>
  <MMClips>3</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55</vt:i4>
      </vt:variant>
    </vt:vector>
  </HeadingPairs>
  <TitlesOfParts>
    <vt:vector size="63" baseType="lpstr">
      <vt:lpstr>Minion3-Regular</vt:lpstr>
      <vt:lpstr>Arial</vt:lpstr>
      <vt:lpstr>Arial</vt:lpstr>
      <vt:lpstr>Calibri</vt:lpstr>
      <vt:lpstr>Courier</vt:lpstr>
      <vt:lpstr>Symbol</vt:lpstr>
      <vt:lpstr>Times</vt:lpstr>
      <vt:lpstr>Office Theme</vt:lpstr>
      <vt:lpstr>Managing epistemic asymmetries in grammar and interaction. Ego-Evidentiality and the right(s) to know (better). Tübingen, April 26 2024</vt:lpstr>
      <vt:lpstr>My journey through Epistemics</vt:lpstr>
      <vt:lpstr>Call to action! </vt:lpstr>
      <vt:lpstr>The ‘Language Description’ paradigm</vt:lpstr>
      <vt:lpstr>Standard Tibetan (Tournadre 2017:101)</vt:lpstr>
      <vt:lpstr>From Zeisler (2024)</vt:lpstr>
      <vt:lpstr>Paradigms for Typology</vt:lpstr>
      <vt:lpstr>New paradigms?</vt:lpstr>
      <vt:lpstr>Implications for Description and Typology</vt:lpstr>
      <vt:lpstr>New paradigms?</vt:lpstr>
      <vt:lpstr>New paradigms?</vt:lpstr>
      <vt:lpstr>Evidentiality</vt:lpstr>
      <vt:lpstr>Standard Tibetan (Tournadre 2017:101)</vt:lpstr>
      <vt:lpstr>Evidentiality</vt:lpstr>
      <vt:lpstr>Grammatical Evidentiality</vt:lpstr>
      <vt:lpstr>Evidential Typology</vt:lpstr>
      <vt:lpstr>Evidential Typology</vt:lpstr>
      <vt:lpstr>Evidential Typology</vt:lpstr>
      <vt:lpstr>Evidential Typology</vt:lpstr>
      <vt:lpstr>Outside the loop</vt:lpstr>
      <vt:lpstr>Outside the loop</vt:lpstr>
      <vt:lpstr>Outside the loop</vt:lpstr>
      <vt:lpstr>Evidential Pragmatics</vt:lpstr>
      <vt:lpstr>Standard Tibetan (Tournadre 2017)</vt:lpstr>
      <vt:lpstr>Evidential Pragmatics</vt:lpstr>
      <vt:lpstr>Nuckolls (2018)</vt:lpstr>
      <vt:lpstr>Evidential Pragmatics</vt:lpstr>
      <vt:lpstr>Evidential Pragmatics</vt:lpstr>
      <vt:lpstr>Interactional Linguistics</vt:lpstr>
      <vt:lpstr>Principles of Interactional Linguistics</vt:lpstr>
      <vt:lpstr>Principles of Interactional Linguistics</vt:lpstr>
      <vt:lpstr>Epistemics </vt:lpstr>
      <vt:lpstr>Epistemics as a social matter</vt:lpstr>
      <vt:lpstr>The pragmatics of knowledge-telling</vt:lpstr>
      <vt:lpstr>The pragmatics of knowledge-telling</vt:lpstr>
      <vt:lpstr>Territories of Information (Kamio 1997)</vt:lpstr>
      <vt:lpstr>Territories of Information in Tibetan Languages (Zeisler 2024)</vt:lpstr>
      <vt:lpstr>Epistemics in Conversation Analysis</vt:lpstr>
      <vt:lpstr>Epistemics as a moral concern</vt:lpstr>
      <vt:lpstr>The pragmatics of knowledge-telling</vt:lpstr>
      <vt:lpstr>The pragmatics of knowledge-telling</vt:lpstr>
      <vt:lpstr>Epistemics, territories and language structure</vt:lpstr>
      <vt:lpstr>Knowledge Management in Assessments</vt:lpstr>
      <vt:lpstr>Knowledge Management in Assessments</vt:lpstr>
      <vt:lpstr>English Conversation 1</vt:lpstr>
      <vt:lpstr>English Conversation 1</vt:lpstr>
      <vt:lpstr>English Conversation 1</vt:lpstr>
      <vt:lpstr>Nuckolls (2018)</vt:lpstr>
      <vt:lpstr>Nuckolls (2018)</vt:lpstr>
      <vt:lpstr>Standard Tibetan (Tournadre 2017:101)</vt:lpstr>
      <vt:lpstr>Pragmatics of knowledge management is the starting point</vt:lpstr>
      <vt:lpstr>Integrating Interactional Linguistics and Typology: challenges</vt:lpstr>
      <vt:lpstr>Solutions </vt:lpstr>
      <vt:lpstr>What do we gain?</vt:lpstr>
      <vt:lpstr>References</vt:lpstr>
    </vt:vector>
  </TitlesOfParts>
  <Company>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Whither Epistemicity?</dc:title>
  <dc:creator>Ilana Mushin</dc:creator>
  <cp:lastModifiedBy>noone</cp:lastModifiedBy>
  <cp:revision>199</cp:revision>
  <cp:lastPrinted>2024-05-01T16:55:55Z</cp:lastPrinted>
  <dcterms:created xsi:type="dcterms:W3CDTF">2017-08-08T06:28:17Z</dcterms:created>
  <dcterms:modified xsi:type="dcterms:W3CDTF">2024-05-01T18:10:37Z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382bf1-026c-423b-a2f3-9729d1fde3ca_Enabled">
    <vt:lpwstr>true</vt:lpwstr>
  </property>
  <property fmtid="{D5CDD505-2E9C-101B-9397-08002B2CF9AE}" pid="3" name="MSIP_Label_37382bf1-026c-423b-a2f3-9729d1fde3ca_SetDate">
    <vt:lpwstr>2022-02-02T22:40:41Z</vt:lpwstr>
  </property>
  <property fmtid="{D5CDD505-2E9C-101B-9397-08002B2CF9AE}" pid="4" name="MSIP_Label_37382bf1-026c-423b-a2f3-9729d1fde3ca_Method">
    <vt:lpwstr>Privileged</vt:lpwstr>
  </property>
  <property fmtid="{D5CDD505-2E9C-101B-9397-08002B2CF9AE}" pid="5" name="MSIP_Label_37382bf1-026c-423b-a2f3-9729d1fde3ca_Name">
    <vt:lpwstr>OFFICIAL - PUBLIC</vt:lpwstr>
  </property>
  <property fmtid="{D5CDD505-2E9C-101B-9397-08002B2CF9AE}" pid="6" name="MSIP_Label_37382bf1-026c-423b-a2f3-9729d1fde3ca_SiteId">
    <vt:lpwstr>b6e377cf-9db3-46cb-91a2-fad9605bb15c</vt:lpwstr>
  </property>
  <property fmtid="{D5CDD505-2E9C-101B-9397-08002B2CF9AE}" pid="7" name="MSIP_Label_37382bf1-026c-423b-a2f3-9729d1fde3ca_ActionId">
    <vt:lpwstr>9612f21f-b1de-4727-b3ac-4f1f422e3660</vt:lpwstr>
  </property>
  <property fmtid="{D5CDD505-2E9C-101B-9397-08002B2CF9AE}" pid="8" name="MSIP_Label_37382bf1-026c-423b-a2f3-9729d1fde3ca_ContentBits">
    <vt:lpwstr>0</vt:lpwstr>
  </property>
</Properties>
</file>