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</p:sldMasterIdLst>
  <p:notesMasterIdLst>
    <p:notesMasterId r:id="rId21"/>
  </p:notesMasterIdLst>
  <p:sldIdLst>
    <p:sldId id="256" r:id="rId4"/>
    <p:sldId id="286" r:id="rId5"/>
    <p:sldId id="261" r:id="rId6"/>
    <p:sldId id="279" r:id="rId7"/>
    <p:sldId id="280" r:id="rId8"/>
    <p:sldId id="276" r:id="rId9"/>
    <p:sldId id="278" r:id="rId10"/>
    <p:sldId id="281" r:id="rId11"/>
    <p:sldId id="282" r:id="rId12"/>
    <p:sldId id="283" r:id="rId13"/>
    <p:sldId id="284" r:id="rId14"/>
    <p:sldId id="285" r:id="rId15"/>
    <p:sldId id="267" r:id="rId16"/>
    <p:sldId id="265" r:id="rId17"/>
    <p:sldId id="266" r:id="rId18"/>
    <p:sldId id="270" r:id="rId19"/>
    <p:sldId id="274" r:id="rId2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1827" autoAdjust="0"/>
  </p:normalViewPr>
  <p:slideViewPr>
    <p:cSldViewPr snapToGrid="0">
      <p:cViewPr varScale="1">
        <p:scale>
          <a:sx n="116" d="100"/>
          <a:sy n="116" d="100"/>
        </p:scale>
        <p:origin x="137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der Notizen mittels Klicken bearbeiten</a:t>
            </a:r>
          </a:p>
        </p:txBody>
      </p:sp>
      <p:sp>
        <p:nvSpPr>
          <p:cNvPr id="16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&lt;Kopfzeile&gt;</a:t>
            </a:r>
          </a:p>
        </p:txBody>
      </p:sp>
      <p:sp>
        <p:nvSpPr>
          <p:cNvPr id="16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&lt;Datum/Uhrzeit&gt;</a:t>
            </a:r>
          </a:p>
        </p:txBody>
      </p:sp>
      <p:sp>
        <p:nvSpPr>
          <p:cNvPr id="16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&lt;Fußzeile&gt;</a:t>
            </a:r>
          </a:p>
        </p:txBody>
      </p:sp>
      <p:sp>
        <p:nvSpPr>
          <p:cNvPr id="16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FACD4D4-4A72-470D-A44E-84203293846C}" type="slidenum"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965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Unique feature of our program…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FACD4D4-4A72-470D-A44E-84203293846C}" type="slidenum">
              <a:rPr lang="de-DE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22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 content course should be unrelated to Korea!—to be recognized as BQ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FACD4D4-4A72-470D-A44E-84203293846C}" type="slidenum">
              <a:rPr lang="de-DE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382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this process right after returning….do not push it to later when you want to graduate…the process takes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FACD4D4-4A72-470D-A44E-84203293846C}" type="slidenum">
              <a:rPr lang="de-DE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185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lstStyle/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Stipendium:</a:t>
            </a:r>
          </a:p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Asiana Airlines</a:t>
            </a:r>
          </a:p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Auslands BAFöG</a:t>
            </a:r>
          </a:p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DAAD</a:t>
            </a:r>
          </a:p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MAKES DAAD</a:t>
            </a:r>
          </a:p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Diverse Stipendien</a:t>
            </a:r>
          </a:p>
        </p:txBody>
      </p:sp>
      <p:sp>
        <p:nvSpPr>
          <p:cNvPr id="31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64FF826-A6C5-4372-AE48-D08F425EB2FF}" type="slidenum">
              <a:rPr lang="de-D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10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in Korea and cannot come to the meeting yourself, send a representative---explain all the situation to a 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FACD4D4-4A72-470D-A44E-84203293846C}" type="slidenum">
              <a:rPr lang="de-DE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3789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lstStyle/>
          <a:p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9CB5F8A-DAFB-4805-ABDC-DAE146C9406C}" type="slidenum">
              <a:rPr lang="de-D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13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those in the normal or “behind track” the recommendation is to still take the 6semester courses early on and start thinking of your thesis topic seriously….have a meeting by the end of 6</a:t>
            </a:r>
            <a:r>
              <a:rPr lang="en-US" baseline="30000" dirty="0"/>
              <a:t>th</a:t>
            </a:r>
            <a:r>
              <a:rPr lang="en-US" dirty="0"/>
              <a:t> semester…so throughout the rest of the semester you can write your thesis while fulfilling your course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FACD4D4-4A72-470D-A44E-84203293846C}" type="slidenum">
              <a:rPr lang="de-DE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7495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lstStyle/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 by Manuel Schönfeld_Fotolia_95673822_M</a:t>
            </a:r>
          </a:p>
        </p:txBody>
      </p:sp>
      <p:sp>
        <p:nvSpPr>
          <p:cNvPr id="31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E799561-6625-45CC-A2FD-1C4BE9E43772}" type="slidenum">
              <a:rPr lang="de-D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17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Grafik 80"/>
          <p:cNvPicPr/>
          <p:nvPr/>
        </p:nvPicPr>
        <p:blipFill>
          <a:blip r:embed="rId2"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ln>
            <a:noFill/>
          </a:ln>
        </p:spPr>
      </p:pic>
      <p:pic>
        <p:nvPicPr>
          <p:cNvPr id="82" name="Grafik 81"/>
          <p:cNvPicPr/>
          <p:nvPr/>
        </p:nvPicPr>
        <p:blipFill>
          <a:blip r:embed="rId2"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Grafik 121"/>
          <p:cNvPicPr/>
          <p:nvPr/>
        </p:nvPicPr>
        <p:blipFill>
          <a:blip r:embed="rId2"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ln>
            <a:noFill/>
          </a:ln>
        </p:spPr>
      </p:pic>
      <p:pic>
        <p:nvPicPr>
          <p:cNvPr id="123" name="Grafik 122"/>
          <p:cNvPicPr/>
          <p:nvPr/>
        </p:nvPicPr>
        <p:blipFill>
          <a:blip r:embed="rId2"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EF0BB1-3C5C-481B-A942-EE5667752249}" type="slidenum">
              <a:rPr lang="de-DE" altLang="de-DE"/>
              <a:pPr/>
              <a:t>‹#›</a:t>
            </a:fld>
            <a:r>
              <a:rPr lang="de-DE" altLang="de-DE"/>
              <a:t> | Autor/Verfasser/Thema/Rubrik/Titel etc.	© 2010 Universität Tübingen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de-DE"/>
              <a:t>RUBRIZIERUNG UND/ODER</a:t>
            </a:r>
          </a:p>
          <a:p>
            <a:pPr>
              <a:defRPr/>
            </a:pPr>
            <a:r>
              <a:rPr lang="de-DE"/>
              <a:t>KAPITELANGABE</a:t>
            </a:r>
          </a:p>
        </p:txBody>
      </p:sp>
    </p:spTree>
    <p:extLst>
      <p:ext uri="{BB962C8B-B14F-4D97-AF65-F5344CB8AC3E}">
        <p14:creationId xmlns:p14="http://schemas.microsoft.com/office/powerpoint/2010/main" val="2703065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Grafik 162"/>
          <p:cNvPicPr/>
          <p:nvPr/>
        </p:nvPicPr>
        <p:blipFill>
          <a:blip r:embed="rId2"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ln>
            <a:noFill/>
          </a:ln>
        </p:spPr>
      </p:pic>
      <p:pic>
        <p:nvPicPr>
          <p:cNvPr id="164" name="Grafik 163"/>
          <p:cNvPicPr/>
          <p:nvPr/>
        </p:nvPicPr>
        <p:blipFill>
          <a:blip r:embed="rId2"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>
            <a:off x="718920" y="809280"/>
            <a:ext cx="7705800" cy="360"/>
          </a:xfrm>
          <a:prstGeom prst="line">
            <a:avLst/>
          </a:prstGeom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" name="Picture 13"/>
          <p:cNvPicPr/>
          <p:nvPr/>
        </p:nvPicPr>
        <p:blipFill>
          <a:blip r:embed="rId14"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ln>
            <a:noFill/>
          </a:ln>
        </p:spPr>
      </p:pic>
      <p:sp>
        <p:nvSpPr>
          <p:cNvPr id="44" name="Line 2"/>
          <p:cNvSpPr/>
          <p:nvPr/>
        </p:nvSpPr>
        <p:spPr>
          <a:xfrm>
            <a:off x="718920" y="6314760"/>
            <a:ext cx="7705800" cy="360"/>
          </a:xfrm>
          <a:prstGeom prst="line">
            <a:avLst/>
          </a:prstGeom>
          <a:ln w="9360">
            <a:solidFill>
              <a:schemeClr val="folHlink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ts val="988"/>
              </a:lnSpc>
            </a:pPr>
            <a:r>
              <a:rPr lang="de-DE" sz="2400" b="1" strike="noStrike" spc="-1">
                <a:solidFill>
                  <a:srgbClr val="2D201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Titelmasterformat durch Klicken bearbeiten</a:t>
            </a:r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526F060B-5DE1-4D50-8D12-E798CE5F8B01}" type="slidenum">
              <a:rPr lang="de-DE" sz="1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r>
              <a:rPr lang="de-DE" sz="1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| Koreanistik in Tübingen	© 2013 You Jae Lee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1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RUBRIZIERUNG UND/ODER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lang="de-DE" sz="1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KAPITELANGABE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ine 1"/>
          <p:cNvSpPr/>
          <p:nvPr/>
        </p:nvSpPr>
        <p:spPr>
          <a:xfrm>
            <a:off x="718920" y="809280"/>
            <a:ext cx="7705800" cy="360"/>
          </a:xfrm>
          <a:prstGeom prst="line">
            <a:avLst/>
          </a:prstGeom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Picture 13"/>
          <p:cNvPicPr/>
          <p:nvPr/>
        </p:nvPicPr>
        <p:blipFill>
          <a:blip r:embed="rId15"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ln>
            <a:noFill/>
          </a:ln>
        </p:spPr>
      </p:pic>
      <p:sp>
        <p:nvSpPr>
          <p:cNvPr id="85" name="Line 2"/>
          <p:cNvSpPr/>
          <p:nvPr/>
        </p:nvSpPr>
        <p:spPr>
          <a:xfrm>
            <a:off x="718920" y="6314760"/>
            <a:ext cx="7705800" cy="360"/>
          </a:xfrm>
          <a:prstGeom prst="line">
            <a:avLst/>
          </a:prstGeom>
          <a:ln w="9360">
            <a:solidFill>
              <a:schemeClr val="folHlink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PlaceHolder 3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ts val="988"/>
              </a:lnSpc>
            </a:pPr>
            <a:r>
              <a:rPr lang="de-DE" sz="2400" b="1" strike="noStrike" spc="-1">
                <a:solidFill>
                  <a:srgbClr val="2D201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Titelmasterformat durch Klicken bearbeiten</a:t>
            </a:r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43080" indent="-342720">
              <a:lnSpc>
                <a:spcPct val="100000"/>
              </a:lnSpc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GliederungsebeneTextmasterformat bearbeiten</a:t>
            </a:r>
          </a:p>
          <a:p>
            <a:pPr marL="146160" lvl="1" indent="-144000">
              <a:lnSpc>
                <a:spcPct val="100000"/>
              </a:lnSpc>
              <a:buClr>
                <a:srgbClr val="333333"/>
              </a:buClr>
              <a:buFont typeface="Arial"/>
              <a:buChar char="I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Ebene</a:t>
            </a:r>
          </a:p>
          <a:p>
            <a:pPr marL="376200" lvl="2" indent="-228240">
              <a:lnSpc>
                <a:spcPct val="100000"/>
              </a:lnSpc>
              <a:buClr>
                <a:srgbClr val="333333"/>
              </a:buClr>
              <a:buFont typeface="Arial"/>
              <a:buChar char="–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Ebene</a:t>
            </a:r>
          </a:p>
          <a:p>
            <a:pPr marL="555480" lvl="3" indent="-177480">
              <a:lnSpc>
                <a:spcPct val="100000"/>
              </a:lnSpc>
              <a:buClr>
                <a:srgbClr val="333333"/>
              </a:buClr>
              <a:buFont typeface="Symbol" charset="2"/>
              <a:buChar char="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Ebene</a:t>
            </a:r>
          </a:p>
          <a:p>
            <a:pPr marL="1434960" lvl="4" indent="-178920">
              <a:lnSpc>
                <a:spcPct val="100000"/>
              </a:lnSpc>
              <a:buClr>
                <a:srgbClr val="333333"/>
              </a:buClr>
              <a:buFont typeface="StarSymbol"/>
              <a:buChar char="»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Ebene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B32F345F-5F60-4BF3-88AC-2B6EE445F73B}" type="slidenum">
              <a:rPr lang="de-DE" sz="1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r>
              <a:rPr lang="de-DE" sz="1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| Autor/Verfasser/Thema/Rubrik/Titel etc.	© 2010 Universität Tübingen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ftr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1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RUBRIZIERUNG UND/ODER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lang="de-DE" sz="1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KAPITELANGABE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ine 1"/>
          <p:cNvSpPr/>
          <p:nvPr/>
        </p:nvSpPr>
        <p:spPr>
          <a:xfrm>
            <a:off x="718920" y="809280"/>
            <a:ext cx="7705800" cy="360"/>
          </a:xfrm>
          <a:prstGeom prst="line">
            <a:avLst/>
          </a:prstGeom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5" name="Picture 13"/>
          <p:cNvPicPr/>
          <p:nvPr/>
        </p:nvPicPr>
        <p:blipFill>
          <a:blip r:embed="rId14"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ln>
            <a:noFill/>
          </a:ln>
        </p:spPr>
      </p:pic>
      <p:sp>
        <p:nvSpPr>
          <p:cNvPr id="126" name="Line 2"/>
          <p:cNvSpPr/>
          <p:nvPr/>
        </p:nvSpPr>
        <p:spPr>
          <a:xfrm>
            <a:off x="718920" y="6314760"/>
            <a:ext cx="7705800" cy="360"/>
          </a:xfrm>
          <a:prstGeom prst="line">
            <a:avLst/>
          </a:prstGeom>
          <a:ln w="9360">
            <a:solidFill>
              <a:schemeClr val="folHlink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PlaceHolder 3"/>
          <p:cNvSpPr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ts val="988"/>
              </a:lnSpc>
            </a:pPr>
            <a:r>
              <a:rPr lang="de-DE" sz="2400" b="1" strike="noStrike" spc="-1">
                <a:solidFill>
                  <a:srgbClr val="2D201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Titelmasterformat durch Klicken bearbeiten</a:t>
            </a:r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43080" indent="-342720">
              <a:lnSpc>
                <a:spcPct val="100000"/>
              </a:lnSpc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GliederungsebeneTextmasterformat bearbeiten</a:t>
            </a:r>
          </a:p>
          <a:p>
            <a:pPr marL="146160" lvl="1" indent="-144000">
              <a:lnSpc>
                <a:spcPct val="100000"/>
              </a:lnSpc>
              <a:buClr>
                <a:srgbClr val="333333"/>
              </a:buClr>
              <a:buFont typeface="Arial"/>
              <a:buChar char="I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Ebene</a:t>
            </a:r>
          </a:p>
          <a:p>
            <a:pPr marL="376200" lvl="2" indent="-228240">
              <a:lnSpc>
                <a:spcPct val="100000"/>
              </a:lnSpc>
              <a:buClr>
                <a:srgbClr val="333333"/>
              </a:buClr>
              <a:buFont typeface="Arial"/>
              <a:buChar char="–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Ebene</a:t>
            </a:r>
          </a:p>
          <a:p>
            <a:pPr marL="555480" lvl="3" indent="-177480">
              <a:lnSpc>
                <a:spcPct val="100000"/>
              </a:lnSpc>
              <a:buClr>
                <a:srgbClr val="333333"/>
              </a:buClr>
              <a:buFont typeface="Symbol" charset="2"/>
              <a:buChar char="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Ebene</a:t>
            </a:r>
          </a:p>
          <a:p>
            <a:pPr marL="1434960" lvl="4" indent="-178920">
              <a:lnSpc>
                <a:spcPct val="100000"/>
              </a:lnSpc>
              <a:buClr>
                <a:srgbClr val="333333"/>
              </a:buClr>
              <a:buFont typeface="StarSymbol"/>
              <a:buChar char="»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Ebene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sldNum"/>
          </p:nvPr>
        </p:nvSpPr>
        <p:spPr>
          <a:xfrm>
            <a:off x="714240" y="6519960"/>
            <a:ext cx="7705440" cy="151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2C4CD776-B755-46E2-9E47-37FEF0AAD186}" type="slidenum">
              <a:rPr lang="de-DE" sz="1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r>
              <a:rPr lang="de-DE" sz="1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|  Koreanistik in Tübingen	© 2015 You Jae Lee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ftr"/>
          </p:nvPr>
        </p:nvSpPr>
        <p:spPr>
          <a:xfrm>
            <a:off x="6118200" y="318960"/>
            <a:ext cx="2301480" cy="16344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1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Studientag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ni-tuebingen.de/fakultaeten/philosophische-fakultaet/fachbereiche/asien-orient-wissenschaften/koreanistik/studium/studiengaenge/ba-koreanistik-korean-studies/" TargetMode="Externa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tuebingen.de/fakultaeten/philosophische-fakultaet/fachbereiche/asien-orient-wissenschaften/koreanistik/team/lee-yew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nitc-my.sharepoint.com/:f:/g/personal/ankla01_cloud_uni-tuebingen_de/EhM2t3b1KOBGu9AKM1VUrUQB39oiNd-i_MpHYDm-TUpIng" TargetMode="Externa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522820" y="4116504"/>
            <a:ext cx="6088280" cy="1009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de-DE" sz="3600" b="1" dirty="0">
                <a:latin typeface="+mj-lt"/>
              </a:rPr>
              <a:t>TUCKU – Exchange Year Info Event 2023</a:t>
            </a:r>
          </a:p>
        </p:txBody>
      </p:sp>
      <p:sp>
        <p:nvSpPr>
          <p:cNvPr id="171" name="CustomShape 2"/>
          <p:cNvSpPr/>
          <p:nvPr/>
        </p:nvSpPr>
        <p:spPr>
          <a:xfrm>
            <a:off x="714240" y="6404040"/>
            <a:ext cx="7705440" cy="15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6"/>
              </a:lnSpc>
            </a:pPr>
            <a:fld id="{D2BDDF5E-DE09-4E4C-9C79-8E3F00EC714E}" type="slidenum">
              <a:rPr lang="de-DE" sz="100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>
                <a:lnSpc>
                  <a:spcPts val="706"/>
                </a:lnSpc>
              </a:pPr>
              <a:t>1</a:t>
            </a:fld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|</a:t>
            </a:r>
            <a:r>
              <a:rPr lang="de-DE" sz="1000" dirty="0"/>
              <a:t>TUCKU - </a:t>
            </a:r>
            <a:r>
              <a:rPr lang="en-US" sz="1000" dirty="0"/>
              <a:t>Exchange Year Info Event 2023</a:t>
            </a:r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6579000" y="270900"/>
            <a:ext cx="1840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Grafik 1"/>
          <p:cNvPicPr/>
          <p:nvPr/>
        </p:nvPicPr>
        <p:blipFill>
          <a:blip r:embed="rId2"/>
          <a:stretch/>
        </p:blipFill>
        <p:spPr>
          <a:xfrm>
            <a:off x="522180" y="1313228"/>
            <a:ext cx="8089560" cy="220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5"/>
    </mc:Choice>
    <mc:Fallback xmlns="">
      <p:transition xmlns:p14="http://schemas.microsoft.com/office/powerpoint/2010/main" spd="slow" advTm="119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719279" y="2579752"/>
            <a:ext cx="7700760" cy="32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endParaRPr lang="en-US" sz="2400" b="1" dirty="0">
              <a:latin typeface="+mj-lt"/>
            </a:endParaRPr>
          </a:p>
          <a:p>
            <a:endParaRPr lang="en-US" sz="2400" b="1" dirty="0">
              <a:latin typeface="+mj-lt"/>
            </a:endParaRP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How to fulfill </a:t>
            </a:r>
            <a:r>
              <a:rPr lang="en-US" sz="2400" b="1" dirty="0">
                <a:effectLst/>
                <a:latin typeface="+mj-lt"/>
              </a:rPr>
              <a:t>“MODUL BQ: INTERKULTURELLE KOMPETENZ” credit in Korea?</a:t>
            </a:r>
            <a:endParaRPr lang="de-DE" sz="2400" b="1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“AUSLANDSPRAXIS UND PROJEKTARBEIT”</a:t>
            </a:r>
          </a:p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(max</a:t>
            </a:r>
            <a:r>
              <a:rPr lang="de-DE" sz="24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 </a:t>
            </a:r>
            <a:r>
              <a:rPr lang="de-DE" sz="2400" b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15LP)</a:t>
            </a:r>
          </a:p>
        </p:txBody>
      </p:sp>
      <p:sp>
        <p:nvSpPr>
          <p:cNvPr id="195" name="TextShape 2"/>
          <p:cNvSpPr txBox="1"/>
          <p:nvPr/>
        </p:nvSpPr>
        <p:spPr>
          <a:xfrm>
            <a:off x="719279" y="3429000"/>
            <a:ext cx="7705441" cy="20354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effectLst/>
              </a:rPr>
              <a:t>An </a:t>
            </a:r>
            <a:r>
              <a:rPr lang="en-US" sz="2000" b="1" dirty="0">
                <a:effectLst/>
              </a:rPr>
              <a:t>“extra” content course </a:t>
            </a:r>
            <a:r>
              <a:rPr lang="en-US" sz="2000" dirty="0">
                <a:effectLst/>
              </a:rPr>
              <a:t>(3ECTS) taken</a:t>
            </a:r>
            <a:r>
              <a:rPr lang="en-US" sz="2000" b="1" dirty="0">
                <a:effectLst/>
              </a:rPr>
              <a:t> </a:t>
            </a:r>
            <a:r>
              <a:rPr lang="en-US" sz="2000" dirty="0">
                <a:effectLst/>
              </a:rPr>
              <a:t>in Korea—outside the major and minor subject—could be counted towards 3 ECTS of your “</a:t>
            </a:r>
            <a:r>
              <a:rPr lang="en-US" sz="2000" dirty="0" err="1">
                <a:effectLst/>
              </a:rPr>
              <a:t>Auslandspraxis</a:t>
            </a:r>
            <a:r>
              <a:rPr lang="en-US" sz="2000" dirty="0">
                <a:effectLst/>
              </a:rPr>
              <a:t> und </a:t>
            </a:r>
            <a:r>
              <a:rPr lang="en-US" sz="2000" dirty="0" err="1">
                <a:effectLst/>
              </a:rPr>
              <a:t>Projektarbeit</a:t>
            </a:r>
            <a:r>
              <a:rPr lang="en-US" sz="2000" dirty="0">
                <a:effectLst/>
              </a:rPr>
              <a:t>” credit (</a:t>
            </a:r>
            <a:r>
              <a:rPr lang="en-US" sz="2000" dirty="0" err="1">
                <a:effectLst/>
              </a:rPr>
              <a:t>unbenotet</a:t>
            </a:r>
            <a:r>
              <a:rPr lang="en-US" sz="2000" dirty="0">
                <a:effectLst/>
              </a:rPr>
              <a:t>).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de-DE" sz="2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effectLst/>
              </a:rPr>
              <a:t>Participation in various </a:t>
            </a:r>
            <a:r>
              <a:rPr lang="en-US" sz="2000" b="1" dirty="0">
                <a:effectLst/>
              </a:rPr>
              <a:t>workshops</a:t>
            </a:r>
            <a:r>
              <a:rPr lang="en-US" sz="2000" dirty="0">
                <a:effectLst/>
              </a:rPr>
              <a:t> (or excursions) in Korea organized by Dr. Myong </a:t>
            </a:r>
            <a:r>
              <a:rPr lang="en-US" sz="2000" dirty="0" err="1">
                <a:effectLst/>
              </a:rPr>
              <a:t>Hoon</a:t>
            </a:r>
            <a:r>
              <a:rPr lang="en-US" sz="2000" dirty="0">
                <a:effectLst/>
              </a:rPr>
              <a:t> Shin (TUCKU Director) could also be counted (</a:t>
            </a:r>
            <a:r>
              <a:rPr lang="en-US" sz="2000" dirty="0" err="1">
                <a:effectLst/>
              </a:rPr>
              <a:t>unbenotet</a:t>
            </a:r>
            <a:r>
              <a:rPr lang="en-US" sz="2000" dirty="0">
                <a:effectLst/>
              </a:rPr>
              <a:t>).</a:t>
            </a:r>
          </a:p>
        </p:txBody>
      </p:sp>
      <p:sp>
        <p:nvSpPr>
          <p:cNvPr id="196" name="TextShape 3"/>
          <p:cNvSpPr txBox="1"/>
          <p:nvPr/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fld id="{74C36AA8-0B5E-4DEC-A4EB-F9672E42D141}" type="slidenum">
              <a:rPr lang="de-DE" sz="100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10</a:t>
            </a:fld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| </a:t>
            </a:r>
            <a:r>
              <a:rPr lang="de-DE" sz="1000" dirty="0"/>
              <a:t>TUCKU - </a:t>
            </a:r>
            <a:r>
              <a:rPr lang="en-US" sz="1000" dirty="0"/>
              <a:t>Exchange Year Info Event 2023</a:t>
            </a:r>
            <a:endParaRPr lang="de-DE" sz="1000" dirty="0"/>
          </a:p>
          <a:p>
            <a:pPr>
              <a:lnSpc>
                <a:spcPct val="100000"/>
              </a:lnSpc>
            </a:pPr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                                                                                                                                     </a:t>
            </a:r>
            <a:endParaRPr lang="de-DE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743400" y="1048722"/>
            <a:ext cx="7700760" cy="717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TO RECEIVE “AUSLANDSPRAXIS UND PROJEKTARBEIT” CREDIT (15LP)</a:t>
            </a:r>
          </a:p>
        </p:txBody>
      </p:sp>
      <p:sp>
        <p:nvSpPr>
          <p:cNvPr id="232" name="TextShape 2"/>
          <p:cNvSpPr txBox="1"/>
          <p:nvPr/>
        </p:nvSpPr>
        <p:spPr>
          <a:xfrm>
            <a:off x="71424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fld id="{B3F502B3-286A-4081-B9E2-2F7627D44EBA}" type="slidenum">
              <a:rPr lang="de-DE" sz="100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11</a:t>
            </a:fld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de-DE" sz="1000" dirty="0"/>
              <a:t>TUCKU - </a:t>
            </a:r>
            <a:r>
              <a:rPr lang="en-US" sz="1000" dirty="0"/>
              <a:t>Exchange Year Info Event 2023</a:t>
            </a:r>
            <a:endParaRPr lang="de-DE" sz="1000" dirty="0"/>
          </a:p>
          <a:p>
            <a:pPr>
              <a:lnSpc>
                <a:spcPct val="100000"/>
              </a:lnSpc>
            </a:pPr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                                                                                                                                     </a:t>
            </a:r>
            <a:endParaRPr lang="de-DE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692953" y="1560945"/>
            <a:ext cx="7705440" cy="4318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0438EF-E470-E338-6F18-9267723216C5}"/>
              </a:ext>
            </a:extLst>
          </p:cNvPr>
          <p:cNvSpPr txBox="1"/>
          <p:nvPr/>
        </p:nvSpPr>
        <p:spPr>
          <a:xfrm>
            <a:off x="709200" y="2009119"/>
            <a:ext cx="77104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000" dirty="0"/>
              <a:t>Participation in </a:t>
            </a:r>
            <a:r>
              <a:rPr lang="en-US" sz="2000" b="1" dirty="0"/>
              <a:t>an internship </a:t>
            </a:r>
            <a:r>
              <a:rPr lang="en-US" sz="2000" dirty="0"/>
              <a:t>(or a part-time job) could also be counted (</a:t>
            </a:r>
            <a:r>
              <a:rPr lang="en-US" sz="2000" dirty="0" err="1"/>
              <a:t>unbenotet</a:t>
            </a:r>
            <a:r>
              <a:rPr lang="en-US" sz="2000" dirty="0"/>
              <a:t>) (Max. 10ECTS)</a:t>
            </a:r>
          </a:p>
          <a:p>
            <a:pPr marL="742950" lvl="1" indent="-285750">
              <a:buFont typeface="Franklin Gothic Book" panose="020B0503020102020204" pitchFamily="34" charset="0"/>
              <a:buChar char="→"/>
            </a:pPr>
            <a:r>
              <a:rPr lang="en-US" dirty="0"/>
              <a:t>while you are in Korea, make sure to submit the “letter of proof” to </a:t>
            </a:r>
            <a:r>
              <a:rPr lang="en-US" b="1" dirty="0"/>
              <a:t>Dr. Myong </a:t>
            </a:r>
            <a:r>
              <a:rPr lang="en-US" b="1" dirty="0" err="1"/>
              <a:t>Hoon</a:t>
            </a:r>
            <a:r>
              <a:rPr lang="en-US" b="1" dirty="0"/>
              <a:t> Shin</a:t>
            </a:r>
            <a:r>
              <a:rPr lang="en-US" dirty="0"/>
              <a:t> (TUCKU Director).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/>
            <a:endParaRPr lang="en-US" sz="2000" strike="sngStrike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36B4F-AA47-0D92-ED1B-3DECF2BA6C38}"/>
              </a:ext>
            </a:extLst>
          </p:cNvPr>
          <p:cNvSpPr txBox="1"/>
          <p:nvPr/>
        </p:nvSpPr>
        <p:spPr>
          <a:xfrm>
            <a:off x="724320" y="3991573"/>
            <a:ext cx="73791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* </a:t>
            </a:r>
            <a:r>
              <a:rPr lang="de-DE" sz="18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For</a:t>
            </a:r>
            <a:r>
              <a:rPr lang="de-DE" sz="1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8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further</a:t>
            </a:r>
            <a:r>
              <a:rPr lang="de-DE" sz="1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8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information</a:t>
            </a:r>
            <a:r>
              <a:rPr lang="de-DE" sz="1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on </a:t>
            </a:r>
            <a:r>
              <a:rPr lang="de-DE" sz="18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the</a:t>
            </a:r>
            <a:r>
              <a:rPr lang="de-DE" sz="1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BQ </a:t>
            </a:r>
            <a:r>
              <a:rPr lang="de-DE" sz="18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credits</a:t>
            </a:r>
            <a:r>
              <a:rPr lang="de-DE" sz="1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8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refer</a:t>
            </a:r>
            <a:r>
              <a:rPr lang="de-DE" sz="1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8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to</a:t>
            </a:r>
            <a:r>
              <a:rPr lang="de-DE" sz="1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8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the</a:t>
            </a:r>
            <a:r>
              <a:rPr lang="de-DE" sz="1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8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guideline</a:t>
            </a:r>
            <a:r>
              <a:rPr lang="de-DE" sz="1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8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provided</a:t>
            </a:r>
            <a:r>
              <a:rPr lang="de-DE" sz="1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online </a:t>
            </a:r>
            <a:r>
              <a:rPr lang="de-DE" sz="1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de-DE" sz="1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Website Korean Studies Tübingen &gt; Studium &gt; Studiengänge &gt; BA Koreanistik / Korean Studies</a:t>
            </a:r>
            <a:endParaRPr lang="de-DE" sz="18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https://uni-tuebingen.de/fakultaeten/philosophische-fakultaet/fachbereiche/asien-orient-wissenschaften/koreanistik/studium/studiengaenge/ba-koreanistik-korean-studies/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3602B-B208-E86B-B931-5EF15F09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40" y="1283234"/>
            <a:ext cx="7700760" cy="355320"/>
          </a:xfrm>
        </p:spPr>
        <p:txBody>
          <a:bodyPr/>
          <a:lstStyle/>
          <a:p>
            <a:r>
              <a:rPr lang="de-DE" sz="2800" b="1" u="sng" dirty="0"/>
              <a:t>Other Infos</a:t>
            </a:r>
            <a:endParaRPr lang="de-DE" sz="2400" b="1" u="sng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316623-AA8B-A09E-8C80-01FA857F0773}"/>
              </a:ext>
            </a:extLst>
          </p:cNvPr>
          <p:cNvSpPr txBox="1"/>
          <p:nvPr/>
        </p:nvSpPr>
        <p:spPr>
          <a:xfrm>
            <a:off x="714240" y="6420854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E0543-5700-413A-951F-E5137F03BF26}" type="slidenum">
              <a:rPr kumimoji="0" lang="de-DE" sz="1000" b="0" i="0" u="none" strike="noStrike" kern="1200" cap="none" spc="-1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</a:rPr>
              <a:t> | </a:t>
            </a:r>
            <a:r>
              <a:rPr lang="de-DE" sz="1000" dirty="0"/>
              <a:t>TUCKU - </a:t>
            </a:r>
            <a:r>
              <a:rPr lang="en-US" sz="1000" dirty="0"/>
              <a:t>Exchange Year Info Event 2023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EE2FD0E-ED95-CA51-369E-F54E1194CDF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14240" y="2053471"/>
            <a:ext cx="7700760" cy="27510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 err="1"/>
              <a:t>BAföG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If you need your </a:t>
            </a:r>
            <a:r>
              <a:rPr lang="en-US" sz="2000" dirty="0" err="1"/>
              <a:t>BAföG</a:t>
            </a:r>
            <a:r>
              <a:rPr lang="en-US" sz="2000" dirty="0"/>
              <a:t> form signed, it needs to be done </a:t>
            </a:r>
            <a:r>
              <a:rPr lang="en-US" sz="2000" b="1" dirty="0"/>
              <a:t>during the semester</a:t>
            </a:r>
            <a:r>
              <a:rPr lang="en-US" sz="2000" dirty="0"/>
              <a:t>.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You must sign up for Prof. </a:t>
            </a:r>
            <a:r>
              <a:rPr lang="en-US" sz="2000" dirty="0" err="1"/>
              <a:t>Yewon</a:t>
            </a:r>
            <a:r>
              <a:rPr lang="en-US" sz="2000" dirty="0"/>
              <a:t> Lee’s office hours.</a:t>
            </a:r>
          </a:p>
          <a:p>
            <a:pPr>
              <a:lnSpc>
                <a:spcPct val="100000"/>
              </a:lnSpc>
            </a:pPr>
            <a:endParaRPr lang="en-US" sz="2000" dirty="0">
              <a:hlinkClick r:id="rId3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hlinkClick r:id="rId3"/>
              </a:rPr>
              <a:t>https://uni-tuebingen.de/fakultaeten/philosophische-fakultaet/fachbereiche/asien-orient-wissenschaften/koreanistik/team/lee-yewon/</a:t>
            </a:r>
            <a:endParaRPr lang="en-US"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Come with the printed </a:t>
            </a:r>
            <a:r>
              <a:rPr lang="en-US" sz="2000" dirty="0" err="1"/>
              <a:t>BAföG</a:t>
            </a:r>
            <a:r>
              <a:rPr lang="en-US" sz="2000" dirty="0"/>
              <a:t> form and your </a:t>
            </a:r>
            <a:r>
              <a:rPr lang="en-US" sz="2000" b="1" dirty="0"/>
              <a:t>full transcript. </a:t>
            </a:r>
            <a:r>
              <a:rPr lang="en-US" sz="2000" dirty="0"/>
              <a:t>In case a course is missing, bring proof that you completed all your requirements.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610E01-2A2A-47EB-3ADE-290C8976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80" y="1202105"/>
            <a:ext cx="7700760" cy="355320"/>
          </a:xfrm>
        </p:spPr>
        <p:txBody>
          <a:bodyPr/>
          <a:lstStyle/>
          <a:p>
            <a:r>
              <a:rPr lang="de-DE" sz="2400" b="1" u="sng" dirty="0" err="1"/>
              <a:t>For</a:t>
            </a:r>
            <a:r>
              <a:rPr lang="de-DE" sz="2400" b="1" u="sng" dirty="0"/>
              <a:t> Korean Studies Majors: BA Thesis Writing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86789C-E672-B276-3D42-90000F09BE5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14600" y="1883516"/>
            <a:ext cx="7700760" cy="39169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At least </a:t>
            </a:r>
            <a:r>
              <a:rPr lang="en-US" sz="2000" b="1" dirty="0"/>
              <a:t>one semester before </a:t>
            </a:r>
            <a:r>
              <a:rPr lang="en-US" sz="2000" dirty="0"/>
              <a:t>you are planning to file your thesis, approach your prospective advisor.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You </a:t>
            </a:r>
            <a:r>
              <a:rPr lang="en-US" sz="2000" b="1" dirty="0"/>
              <a:t>must</a:t>
            </a:r>
            <a:r>
              <a:rPr lang="en-US" sz="2000" dirty="0"/>
              <a:t> get their approval to go ahead and write the thesis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Three people are in charge of overseeing the BA thesis:</a:t>
            </a:r>
            <a:r>
              <a:rPr lang="en-US" sz="2000" dirty="0"/>
              <a:t> 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Prof. Dr. You Jae Lee (History – German </a:t>
            </a:r>
            <a:r>
              <a:rPr lang="de-DE" sz="2000" dirty="0" err="1"/>
              <a:t>or</a:t>
            </a:r>
            <a:r>
              <a:rPr lang="de-DE" sz="2000" dirty="0"/>
              <a:t> English) 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Jun-Prof. Dr. </a:t>
            </a:r>
            <a:r>
              <a:rPr lang="de-DE" sz="2000" dirty="0" err="1"/>
              <a:t>Yewon</a:t>
            </a:r>
            <a:r>
              <a:rPr lang="de-DE" sz="2000" dirty="0"/>
              <a:t> Lee (Society – English)  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Dr. Birgit Geipel (Culture – German </a:t>
            </a:r>
            <a:r>
              <a:rPr lang="de-DE" sz="2000" dirty="0" err="1"/>
              <a:t>or</a:t>
            </a:r>
            <a:r>
              <a:rPr lang="de-DE" sz="2000" dirty="0"/>
              <a:t> English)</a:t>
            </a:r>
          </a:p>
        </p:txBody>
      </p:sp>
      <p:sp>
        <p:nvSpPr>
          <p:cNvPr id="2" name="TextShape 3">
            <a:extLst>
              <a:ext uri="{FF2B5EF4-FFF2-40B4-BE49-F238E27FC236}">
                <a16:creationId xmlns:a16="http://schemas.microsoft.com/office/drawing/2014/main" id="{5AC7B42E-E3CE-5134-D497-A007F323CA55}"/>
              </a:ext>
            </a:extLst>
          </p:cNvPr>
          <p:cNvSpPr txBox="1"/>
          <p:nvPr/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fld id="{09E1FB40-0497-4F66-B3EC-7FD87A63EFF4}" type="slidenum">
              <a:rPr lang="de-DE" sz="100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13</a:t>
            </a:fld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| </a:t>
            </a:r>
            <a:r>
              <a:rPr lang="de-DE" sz="1000" dirty="0"/>
              <a:t>TUCKU - </a:t>
            </a:r>
            <a:r>
              <a:rPr lang="en-US" sz="1000" dirty="0"/>
              <a:t>Exchange Year Info Event 2023 </a:t>
            </a:r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                                                                                                                                   </a:t>
            </a:r>
            <a:endParaRPr lang="de-DE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714600" y="1027627"/>
            <a:ext cx="7936564" cy="662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ts val="988"/>
              </a:lnSpc>
            </a:pPr>
            <a:r>
              <a:rPr lang="de-DE" sz="2400" b="1" u="sng" dirty="0" err="1">
                <a:latin typeface="+mj-lt"/>
              </a:rPr>
              <a:t>For</a:t>
            </a:r>
            <a:r>
              <a:rPr lang="de-DE" sz="2400" b="1" u="sng" dirty="0">
                <a:latin typeface="+mj-lt"/>
              </a:rPr>
              <a:t> Korean Studies Majors:</a:t>
            </a:r>
          </a:p>
          <a:p>
            <a:pPr>
              <a:lnSpc>
                <a:spcPts val="988"/>
              </a:lnSpc>
            </a:pPr>
            <a:endParaRPr lang="de-DE" sz="2400" b="1" u="sng" dirty="0">
              <a:latin typeface="+mj-lt"/>
            </a:endParaRPr>
          </a:p>
          <a:p>
            <a:pPr>
              <a:lnSpc>
                <a:spcPts val="988"/>
              </a:lnSpc>
            </a:pPr>
            <a:endParaRPr lang="de-DE" sz="2400" b="1" u="sng" dirty="0">
              <a:latin typeface="+mj-lt"/>
            </a:endParaRPr>
          </a:p>
          <a:p>
            <a:pPr>
              <a:lnSpc>
                <a:spcPts val="988"/>
              </a:lnSpc>
            </a:pPr>
            <a:r>
              <a:rPr lang="de-DE" sz="2400" b="1" u="sng" dirty="0" err="1">
                <a:latin typeface="+mj-lt"/>
              </a:rPr>
              <a:t>How</a:t>
            </a:r>
            <a:r>
              <a:rPr lang="de-DE" sz="2400" b="1" u="sng" dirty="0">
                <a:latin typeface="+mj-lt"/>
              </a:rPr>
              <a:t> </a:t>
            </a:r>
            <a:r>
              <a:rPr lang="de-DE" sz="2400" b="1" u="sng" dirty="0" err="1">
                <a:latin typeface="+mj-lt"/>
              </a:rPr>
              <a:t>to</a:t>
            </a:r>
            <a:r>
              <a:rPr lang="de-DE" sz="2400" b="1" u="sng" dirty="0">
                <a:latin typeface="+mj-lt"/>
              </a:rPr>
              <a:t> plan </a:t>
            </a:r>
            <a:r>
              <a:rPr lang="de-DE" sz="2400" b="1" u="sng" dirty="0" err="1">
                <a:latin typeface="+mj-lt"/>
              </a:rPr>
              <a:t>your</a:t>
            </a:r>
            <a:r>
              <a:rPr lang="de-DE" sz="2400" b="1" u="sng" dirty="0">
                <a:latin typeface="+mj-lt"/>
              </a:rPr>
              <a:t> </a:t>
            </a:r>
            <a:r>
              <a:rPr lang="de-DE" sz="2400" b="1" u="sng" dirty="0" err="1">
                <a:latin typeface="+mj-lt"/>
              </a:rPr>
              <a:t>study</a:t>
            </a:r>
            <a:r>
              <a:rPr lang="de-DE" sz="2400" b="1" u="sng" dirty="0">
                <a:latin typeface="+mj-lt"/>
              </a:rPr>
              <a:t> after </a:t>
            </a:r>
            <a:r>
              <a:rPr lang="de-DE" sz="2400" b="1" u="sng" dirty="0" err="1">
                <a:latin typeface="+mj-lt"/>
              </a:rPr>
              <a:t>getting</a:t>
            </a:r>
            <a:r>
              <a:rPr lang="de-DE" sz="2400" b="1" u="sng" dirty="0">
                <a:latin typeface="+mj-lt"/>
              </a:rPr>
              <a:t> back </a:t>
            </a:r>
            <a:r>
              <a:rPr lang="de-DE" sz="2400" b="1" u="sng" dirty="0" err="1">
                <a:latin typeface="+mj-lt"/>
              </a:rPr>
              <a:t>from</a:t>
            </a:r>
            <a:r>
              <a:rPr lang="de-DE" sz="2400" b="1" u="sng" dirty="0">
                <a:latin typeface="+mj-lt"/>
              </a:rPr>
              <a:t> Korea</a:t>
            </a:r>
            <a:endParaRPr lang="de-DE" sz="2400" b="1" u="sng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E98A53-652B-1D0D-522D-A25F1C1324B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14600" y="2061355"/>
            <a:ext cx="7700760" cy="2421906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 RULE: for the 6th semester courses, you cannot get it recognized with other courses - </a:t>
            </a:r>
            <a:r>
              <a:rPr lang="en-US" sz="1600" b="1" dirty="0"/>
              <a:t>must </a:t>
            </a:r>
            <a:r>
              <a:rPr lang="en-US" sz="1600" dirty="0"/>
              <a:t>take the 6th semester ones. 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 You need to take at least </a:t>
            </a:r>
            <a:r>
              <a:rPr lang="en-US" sz="1600" b="1" dirty="0"/>
              <a:t>TWO</a:t>
            </a:r>
            <a:r>
              <a:rPr lang="en-US" sz="1600" dirty="0"/>
              <a:t> courses during the summer semester in Korean Studies Department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one is </a:t>
            </a:r>
            <a:r>
              <a:rPr lang="en-US" sz="1600" b="1" dirty="0"/>
              <a:t>HS</a:t>
            </a:r>
            <a:r>
              <a:rPr lang="en-US" sz="1600" dirty="0"/>
              <a:t> and the other is </a:t>
            </a:r>
            <a:r>
              <a:rPr lang="en-US" sz="1600" b="1" dirty="0"/>
              <a:t>Ü</a:t>
            </a:r>
            <a:r>
              <a:rPr lang="en-US" sz="1600" dirty="0"/>
              <a:t> (either in your 6th or 8th semester)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If you are considering writing your thesis with either Prof. You Jae Lee or Prof. </a:t>
            </a:r>
            <a:r>
              <a:rPr lang="en-US" sz="1600" dirty="0" err="1"/>
              <a:t>Yewon</a:t>
            </a:r>
            <a:r>
              <a:rPr lang="en-US" sz="1600" dirty="0"/>
              <a:t> Lee, it is highly recommended to take their 6 semester course</a:t>
            </a:r>
            <a:br>
              <a:rPr lang="en-US" dirty="0"/>
            </a:br>
            <a:endParaRPr lang="de-DE" dirty="0"/>
          </a:p>
        </p:txBody>
      </p:sp>
      <p:sp>
        <p:nvSpPr>
          <p:cNvPr id="2" name="TextShape 3">
            <a:extLst>
              <a:ext uri="{FF2B5EF4-FFF2-40B4-BE49-F238E27FC236}">
                <a16:creationId xmlns:a16="http://schemas.microsoft.com/office/drawing/2014/main" id="{C02836C9-53D5-FE65-3EF3-56132D2FEDB9}"/>
              </a:ext>
            </a:extLst>
          </p:cNvPr>
          <p:cNvSpPr txBox="1"/>
          <p:nvPr/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fld id="{09E1FB40-0497-4F66-B3EC-7FD87A63EFF4}" type="slidenum">
              <a:rPr lang="de-DE" sz="100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14</a:t>
            </a:fld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| </a:t>
            </a:r>
            <a:r>
              <a:rPr lang="de-DE" sz="1000" dirty="0"/>
              <a:t>TUCKU - </a:t>
            </a:r>
            <a:r>
              <a:rPr lang="en-US" sz="1000" dirty="0"/>
              <a:t>Exchange Year Info Event 2023</a:t>
            </a:r>
            <a:endParaRPr lang="de-DE" sz="1000" dirty="0"/>
          </a:p>
          <a:p>
            <a:pPr>
              <a:lnSpc>
                <a:spcPct val="100000"/>
              </a:lnSpc>
            </a:pPr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                                                                                                                                   </a:t>
            </a:r>
            <a:endParaRPr lang="de-DE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230D64C-C818-2CAB-FF40-A77122C38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584" y="4255846"/>
            <a:ext cx="2072151" cy="1892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3"/>
          <p:cNvSpPr txBox="1"/>
          <p:nvPr/>
        </p:nvSpPr>
        <p:spPr>
          <a:xfrm>
            <a:off x="71424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fld id="{620CFDCC-7163-4044-B35E-33A08C79F9FF}" type="slidenum">
              <a:rPr lang="de-DE" sz="100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15</a:t>
            </a:fld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| </a:t>
            </a:r>
            <a:r>
              <a:rPr lang="de-DE" sz="1000" dirty="0"/>
              <a:t>TUCKU - </a:t>
            </a:r>
            <a:r>
              <a:rPr lang="en-US" sz="1000" dirty="0"/>
              <a:t>Exchange Year Info Event 2023</a:t>
            </a:r>
            <a:endParaRPr lang="de-DE" sz="1000" dirty="0"/>
          </a:p>
          <a:p>
            <a:pPr>
              <a:lnSpc>
                <a:spcPct val="100000"/>
              </a:lnSpc>
            </a:pPr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                                                                                                                                   </a:t>
            </a:r>
            <a:endParaRPr lang="de-DE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8CF4DE-CDF4-17C1-A255-366268512EE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14240" y="1249560"/>
            <a:ext cx="7700760" cy="435888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b="1" dirty="0">
                <a:latin typeface="+mj-lt"/>
              </a:rPr>
              <a:t>Fast Track / On Time: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400" b="1" dirty="0">
              <a:latin typeface="+mj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/>
              <a:t> already finished most of your minor’s requirements.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Even before </a:t>
            </a:r>
            <a:r>
              <a:rPr lang="en-US" sz="2000" u="sng" dirty="0"/>
              <a:t>starting</a:t>
            </a:r>
            <a:r>
              <a:rPr lang="en-US" sz="2000" dirty="0"/>
              <a:t> your 6th semester course, think about what your </a:t>
            </a:r>
            <a:r>
              <a:rPr lang="en-US" sz="2000" b="1" dirty="0"/>
              <a:t>thesis topic </a:t>
            </a:r>
            <a:r>
              <a:rPr lang="en-US" sz="2000" dirty="0"/>
              <a:t>will be.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If you have figured out the topic in the </a:t>
            </a:r>
            <a:r>
              <a:rPr lang="en-US" sz="2000" u="sng" dirty="0"/>
              <a:t>beginning of the 6</a:t>
            </a:r>
            <a:r>
              <a:rPr lang="en-US" sz="2000" u="sng" baseline="30000" dirty="0"/>
              <a:t>th</a:t>
            </a:r>
            <a:r>
              <a:rPr lang="en-US" sz="2000" u="sng" dirty="0"/>
              <a:t> semester</a:t>
            </a:r>
            <a:r>
              <a:rPr lang="en-US" sz="2000" dirty="0"/>
              <a:t>, you could finish that semester.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If not, at the latest </a:t>
            </a:r>
            <a:r>
              <a:rPr lang="en-US" sz="2000" u="sng" dirty="0"/>
              <a:t>by the end of the 6th semester</a:t>
            </a:r>
            <a:r>
              <a:rPr lang="en-US" sz="2000" dirty="0"/>
              <a:t>, go to the faculty you want to work with and discuss your possible topic - you can finish in your 7th semester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2"/>
          <p:cNvSpPr txBox="1"/>
          <p:nvPr/>
        </p:nvSpPr>
        <p:spPr>
          <a:xfrm>
            <a:off x="719280" y="982376"/>
            <a:ext cx="7700760" cy="55375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2000" b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Normal Track:</a:t>
            </a:r>
          </a:p>
          <a:p>
            <a:endParaRPr lang="de-DE" sz="1600" b="1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 y</a:t>
            </a:r>
            <a:r>
              <a:rPr lang="en-US" sz="1600" dirty="0"/>
              <a:t>ou still have minor requirements to fulfill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/>
              <a:t>Fulfill </a:t>
            </a:r>
            <a:r>
              <a:rPr lang="en-US" sz="1600" u="sng" dirty="0"/>
              <a:t>all</a:t>
            </a:r>
            <a:r>
              <a:rPr lang="en-US" sz="1600" dirty="0"/>
              <a:t> your requirements (major/ minor) during the 6</a:t>
            </a:r>
            <a:r>
              <a:rPr lang="en-US" sz="1600" baseline="30000" dirty="0"/>
              <a:t>th</a:t>
            </a:r>
            <a:r>
              <a:rPr lang="en-US" sz="1600" dirty="0"/>
              <a:t> – 8</a:t>
            </a:r>
            <a:r>
              <a:rPr lang="en-US" sz="1600" baseline="30000" dirty="0"/>
              <a:t>th</a:t>
            </a:r>
            <a:r>
              <a:rPr lang="en-US" sz="1600" dirty="0"/>
              <a:t> semester.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/>
              <a:t>Write your thesis throughout 7th~ 8th semester. </a:t>
            </a:r>
            <a:endParaRPr lang="de-DE" sz="16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de-DE" sz="2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de-DE" sz="20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Behind Track:</a:t>
            </a:r>
          </a:p>
          <a:p>
            <a:endParaRPr lang="de-DE" sz="1600" b="1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you still </a:t>
            </a:r>
            <a:r>
              <a:rPr lang="en-US" sz="1600" dirty="0"/>
              <a:t>need to make up for your 2nd &amp; 3rd semester content courses or your exchange year content course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/>
              <a:t>You can take </a:t>
            </a:r>
            <a:r>
              <a:rPr lang="en-US" sz="1600" b="1" dirty="0"/>
              <a:t>any</a:t>
            </a:r>
            <a:r>
              <a:rPr lang="en-US" sz="1600" dirty="0"/>
              <a:t> </a:t>
            </a:r>
            <a:r>
              <a:rPr lang="en-US" sz="1600" b="1" dirty="0"/>
              <a:t>courses</a:t>
            </a:r>
            <a:r>
              <a:rPr lang="en-US" sz="1600" dirty="0"/>
              <a:t> and count it towards your 2</a:t>
            </a:r>
            <a:r>
              <a:rPr lang="en-US" sz="1600" baseline="30000" dirty="0"/>
              <a:t>nd</a:t>
            </a:r>
            <a:r>
              <a:rPr lang="en-US" sz="1600" dirty="0"/>
              <a:t> &amp; 3</a:t>
            </a:r>
            <a:r>
              <a:rPr lang="en-US" sz="1600" baseline="30000" dirty="0"/>
              <a:t>rd</a:t>
            </a:r>
            <a:r>
              <a:rPr lang="en-US" sz="1600" dirty="0"/>
              <a:t> semester required content courses. But remember that all the 6 semester content course requirements can only be met by taking the 6 semester courses!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/>
          </a:p>
          <a:p>
            <a:r>
              <a:rPr lang="en-US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* </a:t>
            </a:r>
            <a:r>
              <a:rPr lang="en-US" sz="1600" u="sng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Recommendation for both </a:t>
            </a:r>
            <a:r>
              <a:rPr lang="en-US" sz="1600" b="1" u="sng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Normal Track </a:t>
            </a:r>
            <a:r>
              <a:rPr lang="en-US" sz="1600" u="sng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&amp; </a:t>
            </a:r>
            <a:r>
              <a:rPr lang="en-US" sz="1600" b="1" u="sng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Behind Track</a:t>
            </a:r>
            <a:r>
              <a:rPr lang="en-US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—start thinking of your thesis topic early on &amp; approach the possible thesis advisor during you 6</a:t>
            </a:r>
            <a:r>
              <a:rPr lang="en-US" sz="1600" spc="-1" baseline="30000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th</a:t>
            </a:r>
            <a:r>
              <a:rPr lang="en-US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semester so that throughout the remaining year of your study you can write the thesis while fulfilling the course requirements</a:t>
            </a:r>
            <a:endParaRPr lang="de-DE" sz="16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de-DE" sz="2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TextShape 3"/>
          <p:cNvSpPr txBox="1"/>
          <p:nvPr/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fld id="{09E1FB40-0497-4F66-B3EC-7FD87A63EFF4}" type="slidenum">
              <a:rPr lang="de-DE" sz="100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16</a:t>
            </a:fld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| </a:t>
            </a:r>
            <a:r>
              <a:rPr lang="de-DE" sz="1000" dirty="0"/>
              <a:t>TUCKU - </a:t>
            </a:r>
            <a:r>
              <a:rPr lang="en-US" sz="1000" dirty="0"/>
              <a:t>Exchange Year Info Event 2023</a:t>
            </a:r>
            <a:endParaRPr lang="de-DE" sz="1000" dirty="0"/>
          </a:p>
          <a:p>
            <a:pPr>
              <a:lnSpc>
                <a:spcPct val="100000"/>
              </a:lnSpc>
            </a:pPr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                                                                                                                                   </a:t>
            </a:r>
            <a:endParaRPr lang="de-DE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endParaRPr lang="de-DE" sz="24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71424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06" name="Inhaltsplatzhalter 8"/>
          <p:cNvPicPr/>
          <p:nvPr/>
        </p:nvPicPr>
        <p:blipFill>
          <a:blip r:embed="rId3"/>
          <a:stretch/>
        </p:blipFill>
        <p:spPr>
          <a:xfrm>
            <a:off x="0" y="0"/>
            <a:ext cx="9238320" cy="6928920"/>
          </a:xfrm>
          <a:prstGeom prst="rect">
            <a:avLst/>
          </a:prstGeom>
          <a:ln>
            <a:noFill/>
          </a:ln>
        </p:spPr>
      </p:pic>
      <p:sp>
        <p:nvSpPr>
          <p:cNvPr id="307" name="CustomShape 3"/>
          <p:cNvSpPr/>
          <p:nvPr/>
        </p:nvSpPr>
        <p:spPr>
          <a:xfrm>
            <a:off x="719279" y="312120"/>
            <a:ext cx="5699993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4800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Thank you </a:t>
            </a:r>
            <a:r>
              <a:rPr lang="de-DE" sz="4800" spc="-1" dirty="0" err="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4800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your </a:t>
            </a:r>
            <a:r>
              <a:rPr lang="de-DE" sz="4800" spc="-1" dirty="0" err="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attention</a:t>
            </a:r>
            <a:r>
              <a:rPr lang="de-DE" sz="4800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4"/>
          <p:cNvSpPr/>
          <p:nvPr/>
        </p:nvSpPr>
        <p:spPr>
          <a:xfrm>
            <a:off x="86040" y="4617720"/>
            <a:ext cx="4048920" cy="20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Universität Tübingen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AOI, Abt. </a:t>
            </a:r>
            <a:r>
              <a:rPr lang="de-DE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Koreanistik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Wilhelmstr. 133, 72074 Tübingen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E: </a:t>
            </a:r>
            <a:r>
              <a:rPr lang="de-DE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koreanistik@uni-tuebingen.de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W: </a:t>
            </a:r>
            <a:r>
              <a:rPr lang="de-DE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www.korea.uni-tuebingen.de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5"/>
          <p:cNvSpPr/>
          <p:nvPr/>
        </p:nvSpPr>
        <p:spPr>
          <a:xfrm rot="5400000">
            <a:off x="7581600" y="5680440"/>
            <a:ext cx="292428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 by Manuel Schönfeld_Fotolia_95673822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6"/>
          <p:cNvSpPr/>
          <p:nvPr/>
        </p:nvSpPr>
        <p:spPr>
          <a:xfrm>
            <a:off x="7439760" y="181512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2"/>
          <p:cNvSpPr txBox="1"/>
          <p:nvPr/>
        </p:nvSpPr>
        <p:spPr>
          <a:xfrm>
            <a:off x="721620" y="1533819"/>
            <a:ext cx="7700760" cy="4580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3080" indent="-342720">
              <a:buClr>
                <a:srgbClr val="333333"/>
              </a:buClr>
              <a:buFont typeface="Wingdings" charset="2"/>
              <a:buChar char=""/>
            </a:pPr>
            <a:r>
              <a:rPr lang="en-US" sz="2000" dirty="0">
                <a:effectLst/>
              </a:rPr>
              <a:t>Being able to take the Korean Language Course offered by universities for free is a </a:t>
            </a:r>
            <a:r>
              <a:rPr lang="en-US" sz="2000" dirty="0"/>
              <a:t>unique feature of our exchange program (</a:t>
            </a:r>
            <a:r>
              <a:rPr lang="en-US" sz="2000" dirty="0">
                <a:effectLst/>
              </a:rPr>
              <a:t> For major and minor Korean Studies student</a:t>
            </a:r>
            <a:r>
              <a:rPr lang="en-US" sz="2000" dirty="0"/>
              <a:t> )</a:t>
            </a:r>
            <a:endParaRPr lang="en-US" sz="2000" dirty="0">
              <a:effectLst/>
            </a:endParaRPr>
          </a:p>
          <a:p>
            <a:pPr marL="343080" indent="-342720">
              <a:buClr>
                <a:srgbClr val="333333"/>
              </a:buClr>
              <a:buFont typeface="Wingdings" charset="2"/>
              <a:buChar char=""/>
            </a:pPr>
            <a:endParaRPr lang="en-US" sz="2000" dirty="0"/>
          </a:p>
          <a:p>
            <a:pPr marL="360">
              <a:buClr>
                <a:srgbClr val="333333"/>
              </a:buClr>
            </a:pPr>
            <a:endParaRPr lang="en-US" sz="2000" dirty="0"/>
          </a:p>
          <a:p>
            <a:pPr marL="343080" indent="-342720">
              <a:buClr>
                <a:srgbClr val="333333"/>
              </a:buClr>
              <a:buFont typeface="Wingdings" charset="2"/>
              <a:buChar char=""/>
            </a:pPr>
            <a:r>
              <a:rPr lang="en-US" sz="2000" dirty="0">
                <a:effectLst/>
              </a:rPr>
              <a:t>Do not waste that privilege</a:t>
            </a:r>
          </a:p>
          <a:p>
            <a:pPr marL="343080" indent="-342720">
              <a:buClr>
                <a:srgbClr val="333333"/>
              </a:buClr>
              <a:buFont typeface="Wingdings" charset="2"/>
              <a:buChar char=""/>
            </a:pPr>
            <a:endParaRPr lang="en-US" sz="2000" dirty="0"/>
          </a:p>
          <a:p>
            <a:pPr marL="360">
              <a:buClr>
                <a:srgbClr val="333333"/>
              </a:buClr>
            </a:pPr>
            <a:endParaRPr lang="en-US" sz="2000" dirty="0"/>
          </a:p>
          <a:p>
            <a:pPr marL="343080" indent="-342720">
              <a:buClr>
                <a:srgbClr val="333333"/>
              </a:buClr>
              <a:buFont typeface="Wingdings" charset="2"/>
              <a:buChar char=""/>
            </a:pPr>
            <a:r>
              <a:rPr lang="en-US" sz="2000" dirty="0">
                <a:effectLst/>
              </a:rPr>
              <a:t>Language will open up windows for you to have a deeper engagement with Korea!</a:t>
            </a:r>
          </a:p>
        </p:txBody>
      </p:sp>
      <p:sp>
        <p:nvSpPr>
          <p:cNvPr id="193" name="TextShape 3"/>
          <p:cNvSpPr txBox="1"/>
          <p:nvPr/>
        </p:nvSpPr>
        <p:spPr>
          <a:xfrm>
            <a:off x="71424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fld id="{CE6E0543-5700-413A-951F-E5137F03BF26}" type="slidenum">
              <a:rPr lang="de-DE" sz="100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</a:t>
            </a:fld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| </a:t>
            </a:r>
            <a:r>
              <a:rPr lang="de-DE" sz="1000" dirty="0"/>
              <a:t>TUCKU - </a:t>
            </a:r>
            <a:r>
              <a:rPr lang="en-US" sz="1000" dirty="0"/>
              <a:t>Exchange Year Info Event 2023 </a:t>
            </a:r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                                                                                                                                     </a:t>
            </a:r>
            <a:endParaRPr lang="de-DE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90144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714240" y="1128332"/>
            <a:ext cx="7700760" cy="3590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ts val="988"/>
              </a:lnSpc>
            </a:pPr>
            <a:r>
              <a:rPr lang="de-DE" sz="2400" b="1" u="sng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How</a:t>
            </a:r>
            <a:r>
              <a:rPr lang="de-DE" sz="2400" b="1" u="sng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de-DE" sz="2400" b="1" u="sng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to</a:t>
            </a:r>
            <a:r>
              <a:rPr lang="de-DE" sz="2400" b="1" u="sng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de-DE" sz="2400" b="1" u="sng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Get</a:t>
            </a:r>
            <a:r>
              <a:rPr lang="de-DE" sz="2400" b="1" u="sng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de-DE" sz="2400" b="1" u="sng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Your</a:t>
            </a:r>
            <a:r>
              <a:rPr lang="de-DE" sz="2400" b="1" u="sng" spc="-1" dirty="0">
                <a:uFill>
                  <a:solidFill>
                    <a:srgbClr val="FFFFFF"/>
                  </a:solidFill>
                </a:uFill>
                <a:latin typeface="+mj-lt"/>
              </a:rPr>
              <a:t> Exchange Grade </a:t>
            </a:r>
            <a:r>
              <a:rPr lang="de-DE" sz="2400" b="1" u="sng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Transferred</a:t>
            </a:r>
            <a:r>
              <a:rPr lang="de-DE" sz="2400" b="1" spc="-1" dirty="0">
                <a:solidFill>
                  <a:srgbClr val="2D2015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?</a:t>
            </a:r>
            <a:endParaRPr lang="de-DE" sz="24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721620" y="1676738"/>
            <a:ext cx="7700760" cy="4580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3080" indent="-342720">
              <a:buClr>
                <a:srgbClr val="333333"/>
              </a:buClr>
              <a:buFont typeface="Wingdings" charset="2"/>
              <a:buChar char=""/>
            </a:pPr>
            <a:r>
              <a:rPr lang="en-US" dirty="0">
                <a:effectLst/>
              </a:rPr>
              <a:t>your grades are </a:t>
            </a:r>
            <a:r>
              <a:rPr lang="en-US" b="1" dirty="0">
                <a:effectLst/>
              </a:rPr>
              <a:t>not</a:t>
            </a:r>
            <a:r>
              <a:rPr lang="en-US" dirty="0">
                <a:effectLst/>
              </a:rPr>
              <a:t> automatically transferred into our university system</a:t>
            </a:r>
          </a:p>
          <a:p>
            <a:pPr marL="343080" indent="-342720">
              <a:buClr>
                <a:srgbClr val="333333"/>
              </a:buClr>
              <a:buFont typeface="Wingdings" charset="2"/>
              <a:buChar char=""/>
            </a:pPr>
            <a:r>
              <a:rPr lang="en-US" dirty="0">
                <a:effectLst/>
              </a:rPr>
              <a:t>fill out the </a:t>
            </a:r>
            <a:r>
              <a:rPr lang="en-US" b="1" dirty="0">
                <a:effectLst/>
              </a:rPr>
              <a:t>“exchange grades” word document </a:t>
            </a:r>
            <a:r>
              <a:rPr lang="en-US" dirty="0">
                <a:effectLst/>
              </a:rPr>
              <a:t>that applies to you</a:t>
            </a:r>
            <a:r>
              <a:rPr lang="de-DE" dirty="0"/>
              <a:t> (on the </a:t>
            </a:r>
            <a:r>
              <a:rPr lang="de-DE" dirty="0" err="1"/>
              <a:t>website</a:t>
            </a:r>
            <a:r>
              <a:rPr lang="de-DE" dirty="0"/>
              <a:t>)</a:t>
            </a:r>
          </a:p>
          <a:p>
            <a:pPr marL="343080" indent="-342720">
              <a:buClr>
                <a:srgbClr val="333333"/>
              </a:buClr>
              <a:buFont typeface="Wingdings" charset="2"/>
              <a:buChar char=""/>
            </a:pPr>
            <a:r>
              <a:rPr lang="de-DE" dirty="0"/>
              <a:t>Do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immediately</a:t>
            </a:r>
            <a:r>
              <a:rPr lang="de-DE" dirty="0"/>
              <a:t> after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back </a:t>
            </a:r>
            <a:r>
              <a:rPr lang="de-DE" dirty="0" err="1"/>
              <a:t>from</a:t>
            </a:r>
            <a:r>
              <a:rPr lang="de-DE" dirty="0"/>
              <a:t> Korea. Do not </a:t>
            </a:r>
            <a:r>
              <a:rPr lang="de-DE" dirty="0" err="1"/>
              <a:t>procrastinate</a:t>
            </a:r>
            <a:r>
              <a:rPr lang="de-DE" dirty="0"/>
              <a:t>!</a:t>
            </a:r>
          </a:p>
          <a:p>
            <a:pPr marL="343080" indent="-342720">
              <a:buClr>
                <a:srgbClr val="333333"/>
              </a:buClr>
              <a:buFont typeface="Wingdings" charset="2"/>
              <a:buChar char=""/>
            </a:pPr>
            <a:r>
              <a:rPr lang="en-US" dirty="0">
                <a:effectLst/>
              </a:rPr>
              <a:t>Fill out the form that includes </a:t>
            </a:r>
            <a:r>
              <a:rPr lang="en-US" b="1" dirty="0">
                <a:effectLst/>
              </a:rPr>
              <a:t>both</a:t>
            </a:r>
            <a:r>
              <a:rPr lang="en-US" dirty="0">
                <a:effectLst/>
              </a:rPr>
              <a:t> your language course and content course</a:t>
            </a:r>
          </a:p>
          <a:p>
            <a:pPr marL="360">
              <a:buClr>
                <a:srgbClr val="333333"/>
              </a:buClr>
            </a:pPr>
            <a:endParaRPr lang="en-US" b="1" dirty="0">
              <a:effectLst/>
            </a:endParaRPr>
          </a:p>
          <a:p>
            <a:r>
              <a:rPr lang="en-US" b="1" dirty="0">
                <a:latin typeface="+mj-lt"/>
              </a:rPr>
              <a:t>Important Reminder: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3 ECTs in Korea are a </a:t>
            </a:r>
            <a:r>
              <a:rPr lang="en-US" b="1" dirty="0"/>
              <a:t>full 6 ECTs course </a:t>
            </a:r>
            <a:r>
              <a:rPr lang="en-US" dirty="0"/>
              <a:t>in terms of course load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Therefore, when taking a course in Korea, you need to take the </a:t>
            </a:r>
            <a:r>
              <a:rPr lang="en-US" b="1" dirty="0"/>
              <a:t>final exam </a:t>
            </a:r>
            <a:r>
              <a:rPr lang="en-US" dirty="0"/>
              <a:t>and/or submit a </a:t>
            </a:r>
            <a:r>
              <a:rPr lang="en-US" b="1" dirty="0"/>
              <a:t>final paper </a:t>
            </a:r>
            <a:r>
              <a:rPr lang="en-US" dirty="0"/>
              <a:t>(You cannot fail this course and ask for 3ECTS credit)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You </a:t>
            </a:r>
            <a:r>
              <a:rPr lang="en-US" b="1" dirty="0"/>
              <a:t>must</a:t>
            </a:r>
            <a:r>
              <a:rPr lang="en-US" dirty="0"/>
              <a:t> collect all the language certificates and transcripts (both in </a:t>
            </a:r>
            <a:r>
              <a:rPr lang="en-US" u="sng" dirty="0"/>
              <a:t>English and Korean</a:t>
            </a:r>
            <a:r>
              <a:rPr lang="en-US" dirty="0"/>
              <a:t>) </a:t>
            </a:r>
            <a:r>
              <a:rPr lang="en-US" b="1" dirty="0"/>
              <a:t>before</a:t>
            </a:r>
            <a:r>
              <a:rPr lang="en-US" dirty="0"/>
              <a:t> coming back to Germany</a:t>
            </a:r>
          </a:p>
          <a:p>
            <a:pPr marL="360">
              <a:buClr>
                <a:srgbClr val="333333"/>
              </a:buClr>
            </a:pPr>
            <a:endParaRPr lang="en-US" sz="2000" dirty="0">
              <a:effectLst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71424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fld id="{CE6E0543-5700-413A-951F-E5137F03BF26}" type="slidenum">
              <a:rPr lang="de-DE" sz="100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3</a:t>
            </a:fld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| </a:t>
            </a:r>
            <a:r>
              <a:rPr lang="de-DE" sz="1000" dirty="0"/>
              <a:t>TUCKU - </a:t>
            </a:r>
            <a:r>
              <a:rPr lang="en-US" sz="1000" dirty="0"/>
              <a:t>Exchange Year Info Event 2023 </a:t>
            </a:r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                                                                                                                                     </a:t>
            </a:r>
            <a:endParaRPr lang="de-DE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CF0EF-8F4B-7478-307B-D10F0DF1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/>
              <a:t>Exchange Grade Transfer – Extra Content Courses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7A234A-46B6-AFB9-FD66-5B3995E5450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19280" y="1723680"/>
            <a:ext cx="7700760" cy="3900247"/>
          </a:xfrm>
        </p:spPr>
        <p:txBody>
          <a:bodyPr>
            <a:normAutofit/>
          </a:bodyPr>
          <a:lstStyle/>
          <a:p>
            <a:pPr marL="343260" indent="-342900">
              <a:buClr>
                <a:srgbClr val="333333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If you want to acknowledge the e</a:t>
            </a:r>
            <a:r>
              <a:rPr lang="en-US" sz="2000" dirty="0">
                <a:effectLst/>
              </a:rPr>
              <a:t>xtra content courses you took in Korea to count as one of the content courses—one of the courses you were suppose to have taken during 2</a:t>
            </a:r>
            <a:r>
              <a:rPr lang="en-US" sz="2000" baseline="30000" dirty="0">
                <a:effectLst/>
              </a:rPr>
              <a:t>nd</a:t>
            </a:r>
            <a:r>
              <a:rPr lang="en-US" sz="2000" dirty="0">
                <a:effectLst/>
              </a:rPr>
              <a:t> and 3</a:t>
            </a:r>
            <a:r>
              <a:rPr lang="en-US" sz="2000" baseline="30000" dirty="0">
                <a:effectLst/>
              </a:rPr>
              <a:t>rd</a:t>
            </a:r>
            <a:r>
              <a:rPr lang="en-US" sz="2000" dirty="0">
                <a:effectLst/>
              </a:rPr>
              <a:t> semester and failed to pass—this is possible. Write down the exact module name based on Tübingen study plan in the word document. (ex. Modul Kor-BA-09:Aufbaumodul/ PS Gesellschaft Koreas)</a:t>
            </a:r>
          </a:p>
          <a:p>
            <a:pPr marL="343080" indent="-342720">
              <a:buClr>
                <a:srgbClr val="333333"/>
              </a:buClr>
              <a:buFont typeface="Wingdings" charset="2"/>
              <a:buChar char=""/>
            </a:pPr>
            <a:endParaRPr lang="en-US" sz="1400" dirty="0">
              <a:effectLst/>
            </a:endParaRPr>
          </a:p>
          <a:p>
            <a:pPr marL="343080" indent="-342720">
              <a:buClr>
                <a:srgbClr val="333333"/>
              </a:buClr>
              <a:buFont typeface="Wingdings" charset="2"/>
              <a:buChar char=""/>
            </a:pPr>
            <a:r>
              <a:rPr lang="en-US" sz="2000" dirty="0">
                <a:effectLst/>
              </a:rPr>
              <a:t>Extra content courses took in Korea (not related to your major or minor subjects) </a:t>
            </a:r>
            <a:r>
              <a:rPr lang="en-US" sz="2000" u="sng" dirty="0">
                <a:effectLst/>
              </a:rPr>
              <a:t>can </a:t>
            </a:r>
            <a:r>
              <a:rPr lang="en-US" sz="2000" dirty="0">
                <a:effectLst/>
              </a:rPr>
              <a:t>also be counted towards your </a:t>
            </a:r>
            <a:r>
              <a:rPr lang="en-US" sz="2000" b="1" dirty="0" err="1">
                <a:effectLst/>
              </a:rPr>
              <a:t>Interkulturelle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Kompetenz</a:t>
            </a:r>
            <a:r>
              <a:rPr lang="en-US" sz="2000" b="1" dirty="0">
                <a:effectLst/>
              </a:rPr>
              <a:t> </a:t>
            </a:r>
            <a:r>
              <a:rPr lang="en-US" sz="2000" dirty="0">
                <a:effectLst/>
              </a:rPr>
              <a:t>if you </a:t>
            </a:r>
            <a:r>
              <a:rPr lang="en-US" sz="2000" dirty="0"/>
              <a:t>w</a:t>
            </a:r>
            <a:r>
              <a:rPr lang="en-US" sz="2000" dirty="0">
                <a:effectLst/>
              </a:rPr>
              <a:t>rite down the module name as “Modul </a:t>
            </a:r>
            <a:r>
              <a:rPr lang="en-US" sz="2000" dirty="0" err="1">
                <a:effectLst/>
              </a:rPr>
              <a:t>BQ:Interkulturelle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Kompetenz</a:t>
            </a:r>
            <a:r>
              <a:rPr lang="en-US" sz="2000" dirty="0">
                <a:effectLst/>
              </a:rPr>
              <a:t>” and fill out the rest</a:t>
            </a:r>
            <a:endParaRPr lang="de-DE" sz="2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de-DE" dirty="0"/>
          </a:p>
        </p:txBody>
      </p:sp>
      <p:sp>
        <p:nvSpPr>
          <p:cNvPr id="4" name="TextShape 3">
            <a:extLst>
              <a:ext uri="{FF2B5EF4-FFF2-40B4-BE49-F238E27FC236}">
                <a16:creationId xmlns:a16="http://schemas.microsoft.com/office/drawing/2014/main" id="{6A9A15BE-4294-4069-6A60-0BA9A338D0A6}"/>
              </a:ext>
            </a:extLst>
          </p:cNvPr>
          <p:cNvSpPr txBox="1"/>
          <p:nvPr/>
        </p:nvSpPr>
        <p:spPr>
          <a:xfrm>
            <a:off x="719280" y="6473778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fld id="{CE6E0543-5700-413A-951F-E5137F03BF26}" type="slidenum">
              <a:rPr lang="de-DE" sz="100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4</a:t>
            </a:fld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| </a:t>
            </a:r>
            <a:r>
              <a:rPr lang="de-DE" sz="1000" dirty="0"/>
              <a:t>TUCKU - </a:t>
            </a:r>
            <a:r>
              <a:rPr lang="en-US" sz="1000" dirty="0"/>
              <a:t>Exchange Year Info Event 2023 </a:t>
            </a:r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                                                                                                                                     </a:t>
            </a:r>
            <a:endParaRPr lang="de-DE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32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BF42-FFA9-8BC0-413E-DB89AE31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333FC-FD96-17DB-47FC-3643AB3FCE28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D0B7D5-C355-0B32-B601-4974EB6EF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39689"/>
              </p:ext>
            </p:extLst>
          </p:nvPr>
        </p:nvGraphicFramePr>
        <p:xfrm>
          <a:off x="367860" y="945929"/>
          <a:ext cx="8104791" cy="5298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028">
                  <a:extLst>
                    <a:ext uri="{9D8B030D-6E8A-4147-A177-3AD203B41FA5}">
                      <a16:colId xmlns:a16="http://schemas.microsoft.com/office/drawing/2014/main" val="2837159265"/>
                    </a:ext>
                  </a:extLst>
                </a:gridCol>
                <a:gridCol w="599159">
                  <a:extLst>
                    <a:ext uri="{9D8B030D-6E8A-4147-A177-3AD203B41FA5}">
                      <a16:colId xmlns:a16="http://schemas.microsoft.com/office/drawing/2014/main" val="793602725"/>
                    </a:ext>
                  </a:extLst>
                </a:gridCol>
                <a:gridCol w="541315">
                  <a:extLst>
                    <a:ext uri="{9D8B030D-6E8A-4147-A177-3AD203B41FA5}">
                      <a16:colId xmlns:a16="http://schemas.microsoft.com/office/drawing/2014/main" val="2276334397"/>
                    </a:ext>
                  </a:extLst>
                </a:gridCol>
                <a:gridCol w="749551">
                  <a:extLst>
                    <a:ext uri="{9D8B030D-6E8A-4147-A177-3AD203B41FA5}">
                      <a16:colId xmlns:a16="http://schemas.microsoft.com/office/drawing/2014/main" val="2674344182"/>
                    </a:ext>
                  </a:extLst>
                </a:gridCol>
                <a:gridCol w="680140">
                  <a:extLst>
                    <a:ext uri="{9D8B030D-6E8A-4147-A177-3AD203B41FA5}">
                      <a16:colId xmlns:a16="http://schemas.microsoft.com/office/drawing/2014/main" val="3048379851"/>
                    </a:ext>
                  </a:extLst>
                </a:gridCol>
                <a:gridCol w="1139028">
                  <a:extLst>
                    <a:ext uri="{9D8B030D-6E8A-4147-A177-3AD203B41FA5}">
                      <a16:colId xmlns:a16="http://schemas.microsoft.com/office/drawing/2014/main" val="3113050147"/>
                    </a:ext>
                  </a:extLst>
                </a:gridCol>
                <a:gridCol w="918260">
                  <a:extLst>
                    <a:ext uri="{9D8B030D-6E8A-4147-A177-3AD203B41FA5}">
                      <a16:colId xmlns:a16="http://schemas.microsoft.com/office/drawing/2014/main" val="87181868"/>
                    </a:ext>
                  </a:extLst>
                </a:gridCol>
                <a:gridCol w="536495">
                  <a:extLst>
                    <a:ext uri="{9D8B030D-6E8A-4147-A177-3AD203B41FA5}">
                      <a16:colId xmlns:a16="http://schemas.microsoft.com/office/drawing/2014/main" val="2747872877"/>
                    </a:ext>
                  </a:extLst>
                </a:gridCol>
                <a:gridCol w="536495">
                  <a:extLst>
                    <a:ext uri="{9D8B030D-6E8A-4147-A177-3AD203B41FA5}">
                      <a16:colId xmlns:a16="http://schemas.microsoft.com/office/drawing/2014/main" val="3317480172"/>
                    </a:ext>
                  </a:extLst>
                </a:gridCol>
                <a:gridCol w="414061">
                  <a:extLst>
                    <a:ext uri="{9D8B030D-6E8A-4147-A177-3AD203B41FA5}">
                      <a16:colId xmlns:a16="http://schemas.microsoft.com/office/drawing/2014/main" val="3073914796"/>
                    </a:ext>
                  </a:extLst>
                </a:gridCol>
                <a:gridCol w="851259">
                  <a:extLst>
                    <a:ext uri="{9D8B030D-6E8A-4147-A177-3AD203B41FA5}">
                      <a16:colId xmlns:a16="http://schemas.microsoft.com/office/drawing/2014/main" val="835300409"/>
                    </a:ext>
                  </a:extLst>
                </a:gridCol>
              </a:tblGrid>
              <a:tr h="1405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First Name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Last Name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Student ID Number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What year did you start your education in the Department of Korean Studies?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Are You a Major or Minor in the Department of Korean Studies?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Module Name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course name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(as appears in the Korean transcript)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ECTS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Year course was taken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Grades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Write down additional information that you would like to communicate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extLst>
                  <a:ext uri="{0D108BD9-81ED-4DB2-BD59-A6C34878D82A}">
                    <a16:rowId xmlns:a16="http://schemas.microsoft.com/office/drawing/2014/main" val="3861014827"/>
                  </a:ext>
                </a:extLst>
              </a:tr>
              <a:tr h="698292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Modul KOR-BA-04: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Koreanisch Mittelstufe 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SS 2020 (for example)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extLst>
                  <a:ext uri="{0D108BD9-81ED-4DB2-BD59-A6C34878D82A}">
                    <a16:rowId xmlns:a16="http://schemas.microsoft.com/office/drawing/2014/main" val="126590552"/>
                  </a:ext>
                </a:extLst>
              </a:tr>
              <a:tr h="1051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Modul KOR-BA-05: Koreanisch Mittelstufe II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WS 2020-2021 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(for example)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68756"/>
                  </a:ext>
                </a:extLst>
              </a:tr>
              <a:tr h="698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Modul KOR-BA-10: Auslandsmodul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PS Wahlpflicht Modernes Korea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15334"/>
                  </a:ext>
                </a:extLst>
              </a:tr>
              <a:tr h="875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Modul BQ: Interkulturelle Kompetenz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Auslandpraxis und Projektarbeit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unbenoted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126990"/>
                  </a:ext>
                </a:extLst>
              </a:tr>
              <a:tr h="273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744605"/>
                  </a:ext>
                </a:extLst>
              </a:tr>
              <a:tr h="296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59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30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DD8CB5D-79FE-A39C-3DED-1BC14533A652}"/>
              </a:ext>
            </a:extLst>
          </p:cNvPr>
          <p:cNvSpPr/>
          <p:nvPr/>
        </p:nvSpPr>
        <p:spPr>
          <a:xfrm>
            <a:off x="533369" y="3141465"/>
            <a:ext cx="8072582" cy="18507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F78D5E-CE1D-824D-E4C9-005E2ECA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80" y="1087668"/>
            <a:ext cx="7700760" cy="355320"/>
          </a:xfrm>
        </p:spPr>
        <p:txBody>
          <a:bodyPr/>
          <a:lstStyle/>
          <a:p>
            <a:r>
              <a:rPr lang="de-DE" sz="2400" b="1" dirty="0"/>
              <a:t>Exchange Grade Transfer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F20D45-814D-F9A7-215B-CCA75C47150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19280" y="1690254"/>
            <a:ext cx="7700760" cy="4426721"/>
          </a:xfrm>
        </p:spPr>
        <p:txBody>
          <a:bodyPr anchor="t"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After filling out the form, submit </a:t>
            </a:r>
            <a:r>
              <a:rPr lang="en-US" sz="2000" b="1" dirty="0">
                <a:effectLst/>
              </a:rPr>
              <a:t>ALL THREE </a:t>
            </a:r>
            <a:r>
              <a:rPr lang="en-US" sz="2000" dirty="0">
                <a:effectLst/>
              </a:rPr>
              <a:t>documents listed below as a </a:t>
            </a:r>
            <a:r>
              <a:rPr lang="en-US" sz="2000" u="sng" dirty="0">
                <a:effectLst/>
              </a:rPr>
              <a:t>single file </a:t>
            </a:r>
            <a:r>
              <a:rPr lang="en-US" sz="2000" dirty="0">
                <a:effectLst/>
              </a:rPr>
              <a:t>to this link (also on website):</a:t>
            </a:r>
            <a:br>
              <a:rPr lang="en-US" sz="2000" dirty="0"/>
            </a:br>
            <a:r>
              <a:rPr lang="de-DE" sz="1600" dirty="0">
                <a:hlinkClick r:id="rId2"/>
              </a:rPr>
              <a:t>https://unitc-my.sharepoint.com/:f:/g/personal/ankla01_cloud_uni-tuebingen_de/EhM2t3b1KOBGu9AKM1VUrUQB39oiNd-i_MpHYDm-TUpIng</a:t>
            </a:r>
            <a:endParaRPr lang="de-DE" sz="16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dirty="0">
              <a:effectLst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600" dirty="0">
              <a:effectLst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effectLst/>
              </a:rPr>
              <a:t>The </a:t>
            </a:r>
            <a:r>
              <a:rPr lang="en-US" sz="2000" b="1" dirty="0">
                <a:effectLst/>
              </a:rPr>
              <a:t>word document form </a:t>
            </a:r>
            <a:r>
              <a:rPr lang="en-US" sz="2000" dirty="0">
                <a:effectLst/>
              </a:rPr>
              <a:t>that you filled out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effectLst/>
              </a:rPr>
              <a:t>Your </a:t>
            </a:r>
            <a:r>
              <a:rPr lang="en-US" sz="2000" b="1" dirty="0">
                <a:effectLst/>
              </a:rPr>
              <a:t>exchange year transcript </a:t>
            </a:r>
            <a:r>
              <a:rPr lang="en-US" sz="2000" dirty="0">
                <a:effectLst/>
              </a:rPr>
              <a:t>(also include content course transcripts if you want them to be recognized)</a:t>
            </a:r>
            <a:endParaRPr lang="en-US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effectLst/>
              </a:rPr>
              <a:t>Your </a:t>
            </a:r>
            <a:r>
              <a:rPr lang="en-US" sz="2000" b="1" dirty="0">
                <a:effectLst/>
              </a:rPr>
              <a:t>language certificates</a:t>
            </a:r>
            <a:r>
              <a:rPr lang="en-US" sz="2000" dirty="0">
                <a:effectLst/>
              </a:rPr>
              <a:t>—Level 3 &amp; 4. (Also, Level 5 and/or 6, if it applies to you)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>
              <a:effectLst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D95B5F4-C159-9D03-100E-4C987D6CD18D}"/>
              </a:ext>
            </a:extLst>
          </p:cNvPr>
          <p:cNvSpPr txBox="1"/>
          <p:nvPr/>
        </p:nvSpPr>
        <p:spPr>
          <a:xfrm>
            <a:off x="651163" y="640238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E0543-5700-413A-951F-E5137F03BF26}" type="slidenum">
              <a:rPr kumimoji="0" lang="de-DE" sz="1000" b="0" i="0" u="none" strike="noStrike" kern="1200" cap="none" spc="-1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</a:rPr>
              <a:t> | </a:t>
            </a:r>
            <a:r>
              <a:rPr lang="de-DE" sz="1000" dirty="0"/>
              <a:t>TUCKU - </a:t>
            </a:r>
            <a:r>
              <a:rPr lang="en-US" sz="1000" dirty="0"/>
              <a:t>Exchange Year Info Event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58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AC81EAFF-657B-08AE-486A-4137C669294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21620" y="942110"/>
            <a:ext cx="7700760" cy="526472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effectLst/>
                <a:latin typeface="+mj-lt"/>
              </a:rPr>
              <a:t>Exchange Grade Transfer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300" b="1" dirty="0">
              <a:effectLst/>
              <a:latin typeface="+mj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After a review of your request, we will take the administrative steps to transfer your grades.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>
              <a:effectLst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You will </a:t>
            </a:r>
            <a:r>
              <a:rPr lang="en-US" sz="2000" b="1" dirty="0">
                <a:effectLst/>
              </a:rPr>
              <a:t>NOT</a:t>
            </a:r>
            <a:r>
              <a:rPr lang="en-US" sz="2000" dirty="0">
                <a:effectLst/>
              </a:rPr>
              <a:t> get a confirmation email during this process.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>
              <a:effectLst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It is your responsibility to </a:t>
            </a:r>
            <a:r>
              <a:rPr lang="en-US" sz="2000" b="1" dirty="0">
                <a:effectLst/>
              </a:rPr>
              <a:t>check your transcript </a:t>
            </a:r>
            <a:r>
              <a:rPr lang="en-US" sz="2000" dirty="0">
                <a:effectLst/>
              </a:rPr>
              <a:t>to see which of your request has been accepted and processed.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/>
              <a:t>* For further information on the exchange grade transfer refer to the guideline provided online </a:t>
            </a:r>
            <a:r>
              <a:rPr lang="en-US" sz="1600" dirty="0">
                <a:sym typeface="Wingdings" panose="05000000000000000000" pitchFamily="2" charset="2"/>
              </a:rPr>
              <a:t> Website Korean Studies &gt; TUCKU &gt; </a:t>
            </a:r>
            <a:r>
              <a:rPr lang="en-US" sz="1600" dirty="0" err="1">
                <a:sym typeface="Wingdings" panose="05000000000000000000" pitchFamily="2" charset="2"/>
              </a:rPr>
              <a:t>Studienleistungen</a:t>
            </a:r>
            <a:r>
              <a:rPr lang="en-US" sz="1600" dirty="0">
                <a:sym typeface="Wingdings" panose="05000000000000000000" pitchFamily="2" charset="2"/>
              </a:rPr>
              <a:t> in Korea </a:t>
            </a:r>
            <a:endParaRPr 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00FB9D-1A71-DA9D-B3FC-5941BB7962BD}"/>
              </a:ext>
            </a:extLst>
          </p:cNvPr>
          <p:cNvSpPr txBox="1"/>
          <p:nvPr/>
        </p:nvSpPr>
        <p:spPr>
          <a:xfrm>
            <a:off x="719280" y="6439326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E0543-5700-413A-951F-E5137F03BF26}" type="slidenum">
              <a:rPr kumimoji="0" lang="de-DE" sz="1000" b="0" i="0" u="none" strike="noStrike" kern="1200" cap="none" spc="-1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</a:rPr>
              <a:t> | </a:t>
            </a:r>
            <a:r>
              <a:rPr lang="de-DE" sz="1000" dirty="0"/>
              <a:t>TUCKU - </a:t>
            </a:r>
            <a:r>
              <a:rPr lang="en-US" sz="1000" dirty="0"/>
              <a:t>Exchange Year Info Event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64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719280" y="1296507"/>
            <a:ext cx="7794885" cy="35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400" b="1" u="sng" dirty="0">
                <a:latin typeface="+mj-lt"/>
              </a:rPr>
              <a:t>How to fulfill </a:t>
            </a:r>
            <a:r>
              <a:rPr lang="en-US" sz="2400" b="1" u="sng" dirty="0">
                <a:effectLst/>
                <a:latin typeface="+mj-lt"/>
              </a:rPr>
              <a:t>“MODUL BQ: INTERKULTURELLE KOMPETENZ” </a:t>
            </a:r>
            <a:r>
              <a:rPr lang="en-US" sz="2400" b="1" u="sng" dirty="0">
                <a:latin typeface="+mj-lt"/>
              </a:rPr>
              <a:t>c</a:t>
            </a:r>
            <a:r>
              <a:rPr lang="en-US" sz="2400" b="1" u="sng" dirty="0">
                <a:effectLst/>
                <a:latin typeface="+mj-lt"/>
              </a:rPr>
              <a:t>redit?</a:t>
            </a:r>
            <a:endParaRPr lang="de-DE" sz="2400" b="1" u="sng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19280" y="1786377"/>
            <a:ext cx="7626870" cy="44213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560" indent="-457200">
              <a:lnSpc>
                <a:spcPct val="150000"/>
              </a:lnSpc>
              <a:buClr>
                <a:srgbClr val="333333"/>
              </a:buClr>
              <a:buFont typeface="+mj-lt"/>
              <a:buAutoNum type="arabicPeriod"/>
            </a:pPr>
            <a:r>
              <a:rPr lang="en-US" dirty="0">
                <a:effectLst/>
              </a:rPr>
              <a:t>You can take courses in </a:t>
            </a:r>
            <a:r>
              <a:rPr lang="en-US" b="1" dirty="0">
                <a:effectLst/>
              </a:rPr>
              <a:t>other departments </a:t>
            </a:r>
            <a:r>
              <a:rPr lang="en-US" dirty="0">
                <a:effectLst/>
              </a:rPr>
              <a:t>and count that towards your “Modul BQ: </a:t>
            </a:r>
            <a:r>
              <a:rPr lang="en-US" dirty="0" err="1">
                <a:effectLst/>
              </a:rPr>
              <a:t>Interkultruelle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Kompetnz</a:t>
            </a:r>
            <a:r>
              <a:rPr lang="en-US" dirty="0">
                <a:effectLst/>
              </a:rPr>
              <a:t> (21-BQ-LA)” credit.</a:t>
            </a:r>
          </a:p>
          <a:p>
            <a:pPr marL="457560" indent="-457200">
              <a:lnSpc>
                <a:spcPct val="150000"/>
              </a:lnSpc>
              <a:buClr>
                <a:srgbClr val="333333"/>
              </a:buClr>
              <a:buFont typeface="+mj-lt"/>
              <a:buAutoNum type="arabicPeriod"/>
            </a:pPr>
            <a:r>
              <a:rPr lang="en-US" dirty="0">
                <a:effectLst/>
              </a:rPr>
              <a:t>The Department of Korean Studies offers two courses </a:t>
            </a:r>
            <a:r>
              <a:rPr lang="en-US" b="1" dirty="0">
                <a:effectLst/>
              </a:rPr>
              <a:t>“</a:t>
            </a:r>
            <a:r>
              <a:rPr lang="en-US" b="1" dirty="0" err="1">
                <a:effectLst/>
              </a:rPr>
              <a:t>Vorbereitungskurs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Interkulturalität</a:t>
            </a:r>
            <a:r>
              <a:rPr lang="en-US" b="1" dirty="0">
                <a:effectLst/>
              </a:rPr>
              <a:t>” </a:t>
            </a:r>
            <a:r>
              <a:rPr lang="en-US" dirty="0">
                <a:effectLst/>
              </a:rPr>
              <a:t>and </a:t>
            </a:r>
            <a:r>
              <a:rPr lang="en-US" b="1" dirty="0">
                <a:effectLst/>
              </a:rPr>
              <a:t>“</a:t>
            </a:r>
            <a:r>
              <a:rPr lang="en-US" b="1" dirty="0" err="1">
                <a:effectLst/>
              </a:rPr>
              <a:t>Nachbereitungskurs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Interkulturalität</a:t>
            </a:r>
            <a:r>
              <a:rPr lang="en-US" b="1" dirty="0">
                <a:effectLst/>
              </a:rPr>
              <a:t>.” </a:t>
            </a:r>
            <a:r>
              <a:rPr lang="en-US" dirty="0">
                <a:effectLst/>
              </a:rPr>
              <a:t>You can take both courses and each receive 3ECTS (</a:t>
            </a:r>
            <a:r>
              <a:rPr lang="en-US" dirty="0" err="1">
                <a:effectLst/>
              </a:rPr>
              <a:t>unbenoted</a:t>
            </a:r>
            <a:r>
              <a:rPr lang="en-US" dirty="0">
                <a:effectLst/>
              </a:rPr>
              <a:t>).</a:t>
            </a:r>
          </a:p>
          <a:p>
            <a:pPr marL="457560" indent="-457200">
              <a:lnSpc>
                <a:spcPct val="150000"/>
              </a:lnSpc>
              <a:buClr>
                <a:srgbClr val="333333"/>
              </a:buClr>
              <a:buFont typeface="+mj-lt"/>
              <a:buAutoNum type="arabicPeriod"/>
            </a:pPr>
            <a:r>
              <a:rPr lang="en-US" dirty="0">
                <a:effectLst/>
              </a:rPr>
              <a:t>Your </a:t>
            </a:r>
            <a:r>
              <a:rPr lang="en-US" b="1" dirty="0">
                <a:effectLst/>
              </a:rPr>
              <a:t>work experience </a:t>
            </a:r>
            <a:r>
              <a:rPr lang="en-US" dirty="0">
                <a:effectLst/>
              </a:rPr>
              <a:t>in Germany </a:t>
            </a:r>
          </a:p>
          <a:p>
            <a:pPr marL="360">
              <a:lnSpc>
                <a:spcPct val="150000"/>
              </a:lnSpc>
              <a:buClr>
                <a:srgbClr val="333333"/>
              </a:buClr>
            </a:pPr>
            <a:r>
              <a:rPr lang="en-US" dirty="0"/>
              <a:t>- Does not have to be Korea related work experience!</a:t>
            </a:r>
            <a:endParaRPr lang="en-US" dirty="0">
              <a:effectLst/>
            </a:endParaRPr>
          </a:p>
          <a:p>
            <a:pPr marL="360">
              <a:lnSpc>
                <a:spcPct val="150000"/>
              </a:lnSpc>
              <a:buClr>
                <a:srgbClr val="333333"/>
              </a:buClr>
            </a:pPr>
            <a:r>
              <a:rPr lang="en-US" dirty="0"/>
              <a:t>- Submit the “letter of proof” to </a:t>
            </a:r>
            <a:r>
              <a:rPr lang="en-US" sz="1800" dirty="0" err="1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Prüfungsamt</a:t>
            </a:r>
            <a:r>
              <a:rPr lang="en-US" sz="18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(Ms. Sonja Bauer/ </a:t>
            </a:r>
            <a:r>
              <a:rPr lang="en-US" sz="1800" dirty="0" err="1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sonja.bauer@uni-tuebingen.de</a:t>
            </a:r>
            <a:r>
              <a:rPr lang="en-US" sz="18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) </a:t>
            </a:r>
            <a:endParaRPr lang="en-US" dirty="0">
              <a:effectLst/>
            </a:endParaRPr>
          </a:p>
          <a:p>
            <a:pPr marL="360">
              <a:lnSpc>
                <a:spcPct val="150000"/>
              </a:lnSpc>
              <a:buClr>
                <a:srgbClr val="333333"/>
              </a:buClr>
            </a:pPr>
            <a:r>
              <a:rPr lang="en-US" dirty="0">
                <a:effectLst/>
              </a:rPr>
              <a:t>4.     Fulfill the credit during your time in Korea (max. 15 ECTS)</a:t>
            </a:r>
          </a:p>
          <a:p>
            <a:pPr marL="360">
              <a:lnSpc>
                <a:spcPct val="150000"/>
              </a:lnSpc>
              <a:buClr>
                <a:srgbClr val="333333"/>
              </a:buClr>
            </a:pPr>
            <a:endParaRPr lang="en-US" dirty="0">
              <a:effectLst/>
            </a:endParaRPr>
          </a:p>
          <a:p>
            <a:pPr marL="457560" indent="-457200">
              <a:lnSpc>
                <a:spcPct val="150000"/>
              </a:lnSpc>
              <a:buClr>
                <a:srgbClr val="333333"/>
              </a:buClr>
              <a:buFont typeface="+mj-lt"/>
              <a:buAutoNum type="arabicPeriod"/>
            </a:pPr>
            <a:endParaRPr lang="en-US" sz="16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60" indent="-457200">
              <a:lnSpc>
                <a:spcPct val="150000"/>
              </a:lnSpc>
              <a:buClr>
                <a:srgbClr val="333333"/>
              </a:buClr>
              <a:buFont typeface="+mj-lt"/>
              <a:buAutoNum type="arabicPeriod"/>
            </a:pPr>
            <a:endParaRPr lang="en-US" sz="16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360" algn="ctr">
              <a:buClr>
                <a:srgbClr val="333333"/>
              </a:buClr>
            </a:pPr>
            <a:r>
              <a:rPr lang="de-DE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* </a:t>
            </a:r>
            <a:r>
              <a:rPr lang="de-DE" sz="16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For</a:t>
            </a:r>
            <a:r>
              <a:rPr lang="de-DE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6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further</a:t>
            </a:r>
            <a:r>
              <a:rPr lang="de-DE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6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information</a:t>
            </a:r>
            <a:r>
              <a:rPr lang="de-DE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on BQ Module </a:t>
            </a:r>
            <a:r>
              <a:rPr lang="de-DE" sz="16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refer</a:t>
            </a:r>
            <a:r>
              <a:rPr lang="de-DE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to the </a:t>
            </a:r>
            <a:r>
              <a:rPr lang="de-DE" sz="16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guideline</a:t>
            </a:r>
            <a:r>
              <a:rPr lang="de-DE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6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provided</a:t>
            </a:r>
            <a:r>
              <a:rPr lang="de-DE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online</a:t>
            </a:r>
            <a:r>
              <a:rPr lang="de-DE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de-DE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Korean Studies </a:t>
            </a:r>
            <a:r>
              <a:rPr lang="de-DE" sz="16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website</a:t>
            </a:r>
            <a:r>
              <a:rPr lang="de-DE" sz="16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&gt; Studium &gt; Studiengänge &gt; B.A. Koreanistik/Korean Studies</a:t>
            </a:r>
            <a:endParaRPr lang="de-DE" sz="16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3" name="TextShape 3"/>
          <p:cNvSpPr txBox="1"/>
          <p:nvPr/>
        </p:nvSpPr>
        <p:spPr>
          <a:xfrm>
            <a:off x="719280" y="6519960"/>
            <a:ext cx="7705440" cy="15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fld id="{D1677FE8-C01E-4BD8-9C0E-046143C6E091}" type="slidenum">
              <a:rPr lang="de-DE" sz="100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8</a:t>
            </a:fld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| </a:t>
            </a:r>
            <a:r>
              <a:rPr lang="de-DE" sz="1000" dirty="0"/>
              <a:t>TUCKU - </a:t>
            </a:r>
            <a:r>
              <a:rPr lang="en-US" sz="1000" dirty="0"/>
              <a:t>Exchange Year Info Event 2023 </a:t>
            </a:r>
            <a:r>
              <a:rPr lang="de-DE" sz="10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                                                                                                                                      </a:t>
            </a:r>
            <a:endParaRPr lang="de-DE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719279" y="1471060"/>
            <a:ext cx="7700760" cy="355320"/>
          </a:xfrm>
        </p:spPr>
        <p:txBody>
          <a:bodyPr/>
          <a:lstStyle/>
          <a:p>
            <a:r>
              <a:rPr lang="de-DE" altLang="de-DE" sz="2400" b="1" dirty="0"/>
              <a:t>BQ Module </a:t>
            </a:r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14314" y="6436736"/>
            <a:ext cx="7705725" cy="1539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400"/>
              </a:lnSpc>
              <a:tabLst>
                <a:tab pos="77025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400"/>
              </a:lnSpc>
              <a:buFont typeface="Arial" panose="020B0604020202020204" pitchFamily="34" charset="0"/>
              <a:buChar char="I"/>
              <a:tabLst>
                <a:tab pos="77025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400"/>
              </a:lnSpc>
              <a:buFont typeface="Arial" panose="020B0604020202020204" pitchFamily="34" charset="0"/>
              <a:buChar char="–"/>
              <a:tabLst>
                <a:tab pos="77025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•"/>
              <a:tabLst>
                <a:tab pos="77025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800"/>
              </a:lnSpc>
              <a:buChar char="»"/>
              <a:tabLst>
                <a:tab pos="77025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tabLst>
                <a:tab pos="77025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tabLst>
                <a:tab pos="77025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tabLst>
                <a:tab pos="77025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tabLst>
                <a:tab pos="77025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4055E6A6-F609-4C1E-AC6F-D4B5B03920BF}" type="slidenum">
              <a:rPr lang="de-DE" altLang="de-DE" sz="1000"/>
              <a:pPr eaLnBrk="1" hangingPunct="1">
                <a:lnSpc>
                  <a:spcPct val="100000"/>
                </a:lnSpc>
              </a:pPr>
              <a:t>9</a:t>
            </a:fld>
            <a:r>
              <a:rPr lang="de-DE" altLang="de-DE" sz="1000" dirty="0"/>
              <a:t> | </a:t>
            </a:r>
            <a:r>
              <a:rPr lang="de-DE" sz="900" dirty="0"/>
              <a:t>TUCKU - </a:t>
            </a:r>
            <a:r>
              <a:rPr lang="en-US" sz="900" dirty="0"/>
              <a:t>Exchange Year Info Event 2023 </a:t>
            </a:r>
            <a:r>
              <a:rPr lang="de-DE" altLang="de-DE" sz="1000" dirty="0"/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56CB3D-8EBF-4855-4CE0-0BEDCD60A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79" y="2302885"/>
            <a:ext cx="7785731" cy="18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98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Uni Tübingen</Template>
  <TotalTime>399</TotalTime>
  <Words>1870</Words>
  <Application>Microsoft Macintosh PowerPoint</Application>
  <PresentationFormat>On-screen Show (4:3)</PresentationFormat>
  <Paragraphs>243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StarSymbol</vt:lpstr>
      <vt:lpstr>Arial</vt:lpstr>
      <vt:lpstr>Calibri</vt:lpstr>
      <vt:lpstr>Franklin Gothic Book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Exchange Grade Transfer – Extra Content Courses</vt:lpstr>
      <vt:lpstr>PowerPoint Presentation</vt:lpstr>
      <vt:lpstr>Exchange Grade Transfer</vt:lpstr>
      <vt:lpstr>PowerPoint Presentation</vt:lpstr>
      <vt:lpstr>PowerPoint Presentation</vt:lpstr>
      <vt:lpstr>BQ Module </vt:lpstr>
      <vt:lpstr>PowerPoint Presentation</vt:lpstr>
      <vt:lpstr>PowerPoint Presentation</vt:lpstr>
      <vt:lpstr>Other Infos</vt:lpstr>
      <vt:lpstr>For Korean Studies Majors: BA Thesis Writing</vt:lpstr>
      <vt:lpstr>PowerPoint Presentation</vt:lpstr>
      <vt:lpstr>PowerPoint Presentation</vt:lpstr>
      <vt:lpstr>PowerPoint Presentation</vt:lpstr>
      <vt:lpstr>PowerPoint Presentation</vt:lpstr>
    </vt:vector>
  </TitlesOfParts>
  <Company>BBDO Services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(max. zweizeilig/linksbündig) Headline (Ausrichtung am Fuß) 28 / 32 p</dc:title>
  <dc:subject/>
  <dc:creator>christian zander</dc:creator>
  <dc:description/>
  <cp:lastModifiedBy>Microsoft Office User</cp:lastModifiedBy>
  <cp:revision>218</cp:revision>
  <cp:lastPrinted>2011-11-15T22:44:59Z</cp:lastPrinted>
  <dcterms:created xsi:type="dcterms:W3CDTF">2010-09-13T12:09:07Z</dcterms:created>
  <dcterms:modified xsi:type="dcterms:W3CDTF">2023-01-23T08:43:55Z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BBDO Services GmbH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