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01" r:id="rId2"/>
    <p:sldMasterId id="2147483652" r:id="rId3"/>
  </p:sldMasterIdLst>
  <p:notesMasterIdLst>
    <p:notesMasterId r:id="rId33"/>
  </p:notesMasterIdLst>
  <p:sldIdLst>
    <p:sldId id="278" r:id="rId4"/>
    <p:sldId id="279" r:id="rId5"/>
    <p:sldId id="306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885"/>
    <a:srgbClr val="FFCC99"/>
    <a:srgbClr val="FF5050"/>
    <a:srgbClr val="CCCCFF"/>
    <a:srgbClr val="00FF00"/>
    <a:srgbClr val="99FF66"/>
    <a:srgbClr val="66FF66"/>
    <a:srgbClr val="CCFF99"/>
    <a:srgbClr val="990033"/>
    <a:srgbClr val="EEFE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4" autoAdjust="0"/>
    <p:restoredTop sz="94653" autoAdjust="0"/>
  </p:normalViewPr>
  <p:slideViewPr>
    <p:cSldViewPr snapToGrid="0">
      <p:cViewPr varScale="1">
        <p:scale>
          <a:sx n="63" d="100"/>
          <a:sy n="63" d="100"/>
        </p:scale>
        <p:origin x="-67" y="-3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endParaRPr lang="de-DE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endParaRPr lang="de-DE" dirty="0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endParaRPr lang="de-DE" dirty="0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fld id="{23C97FC0-FE67-48BF-A7BD-C24D40F5CD1A}" type="slidenum">
              <a:rPr lang="de-DE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Version 2 vom 15.8.2017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7FC0-FE67-48BF-A7BD-C24D40F5CD1A}" type="slidenum">
              <a:rPr lang="de-DE" smtClean="0"/>
              <a:pPr/>
              <a:t>1</a:t>
            </a:fld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9603" y="5957081"/>
            <a:ext cx="8057885" cy="771788"/>
          </a:xfrm>
        </p:spPr>
        <p:txBody>
          <a:bodyPr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3255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Wolfgang Ilg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2284D0-78A7-4AC0-9B84-BC3DEEA1A23C}" type="slidenum">
              <a:rPr lang="de-DE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381" y="0"/>
            <a:ext cx="7428711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8717" y="5935309"/>
            <a:ext cx="8056800" cy="7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, um die </a:t>
            </a:r>
            <a:r>
              <a:rPr lang="en-US" dirty="0" err="1"/>
              <a:t>Formate</a:t>
            </a:r>
            <a:r>
              <a:rPr lang="en-US" dirty="0"/>
              <a:t> des </a:t>
            </a:r>
            <a:r>
              <a:rPr lang="en-US" dirty="0" err="1"/>
              <a:t>Vorlagentextes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pic>
        <p:nvPicPr>
          <p:cNvPr id="1027" name="Picture 3" descr="D:\_Eigene\Dokumente\Bilder\Logos\Uni Tübingen\Uni-Logo neu.g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2779" y="758213"/>
            <a:ext cx="1440000" cy="369770"/>
          </a:xfrm>
          <a:prstGeom prst="rect">
            <a:avLst/>
          </a:prstGeom>
          <a:noFill/>
        </p:spPr>
      </p:pic>
      <p:pic>
        <p:nvPicPr>
          <p:cNvPr id="5122" name="Picture 2" descr="D:\_Eigene\Dokumente\KA-Forschung\Grafik und Design KA\Logos und Grafiken HolyArt\logo_konfirmandenarbeit (geringere Auflösung)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1431" y="24816"/>
            <a:ext cx="1488701" cy="64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3" r:id="rId2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None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8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849650" y="673769"/>
            <a:ext cx="7344816" cy="3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0232" y="4876800"/>
            <a:ext cx="7371347" cy="143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, um die </a:t>
            </a:r>
            <a:r>
              <a:rPr lang="en-US" dirty="0" err="1"/>
              <a:t>Formate</a:t>
            </a:r>
            <a:r>
              <a:rPr lang="en-US" dirty="0"/>
              <a:t> des </a:t>
            </a:r>
            <a:r>
              <a:rPr lang="en-US" dirty="0" err="1"/>
              <a:t>Vorlagentextes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7504" y="6444947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Wolfgang Ilg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ransition/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C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497887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84313"/>
            <a:ext cx="85598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die Formate des Vorlagentextes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4404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Souvenir Lt BT" pitchFamily="18" charset="0"/>
              </a:defRPr>
            </a:lvl1pPr>
          </a:lstStyle>
          <a:p>
            <a:r>
              <a:rPr lang="de-DE" dirty="0"/>
              <a:t>Wolfgang Ilg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40488"/>
            <a:ext cx="6842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b="1">
                <a:latin typeface="Souvenir Lt BT" pitchFamily="18" charset="0"/>
              </a:defRPr>
            </a:lvl1pPr>
          </a:lstStyle>
          <a:p>
            <a:fld id="{BA57C63D-26BB-40A9-8F20-E1C6BA50F56D}" type="slidenum">
              <a:rPr lang="de-DE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3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137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3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137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3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137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3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137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3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13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1C1C1C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1C1C1C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1C1C1C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1C1C1C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1C1C1C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1C1C1C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1C1C1C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1C1C1C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1C1C1C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ndomhouse.de/Webtags/Konfirmandenarbeit-erforschen-und-gestalten/24731.rh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wolfgang.ilg@gmx.net" TargetMode="External"/><Relationship Id="rId4" Type="http://schemas.openxmlformats.org/officeDocument/2006/relationships/hyperlink" Target="http://www.konfirmandenabeit.e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327" y="1086407"/>
            <a:ext cx="8917423" cy="2469029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Zentrale Ergebnisse der</a:t>
            </a:r>
            <a:br>
              <a:rPr lang="de-DE" dirty="0"/>
            </a:br>
            <a:r>
              <a:rPr lang="de-DE" dirty="0"/>
              <a:t>Zweiten bundesweiten Studie</a:t>
            </a:r>
            <a:br>
              <a:rPr lang="de-DE" dirty="0"/>
            </a:br>
            <a:r>
              <a:rPr lang="de-DE" dirty="0"/>
              <a:t>zur Konfirmandenarbeit</a:t>
            </a:r>
            <a:br>
              <a:rPr lang="de-DE" dirty="0"/>
            </a:br>
            <a:r>
              <a:rPr lang="de-DE" dirty="0"/>
              <a:t>(2012-2015)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1381" y="4101220"/>
            <a:ext cx="8901237" cy="25261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de-DE" dirty="0"/>
              <a:t>Die folgenden Folien enthalten ausgewählte Grafiken und Tabellen aus den Buchveröffentlichungen. Zum </a:t>
            </a:r>
            <a:r>
              <a:rPr lang="de-DE" dirty="0" smtClean="0"/>
              <a:t>Verständnis der </a:t>
            </a:r>
            <a:r>
              <a:rPr lang="de-DE" dirty="0"/>
              <a:t>Aussagen ist die Lektüre der entsprechenden Buchkapitel unerlässlich. Informationen zu den Büchern: </a:t>
            </a:r>
            <a:br>
              <a:rPr lang="de-DE" dirty="0"/>
            </a:br>
            <a:r>
              <a:rPr lang="de-DE" sz="1600" dirty="0">
                <a:hlinkClick r:id="rId3"/>
              </a:rPr>
              <a:t>https://www.randomhouse.de/Webtags/Konfirmandenarbeit-erforschen-und-gestalten/24731.rhd</a:t>
            </a:r>
            <a:r>
              <a:rPr lang="de-DE" sz="1600" dirty="0"/>
              <a:t> </a:t>
            </a:r>
            <a:endParaRPr lang="de-DE" sz="1700" dirty="0"/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r>
              <a:rPr lang="de-DE" dirty="0"/>
              <a:t>Allgemeine </a:t>
            </a:r>
            <a:r>
              <a:rPr lang="de-DE" dirty="0" smtClean="0"/>
              <a:t>Informationen und Downloads </a:t>
            </a:r>
            <a:r>
              <a:rPr lang="de-DE" dirty="0"/>
              <a:t>zu den Studien zur Konfirmandenarbeit: </a:t>
            </a:r>
            <a:r>
              <a:rPr lang="de-DE" dirty="0">
                <a:hlinkClick r:id="rId4"/>
              </a:rPr>
              <a:t>www.konfirmandenabeit.eu</a:t>
            </a:r>
            <a:r>
              <a:rPr lang="de-DE" dirty="0"/>
              <a:t> </a:t>
            </a:r>
          </a:p>
          <a:p>
            <a:pPr algn="ctr">
              <a:buNone/>
            </a:pPr>
            <a:r>
              <a:rPr lang="de-DE" dirty="0"/>
              <a:t>Kontakt und Rückfragen: Dr. Wolfgang Ilg, </a:t>
            </a:r>
            <a:r>
              <a:rPr lang="de-DE" dirty="0">
                <a:hlinkClick r:id="rId5"/>
              </a:rPr>
              <a:t>wolfgang.ilg@gmx.net</a:t>
            </a:r>
            <a:r>
              <a:rPr lang="de-DE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5780160" y="2100960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Anteil derer, die sich konfirmieren lassen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120)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Picture 3"/>
          <p:cNvPicPr/>
          <p:nvPr/>
        </p:nvPicPr>
        <p:blipFill>
          <a:blip r:embed="rId2" cstate="print"/>
          <a:stretch/>
        </p:blipFill>
        <p:spPr>
          <a:xfrm>
            <a:off x="8135640" y="386136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" name="Grafik 108"/>
          <p:cNvPicPr/>
          <p:nvPr/>
        </p:nvPicPr>
        <p:blipFill>
          <a:blip r:embed="rId3" cstate="print"/>
          <a:stretch/>
        </p:blipFill>
        <p:spPr>
          <a:xfrm>
            <a:off x="0" y="297000"/>
            <a:ext cx="5760360" cy="6264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497328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Entwicklung der absoluten Zahlen</a:t>
            </a:r>
            <a:endParaRPr lang="de-D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121)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2" name="Picture 3"/>
          <p:cNvPicPr/>
          <p:nvPr/>
        </p:nvPicPr>
        <p:blipFill>
          <a:blip r:embed="rId2" cstate="print"/>
          <a:stretch/>
        </p:blipFill>
        <p:spPr>
          <a:xfrm>
            <a:off x="250920" y="593100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Grafik 112"/>
          <p:cNvPicPr/>
          <p:nvPr/>
        </p:nvPicPr>
        <p:blipFill>
          <a:blip r:embed="rId3" cstate="print"/>
          <a:stretch/>
        </p:blipFill>
        <p:spPr>
          <a:xfrm>
            <a:off x="1404000" y="1110960"/>
            <a:ext cx="6336000" cy="4843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504079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Entwicklung der absoluten Zahlen</a:t>
            </a:r>
            <a:endParaRPr lang="de-D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122)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Picture 3"/>
          <p:cNvPicPr/>
          <p:nvPr/>
        </p:nvPicPr>
        <p:blipFill>
          <a:blip r:embed="rId2" cstate="print"/>
          <a:stretch/>
        </p:blipFill>
        <p:spPr>
          <a:xfrm>
            <a:off x="250920" y="593100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" name="Grafik 116"/>
          <p:cNvPicPr/>
          <p:nvPr/>
        </p:nvPicPr>
        <p:blipFill>
          <a:blip r:embed="rId3" cstate="print"/>
          <a:stretch/>
        </p:blipFill>
        <p:spPr>
          <a:xfrm>
            <a:off x="1476000" y="1196640"/>
            <a:ext cx="6192000" cy="4729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762134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5780160" y="2100960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Dauer der Konfi-Zeit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124)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Picture 3"/>
          <p:cNvPicPr/>
          <p:nvPr/>
        </p:nvPicPr>
        <p:blipFill>
          <a:blip r:embed="rId2" cstate="print"/>
          <a:stretch/>
        </p:blipFill>
        <p:spPr>
          <a:xfrm>
            <a:off x="8135640" y="386136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1" name="Grafik 120"/>
          <p:cNvPicPr/>
          <p:nvPr/>
        </p:nvPicPr>
        <p:blipFill>
          <a:blip r:embed="rId3" cstate="print"/>
          <a:stretch/>
        </p:blipFill>
        <p:spPr>
          <a:xfrm>
            <a:off x="576000" y="47520"/>
            <a:ext cx="4712760" cy="6880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797185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5780160" y="2100960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Motivation zur Teilnahme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141)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Picture 3"/>
          <p:cNvPicPr/>
          <p:nvPr/>
        </p:nvPicPr>
        <p:blipFill>
          <a:blip r:embed="rId2" cstate="print"/>
          <a:stretch/>
        </p:blipFill>
        <p:spPr>
          <a:xfrm>
            <a:off x="8135640" y="386136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5" name="Grafik 124"/>
          <p:cNvPicPr/>
          <p:nvPr/>
        </p:nvPicPr>
        <p:blipFill>
          <a:blip r:embed="rId3" cstate="print"/>
          <a:stretch/>
        </p:blipFill>
        <p:spPr>
          <a:xfrm>
            <a:off x="0" y="81000"/>
            <a:ext cx="5765400" cy="66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989845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Motivation zur </a:t>
            </a:r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Teilnahme</a:t>
            </a:r>
          </a:p>
          <a:p>
            <a:pPr>
              <a:lnSpc>
                <a:spcPct val="100000"/>
              </a:lnSpc>
            </a:pPr>
            <a:r>
              <a:rPr lang="de-DE" sz="3600" b="1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Vergleich 2007 und 2012</a:t>
            </a:r>
            <a:endParaRPr lang="de-D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142)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Picture 3"/>
          <p:cNvPicPr/>
          <p:nvPr/>
        </p:nvPicPr>
        <p:blipFill>
          <a:blip r:embed="rId2" cstate="print"/>
          <a:stretch/>
        </p:blipFill>
        <p:spPr>
          <a:xfrm>
            <a:off x="250920" y="593100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9" name="Grafik 128"/>
          <p:cNvPicPr/>
          <p:nvPr/>
        </p:nvPicPr>
        <p:blipFill>
          <a:blip r:embed="rId3" cstate="print"/>
          <a:stretch/>
        </p:blipFill>
        <p:spPr>
          <a:xfrm>
            <a:off x="1728000" y="1144800"/>
            <a:ext cx="5688000" cy="4833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202994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Ziele der </a:t>
            </a:r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Konfirmanden</a:t>
            </a:r>
          </a:p>
          <a:p>
            <a:pPr>
              <a:lnSpc>
                <a:spcPct val="100000"/>
              </a:lnSpc>
            </a:pPr>
            <a:endParaRPr lang="de-D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143)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2" name="Picture 3"/>
          <p:cNvPicPr/>
          <p:nvPr/>
        </p:nvPicPr>
        <p:blipFill>
          <a:blip r:embed="rId2" cstate="print"/>
          <a:stretch/>
        </p:blipFill>
        <p:spPr>
          <a:xfrm>
            <a:off x="250920" y="593100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" name="Grafik 132"/>
          <p:cNvPicPr/>
          <p:nvPr/>
        </p:nvPicPr>
        <p:blipFill>
          <a:blip r:embed="rId3" cstate="print"/>
          <a:stretch/>
        </p:blipFill>
        <p:spPr>
          <a:xfrm>
            <a:off x="1071000" y="1105560"/>
            <a:ext cx="7002000" cy="4851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652112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Alter der </a:t>
            </a:r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Mitarbeitenden</a:t>
            </a:r>
          </a:p>
          <a:p>
            <a:pPr>
              <a:lnSpc>
                <a:spcPct val="100000"/>
              </a:lnSpc>
            </a:pPr>
            <a:endParaRPr lang="de-D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159)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6" name="Picture 3"/>
          <p:cNvPicPr/>
          <p:nvPr/>
        </p:nvPicPr>
        <p:blipFill>
          <a:blip r:embed="rId2" cstate="print"/>
          <a:stretch/>
        </p:blipFill>
        <p:spPr>
          <a:xfrm>
            <a:off x="250920" y="593100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7" name="Grafik 136"/>
          <p:cNvPicPr/>
          <p:nvPr/>
        </p:nvPicPr>
        <p:blipFill>
          <a:blip r:embed="rId3" cstate="print"/>
          <a:stretch/>
        </p:blipFill>
        <p:spPr>
          <a:xfrm>
            <a:off x="1185480" y="1107360"/>
            <a:ext cx="6773040" cy="4849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593230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Zufriedenheit der </a:t>
            </a:r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Konfirmanden</a:t>
            </a:r>
          </a:p>
          <a:p>
            <a:pPr>
              <a:lnSpc>
                <a:spcPct val="100000"/>
              </a:lnSpc>
            </a:pPr>
            <a:endParaRPr lang="de-D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193-194)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0" name="Picture 3"/>
          <p:cNvPicPr/>
          <p:nvPr/>
        </p:nvPicPr>
        <p:blipFill>
          <a:blip r:embed="rId2" cstate="print"/>
          <a:stretch/>
        </p:blipFill>
        <p:spPr>
          <a:xfrm>
            <a:off x="250920" y="593100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1" name="Grafik 140"/>
          <p:cNvPicPr/>
          <p:nvPr/>
        </p:nvPicPr>
        <p:blipFill>
          <a:blip r:embed="rId3" cstate="print"/>
          <a:stretch/>
        </p:blipFill>
        <p:spPr>
          <a:xfrm>
            <a:off x="1573200" y="1177200"/>
            <a:ext cx="5976000" cy="2602800"/>
          </a:xfrm>
          <a:prstGeom prst="rect">
            <a:avLst/>
          </a:prstGeom>
          <a:ln>
            <a:noFill/>
          </a:ln>
        </p:spPr>
      </p:pic>
      <p:pic>
        <p:nvPicPr>
          <p:cNvPr id="142" name="Grafik 141"/>
          <p:cNvPicPr/>
          <p:nvPr/>
        </p:nvPicPr>
        <p:blipFill>
          <a:blip r:embed="rId4" cstate="print"/>
          <a:stretch/>
        </p:blipFill>
        <p:spPr>
          <a:xfrm>
            <a:off x="1591560" y="3696120"/>
            <a:ext cx="5960880" cy="2301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183341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„Gematchte“ </a:t>
            </a:r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Fälle</a:t>
            </a:r>
          </a:p>
          <a:p>
            <a:pPr>
              <a:lnSpc>
                <a:spcPct val="100000"/>
              </a:lnSpc>
            </a:pPr>
            <a:endParaRPr lang="de-D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44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35)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5" name="Picture 2"/>
          <p:cNvPicPr/>
          <p:nvPr/>
        </p:nvPicPr>
        <p:blipFill>
          <a:blip r:embed="rId2" cstate="print"/>
          <a:stretch/>
        </p:blipFill>
        <p:spPr>
          <a:xfrm>
            <a:off x="237960" y="594360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6" name="Grafik 145"/>
          <p:cNvPicPr/>
          <p:nvPr/>
        </p:nvPicPr>
        <p:blipFill>
          <a:blip r:embed="rId3" cstate="print"/>
          <a:stretch/>
        </p:blipFill>
        <p:spPr>
          <a:xfrm>
            <a:off x="800640" y="1368000"/>
            <a:ext cx="7542720" cy="453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168588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200" b="1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Überblick über das Sample der zweiten bundesweiten Studie</a:t>
            </a:r>
            <a:endParaRPr lang="de-DE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7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</a:t>
            </a:r>
            <a:r>
              <a:rPr lang="de-DE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25)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Picture 2"/>
          <p:cNvPicPr/>
          <p:nvPr/>
        </p:nvPicPr>
        <p:blipFill>
          <a:blip r:embed="rId2" cstate="print"/>
          <a:stretch/>
        </p:blipFill>
        <p:spPr>
          <a:xfrm>
            <a:off x="237960" y="594360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_Eigene\Dokumente\KA-Forschung\Publikationen KA\Band 08 - t3 Deutschland\alle Seiten als jpg\_Jugendliche nach der Konfirmation (intern)_Seite_025.jpg"/>
          <p:cNvPicPr>
            <a:picLocks noChangeAspect="1" noChangeArrowheads="1"/>
          </p:cNvPicPr>
          <p:nvPr/>
        </p:nvPicPr>
        <p:blipFill>
          <a:blip r:embed="rId3" cstate="print"/>
          <a:srcRect l="12944" t="50497" r="15209" b="28313"/>
          <a:stretch>
            <a:fillRect/>
          </a:stretch>
        </p:blipFill>
        <p:spPr bwMode="auto">
          <a:xfrm>
            <a:off x="0" y="1516183"/>
            <a:ext cx="9000000" cy="3825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71733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5780160" y="2100960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Bedeutung </a:t>
            </a:r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Familienfest  Geschenke  Segen 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41)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9" name="Picture 2"/>
          <p:cNvPicPr/>
          <p:nvPr/>
        </p:nvPicPr>
        <p:blipFill>
          <a:blip r:embed="rId2" cstate="print"/>
          <a:stretch/>
        </p:blipFill>
        <p:spPr>
          <a:xfrm>
            <a:off x="8135640" y="387108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0" name="Grafik 149"/>
          <p:cNvPicPr/>
          <p:nvPr/>
        </p:nvPicPr>
        <p:blipFill>
          <a:blip r:embed="rId3" cstate="print"/>
          <a:stretch/>
        </p:blipFill>
        <p:spPr>
          <a:xfrm>
            <a:off x="0" y="97560"/>
            <a:ext cx="5760000" cy="6663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47381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5780160" y="2100960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5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Religiöse Einstellungen</a:t>
            </a:r>
            <a:endParaRPr lang="de-DE" sz="3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48)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3" name="Picture 2"/>
          <p:cNvPicPr/>
          <p:nvPr/>
        </p:nvPicPr>
        <p:blipFill>
          <a:blip r:embed="rId2" cstate="print"/>
          <a:stretch/>
        </p:blipFill>
        <p:spPr>
          <a:xfrm>
            <a:off x="8135640" y="387108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4" name="Grafik 153"/>
          <p:cNvPicPr/>
          <p:nvPr/>
        </p:nvPicPr>
        <p:blipFill>
          <a:blip r:embed="rId3" cstate="print"/>
          <a:stretch/>
        </p:blipFill>
        <p:spPr>
          <a:xfrm>
            <a:off x="11160" y="261000"/>
            <a:ext cx="5683320" cy="633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385522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5780160" y="1693575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28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Zustimmung </a:t>
            </a:r>
            <a:r>
              <a:rPr lang="de-DE" sz="28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zu christlichen Überzeugungen</a:t>
            </a:r>
            <a:endParaRPr lang="de-DE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61)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Picture 2"/>
          <p:cNvPicPr/>
          <p:nvPr/>
        </p:nvPicPr>
        <p:blipFill>
          <a:blip r:embed="rId2" cstate="print"/>
          <a:stretch/>
        </p:blipFill>
        <p:spPr>
          <a:xfrm>
            <a:off x="8135640" y="387108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8" name="Grafik 157"/>
          <p:cNvPicPr/>
          <p:nvPr/>
        </p:nvPicPr>
        <p:blipFill>
          <a:blip r:embed="rId3" cstate="print"/>
          <a:stretch/>
        </p:blipFill>
        <p:spPr>
          <a:xfrm>
            <a:off x="0" y="513000"/>
            <a:ext cx="5719680" cy="58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456344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5807321" y="1403843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5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Einstellungen zur Kirche</a:t>
            </a:r>
            <a:endParaRPr lang="de-DE" sz="3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64)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Picture 2"/>
          <p:cNvPicPr/>
          <p:nvPr/>
        </p:nvPicPr>
        <p:blipFill>
          <a:blip r:embed="rId2" cstate="print"/>
          <a:stretch/>
        </p:blipFill>
        <p:spPr>
          <a:xfrm>
            <a:off x="8135640" y="387108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2" name="Grafik 161"/>
          <p:cNvPicPr/>
          <p:nvPr/>
        </p:nvPicPr>
        <p:blipFill>
          <a:blip r:embed="rId3" cstate="print"/>
          <a:stretch/>
        </p:blipFill>
        <p:spPr>
          <a:xfrm>
            <a:off x="0" y="499320"/>
            <a:ext cx="5729400" cy="5859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835815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5825427" y="1349523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Gottesdienst-besuche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66)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Picture 2"/>
          <p:cNvPicPr/>
          <p:nvPr/>
        </p:nvPicPr>
        <p:blipFill>
          <a:blip r:embed="rId2" cstate="print"/>
          <a:stretch/>
        </p:blipFill>
        <p:spPr>
          <a:xfrm>
            <a:off x="8135640" y="387108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6" name="Grafik 165"/>
          <p:cNvPicPr/>
          <p:nvPr/>
        </p:nvPicPr>
        <p:blipFill>
          <a:blip r:embed="rId3" cstate="print"/>
          <a:stretch/>
        </p:blipFill>
        <p:spPr>
          <a:xfrm>
            <a:off x="0" y="146520"/>
            <a:ext cx="5756760" cy="6565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25221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5780160" y="2100960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Bedeutung der Kirchen-</a:t>
            </a: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zugehörigkeit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73)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9" name="Picture 2"/>
          <p:cNvPicPr/>
          <p:nvPr/>
        </p:nvPicPr>
        <p:blipFill>
          <a:blip r:embed="rId2" cstate="print"/>
          <a:stretch/>
        </p:blipFill>
        <p:spPr>
          <a:xfrm>
            <a:off x="8135640" y="387108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0" name="Grafik 169"/>
          <p:cNvPicPr/>
          <p:nvPr/>
        </p:nvPicPr>
        <p:blipFill>
          <a:blip r:embed="rId3" cstate="print"/>
          <a:stretch/>
        </p:blipFill>
        <p:spPr>
          <a:xfrm>
            <a:off x="0" y="263880"/>
            <a:ext cx="5709960" cy="6330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281304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5780160" y="1123236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2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Entscheidung zum </a:t>
            </a:r>
            <a:r>
              <a:rPr lang="de-DE" sz="32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Ehrenamt</a:t>
            </a:r>
            <a:endParaRPr lang="de-DE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82)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" name="Picture 2"/>
          <p:cNvPicPr/>
          <p:nvPr/>
        </p:nvPicPr>
        <p:blipFill>
          <a:blip r:embed="rId2" cstate="print"/>
          <a:stretch/>
        </p:blipFill>
        <p:spPr>
          <a:xfrm>
            <a:off x="8135640" y="387108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" name="Grafik 173"/>
          <p:cNvPicPr/>
          <p:nvPr/>
        </p:nvPicPr>
        <p:blipFill>
          <a:blip r:embed="rId3" cstate="print"/>
          <a:stretch/>
        </p:blipFill>
        <p:spPr>
          <a:xfrm>
            <a:off x="0" y="615600"/>
            <a:ext cx="5721480" cy="5626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201009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5780160" y="1240925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Gründe für </a:t>
            </a:r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Engagement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86)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7" name="Picture 2"/>
          <p:cNvPicPr/>
          <p:nvPr/>
        </p:nvPicPr>
        <p:blipFill>
          <a:blip r:embed="rId2" cstate="print"/>
          <a:stretch/>
        </p:blipFill>
        <p:spPr>
          <a:xfrm>
            <a:off x="8135640" y="387108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8" name="Grafik 177"/>
          <p:cNvPicPr/>
          <p:nvPr/>
        </p:nvPicPr>
        <p:blipFill>
          <a:blip r:embed="rId3" cstate="print"/>
          <a:stretch/>
        </p:blipFill>
        <p:spPr>
          <a:xfrm>
            <a:off x="0" y="71280"/>
            <a:ext cx="5735160" cy="6715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615989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Gründe, sich nicht zu engagieren</a:t>
            </a:r>
            <a:endParaRPr lang="de-D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88)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" name="Picture 2"/>
          <p:cNvPicPr/>
          <p:nvPr/>
        </p:nvPicPr>
        <p:blipFill>
          <a:blip r:embed="rId2" cstate="print"/>
          <a:stretch/>
        </p:blipFill>
        <p:spPr>
          <a:xfrm>
            <a:off x="237960" y="594360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2" name="Grafik 181"/>
          <p:cNvPicPr/>
          <p:nvPr/>
        </p:nvPicPr>
        <p:blipFill>
          <a:blip r:embed="rId3" cstate="print"/>
          <a:stretch/>
        </p:blipFill>
        <p:spPr>
          <a:xfrm>
            <a:off x="794880" y="1196640"/>
            <a:ext cx="7554600" cy="4760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420600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5780160" y="1720734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Prädiktoren für späteres Engagement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Hardecker, Georg / Maaß, Christoph H. / Ilg, Wolfgang / Lißmann, Katja (2016):
Jugendliche nach der Konfirmation. Glaube, Kirche und eigenes Engagement - eine Längsschnittstudie.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8 der Reihe „Konfirmandenarbeit erforschen und gestalten“, hier Seite 101)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5" name="Picture 2"/>
          <p:cNvPicPr/>
          <p:nvPr/>
        </p:nvPicPr>
        <p:blipFill>
          <a:blip r:embed="rId2" cstate="print"/>
          <a:stretch/>
        </p:blipFill>
        <p:spPr>
          <a:xfrm>
            <a:off x="8135640" y="3871080"/>
            <a:ext cx="575640" cy="8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6" name="Grafik 185"/>
          <p:cNvPicPr/>
          <p:nvPr/>
        </p:nvPicPr>
        <p:blipFill>
          <a:blip r:embed="rId3" cstate="print"/>
          <a:stretch/>
        </p:blipFill>
        <p:spPr>
          <a:xfrm>
            <a:off x="792000" y="27720"/>
            <a:ext cx="4248000" cy="6802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118838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Religiosität </a:t>
            </a: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 </a:t>
            </a:r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Elternhauses: Vergleich 2007 und 2012</a:t>
            </a:r>
            <a:endParaRPr lang="de-D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44)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" name="Picture 3"/>
          <p:cNvPicPr/>
          <p:nvPr/>
        </p:nvPicPr>
        <p:blipFill>
          <a:blip r:embed="rId2" cstate="print"/>
          <a:stretch/>
        </p:blipFill>
        <p:spPr>
          <a:xfrm>
            <a:off x="250920" y="593100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Grafik 80"/>
          <p:cNvPicPr/>
          <p:nvPr/>
        </p:nvPicPr>
        <p:blipFill>
          <a:blip r:embed="rId3" cstate="print"/>
          <a:stretch/>
        </p:blipFill>
        <p:spPr>
          <a:xfrm>
            <a:off x="1675440" y="1171800"/>
            <a:ext cx="5793120" cy="4785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71733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Teilnahme an Gruppen oder </a:t>
            </a:r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Veranstaltungen: 2007 / 2012</a:t>
            </a:r>
            <a:endParaRPr lang="de-D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45)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" name="Picture 3"/>
          <p:cNvPicPr/>
          <p:nvPr/>
        </p:nvPicPr>
        <p:blipFill>
          <a:blip r:embed="rId2" cstate="print"/>
          <a:stretch/>
        </p:blipFill>
        <p:spPr>
          <a:xfrm>
            <a:off x="250920" y="593100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Grafik 84"/>
          <p:cNvPicPr/>
          <p:nvPr/>
        </p:nvPicPr>
        <p:blipFill>
          <a:blip r:embed="rId3" cstate="print"/>
          <a:stretch/>
        </p:blipFill>
        <p:spPr>
          <a:xfrm>
            <a:off x="1848600" y="1196640"/>
            <a:ext cx="5446800" cy="4690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405191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5807321" y="1521538"/>
            <a:ext cx="3156120" cy="542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Religiosität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55)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" name="Picture 3"/>
          <p:cNvPicPr/>
          <p:nvPr/>
        </p:nvPicPr>
        <p:blipFill>
          <a:blip r:embed="rId2" cstate="print"/>
          <a:stretch/>
        </p:blipFill>
        <p:spPr>
          <a:xfrm>
            <a:off x="8135640" y="386136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Grafik 88"/>
          <p:cNvPicPr/>
          <p:nvPr/>
        </p:nvPicPr>
        <p:blipFill>
          <a:blip r:embed="rId3" cstate="print"/>
          <a:stretch/>
        </p:blipFill>
        <p:spPr>
          <a:xfrm>
            <a:off x="85680" y="720000"/>
            <a:ext cx="5674320" cy="5440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72075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5780160" y="2100960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5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Bedeutung der Zugehörigkeit zur Kirche</a:t>
            </a:r>
            <a:endParaRPr lang="de-DE" sz="3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57)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" name="Picture 3"/>
          <p:cNvPicPr/>
          <p:nvPr/>
        </p:nvPicPr>
        <p:blipFill>
          <a:blip r:embed="rId2" cstate="print"/>
          <a:stretch/>
        </p:blipFill>
        <p:spPr>
          <a:xfrm>
            <a:off x="8135640" y="386136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Grafik 92"/>
          <p:cNvPicPr/>
          <p:nvPr/>
        </p:nvPicPr>
        <p:blipFill>
          <a:blip r:embed="rId3" cstate="print"/>
          <a:stretch/>
        </p:blipFill>
        <p:spPr>
          <a:xfrm>
            <a:off x="49680" y="549000"/>
            <a:ext cx="5673240" cy="57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406972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5780160" y="2100960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Wichtigkeit von Themen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70)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" name="Picture 3"/>
          <p:cNvPicPr/>
          <p:nvPr/>
        </p:nvPicPr>
        <p:blipFill>
          <a:blip r:embed="rId2" cstate="print"/>
          <a:stretch/>
        </p:blipFill>
        <p:spPr>
          <a:xfrm>
            <a:off x="8135640" y="386136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" name="Grafik 96"/>
          <p:cNvPicPr/>
          <p:nvPr/>
        </p:nvPicPr>
        <p:blipFill>
          <a:blip r:embed="rId3" cstate="print"/>
          <a:stretch/>
        </p:blipFill>
        <p:spPr>
          <a:xfrm>
            <a:off x="0" y="981000"/>
            <a:ext cx="5741640" cy="48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956709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5780160" y="2100960"/>
            <a:ext cx="3156120" cy="14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Vergleich der Gottesdienst-</a:t>
            </a: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zufriedenheit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5671440" y="4865760"/>
            <a:ext cx="3345480" cy="186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90)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0" name="Picture 3"/>
          <p:cNvPicPr/>
          <p:nvPr/>
        </p:nvPicPr>
        <p:blipFill>
          <a:blip r:embed="rId2" cstate="print"/>
          <a:stretch/>
        </p:blipFill>
        <p:spPr>
          <a:xfrm>
            <a:off x="8135640" y="386136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" name="Grafik 100"/>
          <p:cNvPicPr/>
          <p:nvPr/>
        </p:nvPicPr>
        <p:blipFill>
          <a:blip r:embed="rId3" cstate="print"/>
          <a:stretch/>
        </p:blipFill>
        <p:spPr>
          <a:xfrm>
            <a:off x="0" y="801000"/>
            <a:ext cx="5719680" cy="525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367649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121320" y="0"/>
            <a:ext cx="7428240" cy="1196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Interesse an </a:t>
            </a:r>
            <a:r>
              <a:rPr lang="de-DE" sz="3600" b="1" strike="noStrike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Jugendgruppen</a:t>
            </a:r>
          </a:p>
          <a:p>
            <a:pPr>
              <a:lnSpc>
                <a:spcPct val="100000"/>
              </a:lnSpc>
            </a:pPr>
            <a:endParaRPr lang="de-D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959760" y="5956920"/>
            <a:ext cx="8057520" cy="771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Schweitzer, Friedrich / Maaß, Christoph H. / Lißmann, Katja / Hardecker, Georg / Ilg, Wolfgang (2015):
Konfirmandenarbeit im Wandel – Neue Herausforderungen und Chancen. Perspektiven aus der Zweiten Bundesweiten Studie. Gütersloh.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(Band 6 der Reihe „Konfirmandenarbeit erforschen und gestalten“, hier Seite 106)</a:t>
            </a: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Picture 3"/>
          <p:cNvPicPr/>
          <p:nvPr/>
        </p:nvPicPr>
        <p:blipFill>
          <a:blip r:embed="rId2" cstate="print"/>
          <a:stretch/>
        </p:blipFill>
        <p:spPr>
          <a:xfrm>
            <a:off x="250920" y="5931000"/>
            <a:ext cx="575640" cy="87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" name="Grafik 104"/>
          <p:cNvPicPr/>
          <p:nvPr/>
        </p:nvPicPr>
        <p:blipFill>
          <a:blip r:embed="rId3" cstate="print"/>
          <a:stretch/>
        </p:blipFill>
        <p:spPr>
          <a:xfrm>
            <a:off x="1764000" y="1196640"/>
            <a:ext cx="5616000" cy="4709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058481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_Standard WI ohne Randleiste">
  <a:themeElements>
    <a:clrScheme name="Normal W Ilg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Normal W Il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ormal W Ilg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mal W Ilg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W Ilg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W Ilg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mal W Ilg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W Ilg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W Ilg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_Standard WI">
  <a:themeElements>
    <a:clrScheme name="Normal W Ilg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Normal W Il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ormal W Ilg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mal W Ilg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W Ilg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W Ilg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mal W Ilg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W Ilg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W Ilg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ormal W Ilg">
  <a:themeElements>
    <a:clrScheme name="1_Normal W Ilg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Normal W Il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Normal W Ilg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rmal W Ilg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mal W Ilg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mal W Ilg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rmal W Ilg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mal W Ilg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rmal W Ilg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_Standard WI ohne Randleiste</Template>
  <TotalTime>0</TotalTime>
  <Words>823</Words>
  <Application>Microsoft Office PowerPoint</Application>
  <PresentationFormat>Bildschirmpräsentation (4:3)</PresentationFormat>
  <Paragraphs>108</Paragraphs>
  <Slides>29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29</vt:i4>
      </vt:variant>
    </vt:vector>
  </HeadingPairs>
  <TitlesOfParts>
    <vt:vector size="32" baseType="lpstr">
      <vt:lpstr>_Standard WI ohne Randleiste</vt:lpstr>
      <vt:lpstr>3__Standard WI</vt:lpstr>
      <vt:lpstr>1_Normal W Ilg</vt:lpstr>
      <vt:lpstr>Zentrale Ergebnisse der Zweiten bundesweiten Studie zur Konfirmandenarbeit (2012-2015)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</vt:vector>
  </TitlesOfParts>
  <Company>Evangelisches Jugendwerk in Württemberg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results from The Second International Study on Confirmation Work (2012-2015)</dc:title>
  <dc:creator>Wolfgang Ilg</dc:creator>
  <cp:lastModifiedBy>Wolfgang Ilg</cp:lastModifiedBy>
  <cp:revision>15</cp:revision>
  <dcterms:created xsi:type="dcterms:W3CDTF">2017-06-08T14:38:17Z</dcterms:created>
  <dcterms:modified xsi:type="dcterms:W3CDTF">2017-08-15T16:56:57Z</dcterms:modified>
</cp:coreProperties>
</file>