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4" r:id="rId3"/>
    <p:sldId id="303" r:id="rId4"/>
    <p:sldId id="304" r:id="rId5"/>
    <p:sldId id="305" r:id="rId6"/>
    <p:sldId id="323" r:id="rId7"/>
    <p:sldId id="306" r:id="rId8"/>
    <p:sldId id="327" r:id="rId9"/>
    <p:sldId id="262" r:id="rId10"/>
    <p:sldId id="324" r:id="rId11"/>
    <p:sldId id="326" r:id="rId12"/>
    <p:sldId id="307" r:id="rId13"/>
    <p:sldId id="328" r:id="rId14"/>
    <p:sldId id="329" r:id="rId15"/>
    <p:sldId id="330" r:id="rId16"/>
    <p:sldId id="331" r:id="rId17"/>
    <p:sldId id="332" r:id="rId18"/>
    <p:sldId id="325" r:id="rId19"/>
    <p:sldId id="308" r:id="rId20"/>
    <p:sldId id="333" r:id="rId21"/>
    <p:sldId id="334" r:id="rId22"/>
    <p:sldId id="335" r:id="rId23"/>
    <p:sldId id="337" r:id="rId24"/>
    <p:sldId id="336" r:id="rId25"/>
    <p:sldId id="322" r:id="rId26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ß-Stumm, Susanne" initials="RS" lastIdx="1" clrIdx="0">
    <p:extLst>
      <p:ext uri="{19B8F6BF-5375-455C-9EA6-DF929625EA0E}">
        <p15:presenceInfo xmlns:p15="http://schemas.microsoft.com/office/powerpoint/2012/main" userId="S-1-5-21-11565251-1700842699-1103137522-170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5" autoAdjust="0"/>
  </p:normalViewPr>
  <p:slideViewPr>
    <p:cSldViewPr snapToGrid="0" snapToObjects="1">
      <p:cViewPr varScale="1">
        <p:scale>
          <a:sx n="127" d="100"/>
          <a:sy n="127" d="100"/>
        </p:scale>
        <p:origin x="11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300" y="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F90DF-6A9E-4B40-AC5C-9DA24FB9DB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180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9C094A-19E3-44DA-8B4D-5B0E8E16EC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1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9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885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6327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1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51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529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4521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3743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858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18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450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212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9768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893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8773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1690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0218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855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757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555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92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18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298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293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087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6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endParaRPr lang="de-DE" altLang="de-DE"/>
          </a:p>
        </p:txBody>
      </p:sp>
      <p:pic>
        <p:nvPicPr>
          <p:cNvPr id="4108" name="Picture 12" descr="xEKUT_WortBildMarke_W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401638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F65EE0-B0AC-4408-BF8E-B62BFCC11F7F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1614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7DB7FD-DD95-4B01-8300-0099C3D2786D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663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D098D-569E-444E-9A10-640A42772DB2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37671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C0557-088A-41EF-97EE-169BFB5FA3E2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0572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4259A7-328C-45B8-B3D6-E0A167944B6B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2705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5C548-426E-4897-974D-ACD6300FF41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09180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8D6CF-F538-40F5-A690-60E3D7A51957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0167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4269E-89F9-4578-82A2-12C975746C9D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72324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2067DB-084C-4E88-B914-4753A40B842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26270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ED444-FD97-4E58-9D0B-DB56D7137E1C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12133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99483A70-9A15-49CF-A8A8-9F70A8BADA5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  <p:pic>
        <p:nvPicPr>
          <p:cNvPr id="3094" name="Picture 22" descr="xEKUT_WortBildMarke_W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20796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25368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29940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34512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2575" y="5563773"/>
            <a:ext cx="7684994" cy="646331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Schriftgutverwaltung</a:t>
            </a:r>
            <a:r>
              <a:rPr lang="de-DE" b="0" dirty="0">
                <a:solidFill>
                  <a:schemeClr val="tx1"/>
                </a:solidFill>
              </a:rPr>
              <a:t/>
            </a:r>
            <a:br>
              <a:rPr lang="de-DE" b="0" dirty="0">
                <a:solidFill>
                  <a:schemeClr val="tx1"/>
                </a:solidFill>
              </a:rPr>
            </a:br>
            <a:r>
              <a:rPr lang="de-DE" sz="1400" b="0" dirty="0" smtClean="0">
                <a:solidFill>
                  <a:schemeClr val="tx1"/>
                </a:solidFill>
              </a:rPr>
              <a:t>Dr</a:t>
            </a:r>
            <a:r>
              <a:rPr lang="de-DE" sz="1400" b="0" dirty="0" smtClean="0">
                <a:solidFill>
                  <a:schemeClr val="tx1"/>
                </a:solidFill>
              </a:rPr>
              <a:t>. Susanne Rieß-Stumm</a:t>
            </a:r>
            <a:endParaRPr lang="de-DE" altLang="de-DE" sz="1400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9138" y="3681413"/>
            <a:ext cx="7700962" cy="1793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88" y="16884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Universitätsarchiv wird wieder Abteilung der Universitätsbiblioth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88" y="1547731"/>
            <a:ext cx="2658712" cy="17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ildergebnis für universitätsarchiv tübi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02726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10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Folgen fehlender Schriftgutverwaltung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r>
              <a:rPr lang="de-DE" altLang="de-DE" dirty="0" smtClean="0"/>
              <a:t>Längere Zugriffszeiten</a:t>
            </a:r>
          </a:p>
          <a:p>
            <a:pPr lvl="1"/>
            <a:endParaRPr lang="de-DE" altLang="de-DE" dirty="0" smtClean="0"/>
          </a:p>
          <a:p>
            <a:pPr lvl="1"/>
            <a:r>
              <a:rPr lang="de-DE" altLang="de-DE" dirty="0" smtClean="0"/>
              <a:t>Fehlende Übersicht über Bearbeitungsabläufe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Informationsverlust durch unterlassene Dokumentation bzw. unerlaubte Kassation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Verwaltungshandeln wird intransparent und ineffektiv</a:t>
            </a:r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261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11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Probleme bei </a:t>
            </a:r>
            <a:r>
              <a:rPr lang="de-DE" altLang="de-DE" smtClean="0"/>
              <a:t>elektronischer Ablage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r>
              <a:rPr lang="de-DE" altLang="de-DE" dirty="0" smtClean="0"/>
              <a:t>Dateien liegen in unterschiedlichen Formaten vor</a:t>
            </a:r>
          </a:p>
          <a:p>
            <a:pPr lvl="1"/>
            <a:endParaRPr lang="de-DE" altLang="de-DE" dirty="0" smtClean="0"/>
          </a:p>
          <a:p>
            <a:pPr lvl="1"/>
            <a:r>
              <a:rPr lang="de-DE" altLang="de-DE" dirty="0" smtClean="0"/>
              <a:t>Individuelle Benennung und Ablage von Dateien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Überschneidung von Informationen bei hybrider Aktenführung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Aufbewahrungsfristen werden nicht überwacht, vorschnelle Löschung von Dateien</a:t>
            </a:r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0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12</a:t>
            </a:fld>
            <a:r>
              <a:rPr lang="de-DE" altLang="de-DE" dirty="0"/>
              <a:t> </a:t>
            </a:r>
            <a:r>
              <a:rPr lang="de-DE" altLang="de-DE" dirty="0" smtClean="0"/>
              <a:t>Universitätsarchiv: Schriftgutverwaltung </a:t>
            </a:r>
            <a:endParaRPr lang="de-DE" altLang="de-DE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Rahmenbedingungen und rechtliche Grundlagen</a:t>
            </a:r>
            <a:endParaRPr lang="de-DE" altLang="de-DE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99" y="2389267"/>
            <a:ext cx="3649830" cy="24098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37071" y="2047954"/>
            <a:ext cx="3415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 smtClean="0"/>
              <a:t>grundsätzlich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AutoNum type="arabicParenR"/>
            </a:pPr>
            <a:r>
              <a:rPr lang="de-DE" dirty="0" smtClean="0"/>
              <a:t>auf Bundesebene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AutoNum type="arabicParenR"/>
            </a:pPr>
            <a:r>
              <a:rPr lang="de-DE" dirty="0" smtClean="0"/>
              <a:t>auf Landesebene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AutoNum type="arabicParenR"/>
            </a:pPr>
            <a:r>
              <a:rPr lang="de-DE" dirty="0" smtClean="0"/>
              <a:t>an der Universität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1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13</a:t>
            </a:fld>
            <a:r>
              <a:rPr lang="de-DE" altLang="de-DE" dirty="0"/>
              <a:t> </a:t>
            </a:r>
            <a:r>
              <a:rPr lang="de-DE" altLang="de-DE" dirty="0" smtClean="0"/>
              <a:t>Universitätsarchiv: Schriftgutverwaltung </a:t>
            </a:r>
            <a:endParaRPr lang="de-DE" altLang="de-DE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Grundsätzlich: DIN ISO 15489-1</a:t>
            </a:r>
            <a:endParaRPr lang="de-DE" altLang="de-DE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6" y="1760210"/>
            <a:ext cx="6615613" cy="42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14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Grundsätze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Schriftgutverwaltung = Führungsaufgabe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funktionierende Schriftgutverwaltung sichert </a:t>
            </a:r>
            <a:r>
              <a:rPr lang="de-DE" dirty="0"/>
              <a:t>die Erhaltung von 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 smtClean="0"/>
              <a:t>Authentizität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 smtClean="0"/>
              <a:t>Integrität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 smtClean="0"/>
              <a:t>Zuverlässigkeit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 smtClean="0"/>
              <a:t>Benutzbarkeit </a:t>
            </a:r>
            <a:r>
              <a:rPr lang="de-DE" b="1" dirty="0"/>
              <a:t>von </a:t>
            </a:r>
            <a:r>
              <a:rPr lang="de-DE" b="1" dirty="0" smtClean="0"/>
              <a:t>Unterlagen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essentieller Sinn und Zweck von Schriftgutverwaltung ist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die </a:t>
            </a:r>
            <a:r>
              <a:rPr lang="de-DE" dirty="0"/>
              <a:t>jederzeit gewährleistete Wiederauffindbarkeit von </a:t>
            </a:r>
            <a:r>
              <a:rPr lang="de-DE" dirty="0" smtClean="0"/>
              <a:t>Geschäftsfällen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die </a:t>
            </a:r>
            <a:r>
              <a:rPr lang="de-DE" dirty="0"/>
              <a:t>Sichtbarkeit von deren jeweiligem </a:t>
            </a:r>
            <a:r>
              <a:rPr lang="de-DE" dirty="0" smtClean="0"/>
              <a:t>Bearbeitungsstand </a:t>
            </a:r>
            <a:br>
              <a:rPr lang="de-DE" dirty="0" smtClean="0"/>
            </a:br>
            <a:r>
              <a:rPr lang="de-DE" dirty="0" smtClean="0"/>
              <a:t>= </a:t>
            </a:r>
            <a:r>
              <a:rPr lang="de-DE" b="1" dirty="0" smtClean="0"/>
              <a:t>Nachvollziehbarkeit</a:t>
            </a:r>
            <a:r>
              <a:rPr lang="de-DE" b="1" dirty="0"/>
              <a:t>, </a:t>
            </a:r>
            <a:r>
              <a:rPr lang="de-DE" b="1" dirty="0" smtClean="0"/>
              <a:t>Rechtssicherheit</a:t>
            </a:r>
            <a:endParaRPr lang="de-DE" b="1" dirty="0"/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7403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15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Bundesebene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Grundgesetz: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Art. 3 Abs. 1: Sicherstellung der Gleichbehandlung gleicher Vorgänge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Art. 20 Abs.3: Gebot der Aktenmäßigkeit und Transparenz des Verwaltungshandelns</a:t>
            </a:r>
            <a:br>
              <a:rPr lang="de-DE" sz="1800" dirty="0" smtClean="0"/>
            </a:b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Bürgerliches Gesetzbuch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 858 Abs.1: Straftatbestand der unerlaubten Entwendung von Unterlagen fremden Eigentums (Verbotene Eigenmacht)</a:t>
            </a:r>
            <a:endParaRPr lang="de-DE" sz="1800" dirty="0"/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Strafgesetzbuch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Art. 133 Abs.1: Straftatbestand der unerlaubten Entwendung und Vernichtung von dienstlichen Unterlagen (Verwahrungsbruch)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5212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16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103352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Landesebene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Archivgesetz: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 3 Abs.1: Abgabepflicht für aktenführende Stellen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 3 Abs.2: Unterlagen dürfen nur mit Zustimmung des Archivs vernichtet werden</a:t>
            </a:r>
            <a:br>
              <a:rPr lang="de-DE" sz="1800" dirty="0" smtClean="0"/>
            </a:b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Datenschutzgesetz: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 14 Abs.5: Löschung personenbezogener Daten erst nach Anbietung an das Archiv</a:t>
            </a:r>
            <a:endParaRPr lang="de-DE" sz="1800" dirty="0"/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Informationsfreiheitsgesetz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§1 Abs.1: Freier Zugang zu amtlichen Informationen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altLang="de-DE" sz="1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 smtClean="0"/>
              <a:t>Verwaltungsverfahrensgesetz: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dirty="0" smtClean="0"/>
              <a:t>§ 29 Abs.1: Anspruch auf Akteneinsicht der Beteiligten</a:t>
            </a:r>
          </a:p>
        </p:txBody>
      </p:sp>
    </p:spTree>
    <p:extLst>
      <p:ext uri="{BB962C8B-B14F-4D97-AF65-F5344CB8AC3E}">
        <p14:creationId xmlns:p14="http://schemas.microsoft.com/office/powerpoint/2010/main" val="7175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17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103352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Universität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Dienst- und Geschäftsordnung der Zentralen Verwaltung vom 26.Mai 2008: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als Anregung für die Erarbeitung fakultätsinterner Regelungen   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 smtClean="0"/>
              <a:t>Registraturordnung</a:t>
            </a:r>
            <a:r>
              <a:rPr lang="de-DE" dirty="0" smtClean="0"/>
              <a:t> (Handbuch der Verwaltung, Universität Tübingen, Teil VI)</a:t>
            </a:r>
            <a:br>
              <a:rPr lang="de-DE" dirty="0" smtClean="0"/>
            </a:b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Satzung des Universitätsarchivs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 2 Abs.1: Archivanbietung nicht mehr benötigter Unterlagen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§ 2 Abs.3: Vernichtung von Unterlagen nur mit vorheriger Zustimmung des Archivs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871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18</a:t>
            </a:fld>
            <a:r>
              <a:rPr lang="de-DE" altLang="de-DE" dirty="0"/>
              <a:t> </a:t>
            </a:r>
            <a:r>
              <a:rPr lang="de-DE" altLang="de-DE" dirty="0" smtClean="0"/>
              <a:t>Universitätsarchiv: Aussonderung </a:t>
            </a:r>
            <a:endParaRPr lang="de-DE" altLang="de-DE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Analoge und digitale Aktenablage</a:t>
            </a:r>
            <a:endParaRPr lang="de-DE" altLang="de-DE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79" y="2073301"/>
            <a:ext cx="5048250" cy="3467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02089" y="5342817"/>
            <a:ext cx="601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Akte, Vorgang und Vermerk. Ein kurzer Leitfaden zur Vorgangsbearbeitung und Schriftgutverwaltung, Mannheim </a:t>
            </a:r>
            <a:r>
              <a:rPr lang="de-DE" sz="800" dirty="0" smtClean="0"/>
              <a:t>2018, S. 12.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134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19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Grundsätzlich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altLang="de-DE" dirty="0" smtClean="0"/>
              <a:t>die Aktenablage sollte selbsterklärend und für Außenstehende nachvollziehbar und verständlich sein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Verwendung von Ordnungs- bzw. </a:t>
            </a:r>
            <a:r>
              <a:rPr lang="de-DE" altLang="de-DE" dirty="0" err="1" smtClean="0"/>
              <a:t>Findmitteln</a:t>
            </a:r>
            <a:r>
              <a:rPr lang="de-DE" altLang="de-DE" dirty="0" smtClean="0"/>
              <a:t> (Aktenplan, </a:t>
            </a:r>
          </a:p>
          <a:p>
            <a:pPr marL="0" indent="0">
              <a:buNone/>
            </a:pPr>
            <a:r>
              <a:rPr lang="de-DE" altLang="de-DE" dirty="0" smtClean="0"/>
              <a:t>-zeichen, -verzeichnis)</a:t>
            </a:r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Analoge und digitale Ablage sollten nach dem gleichen Gliederungsprinzip angelegt sein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Hybride Ablage sollte vermieden werden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537" y="4617434"/>
            <a:ext cx="2479563" cy="15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pic>
        <p:nvPicPr>
          <p:cNvPr id="6" name="Grafik 5" descr="Bildergebnis für ausleihe von akt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37" y="905459"/>
            <a:ext cx="4603362" cy="500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20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Aktenplan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altLang="de-DE" dirty="0" smtClean="0"/>
              <a:t>vorausschauend angelegt</a:t>
            </a:r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Mehrstufiges und gegliedertes Schema zur Strukturierung eines Aktenbestandes</a:t>
            </a:r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Basis des Aktenplanes sind die Aufgaben der Organisations-einheit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Vorlage: Rahmenaktenplan für die Fachbereichsdekanate; kann an die Bedürfnisse der Organisationseinheit angepasst werden</a:t>
            </a:r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05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21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76" y="876614"/>
            <a:ext cx="4249389" cy="51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22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Weitere Find- und Hilfsmittel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altLang="de-DE" b="1" i="1" dirty="0" smtClean="0"/>
              <a:t>Aktenzeichen</a:t>
            </a:r>
            <a:r>
              <a:rPr lang="de-DE" altLang="de-DE" dirty="0" smtClean="0"/>
              <a:t>: kennzeichnet eindeutig die Position eines Schriftstücks im Aktenplan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b="1" i="1" dirty="0" smtClean="0"/>
              <a:t>Aktenverzeichnis</a:t>
            </a:r>
            <a:r>
              <a:rPr lang="de-DE" altLang="de-DE" dirty="0" smtClean="0"/>
              <a:t>: Aufstellung aller nach dem Aktenplan angelegten Akten; Untergliederung in Aktenbände und Angaben zu Inhalt und Laufzeit</a:t>
            </a:r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171" y="3746350"/>
            <a:ext cx="3814132" cy="23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23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Digitale Ablage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altLang="de-DE" dirty="0" smtClean="0"/>
              <a:t>folgt den gleichen Prinzipien wie die analoge Ablage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 smtClean="0"/>
              <a:t>Ablage erfolgt ebenfalls nach </a:t>
            </a:r>
          </a:p>
          <a:p>
            <a:pPr marL="0" indent="0">
              <a:buNone/>
            </a:pPr>
            <a:r>
              <a:rPr lang="de-DE" altLang="de-DE" dirty="0" smtClean="0"/>
              <a:t>Aktenplan</a:t>
            </a:r>
          </a:p>
          <a:p>
            <a:pPr marL="0" indent="0">
              <a:buNone/>
            </a:pPr>
            <a:endParaRPr lang="de-DE" alt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 smtClean="0"/>
              <a:t>Dateien sollten nach einem ein-</a:t>
            </a:r>
          </a:p>
          <a:p>
            <a:pPr marL="0" indent="0">
              <a:buNone/>
            </a:pPr>
            <a:r>
              <a:rPr lang="de-DE" altLang="de-DE" dirty="0" err="1" smtClean="0"/>
              <a:t>heitlichen</a:t>
            </a:r>
            <a:r>
              <a:rPr lang="de-DE" altLang="de-DE" dirty="0" smtClean="0"/>
              <a:t> Schema benannt sein</a:t>
            </a:r>
          </a:p>
          <a:p>
            <a:pPr>
              <a:buFont typeface="Symbol" panose="05050102010706020507" pitchFamily="18" charset="2"/>
              <a:buChar char="-"/>
            </a:pPr>
            <a:endParaRPr lang="de-DE" altLang="de-DE" dirty="0" smtClean="0"/>
          </a:p>
          <a:p>
            <a:pPr>
              <a:buFont typeface="Symbol" panose="05050102010706020507" pitchFamily="18" charset="2"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72" y="2461270"/>
            <a:ext cx="3541883" cy="38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24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Vorschlag für einheitliche Dateibenennung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altLang="de-DE" dirty="0" smtClean="0"/>
              <a:t>Elemente, getrennt durch Unterstrich als Trennzeichen:</a:t>
            </a:r>
            <a:br>
              <a:rPr lang="de-DE" altLang="de-DE" dirty="0" smtClean="0"/>
            </a:br>
            <a:endParaRPr lang="de-DE" alt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dirty="0" smtClean="0"/>
              <a:t>Aktenzeichen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dirty="0" smtClean="0"/>
              <a:t>Exakter Betreff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dirty="0" smtClean="0"/>
              <a:t>Kennzeichnung der Dokumentenart durch folgende Kürzel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dirty="0" smtClean="0"/>
              <a:t>E = </a:t>
            </a:r>
            <a:r>
              <a:rPr lang="de-DE" altLang="de-DE" dirty="0" smtClean="0"/>
              <a:t>Eingang (intern und extern)</a:t>
            </a:r>
            <a:endParaRPr lang="de-DE" alt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dirty="0" smtClean="0"/>
              <a:t>A </a:t>
            </a:r>
            <a:r>
              <a:rPr lang="de-DE" altLang="de-DE" dirty="0" smtClean="0"/>
              <a:t>= </a:t>
            </a:r>
            <a:r>
              <a:rPr lang="de-DE" altLang="de-DE" dirty="0" smtClean="0"/>
              <a:t>Ausgang (intern und extern)</a:t>
            </a:r>
            <a:endParaRPr lang="de-DE" alt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mtClean="0"/>
              <a:t>AV </a:t>
            </a:r>
            <a:r>
              <a:rPr lang="de-DE" altLang="de-DE" dirty="0" smtClean="0"/>
              <a:t>= Aktenvermerk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dirty="0" smtClean="0"/>
              <a:t>PROT = Protokoll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dirty="0" smtClean="0"/>
              <a:t>Datum, Namenskürzel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altLang="de-DE" dirty="0" smtClean="0"/>
          </a:p>
          <a:p>
            <a:pPr marL="360363" lvl="1" indent="0">
              <a:buNone/>
            </a:pPr>
            <a:r>
              <a:rPr lang="de-DE" altLang="de-DE" dirty="0" smtClean="0"/>
              <a:t>Beispiel: 006_Lehrstühle_E_230819 = Anfrage zur Geschichte der Lehrstühle am FB vom 23.08.2019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pPr lvl="2">
              <a:buFont typeface="Symbol" panose="05050102010706020507" pitchFamily="18" charset="2"/>
              <a:buChar char="-"/>
            </a:pPr>
            <a:endParaRPr lang="de-DE" altLang="de-DE" dirty="0" smtClean="0"/>
          </a:p>
          <a:p>
            <a:pPr lvl="2">
              <a:buFont typeface="Symbol" panose="05050102010706020507" pitchFamily="18" charset="2"/>
              <a:buChar char="-"/>
            </a:pPr>
            <a:endParaRPr lang="de-DE" altLang="de-DE" dirty="0" smtClean="0"/>
          </a:p>
          <a:p>
            <a:pPr>
              <a:buFont typeface="Symbol" panose="05050102010706020507" pitchFamily="18" charset="2"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734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25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94" y="1398049"/>
            <a:ext cx="6389554" cy="42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3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Gliederung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>
              <a:lnSpc>
                <a:spcPct val="150000"/>
              </a:lnSpc>
            </a:pPr>
            <a:r>
              <a:rPr lang="de-DE" altLang="de-DE" dirty="0" smtClean="0"/>
              <a:t>Was ist Schriftgutverwaltung?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/>
              <a:t>Wozu brauche ich die Schriftgutverwaltung?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/>
              <a:t>Rahmenbedingungen und rechtliche Grundlagen</a:t>
            </a:r>
            <a:endParaRPr lang="de-DE" altLang="de-DE" dirty="0"/>
          </a:p>
          <a:p>
            <a:pPr>
              <a:lnSpc>
                <a:spcPct val="150000"/>
              </a:lnSpc>
            </a:pPr>
            <a:r>
              <a:rPr lang="de-DE" altLang="de-DE" dirty="0" smtClean="0"/>
              <a:t>Analoge und digitale Aktenablage</a:t>
            </a:r>
            <a:endParaRPr lang="de-DE" altLang="de-DE" dirty="0"/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94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4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74" y="1846844"/>
            <a:ext cx="5128030" cy="35538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31466" y="5524185"/>
            <a:ext cx="6042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Akte, Vorgang und Vermerk. Ein kurzer Leitfaden zur Vorgangsbearbeitung und Schriftgutverwaltung, Mannheim 2018.</a:t>
            </a:r>
            <a:endParaRPr lang="de-DE" sz="800" dirty="0"/>
          </a:p>
        </p:txBody>
      </p:sp>
      <p:sp>
        <p:nvSpPr>
          <p:cNvPr id="7" name="Rechteck 6"/>
          <p:cNvSpPr/>
          <p:nvPr/>
        </p:nvSpPr>
        <p:spPr>
          <a:xfrm>
            <a:off x="1080655" y="1156225"/>
            <a:ext cx="704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400" b="1" dirty="0" smtClean="0"/>
              <a:t>Was ist Schriftgutverwaltung?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94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5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Was ist Schriftgutverwaltung?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marL="817563" lvl="1" indent="-457200">
              <a:buFont typeface="+mj-lt"/>
              <a:buAutoNum type="arabicPeriod"/>
            </a:pPr>
            <a:r>
              <a:rPr lang="de-DE" altLang="de-DE" b="1" dirty="0" smtClean="0"/>
              <a:t>Ordnen</a:t>
            </a:r>
            <a:r>
              <a:rPr lang="de-DE" altLang="de-DE" dirty="0" smtClean="0"/>
              <a:t> = Herstellung eines sinnvollen Zusammenhangs von Schriftstücken</a:t>
            </a:r>
            <a:br>
              <a:rPr lang="de-DE" altLang="de-DE" dirty="0" smtClean="0"/>
            </a:br>
            <a:endParaRPr lang="de-DE" altLang="de-DE" dirty="0" smtClean="0"/>
          </a:p>
          <a:p>
            <a:pPr marL="817563" lvl="1" indent="-457200">
              <a:buFont typeface="+mj-lt"/>
              <a:buAutoNum type="arabicPeriod"/>
            </a:pPr>
            <a:r>
              <a:rPr lang="de-DE" altLang="de-DE" b="1" dirty="0" smtClean="0"/>
              <a:t>Registrieren </a:t>
            </a:r>
            <a:r>
              <a:rPr lang="de-DE" altLang="de-DE" dirty="0"/>
              <a:t>=</a:t>
            </a:r>
            <a:r>
              <a:rPr lang="de-DE" altLang="de-DE" b="1" dirty="0" smtClean="0"/>
              <a:t> </a:t>
            </a:r>
            <a:r>
              <a:rPr lang="de-DE" altLang="de-DE" dirty="0" smtClean="0"/>
              <a:t>Festhalten von Informationen zum Schriftstück (Wer, wann, was?)</a:t>
            </a:r>
            <a:br>
              <a:rPr lang="de-DE" altLang="de-DE" dirty="0" smtClean="0"/>
            </a:br>
            <a:endParaRPr lang="de-DE" altLang="de-DE" dirty="0" smtClean="0"/>
          </a:p>
          <a:p>
            <a:pPr marL="817563" lvl="1" indent="-457200">
              <a:buFont typeface="+mj-lt"/>
              <a:buAutoNum type="arabicPeriod"/>
            </a:pPr>
            <a:r>
              <a:rPr lang="de-DE" altLang="de-DE" b="1" dirty="0" smtClean="0"/>
              <a:t>Ablegen</a:t>
            </a:r>
            <a:r>
              <a:rPr lang="de-DE" altLang="de-DE" dirty="0" smtClean="0"/>
              <a:t> = Zuführung von Schriftstücken zu Akten, Überwachung der Aufbewahrungsfristen, Lagerung</a:t>
            </a:r>
            <a:br>
              <a:rPr lang="de-DE" altLang="de-DE" dirty="0" smtClean="0"/>
            </a:br>
            <a:endParaRPr lang="de-DE" altLang="de-DE" dirty="0" smtClean="0"/>
          </a:p>
          <a:p>
            <a:pPr marL="817563" lvl="1" indent="-457200">
              <a:buFont typeface="+mj-lt"/>
              <a:buAutoNum type="arabicPeriod"/>
            </a:pPr>
            <a:r>
              <a:rPr lang="de-DE" altLang="de-DE" b="1" dirty="0" smtClean="0"/>
              <a:t>Bereitstellen</a:t>
            </a:r>
          </a:p>
          <a:p>
            <a:pPr marL="817563" lvl="1" indent="-457200">
              <a:buFont typeface="+mj-lt"/>
              <a:buAutoNum type="arabicPeriod"/>
            </a:pPr>
            <a:endParaRPr lang="de-DE" altLang="de-DE" b="1" dirty="0"/>
          </a:p>
          <a:p>
            <a:pPr marL="817563" lvl="1" indent="-457200">
              <a:buFont typeface="+mj-lt"/>
              <a:buAutoNum type="arabicPeriod"/>
            </a:pPr>
            <a:r>
              <a:rPr lang="de-DE" altLang="de-DE" b="1" dirty="0" smtClean="0"/>
              <a:t>Aussondern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3986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6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endParaRPr lang="de-DE" alt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431466" y="5524185"/>
            <a:ext cx="6186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Akte, Vorgang und Vermerk. Ein kurzer Leitfaden zur Vorgangsbearbeitung und Schriftgutverwaltung, Mannheim 2018, S. 5.</a:t>
            </a:r>
            <a:endParaRPr lang="de-DE" sz="800" dirty="0"/>
          </a:p>
        </p:txBody>
      </p:sp>
      <p:sp>
        <p:nvSpPr>
          <p:cNvPr id="7" name="Rechteck 6"/>
          <p:cNvSpPr/>
          <p:nvPr/>
        </p:nvSpPr>
        <p:spPr>
          <a:xfrm>
            <a:off x="1080655" y="1156225"/>
            <a:ext cx="704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400" b="1" dirty="0" smtClean="0"/>
              <a:t>Wozu brauche ich Schriftgutverwaltung?</a:t>
            </a:r>
            <a:endParaRPr lang="de-DE" sz="2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81" y="1686892"/>
            <a:ext cx="5529892" cy="36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7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Nutzen der Schriftgutverwaltung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r>
              <a:rPr lang="de-DE" altLang="de-DE" dirty="0" smtClean="0"/>
              <a:t>Aktenmäßigkeit der Verwaltung wird gesichert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Unterstützt die Bearbeitung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Sichert den Schriftgutbestand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Vollständige Bearbeitung wird ermöglicht 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751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8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Schriftgutverwaltung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Nutzen der Schriftgutverwaltung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r>
              <a:rPr lang="de-DE" altLang="de-DE" dirty="0" smtClean="0"/>
              <a:t>Recht und Gesetz wird eingehalten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Führungsentscheidungen, Forschungs- und Entwicklungsaktivitäten werden unterstützt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Stärkung der eigenen Position bei Rechtsstreitigkeiten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Wahrung des Gedächtnisses einer Einrichtung</a:t>
            </a:r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0213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9</a:t>
            </a:fld>
            <a:r>
              <a:rPr lang="de-DE" altLang="de-DE" dirty="0"/>
              <a:t> </a:t>
            </a:r>
            <a:r>
              <a:rPr lang="de-DE" altLang="de-DE" dirty="0" smtClean="0"/>
              <a:t>Universitätsarchiv: Aussonderung </a:t>
            </a:r>
            <a:endParaRPr lang="de-DE" altLang="de-DE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1" y="1262022"/>
            <a:ext cx="7204435" cy="454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pptmaster_allg">
  <a:themeElements>
    <a:clrScheme name="UT_pptmaster_allg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pptmaster_all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_pptmaster_allg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UT_pptmaster_allg</Template>
  <TotalTime>0</TotalTime>
  <Words>489</Words>
  <Application>Microsoft Office PowerPoint</Application>
  <PresentationFormat>Bildschirmpräsentation (4:3)</PresentationFormat>
  <Paragraphs>192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Symbol</vt:lpstr>
      <vt:lpstr>Wingdings</vt:lpstr>
      <vt:lpstr>UT_pptmaster_allg</vt:lpstr>
      <vt:lpstr>Schriftgutverwaltung Dr. Susanne Rieß-Stumm</vt:lpstr>
      <vt:lpstr>PowerPoint-Präsentation</vt:lpstr>
      <vt:lpstr>Gliederung</vt:lpstr>
      <vt:lpstr>PowerPoint-Präsentation</vt:lpstr>
      <vt:lpstr>Was ist Schriftgutverwaltung?</vt:lpstr>
      <vt:lpstr>PowerPoint-Präsentation</vt:lpstr>
      <vt:lpstr>Nutzen der Schriftgutverwaltung</vt:lpstr>
      <vt:lpstr>Nutzen der Schriftgutverwaltung</vt:lpstr>
      <vt:lpstr>PowerPoint-Präsentation</vt:lpstr>
      <vt:lpstr>Folgen fehlender Schriftgutverwaltung</vt:lpstr>
      <vt:lpstr>Probleme bei elektronischer Ablage</vt:lpstr>
      <vt:lpstr>Rahmenbedingungen und rechtliche Grundlagen</vt:lpstr>
      <vt:lpstr>Grundsätzlich: DIN ISO 15489-1</vt:lpstr>
      <vt:lpstr>Grundsätze</vt:lpstr>
      <vt:lpstr>Bundesebene</vt:lpstr>
      <vt:lpstr>Landesebene</vt:lpstr>
      <vt:lpstr>Universität</vt:lpstr>
      <vt:lpstr>Analoge und digitale Aktenablage</vt:lpstr>
      <vt:lpstr>Grundsätzlich</vt:lpstr>
      <vt:lpstr>Aktenplan</vt:lpstr>
      <vt:lpstr>PowerPoint-Präsentation</vt:lpstr>
      <vt:lpstr>Weitere Find- und Hilfsmittel</vt:lpstr>
      <vt:lpstr>Digitale Ablage</vt:lpstr>
      <vt:lpstr>Vorschlag für einheitliche Dateibenennung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Universitätsarchiv Tübingen</dc:title>
  <dc:creator>Susanne Rieß-Stumm</dc:creator>
  <cp:lastModifiedBy>Rieß-Stumm, Susanne</cp:lastModifiedBy>
  <cp:revision>154</cp:revision>
  <cp:lastPrinted>2016-01-19T06:39:51Z</cp:lastPrinted>
  <dcterms:created xsi:type="dcterms:W3CDTF">2015-11-25T10:44:46Z</dcterms:created>
  <dcterms:modified xsi:type="dcterms:W3CDTF">2019-10-08T05:55:40Z</dcterms:modified>
</cp:coreProperties>
</file>