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9" r:id="rId3"/>
    <p:sldId id="257" r:id="rId4"/>
    <p:sldId id="258" r:id="rId5"/>
    <p:sldId id="261" r:id="rId6"/>
    <p:sldId id="262" r:id="rId7"/>
    <p:sldId id="263" r:id="rId8"/>
    <p:sldId id="264" r:id="rId9"/>
    <p:sldId id="270" r:id="rId10"/>
    <p:sldId id="265" r:id="rId11"/>
    <p:sldId id="266" r:id="rId12"/>
    <p:sldId id="267" r:id="rId13"/>
    <p:sldId id="268" r:id="rId14"/>
    <p:sldId id="269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6"/>
    <p:restoredTop sz="94721"/>
  </p:normalViewPr>
  <p:slideViewPr>
    <p:cSldViewPr snapToGrid="0" snapToObjects="1">
      <p:cViewPr varScale="1">
        <p:scale>
          <a:sx n="114" d="100"/>
          <a:sy n="114" d="100"/>
        </p:scale>
        <p:origin x="2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59A118FA-A234-EF43-AE14-7DE27D8C66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1642844-B46D-3C4E-91E3-B82A60ECA70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55E04-CC2B-7942-8380-208DC5D434C0}" type="datetimeFigureOut">
              <a:rPr lang="de-DE" smtClean="0"/>
              <a:t>22.04.19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CCA5CE7-8172-1C4A-B3DF-061EA80ED14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D367B5C-E0EF-6446-9E92-D694C91BFB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72B1B-1011-5C47-8810-D5BA35907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84930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1EE94-DC20-3D49-8620-7D5EEFE245DC}" type="datetimeFigureOut">
              <a:rPr lang="de-DE" smtClean="0"/>
              <a:t>22.04.19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77E10-3634-A54B-80F1-A3D605EC023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13588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Immer in die Übung gehen </a:t>
            </a:r>
          </a:p>
          <a:p>
            <a:r>
              <a:rPr lang="de-DE" dirty="0"/>
              <a:t>v.a. letzte Stunde 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Prof wird aus Gründen der Gleichberechtigung nichts sagen!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77E10-3634-A54B-80F1-A3D605EC0230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1144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Absichtlich keine Zeitangaben, da jeder unterschiedlich lange braucht.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77E10-3634-A54B-80F1-A3D605EC023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8504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03AA2-A806-4D4F-AEE4-DD9BBFE0FC86}" type="datetime1">
              <a:rPr lang="de-DE" smtClean="0"/>
              <a:t>22.04.19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EB47-DA8F-0146-B541-3E8960493371}" type="datetime1">
              <a:rPr lang="de-DE" smtClean="0"/>
              <a:t>22.04.19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5F00-4932-B34C-9B3D-0E8888E22D29}" type="datetime1">
              <a:rPr lang="de-DE" smtClean="0"/>
              <a:t>22.04.19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de-DE"/>
              <a:t>Formatvorlagen des Textmasters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66F6-88FB-D447-BBCB-D29FF987AB40}" type="datetime1">
              <a:rPr lang="de-DE" smtClean="0"/>
              <a:t>22.04.19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1195A-68D6-DC43-B5A8-6C77F30D78C4}" type="datetime1">
              <a:rPr lang="de-DE" smtClean="0"/>
              <a:t>22.04.19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A8C96-18F7-1449-BB5B-CE88C84E7204}" type="datetime1">
              <a:rPr lang="de-DE" smtClean="0"/>
              <a:t>22.04.19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C2E9-3B8F-5042-9238-923BC194B050}" type="datetime1">
              <a:rPr lang="de-DE" smtClean="0"/>
              <a:t>22.04.19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E20A5-BEE8-7D43-BF70-6F473D474559}" type="datetime1">
              <a:rPr lang="de-DE" smtClean="0"/>
              <a:t>22.04.19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269B-802B-6E45-B547-EA873ABF8158}" type="datetime1">
              <a:rPr lang="de-DE" smtClean="0"/>
              <a:t>22.04.19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0F41-D862-EC4C-AB40-59207AF85137}" type="datetime1">
              <a:rPr lang="de-DE" smtClean="0"/>
              <a:t>22.04.19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2587-93E5-E245-9F4F-22AC18655959}" type="datetime1">
              <a:rPr lang="de-DE" smtClean="0"/>
              <a:t>22.04.19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0CDEC-BA59-0448-8E9D-B45D06A759CA}" type="datetime1">
              <a:rPr lang="de-DE" smtClean="0"/>
              <a:t>22.04.19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EB62-359C-4245-954D-AFF077C57729}" type="datetime1">
              <a:rPr lang="de-DE" smtClean="0"/>
              <a:t>22.04.19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2CAA8-217F-BF45-AC9C-EF482C669E0D}" type="datetime1">
              <a:rPr lang="de-DE" smtClean="0"/>
              <a:t>22.04.19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1A5D-C531-8A4A-986A-40B7E9D45FA3}" type="datetime1">
              <a:rPr lang="de-DE" smtClean="0"/>
              <a:t>22.04.19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16989-1E45-9D4E-9580-E81ED58391D8}" type="datetime1">
              <a:rPr lang="de-DE" smtClean="0"/>
              <a:t>22.04.19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CF0D-CB93-CC40-9CFE-E34994DA6C16}" type="datetime1">
              <a:rPr lang="de-DE" smtClean="0"/>
              <a:t>22.04.19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BE62C50-015F-D440-9824-256A06A90B9C}" type="datetime1">
              <a:rPr lang="de-DE" smtClean="0"/>
              <a:t>22.04.19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mailto:freiefs@jura.uni-tuebingen.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DB8277-0503-094C-AE45-EFDC61D3D7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/>
              <a:t>Klausurentutorium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7AC8E88-5F9E-B740-A4D9-D849633106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Präsentiert von Der Freien Fachschaft Jura Tübingen</a:t>
            </a:r>
          </a:p>
        </p:txBody>
      </p:sp>
      <p:pic>
        <p:nvPicPr>
          <p:cNvPr id="2050" name="Picture 2" descr="https://lh6.googleusercontent.com/OCypeRqaMvKsw2p1sUq3LnOA6RlrN8YygvNNkfSQP3CeRWOdmZWjTUSup7TihdKUARJRMRybvViNLYQF-rkcbFTzhkUYIqEZ0rd33GzMiumKUCxEkOk8q0IeGxshR3lCBuku59wZOSJzRbDKEw">
            <a:extLst>
              <a:ext uri="{FF2B5EF4-FFF2-40B4-BE49-F238E27FC236}">
                <a16:creationId xmlns:a16="http://schemas.microsoft.com/office/drawing/2014/main" id="{0BBB5F5A-9B82-3C41-BA29-49DCF1298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1213" y="294481"/>
            <a:ext cx="2092323" cy="2092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1924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04B094-A707-2649-86F3-73E5EE0CA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Womit lerne ich?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F7EF62-BF36-E14C-BCDE-AA92797B6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Vorlesungsmaterialien </a:t>
            </a:r>
          </a:p>
          <a:p>
            <a:r>
              <a:rPr lang="de-DE" dirty="0"/>
              <a:t>Lehrbücher der Professoren sowie ihre Empfehlungen</a:t>
            </a:r>
          </a:p>
          <a:p>
            <a:r>
              <a:rPr lang="de-DE" dirty="0"/>
              <a:t>Skripte (Hemmer, </a:t>
            </a:r>
            <a:r>
              <a:rPr lang="de-DE" dirty="0" err="1"/>
              <a:t>Alpmann</a:t>
            </a:r>
            <a:r>
              <a:rPr lang="de-DE" dirty="0"/>
              <a:t> etc.)</a:t>
            </a:r>
          </a:p>
          <a:p>
            <a:r>
              <a:rPr lang="de-DE" dirty="0"/>
              <a:t>Fallbücher (Schwabe, Hemmer, </a:t>
            </a:r>
            <a:r>
              <a:rPr lang="de-DE" dirty="0" err="1"/>
              <a:t>Klausurenkurs</a:t>
            </a:r>
            <a:r>
              <a:rPr lang="de-DE" dirty="0"/>
              <a:t> etc.)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Überlegt Euch, wieviel Zeit ihr bis zur Klausur habt und setzt Euch realistische Ziele!</a:t>
            </a:r>
          </a:p>
        </p:txBody>
      </p:sp>
      <p:pic>
        <p:nvPicPr>
          <p:cNvPr id="4" name="Picture 2" descr="https://lh6.googleusercontent.com/OCypeRqaMvKsw2p1sUq3LnOA6RlrN8YygvNNkfSQP3CeRWOdmZWjTUSup7TihdKUARJRMRybvViNLYQF-rkcbFTzhkUYIqEZ0rd33GzMiumKUCxEkOk8q0IeGxshR3lCBuku59wZOSJzRbDKEw">
            <a:extLst>
              <a:ext uri="{FF2B5EF4-FFF2-40B4-BE49-F238E27FC236}">
                <a16:creationId xmlns:a16="http://schemas.microsoft.com/office/drawing/2014/main" id="{C135E903-AF1B-7947-B886-77CF99E7B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3429" y="294481"/>
            <a:ext cx="2120107" cy="212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6032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4E7C3A-BC31-194F-A50E-EBC3E986E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schreibe ich eine Klausur?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65BB6F-925D-BE48-B650-905C02294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414" y="1853248"/>
            <a:ext cx="9035440" cy="43951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Part 1: Der Sachverhalt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Lesen des Sachverhalts 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Lesen der Fallfrage 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Erneutes Lesen des Sachverhalts in Bezugnahme auf die Fallfrage</a:t>
            </a:r>
            <a:br>
              <a:rPr lang="de-DE" dirty="0"/>
            </a:br>
            <a:r>
              <a:rPr lang="de-DE" dirty="0">
                <a:sym typeface="Wingdings" pitchFamily="2" charset="2"/>
              </a:rPr>
              <a:t> Keine Fragen beantworten die nicht gestellt sind!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>
                <a:sym typeface="Wingdings" pitchFamily="2" charset="2"/>
              </a:rPr>
              <a:t>Reizwörter &amp; Daten erfassen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>
                <a:sym typeface="Wingdings" pitchFamily="2" charset="2"/>
              </a:rPr>
              <a:t>Erste, spontane Ideen festhalten</a:t>
            </a:r>
          </a:p>
          <a:p>
            <a:pPr marL="457200" indent="-457200">
              <a:buFont typeface="+mj-lt"/>
              <a:buAutoNum type="arabicPeriod"/>
            </a:pPr>
            <a:endParaRPr lang="de-DE" dirty="0">
              <a:sym typeface="Wingdings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itchFamily="2" charset="2"/>
              </a:rPr>
              <a:t>! Nichts in den Sachverhalt hineininterpretieren, was nicht dort steht! </a:t>
            </a:r>
            <a:br>
              <a:rPr lang="de-DE" dirty="0">
                <a:sym typeface="Wingdings" pitchFamily="2" charset="2"/>
              </a:rPr>
            </a:br>
            <a:br>
              <a:rPr lang="de-DE" dirty="0">
                <a:sym typeface="Wingdings" pitchFamily="2" charset="2"/>
              </a:rPr>
            </a:br>
            <a:r>
              <a:rPr lang="de-DE" dirty="0">
                <a:sym typeface="Wingdings" pitchFamily="2" charset="2"/>
              </a:rPr>
              <a:t>! Was im Sachverhalt angeführt ist, ist im Regelfall auch von Relevanz!</a:t>
            </a:r>
            <a:endParaRPr lang="de-DE" dirty="0"/>
          </a:p>
        </p:txBody>
      </p:sp>
      <p:pic>
        <p:nvPicPr>
          <p:cNvPr id="4" name="Picture 2" descr="https://lh6.googleusercontent.com/OCypeRqaMvKsw2p1sUq3LnOA6RlrN8YygvNNkfSQP3CeRWOdmZWjTUSup7TihdKUARJRMRybvViNLYQF-rkcbFTzhkUYIqEZ0rd33GzMiumKUCxEkOk8q0IeGxshR3lCBuku59wZOSJzRbDKEw">
            <a:extLst>
              <a:ext uri="{FF2B5EF4-FFF2-40B4-BE49-F238E27FC236}">
                <a16:creationId xmlns:a16="http://schemas.microsoft.com/office/drawing/2014/main" id="{5C90A375-0FA3-494E-847F-3386AC0FF0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6304" y="294482"/>
            <a:ext cx="1977232" cy="197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4274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5FFE3B-6626-C443-BAB5-9B1D06BB1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schreibe ich eine Klausur?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CFCE3C-88AE-9448-BD86-03FB1AD21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738593"/>
            <a:ext cx="8946541" cy="4195481"/>
          </a:xfrm>
        </p:spPr>
        <p:txBody>
          <a:bodyPr/>
          <a:lstStyle/>
          <a:p>
            <a:pPr marL="0" indent="0">
              <a:buNone/>
            </a:pPr>
            <a:r>
              <a:rPr lang="de-DE" b="1" dirty="0"/>
              <a:t>Part 2: Die Lösungsskizze</a:t>
            </a:r>
          </a:p>
          <a:p>
            <a:r>
              <a:rPr lang="de-DE" dirty="0"/>
              <a:t>Genug Zeit einplanen </a:t>
            </a:r>
          </a:p>
          <a:p>
            <a:r>
              <a:rPr lang="de-DE" dirty="0"/>
              <a:t>Sauber führen: Wenn ihr in Zeitnot kommt müsst ihr Euch daran entlanghangeln können!</a:t>
            </a:r>
          </a:p>
          <a:p>
            <a:r>
              <a:rPr lang="de-DE" dirty="0"/>
              <a:t>Problempunkte markieren und klausurtaktisch entscheiden</a:t>
            </a:r>
          </a:p>
          <a:p>
            <a:r>
              <a:rPr lang="de-DE" dirty="0"/>
              <a:t>Schwerpunkte setzen</a:t>
            </a:r>
          </a:p>
          <a:p>
            <a:r>
              <a:rPr lang="de-DE" dirty="0"/>
              <a:t>Paragraphenangaben machen!</a:t>
            </a:r>
          </a:p>
          <a:p>
            <a:endParaRPr lang="de-DE" dirty="0"/>
          </a:p>
          <a:p>
            <a:r>
              <a:rPr lang="de-DE" dirty="0"/>
              <a:t>Check: Wurde alles was im Sachverhalt steht, sowie alle meine spontanen Ideen eingearbeitet?</a:t>
            </a:r>
          </a:p>
          <a:p>
            <a:endParaRPr lang="de-DE" dirty="0"/>
          </a:p>
        </p:txBody>
      </p:sp>
      <p:pic>
        <p:nvPicPr>
          <p:cNvPr id="4" name="Picture 2" descr="https://lh6.googleusercontent.com/OCypeRqaMvKsw2p1sUq3LnOA6RlrN8YygvNNkfSQP3CeRWOdmZWjTUSup7TihdKUARJRMRybvViNLYQF-rkcbFTzhkUYIqEZ0rd33GzMiumKUCxEkOk8q0IeGxshR3lCBuku59wZOSJzRbDKEw">
            <a:extLst>
              <a:ext uri="{FF2B5EF4-FFF2-40B4-BE49-F238E27FC236}">
                <a16:creationId xmlns:a16="http://schemas.microsoft.com/office/drawing/2014/main" id="{07C65AE5-1ED9-A240-8D21-FEF31ED93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9154" y="294482"/>
            <a:ext cx="2034382" cy="2034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211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BED6D5-ED4E-F947-B2F9-446ADE6E9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schreibe ich eine Klausur?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DF57C4-9C8E-304E-9056-0D4095346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Part 3 : Das Verfassen der Klausur</a:t>
            </a:r>
          </a:p>
          <a:p>
            <a:r>
              <a:rPr lang="de-DE" dirty="0"/>
              <a:t>Zeit nehmen aber auch die Zeit im Blick behalten</a:t>
            </a:r>
          </a:p>
          <a:p>
            <a:r>
              <a:rPr lang="de-DE" dirty="0"/>
              <a:t>Sachverhalt einbeziehen aber keine Sachverhaltsnacherzählungen</a:t>
            </a:r>
          </a:p>
          <a:p>
            <a:r>
              <a:rPr lang="de-DE" dirty="0"/>
              <a:t>Saubere Gliederung (Zwischenergebnisse)</a:t>
            </a:r>
          </a:p>
          <a:p>
            <a:r>
              <a:rPr lang="de-DE" dirty="0"/>
              <a:t>Gutachtenstil einhalten </a:t>
            </a:r>
          </a:p>
          <a:p>
            <a:r>
              <a:rPr lang="de-DE" dirty="0"/>
              <a:t>Schlüsselbegriffe und Definitionen verwenden</a:t>
            </a:r>
          </a:p>
          <a:p>
            <a:r>
              <a:rPr lang="de-DE" dirty="0"/>
              <a:t>Endergebnis mit Bezug auf die Fallfrage formulieren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Tipp: Sollte die Zeit nicht ausreichen, unbedingt die Lösungsskizze mit in die Korrektur einbeziehen!</a:t>
            </a:r>
          </a:p>
          <a:p>
            <a:endParaRPr lang="de-DE" dirty="0"/>
          </a:p>
        </p:txBody>
      </p:sp>
      <p:pic>
        <p:nvPicPr>
          <p:cNvPr id="4" name="Picture 2" descr="https://lh6.googleusercontent.com/OCypeRqaMvKsw2p1sUq3LnOA6RlrN8YygvNNkfSQP3CeRWOdmZWjTUSup7TihdKUARJRMRybvViNLYQF-rkcbFTzhkUYIqEZ0rd33GzMiumKUCxEkOk8q0IeGxshR3lCBuku59wZOSJzRbDKEw">
            <a:extLst>
              <a:ext uri="{FF2B5EF4-FFF2-40B4-BE49-F238E27FC236}">
                <a16:creationId xmlns:a16="http://schemas.microsoft.com/office/drawing/2014/main" id="{5591B595-7D27-E14D-80C2-B31906F4E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4867" y="294481"/>
            <a:ext cx="2048669" cy="2048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467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5EDD10-0157-954A-A399-29B26EDAB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Lernmotivation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51BEC0-9C9D-0A46-8F43-D569923F0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Ziele setzen </a:t>
            </a:r>
          </a:p>
          <a:p>
            <a:r>
              <a:rPr lang="de-DE" dirty="0"/>
              <a:t>Selbstbelohnungsstrategien schaffen</a:t>
            </a:r>
          </a:p>
          <a:p>
            <a:r>
              <a:rPr lang="de-DE" dirty="0"/>
              <a:t>Work-Life Balance schaffen </a:t>
            </a:r>
          </a:p>
          <a:p>
            <a:r>
              <a:rPr lang="de-DE" dirty="0"/>
              <a:t>Ehrlich zu sich selbst sein </a:t>
            </a:r>
          </a:p>
          <a:p>
            <a:r>
              <a:rPr lang="de-DE" dirty="0"/>
              <a:t>Frustrationstoleranz schaffen: 18 Punkte gibt es in Jura nicht! 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Tipp: Einfach anfangen, es ist nie zu spät!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4" name="Picture 2" descr="https://lh6.googleusercontent.com/OCypeRqaMvKsw2p1sUq3LnOA6RlrN8YygvNNkfSQP3CeRWOdmZWjTUSup7TihdKUARJRMRybvViNLYQF-rkcbFTzhkUYIqEZ0rd33GzMiumKUCxEkOk8q0IeGxshR3lCBuku59wZOSJzRbDKEw">
            <a:extLst>
              <a:ext uri="{FF2B5EF4-FFF2-40B4-BE49-F238E27FC236}">
                <a16:creationId xmlns:a16="http://schemas.microsoft.com/office/drawing/2014/main" id="{742BB3E0-980E-AB42-B710-C950F375E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6304" y="294482"/>
            <a:ext cx="1977232" cy="197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0968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CBAF05-80B6-D049-B52C-EFFD40A7F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Remonstration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3D04F6-2707-A740-B621-8009EF07B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Erneute Korrektur durch den Professor </a:t>
            </a:r>
          </a:p>
          <a:p>
            <a:r>
              <a:rPr lang="de-DE" dirty="0"/>
              <a:t>Neutrale, schriftliche Begründung, weshalb die Punkteanzahl unangemessen ist</a:t>
            </a:r>
          </a:p>
          <a:p>
            <a:r>
              <a:rPr lang="de-DE" dirty="0"/>
              <a:t>Keine Vergleiche mit anderen Übungsteilnehmern</a:t>
            </a:r>
          </a:p>
          <a:p>
            <a:r>
              <a:rPr lang="de-DE" dirty="0"/>
              <a:t>Stempel erforderlich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! Bei 4/5 Punkten wird von einer </a:t>
            </a:r>
            <a:r>
              <a:rPr lang="de-DE" dirty="0" err="1"/>
              <a:t>Remonstration</a:t>
            </a:r>
            <a:r>
              <a:rPr lang="de-DE" dirty="0"/>
              <a:t> abgeraten</a:t>
            </a:r>
          </a:p>
          <a:p>
            <a:endParaRPr lang="de-DE" dirty="0"/>
          </a:p>
        </p:txBody>
      </p:sp>
      <p:pic>
        <p:nvPicPr>
          <p:cNvPr id="4" name="Picture 2" descr="https://lh6.googleusercontent.com/OCypeRqaMvKsw2p1sUq3LnOA6RlrN8YygvNNkfSQP3CeRWOdmZWjTUSup7TihdKUARJRMRybvViNLYQF-rkcbFTzhkUYIqEZ0rd33GzMiumKUCxEkOk8q0IeGxshR3lCBuku59wZOSJzRbDKEw">
            <a:extLst>
              <a:ext uri="{FF2B5EF4-FFF2-40B4-BE49-F238E27FC236}">
                <a16:creationId xmlns:a16="http://schemas.microsoft.com/office/drawing/2014/main" id="{BC1D40B4-6161-2548-B553-21E2B43A6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6304" y="294482"/>
            <a:ext cx="1977232" cy="197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988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FBDC74-7A13-1646-968E-5461111FB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Danke für Eure Aufmerksamkeit!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6876CC-8FB2-B648-ACB8-2E460DEF7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Noch Fragen? 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Sprechstunde: </a:t>
            </a:r>
            <a:br>
              <a:rPr lang="de-DE" dirty="0"/>
            </a:br>
            <a:r>
              <a:rPr lang="de-DE" dirty="0"/>
              <a:t>Dienstag, 13-14 Uhr im </a:t>
            </a:r>
            <a:r>
              <a:rPr lang="de-DE" dirty="0" err="1"/>
              <a:t>Fachschaftenraum</a:t>
            </a:r>
            <a:r>
              <a:rPr lang="de-DE" dirty="0"/>
              <a:t>(Raum 9) in der Alten Physik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Unsere Sitzung: </a:t>
            </a:r>
          </a:p>
          <a:p>
            <a:pPr marL="0" indent="0">
              <a:buNone/>
            </a:pPr>
            <a:r>
              <a:rPr lang="de-DE" dirty="0"/>
              <a:t>Dienstag, 20 Uhr im </a:t>
            </a:r>
            <a:r>
              <a:rPr lang="de-DE" dirty="0" err="1"/>
              <a:t>Fachschaftenraum</a:t>
            </a:r>
            <a:r>
              <a:rPr lang="de-DE" dirty="0"/>
              <a:t>(Raum 9) in der Alten Physik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E-mail</a:t>
            </a:r>
            <a:r>
              <a:rPr lang="de-DE" dirty="0"/>
              <a:t>: </a:t>
            </a:r>
            <a:r>
              <a:rPr lang="de-DE" dirty="0">
                <a:hlinkClick r:id="rId2"/>
              </a:rPr>
              <a:t>freiefs@jura.uni-tuebingen.de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Facebook: Freie Fachschaft Jura Tübingen</a:t>
            </a:r>
          </a:p>
          <a:p>
            <a:pPr marL="0" indent="0">
              <a:buNone/>
            </a:pPr>
            <a:r>
              <a:rPr lang="de-DE" dirty="0"/>
              <a:t>Instagram: </a:t>
            </a:r>
            <a:r>
              <a:rPr lang="de-DE" dirty="0" err="1"/>
              <a:t>freiefachschaftjura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4" name="Picture 2" descr="https://lh6.googleusercontent.com/OCypeRqaMvKsw2p1sUq3LnOA6RlrN8YygvNNkfSQP3CeRWOdmZWjTUSup7TihdKUARJRMRybvViNLYQF-rkcbFTzhkUYIqEZ0rd33GzMiumKUCxEkOk8q0IeGxshR3lCBuku59wZOSJzRbDKEw">
            <a:extLst>
              <a:ext uri="{FF2B5EF4-FFF2-40B4-BE49-F238E27FC236}">
                <a16:creationId xmlns:a16="http://schemas.microsoft.com/office/drawing/2014/main" id="{0C85641E-AA2B-0540-9981-FAE1242B5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2017" y="294481"/>
            <a:ext cx="1991519" cy="1991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816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307FA9-AAE0-E043-8824-96638D75D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Meine Ziele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F92E45-721D-C545-B9B4-72F245C46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Angst vor der ersten Klausur nehmen </a:t>
            </a:r>
          </a:p>
          <a:p>
            <a:r>
              <a:rPr lang="de-DE" dirty="0"/>
              <a:t>Schaffen eines Gefühls für den Lernprozess sowie des Anfertigens einer Klausur</a:t>
            </a:r>
          </a:p>
          <a:p>
            <a:r>
              <a:rPr lang="de-DE" dirty="0"/>
              <a:t>Lernideen zum selber machen bieten!</a:t>
            </a:r>
          </a:p>
          <a:p>
            <a:endParaRPr lang="de-DE" dirty="0"/>
          </a:p>
        </p:txBody>
      </p:sp>
      <p:pic>
        <p:nvPicPr>
          <p:cNvPr id="4" name="Picture 2" descr="https://lh6.googleusercontent.com/OCypeRqaMvKsw2p1sUq3LnOA6RlrN8YygvNNkfSQP3CeRWOdmZWjTUSup7TihdKUARJRMRybvViNLYQF-rkcbFTzhkUYIqEZ0rd33GzMiumKUCxEkOk8q0IeGxshR3lCBuku59wZOSJzRbDKEw">
            <a:extLst>
              <a:ext uri="{FF2B5EF4-FFF2-40B4-BE49-F238E27FC236}">
                <a16:creationId xmlns:a16="http://schemas.microsoft.com/office/drawing/2014/main" id="{3512D1F5-30A2-7F40-9B14-96F08CE78A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6304" y="180182"/>
            <a:ext cx="2091532" cy="2091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603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82EADD-7BDD-3C4E-937C-62863A7B3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de-DE" dirty="0"/>
              <a:t>Gliederung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351CE3-D0D7-DD47-8A6C-D35A6855B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Lernen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Was lerne ich?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Wie lerne ich?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Womit lerne ich?</a:t>
            </a:r>
          </a:p>
          <a:p>
            <a:r>
              <a:rPr lang="de-DE" dirty="0"/>
              <a:t>Klausur schreiben</a:t>
            </a:r>
          </a:p>
          <a:p>
            <a:r>
              <a:rPr lang="de-DE" dirty="0"/>
              <a:t>Lernmotivationen </a:t>
            </a:r>
          </a:p>
          <a:p>
            <a:r>
              <a:rPr lang="de-DE" dirty="0" err="1"/>
              <a:t>Remonstration</a:t>
            </a:r>
            <a:endParaRPr lang="de-DE" dirty="0"/>
          </a:p>
        </p:txBody>
      </p:sp>
      <p:pic>
        <p:nvPicPr>
          <p:cNvPr id="5" name="Picture 2" descr="https://lh6.googleusercontent.com/OCypeRqaMvKsw2p1sUq3LnOA6RlrN8YygvNNkfSQP3CeRWOdmZWjTUSup7TihdKUARJRMRybvViNLYQF-rkcbFTzhkUYIqEZ0rd33GzMiumKUCxEkOk8q0IeGxshR3lCBuku59wZOSJzRbDKEw">
            <a:extLst>
              <a:ext uri="{FF2B5EF4-FFF2-40B4-BE49-F238E27FC236}">
                <a16:creationId xmlns:a16="http://schemas.microsoft.com/office/drawing/2014/main" id="{8676DA6D-4834-1646-810C-20DAAC615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1225" y="294481"/>
            <a:ext cx="1992311" cy="1992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4400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A5558E-7124-F440-8BEC-36E882A1E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Lernen – Was lerne ich?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50ED74-003B-6147-A4DB-2E4141BC4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509993"/>
            <a:ext cx="9668482" cy="4576482"/>
          </a:xfrm>
        </p:spPr>
        <p:txBody>
          <a:bodyPr/>
          <a:lstStyle/>
          <a:p>
            <a:r>
              <a:rPr lang="de-DE" dirty="0"/>
              <a:t>Lernziel definieren: </a:t>
            </a:r>
          </a:p>
          <a:p>
            <a:pPr marL="400050" lvl="1" indent="0">
              <a:buNone/>
            </a:pPr>
            <a:r>
              <a:rPr lang="de-DE" dirty="0"/>
              <a:t>Orientierungsprüfung/ Zwischenprüfung (Abweichungen möglich!):</a:t>
            </a:r>
          </a:p>
          <a:p>
            <a:pPr lvl="1">
              <a:buFont typeface="Wingdings" pitchFamily="2" charset="2"/>
              <a:buChar char="§"/>
            </a:pPr>
            <a:r>
              <a:rPr lang="de-DE" b="1" dirty="0"/>
              <a:t>Zivilrecht:</a:t>
            </a:r>
            <a:r>
              <a:rPr lang="de-DE" dirty="0"/>
              <a:t> BGB AT/Schuldecht AT</a:t>
            </a:r>
          </a:p>
          <a:p>
            <a:pPr lvl="1">
              <a:buFont typeface="Wingdings" pitchFamily="2" charset="2"/>
              <a:buChar char="§"/>
            </a:pPr>
            <a:r>
              <a:rPr lang="de-DE" b="1" dirty="0"/>
              <a:t>Strafrecht: </a:t>
            </a:r>
            <a:r>
              <a:rPr lang="de-DE" dirty="0"/>
              <a:t>Strafrecht AT</a:t>
            </a:r>
          </a:p>
          <a:p>
            <a:pPr lvl="1">
              <a:buFont typeface="Wingdings" pitchFamily="2" charset="2"/>
              <a:buChar char="§"/>
            </a:pPr>
            <a:r>
              <a:rPr lang="de-DE" b="1" dirty="0"/>
              <a:t>Öffentliches Recht: </a:t>
            </a:r>
            <a:r>
              <a:rPr lang="de-DE" dirty="0"/>
              <a:t>Staatsorganisationsrecht/Grundrechte</a:t>
            </a:r>
            <a:br>
              <a:rPr lang="de-DE" dirty="0"/>
            </a:br>
            <a:endParaRPr lang="de-DE" dirty="0"/>
          </a:p>
          <a:p>
            <a:r>
              <a:rPr lang="de-DE" dirty="0"/>
              <a:t>Tipps: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Aufteilung der Rechtsgebiete auf die beiden Klausuren? 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Was wird in der Übung behandelt? 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Gibt der Professor in der Übung hinweise bzw. grenzt er den Stoff ein? 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Niemals(!!!) den Dozenten oder seine Mitarbeiter privat kontaktieren!!!!</a:t>
            </a: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4" name="Picture 2" descr="https://lh6.googleusercontent.com/OCypeRqaMvKsw2p1sUq3LnOA6RlrN8YygvNNkfSQP3CeRWOdmZWjTUSup7TihdKUARJRMRybvViNLYQF-rkcbFTzhkUYIqEZ0rd33GzMiumKUCxEkOk8q0IeGxshR3lCBuku59wZOSJzRbDKEw">
            <a:extLst>
              <a:ext uri="{FF2B5EF4-FFF2-40B4-BE49-F238E27FC236}">
                <a16:creationId xmlns:a16="http://schemas.microsoft.com/office/drawing/2014/main" id="{DB637B60-11C7-7341-9E55-3E56595A1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2663" y="294481"/>
            <a:ext cx="1920873" cy="192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7295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27965F-D511-5140-BC50-E71060BA2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lerne ich? - Lernphasen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BC3321-F66F-5C40-850A-3E44E9B9F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437" y="1524281"/>
            <a:ext cx="9197976" cy="4390745"/>
          </a:xfrm>
        </p:spPr>
        <p:txBody>
          <a:bodyPr>
            <a:normAutofit/>
          </a:bodyPr>
          <a:lstStyle/>
          <a:p>
            <a:r>
              <a:rPr lang="de-DE" dirty="0"/>
              <a:t>Erarbeitungsphase: </a:t>
            </a:r>
          </a:p>
          <a:p>
            <a:pPr marL="400050" lvl="1" indent="0">
              <a:buNone/>
            </a:pPr>
            <a:r>
              <a:rPr lang="de-DE" dirty="0"/>
              <a:t>Der Stoff wird zum ersten Mal aufgenommen </a:t>
            </a:r>
            <a:br>
              <a:rPr lang="de-DE" dirty="0"/>
            </a:br>
            <a:r>
              <a:rPr lang="de-DE" dirty="0"/>
              <a:t>(Lehrbuch, Vorlesung, Skript etc.)</a:t>
            </a:r>
          </a:p>
          <a:p>
            <a:r>
              <a:rPr lang="de-DE" dirty="0"/>
              <a:t>Vertiefungs- und Wiederholungsphase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Wiederholung 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Gesetzeslektüre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Einordnung in das Gesamtrechtssystem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Vertieftes Auseinandersetzen mit einzelnen, wichtigen Aspekten</a:t>
            </a:r>
          </a:p>
          <a:p>
            <a:pPr>
              <a:buFont typeface="Wingdings" pitchFamily="2" charset="2"/>
              <a:buChar char="Ø"/>
            </a:pPr>
            <a:r>
              <a:rPr lang="de-DE" dirty="0"/>
              <a:t>Anwendungsphase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Fallbearbeitung 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Probeklausuren schreiben</a:t>
            </a:r>
          </a:p>
        </p:txBody>
      </p:sp>
      <p:pic>
        <p:nvPicPr>
          <p:cNvPr id="4" name="Picture 2" descr="https://lh6.googleusercontent.com/OCypeRqaMvKsw2p1sUq3LnOA6RlrN8YygvNNkfSQP3CeRWOdmZWjTUSup7TihdKUARJRMRybvViNLYQF-rkcbFTzhkUYIqEZ0rd33GzMiumKUCxEkOk8q0IeGxshR3lCBuku59wZOSJzRbDKEw">
            <a:extLst>
              <a:ext uri="{FF2B5EF4-FFF2-40B4-BE49-F238E27FC236}">
                <a16:creationId xmlns:a16="http://schemas.microsoft.com/office/drawing/2014/main" id="{0E722EEC-97AB-BC49-8DBD-1A53636D46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6938" y="294482"/>
            <a:ext cx="2006598" cy="2006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5174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6FB715-4994-3A4C-9633-41BD43285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lerne ich? – Funktionsweisen des Gehirns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E81A17-33E2-7144-A70F-837868470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Verschiedene Lerntypen: 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Auditiv 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Visuell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Kinästhetisch </a:t>
            </a:r>
          </a:p>
          <a:p>
            <a:pPr marL="457200" lvl="1" indent="0">
              <a:buNone/>
            </a:pPr>
            <a:endParaRPr lang="de-DE" dirty="0"/>
          </a:p>
          <a:p>
            <a:pPr>
              <a:buFont typeface="Wingdings" pitchFamily="2" charset="2"/>
              <a:buChar char="Ø"/>
            </a:pPr>
            <a:r>
              <a:rPr lang="de-DE" dirty="0"/>
              <a:t>Wahrscheinlichkeit des Behaltens: 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Sehen: 20 %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Hören: 30%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Hören&amp; Sehen: 50%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Nacherzählen (Sprechen &amp; Hören): 70%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Selber erarbeiten: 90%</a:t>
            </a:r>
          </a:p>
          <a:p>
            <a:pPr>
              <a:buFont typeface="Wingdings" pitchFamily="2" charset="2"/>
              <a:buChar char="Ø"/>
            </a:pPr>
            <a:endParaRPr lang="de-DE" dirty="0"/>
          </a:p>
        </p:txBody>
      </p:sp>
      <p:pic>
        <p:nvPicPr>
          <p:cNvPr id="4" name="Picture 2" descr="https://lh6.googleusercontent.com/OCypeRqaMvKsw2p1sUq3LnOA6RlrN8YygvNNkfSQP3CeRWOdmZWjTUSup7TihdKUARJRMRybvViNLYQF-rkcbFTzhkUYIqEZ0rd33GzMiumKUCxEkOk8q0IeGxshR3lCBuku59wZOSJzRbDKEw">
            <a:extLst>
              <a:ext uri="{FF2B5EF4-FFF2-40B4-BE49-F238E27FC236}">
                <a16:creationId xmlns:a16="http://schemas.microsoft.com/office/drawing/2014/main" id="{27CAEF97-B68D-0942-8483-EF4842E41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7742" y="294482"/>
            <a:ext cx="1905794" cy="1905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738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BD50D7-1C8D-1E44-86A4-4C7348638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lerne ich? – Funktionsweisen des Gehirns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090974-E792-9E44-9F46-960B3E16C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Wie lerne ICH am besten?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Die “richtige“ Lernmethode ist für jeden eine Andere!</a:t>
            </a:r>
          </a:p>
          <a:p>
            <a:r>
              <a:rPr lang="de-DE" dirty="0"/>
              <a:t>Vorlesung </a:t>
            </a:r>
          </a:p>
          <a:p>
            <a:r>
              <a:rPr lang="de-DE" dirty="0"/>
              <a:t>Lehrbücher lesen </a:t>
            </a:r>
          </a:p>
          <a:p>
            <a:r>
              <a:rPr lang="de-DE" dirty="0"/>
              <a:t>Karteikarten bzw. Skripte durcharbeiten</a:t>
            </a:r>
          </a:p>
          <a:p>
            <a:r>
              <a:rPr lang="de-DE" dirty="0"/>
              <a:t>Karteikarten bzw. Skripte selber erstellen</a:t>
            </a:r>
          </a:p>
          <a:p>
            <a:r>
              <a:rPr lang="de-DE" dirty="0"/>
              <a:t>Arbeit in Lerngruppen</a:t>
            </a:r>
          </a:p>
        </p:txBody>
      </p:sp>
      <p:pic>
        <p:nvPicPr>
          <p:cNvPr id="4" name="Picture 2" descr="https://lh6.googleusercontent.com/OCypeRqaMvKsw2p1sUq3LnOA6RlrN8YygvNNkfSQP3CeRWOdmZWjTUSup7TihdKUARJRMRybvViNLYQF-rkcbFTzhkUYIqEZ0rd33GzMiumKUCxEkOk8q0IeGxshR3lCBuku59wZOSJzRbDKEw">
            <a:extLst>
              <a:ext uri="{FF2B5EF4-FFF2-40B4-BE49-F238E27FC236}">
                <a16:creationId xmlns:a16="http://schemas.microsoft.com/office/drawing/2014/main" id="{1FFD6C0E-EA57-704A-BC27-1BC8532349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0579" y="294481"/>
            <a:ext cx="2062957" cy="2062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7158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4B3D2B-4E23-D245-A41A-9A8A1C4CA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lerne ich langfristig?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DBE916-36BC-A94C-A895-3EE024C4C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Nicht zu schnell zu viel machen: Das Studium ist kein Sprint, </a:t>
            </a:r>
            <a:br>
              <a:rPr lang="de-DE" dirty="0"/>
            </a:br>
            <a:r>
              <a:rPr lang="de-DE" dirty="0"/>
              <a:t>sondern ein Marathon!</a:t>
            </a:r>
          </a:p>
          <a:p>
            <a:r>
              <a:rPr lang="de-DE" dirty="0"/>
              <a:t>Wiederholungen einbauen</a:t>
            </a:r>
          </a:p>
          <a:p>
            <a:r>
              <a:rPr lang="de-DE" dirty="0"/>
              <a:t>Fälle bearbeiten </a:t>
            </a:r>
          </a:p>
          <a:p>
            <a:r>
              <a:rPr lang="de-DE" dirty="0"/>
              <a:t>Klausuren schreiben </a:t>
            </a:r>
          </a:p>
          <a:p>
            <a:r>
              <a:rPr lang="de-DE" dirty="0"/>
              <a:t>Aus eigenen Fehlern lernen: Korrekturen lesen &amp; Besprechungen besuchen</a:t>
            </a:r>
          </a:p>
          <a:p>
            <a:r>
              <a:rPr lang="de-DE" dirty="0"/>
              <a:t>Verstehen bedeutet lernen</a:t>
            </a: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4" name="Picture 2" descr="https://lh6.googleusercontent.com/OCypeRqaMvKsw2p1sUq3LnOA6RlrN8YygvNNkfSQP3CeRWOdmZWjTUSup7TihdKUARJRMRybvViNLYQF-rkcbFTzhkUYIqEZ0rd33GzMiumKUCxEkOk8q0IeGxshR3lCBuku59wZOSJzRbDKEw">
            <a:extLst>
              <a:ext uri="{FF2B5EF4-FFF2-40B4-BE49-F238E27FC236}">
                <a16:creationId xmlns:a16="http://schemas.microsoft.com/office/drawing/2014/main" id="{9FD5C659-80D3-5242-923D-5920769F4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4075" y="294481"/>
            <a:ext cx="2049461" cy="204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8225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0793B3-F2A8-7647-A2BA-4EB2B447E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Verstehen bedeutet lernen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6F1380-F647-0744-9E34-518AC2150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125" y="1853248"/>
            <a:ext cx="9050709" cy="4647565"/>
          </a:xfrm>
        </p:spPr>
        <p:txBody>
          <a:bodyPr/>
          <a:lstStyle/>
          <a:p>
            <a:r>
              <a:rPr lang="de-DE" dirty="0"/>
              <a:t>Alles steht im Gesetz </a:t>
            </a:r>
            <a:r>
              <a:rPr lang="de-DE" dirty="0">
                <a:sym typeface="Wingdings" pitchFamily="2" charset="2"/>
              </a:rPr>
              <a:t> Gesetzeslektüre</a:t>
            </a:r>
            <a:endParaRPr lang="de-DE" dirty="0"/>
          </a:p>
          <a:p>
            <a:r>
              <a:rPr lang="de-DE" dirty="0"/>
              <a:t>Systematik und Grundgedanken des Gesetzes verstehen </a:t>
            </a:r>
          </a:p>
          <a:p>
            <a:r>
              <a:rPr lang="de-DE" dirty="0"/>
              <a:t>Immer nach Sinn und Zweck einer Norm fragen</a:t>
            </a:r>
          </a:p>
          <a:p>
            <a:endParaRPr lang="de-DE" dirty="0"/>
          </a:p>
          <a:p>
            <a:r>
              <a:rPr lang="de-DE" dirty="0"/>
              <a:t>Kein Auswendig lernen: 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Warum liegt hier ein Problem? 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Auf welche Lösungsansätze komme ich und warum? 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Mit Kommentierungen arbeiten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Schlüsselbegriffe markieren</a:t>
            </a:r>
          </a:p>
          <a:p>
            <a:pPr lvl="1">
              <a:buFont typeface="Wingdings" pitchFamily="2" charset="2"/>
              <a:buChar char="§"/>
            </a:pPr>
            <a:endParaRPr lang="de-DE" dirty="0"/>
          </a:p>
          <a:p>
            <a:pPr marL="0" indent="0">
              <a:buNone/>
            </a:pPr>
            <a:r>
              <a:rPr lang="de-DE" dirty="0"/>
              <a:t>Was man verstanden hat braucht man nichtmehr lernen!</a:t>
            </a:r>
          </a:p>
          <a:p>
            <a:pPr>
              <a:buFont typeface="Wingdings" pitchFamily="2" charset="2"/>
              <a:buChar char="Ø"/>
            </a:pPr>
            <a:endParaRPr lang="de-DE" dirty="0"/>
          </a:p>
          <a:p>
            <a:pPr>
              <a:buFont typeface="Wingdings" pitchFamily="2" charset="2"/>
              <a:buChar char="Ø"/>
            </a:pPr>
            <a:endParaRPr lang="de-DE" dirty="0"/>
          </a:p>
        </p:txBody>
      </p:sp>
      <p:pic>
        <p:nvPicPr>
          <p:cNvPr id="4" name="Picture 2" descr="https://lh6.googleusercontent.com/OCypeRqaMvKsw2p1sUq3LnOA6RlrN8YygvNNkfSQP3CeRWOdmZWjTUSup7TihdKUARJRMRybvViNLYQF-rkcbFTzhkUYIqEZ0rd33GzMiumKUCxEkOk8q0IeGxshR3lCBuku59wZOSJzRbDKEw">
            <a:extLst>
              <a:ext uri="{FF2B5EF4-FFF2-40B4-BE49-F238E27FC236}">
                <a16:creationId xmlns:a16="http://schemas.microsoft.com/office/drawing/2014/main" id="{93D99B57-2B5C-D349-B3C0-95FD3E3B8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0579" y="294481"/>
            <a:ext cx="2062957" cy="2062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274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552</Words>
  <Application>Microsoft Macintosh PowerPoint</Application>
  <PresentationFormat>Breitbild</PresentationFormat>
  <Paragraphs>142</Paragraphs>
  <Slides>16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Wingdings</vt:lpstr>
      <vt:lpstr>Wingdings 3</vt:lpstr>
      <vt:lpstr>Ion</vt:lpstr>
      <vt:lpstr>Klausurentutorium</vt:lpstr>
      <vt:lpstr>Meine Ziele</vt:lpstr>
      <vt:lpstr>Gliederung </vt:lpstr>
      <vt:lpstr>Lernen – Was lerne ich?</vt:lpstr>
      <vt:lpstr>Wie lerne ich? - Lernphasen</vt:lpstr>
      <vt:lpstr>Wie lerne ich? – Funktionsweisen des Gehirns</vt:lpstr>
      <vt:lpstr>Wie lerne ich? – Funktionsweisen des Gehirns</vt:lpstr>
      <vt:lpstr>Wie lerne ich langfristig?</vt:lpstr>
      <vt:lpstr>Verstehen bedeutet lernen</vt:lpstr>
      <vt:lpstr>Womit lerne ich?</vt:lpstr>
      <vt:lpstr>Wie schreibe ich eine Klausur?</vt:lpstr>
      <vt:lpstr>Wie schreibe ich eine Klausur?</vt:lpstr>
      <vt:lpstr>Wie schreibe ich eine Klausur?</vt:lpstr>
      <vt:lpstr>Lernmotivation</vt:lpstr>
      <vt:lpstr>Remonstration</vt:lpstr>
      <vt:lpstr>Danke für Eure Aufmerksamkeit!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Klausurentutorium</dc:title>
  <dc:creator>Microsoft Office-Benutzer</dc:creator>
  <cp:lastModifiedBy>Charlotte Pichler</cp:lastModifiedBy>
  <cp:revision>11</cp:revision>
  <dcterms:created xsi:type="dcterms:W3CDTF">2018-10-30T21:18:13Z</dcterms:created>
  <dcterms:modified xsi:type="dcterms:W3CDTF">2019-04-23T11:03:34Z</dcterms:modified>
</cp:coreProperties>
</file>