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embeddedFontLst>
    <p:embeddedFont>
      <p:font typeface="Century Gothic" panose="020B0502020202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69FE59-113A-40EF-A23E-E1DE5BFF1DE8}">
  <a:tblStyle styleId="{2969FE59-113A-40EF-A23E-E1DE5BFF1DE8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CEF"/>
          </a:solidFill>
        </a:fill>
      </a:tcStyle>
    </a:wholeTbl>
    <a:band1H>
      <a:tcTxStyle/>
      <a:tcStyle>
        <a:tcBdr/>
        <a:fill>
          <a:solidFill>
            <a:srgbClr val="CFD8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8DD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9ECEF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9ECEF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57b84db14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57b84db14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57b84db14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557b84db14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57b84db14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57b84db14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abild mit Beschriftung">
  <p:cSld name="Panoramabild mit Beschriftung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Beschriftung">
  <p:cSld name="Titel und Beschriftung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itat mit Beschriftung">
  <p:cSld name="Zitat mit Beschriftung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nskarte">
  <p:cSld name="Namenskart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palte">
  <p:cSld name="3 Spalt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10" name="Google Shape;110;p1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ildspalte">
  <p:cSld name="3 Bildspal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Google Shape;118;p16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Google Shape;121;p16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26" name="Google Shape;126;p1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freiefs@jura.uni-tuebingen.de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hyperlink" Target="mailto:ulf@jura.uni-tuebingen.d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ra.uni-tuebingen.d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</a:pPr>
            <a:r>
              <a:rPr lang="de-DE" sz="7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Tutorium zum Studienstart</a:t>
            </a:r>
            <a:endParaRPr sz="7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19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FREIE FACHSCHAFT JURA TÜBINGEN (FFJ) &amp; </a:t>
            </a:r>
            <a:endParaRPr sz="2000" b="0" i="0" u="none" strike="noStrike" cap="none">
              <a:solidFill>
                <a:srgbClr val="86D1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de-DE"/>
              <a:t>NABHÄNGIGE LISTE FACHSCHAFT JURA (ULF) </a:t>
            </a:r>
            <a:endParaRPr sz="2000" b="0" i="0" u="none" strike="noStrike" cap="none">
              <a:solidFill>
                <a:srgbClr val="86D1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4288" y="-787"/>
            <a:ext cx="1906587" cy="190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0863" y="-787"/>
            <a:ext cx="1906588" cy="1906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 ersten </a:t>
            </a:r>
            <a:r>
              <a:rPr lang="de-DE"/>
              <a:t>drei</a:t>
            </a: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Semester</a:t>
            </a:r>
            <a:b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de-DE"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 „kleinen“ Übungsscheine</a:t>
            </a:r>
            <a:endParaRPr sz="3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8"/>
          <p:cNvSpPr txBox="1">
            <a:spLocks noGrp="1"/>
          </p:cNvSpPr>
          <p:nvPr>
            <p:ph type="body" idx="1"/>
          </p:nvPr>
        </p:nvSpPr>
        <p:spPr>
          <a:xfrm>
            <a:off x="1104293" y="2001402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Übung = Hausarbeit + eine Klausur  </a:t>
            </a:r>
            <a:endParaRPr/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Voraussetzung für Teilnahme an den Übungen für Fortgeschrittene</a:t>
            </a:r>
            <a:endParaRPr/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Grundsätzlich keine Begrenzung der Versuche, aber Prüfungsfristen</a:t>
            </a:r>
            <a:endParaRPr/>
          </a:p>
          <a:p>
            <a:pPr marL="742950" marR="0" lvl="1" indent="-29591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 zweite Klausur der kleinen Übungen </a:t>
            </a:r>
            <a:r>
              <a:rPr lang="de-DE" sz="2000"/>
              <a:t>(= Zwischenprüfung) </a:t>
            </a: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muss bestanden</a:t>
            </a:r>
            <a:r>
              <a:rPr lang="de-DE"/>
              <a:t> </a:t>
            </a: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werden (</a:t>
            </a:r>
            <a:r>
              <a:rPr lang="de-DE" sz="2000"/>
              <a:t>1</a:t>
            </a: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Wiederholungsversuch</a:t>
            </a:r>
            <a:r>
              <a:rPr lang="de-DE" sz="2000"/>
              <a:t>)</a:t>
            </a: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/>
              <a:t>	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 ersten </a:t>
            </a:r>
            <a:r>
              <a:rPr lang="de-DE"/>
              <a:t>drei</a:t>
            </a: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Semester</a:t>
            </a:r>
            <a:b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de-DE"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Das </a:t>
            </a:r>
            <a:r>
              <a:rPr lang="de-DE" sz="3200"/>
              <a:t>2.</a:t>
            </a:r>
            <a:r>
              <a:rPr lang="de-DE"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Semester</a:t>
            </a:r>
            <a:endParaRPr sz="3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1"/>
          </p:nvPr>
        </p:nvSpPr>
        <p:spPr>
          <a:xfrm>
            <a:off x="875201" y="1905000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Klausuren im Strafrecht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Klausuren im Zivilrecht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-&gt; Eintragung in die Übungslisten am Anfang des Semesters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Empfehlung: Schlüsselqualifikation</a:t>
            </a:r>
            <a:endParaRPr/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Vorlesungen: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</a:pPr>
            <a:r>
              <a:rPr lang="de-DE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Zivilrecht II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</a:pPr>
            <a:r>
              <a:rPr lang="de-DE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Öffentliches Recht II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</a:pPr>
            <a:r>
              <a:rPr lang="de-DE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Strafrecht BT I oder II (je nach Angebot)</a:t>
            </a:r>
            <a:endParaRPr/>
          </a:p>
          <a:p>
            <a: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Optional: Fallbesprechungen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 ersten </a:t>
            </a:r>
            <a:r>
              <a:rPr lang="de-DE"/>
              <a:t>drei</a:t>
            </a: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Semester</a:t>
            </a:r>
            <a:b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de-DE"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 </a:t>
            </a:r>
            <a:r>
              <a:rPr lang="de-DE" sz="3200"/>
              <a:t>2.</a:t>
            </a:r>
            <a:r>
              <a:rPr lang="de-DE"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Semesterferien</a:t>
            </a:r>
            <a:endParaRPr sz="3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30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Hausarbeit im </a:t>
            </a:r>
            <a:r>
              <a:rPr lang="de-DE"/>
              <a:t>Ö</a:t>
            </a: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ffentlichen Recht</a:t>
            </a:r>
            <a:endParaRPr/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Eventuell: erstes (Gruppen-) Praktikum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</a:pPr>
            <a:r>
              <a:rPr lang="de-DE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(Praktikainfoabend)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 ersten </a:t>
            </a:r>
            <a:r>
              <a:rPr lang="de-DE"/>
              <a:t>drei </a:t>
            </a: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Semester</a:t>
            </a:r>
            <a:b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de-DE"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Das </a:t>
            </a:r>
            <a:r>
              <a:rPr lang="de-DE" sz="3200"/>
              <a:t>3.</a:t>
            </a:r>
            <a:r>
              <a:rPr lang="de-DE"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Semester</a:t>
            </a:r>
            <a:endParaRPr sz="3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3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Klausuren im </a:t>
            </a:r>
            <a:r>
              <a:rPr lang="de-DE"/>
              <a:t>Ö</a:t>
            </a: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ffentlichen Recht</a:t>
            </a: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Fremdsprachenschein</a:t>
            </a:r>
            <a:endParaRPr/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Vorlesungen: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</a:pPr>
            <a:r>
              <a:rPr lang="de-DE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Variiert, siehe Studienplan vor dem Seminar/auf der Homepage. 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</a:pPr>
            <a:r>
              <a:rPr lang="de-DE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Bei Fragen an die Fachschaft wenden.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 Noten im Studiengang</a:t>
            </a: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32"/>
          <p:cNvSpPr txBox="1">
            <a:spLocks noGrp="1"/>
          </p:cNvSpPr>
          <p:nvPr>
            <p:ph type="body" idx="1"/>
          </p:nvPr>
        </p:nvSpPr>
        <p:spPr>
          <a:xfrm>
            <a:off x="1074264" y="185324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de-DE" sz="20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18</a:t>
            </a: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Punkte System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 Gewinnt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Durchschnitt: 4-6 Punkte</a:t>
            </a: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Ziel fürs Examen: 9 +   (beste 15 %)</a:t>
            </a: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Wichtige Prüfungen</a:t>
            </a: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3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1" i="0" u="none" strike="noStrike" cap="none">
                <a:solidFill>
                  <a:srgbClr val="EC54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Orientierungsprüfung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</a:pPr>
            <a:r>
              <a:rPr lang="de-DE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Klausur in Rechtsgeschichte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</a:pPr>
            <a:r>
              <a:rPr lang="de-DE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Bestandene Klausuren in verschiedenen Anfängerübungen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Bis zum Ende des 2. Semesters, Wiederholung bis Ende 3. Semester</a:t>
            </a:r>
            <a:endParaRPr/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1" i="0" u="none" strike="noStrike" cap="none">
                <a:solidFill>
                  <a:srgbClr val="EC545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Zwischenprüfung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 jeweils zweite Klausur in allen Anfängerübungen muss bestanden werden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Bis zum Ende des 4. Semesters, Wiederholung im Einzelfall bis Ende   6. Semester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 passiert wenn ich </a:t>
            </a:r>
            <a:r>
              <a:rPr lang="de-DE"/>
              <a:t>eine Klausur nicht bestehe</a:t>
            </a: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4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Rechtsgeschichte: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Kann im darauffolgenden Semester </a:t>
            </a:r>
            <a:r>
              <a:rPr lang="de-DE"/>
              <a:t>1x w</a:t>
            </a: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iederholt werden.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Klausur im Hauptfach: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Kann </a:t>
            </a:r>
            <a:r>
              <a:rPr lang="de-DE"/>
              <a:t>1x wiederholt </a:t>
            </a: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werden.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Kann Passieren, nicht sofort aufgeben.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 Grundlagenschein</a:t>
            </a: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9" name="Google Shape;249;p35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de-DE"/>
              <a:t>m 1. </a:t>
            </a: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Semester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Besuch der Vorlesung für Rechtsgeschichte + Abschlussklausur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Eintragung in Listen</a:t>
            </a:r>
            <a:endParaRPr/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Dieses Semester: 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Deutsche Rechtsgeschichte mit Strafrechtsgeschichte (Forster)</a:t>
            </a: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7519095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de-DE"/>
              <a:t>ie </a:t>
            </a: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Schlüsselqualifikation</a:t>
            </a: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6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Liste für Schlüsselqualifikationen auf der Homepage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Diverse Möglichkeiten, z.B.: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</a:pPr>
            <a:r>
              <a:rPr lang="de-DE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Mediation im Familienrecht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</a:pPr>
            <a:r>
              <a:rPr lang="de-DE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Kommunikations- und Diskussionstraining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</a:pPr>
            <a:r>
              <a:rPr lang="de-DE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Moot Court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Blockveranstaltung oder Semesterbegleitend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Leistungsnachweis in der Regel durch mündl. Präsentation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Eintragungspflicht; bei Nichtteilnahme Sperrung möglich</a:t>
            </a: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 Fremdsprachenschein</a:t>
            </a: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1" name="Google Shape;261;p37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Liste auf der Homepage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Verschiedene Sprachen, z.B.: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</a:pPr>
            <a:r>
              <a:rPr lang="de-DE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Englisch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</a:pPr>
            <a:r>
              <a:rPr lang="de-DE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Spanisch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</a:pPr>
            <a:r>
              <a:rPr lang="de-DE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Französisch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</a:pPr>
            <a:r>
              <a:rPr lang="de-DE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Türkisch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Anforderungen variieren: Abschlussklausur/Präsentation/Sitzschein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Eintragungspflicht; bei Nichtteilnahme Sperrung möglich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Inhaltsübersicht</a:t>
            </a: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p20"/>
          <p:cNvSpPr txBox="1">
            <a:spLocks noGrp="1"/>
          </p:cNvSpPr>
          <p:nvPr>
            <p:ph type="body" idx="1"/>
          </p:nvPr>
        </p:nvSpPr>
        <p:spPr>
          <a:xfrm>
            <a:off x="523763" y="1692310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/>
              <a:t>Fachschaften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Rechtliche Grundlagen</a:t>
            </a: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Überblick über die ersten Semester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</a:pPr>
            <a:r>
              <a:rPr lang="de-DE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Wichtige Prüfungen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</a:pPr>
            <a:r>
              <a:rPr lang="de-DE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Leistungen im Einzelnen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Ausblick 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</a:pPr>
            <a:r>
              <a:rPr lang="de-DE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Schwerpunkt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</a:pPr>
            <a:r>
              <a:rPr lang="de-DE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Examen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</a:pPr>
            <a:r>
              <a:rPr lang="de-DE"/>
              <a:t>Studieren in Tübingen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 Seminarschein</a:t>
            </a: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8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Frühestens ab dem 4. Semester</a:t>
            </a:r>
            <a:endParaRPr/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Anfertigen einer 20-30 Seitigen Arbeit zu einem bestimmten Thema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Anschließend mündliche Präsentation</a:t>
            </a: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Praktische Studienzeit</a:t>
            </a: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p39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Insgesamt 12 Wochen während der </a:t>
            </a:r>
            <a:r>
              <a:rPr lang="de-DE" sz="2000" b="1" i="0" u="none" strike="noStrike" cap="none">
                <a:solidFill>
                  <a:schemeClr val="lt1"/>
                </a:solidFill>
              </a:rPr>
              <a:t>vorlesungsfreien</a:t>
            </a: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Zeit</a:t>
            </a:r>
            <a:endParaRPr/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Mindestdauer eines Praktikums: 4 Wochen</a:t>
            </a:r>
            <a:endParaRPr/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Mögliche Stellen:</a:t>
            </a:r>
            <a:endParaRPr/>
          </a:p>
          <a:p>
            <a:pPr marL="742950" marR="0" lvl="1" indent="-29591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Rechtsanwalt, Gericht, Staatsanwaltschaft, Rechtsabteilung großer Firmen, im In- und Ausland möglich </a:t>
            </a: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 Schwerpunktbereich</a:t>
            </a: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40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Wahl nach dem 4. Semester</a:t>
            </a:r>
            <a:endParaRPr/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Universitätsprüfung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</a:pPr>
            <a:r>
              <a:rPr lang="de-DE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Klausur </a:t>
            </a:r>
            <a:r>
              <a:rPr lang="de-DE"/>
              <a:t>/ Studienarbeit (variiert je nach Schwerpunkt)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</a:pPr>
            <a:r>
              <a:rPr lang="de-DE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Mündliche Prüfung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Zählt 30 % der „Endnote“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Das </a:t>
            </a:r>
            <a:r>
              <a:rPr lang="de-DE"/>
              <a:t>1.</a:t>
            </a: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Staatsexamen</a:t>
            </a: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5" name="Google Shape;285;p4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 schriftlichen und 3 mündlichen Prüfungen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kann </a:t>
            </a:r>
            <a:r>
              <a:rPr lang="de-DE"/>
              <a:t>1x </a:t>
            </a: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wiederholt werden</a:t>
            </a:r>
            <a:endParaRPr/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/>
              <a:t>1. + 2.</a:t>
            </a: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Staatsexamen machen 70% der „Endnote“ aus</a:t>
            </a:r>
            <a:endParaRPr/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Nach Studienplan im 9. Semester</a:t>
            </a:r>
            <a:endParaRPr/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„Freischuss“ nach dem 8. Semester möglich: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</a:pPr>
            <a:r>
              <a:rPr lang="de-DE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 erste Versuch zählt im Falle des Nichtbestehens nicht, kann dann noch </a:t>
            </a:r>
            <a:r>
              <a:rPr lang="de-DE"/>
              <a:t>2x </a:t>
            </a:r>
            <a:r>
              <a:rPr lang="de-DE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wiederholt werden.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/>
          <p:cNvSpPr txBox="1">
            <a:spLocks noGrp="1"/>
          </p:cNvSpPr>
          <p:nvPr>
            <p:ph type="title"/>
          </p:nvPr>
        </p:nvSpPr>
        <p:spPr>
          <a:xfrm>
            <a:off x="646112" y="452718"/>
            <a:ext cx="812440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Das wichtigste für den Anfang auf einen Blick</a:t>
            </a: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42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Anmeldung für die Fallbesprechungen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Rechtsgeschichte (eintragen!)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Orientierungsprüfung (bis 3. Semester):</a:t>
            </a: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Klausuren in 2 Fächern + Rechtsgeschichte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Zwischenprüfung (bis 4. Semester):</a:t>
            </a:r>
            <a:endParaRPr/>
          </a:p>
          <a:p>
            <a: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Jeweils 2. Klausur in den Anfängerübungen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Eure Professoren </a:t>
            </a:r>
            <a:endParaRPr/>
          </a:p>
        </p:txBody>
      </p:sp>
      <p:sp>
        <p:nvSpPr>
          <p:cNvPr id="297" name="Google Shape;297;p4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3"/>
          <p:cNvSpPr txBox="1"/>
          <p:nvPr/>
        </p:nvSpPr>
        <p:spPr>
          <a:xfrm>
            <a:off x="1334600" y="4519150"/>
            <a:ext cx="20745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Century Gothic"/>
                <a:ea typeface="Century Gothic"/>
                <a:cs typeface="Century Gothic"/>
                <a:sym typeface="Century Gothic"/>
              </a:rPr>
              <a:t>Professor Dr. Binder- Zivilrecht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43"/>
          <p:cNvSpPr txBox="1"/>
          <p:nvPr/>
        </p:nvSpPr>
        <p:spPr>
          <a:xfrm>
            <a:off x="4122725" y="4519150"/>
            <a:ext cx="24180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Century Gothic"/>
                <a:ea typeface="Century Gothic"/>
                <a:cs typeface="Century Gothic"/>
                <a:sym typeface="Century Gothic"/>
              </a:rPr>
              <a:t>Professor Dr. Saurer- Öffentliches Recht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43"/>
          <p:cNvSpPr txBox="1"/>
          <p:nvPr/>
        </p:nvSpPr>
        <p:spPr>
          <a:xfrm>
            <a:off x="7283625" y="4519250"/>
            <a:ext cx="20745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Century Gothic"/>
                <a:ea typeface="Century Gothic"/>
                <a:cs typeface="Century Gothic"/>
                <a:sym typeface="Century Gothic"/>
              </a:rPr>
              <a:t>Professor Dr. Eisele - Strafrecht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3350" y="1538377"/>
            <a:ext cx="2186175" cy="28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2325" y="1465725"/>
            <a:ext cx="2348875" cy="305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0500" y="1465713"/>
            <a:ext cx="2348875" cy="3053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Tipps zum studieren in Tübingen</a:t>
            </a:r>
            <a:endParaRPr/>
          </a:p>
        </p:txBody>
      </p:sp>
      <p:sp>
        <p:nvSpPr>
          <p:cNvPr id="309" name="Google Shape;309;p44"/>
          <p:cNvSpPr txBox="1">
            <a:spLocks noGrp="1"/>
          </p:cNvSpPr>
          <p:nvPr>
            <p:ph type="body" idx="1"/>
          </p:nvPr>
        </p:nvSpPr>
        <p:spPr>
          <a:xfrm>
            <a:off x="1103300" y="2052925"/>
            <a:ext cx="8946600" cy="44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de-DE"/>
              <a:t>Universitätsbibliothek (UB) oder Seminar 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de-DE"/>
              <a:t>Mensa oder Clubhaus 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de-DE"/>
              <a:t>Freunde finden, feiern gehen und Lerngruppen bilden 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de-DE"/>
              <a:t>Geheim Tipp: Nutze das 1. Semester, es wird nur immer mehr ;)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de-DE"/>
              <a:t>Unbedingt alle Veranstaltungen der Fachschaften besuchen! 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/>
              <a:t>Noch </a:t>
            </a: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Fragen?</a:t>
            </a: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5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E-Mail:   </a:t>
            </a:r>
            <a:r>
              <a:rPr lang="de-DE" sz="2000" b="1" i="0" u="sng" strike="noStrike" cap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freiefs@jura.uni-tuebingen.de</a:t>
            </a:r>
            <a:r>
              <a:rPr lang="de-DE" b="1"/>
              <a:t> / </a:t>
            </a:r>
            <a:r>
              <a:rPr lang="de-DE" b="1" u="sng">
                <a:solidFill>
                  <a:schemeClr val="hlink"/>
                </a:solidFill>
                <a:hlinkClick r:id="rId4"/>
              </a:rPr>
              <a:t>ulf@jura.uni-tuebingen.de</a:t>
            </a:r>
            <a:endParaRPr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b="1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Sprechstunde: 	Dienstag </a:t>
            </a:r>
            <a:r>
              <a:rPr lang="de-DE"/>
              <a:t>(FFJ)</a:t>
            </a: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/Mitt</a:t>
            </a:r>
            <a:r>
              <a:rPr lang="de-DE"/>
              <a:t>woch (ULF) </a:t>
            </a:r>
            <a:endParaRPr/>
          </a:p>
          <a:p>
            <a:pPr marL="1828800" marR="0" lvl="0" indent="457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13-14 Uhr, Alte Physik Raum 9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Sitzung: 			Dienstag (FFJ) / </a:t>
            </a:r>
            <a:r>
              <a:rPr lang="de-DE"/>
              <a:t>Mittwoch (ULF)</a:t>
            </a:r>
            <a:endParaRPr/>
          </a:p>
          <a:p>
            <a:pPr marL="1828800" marR="0" lvl="0" indent="457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/>
              <a:t>20.00 Uhr, Alte Physik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6" name="Google Shape;316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5800" y="0"/>
            <a:ext cx="2050975" cy="205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56775" y="-13975"/>
            <a:ext cx="2078900" cy="20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Fachschaften - wer sind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wir &amp; was machen wir ? </a:t>
            </a:r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de-DE"/>
              <a:t>Ansprechpartner 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de-DE"/>
              <a:t>ULF Sprechstunde	(Mittwochs 13-14 Uhr - AP Raum 09) 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de-DE"/>
              <a:t>FFJ Sprechstunde	(Dienstags 13-14 Uhr - AP Raum 09) 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de-DE"/>
              <a:t>Veranstalter 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de-DE"/>
              <a:t>der ErstiWoche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de-DE"/>
              <a:t>der Jura Partys</a:t>
            </a:r>
            <a:endParaRPr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de-DE"/>
              <a:t>von Infoveranstaltungen wie Hausarbeitentutorium, Schwerpunktinfoveranstatlung oder Klausurentutorium </a:t>
            </a:r>
            <a:endParaRPr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de-DE"/>
              <a:t>Sprecher für die Studienschaft ( Fakultätsrat, StuRa, FSVV) 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Google Shape;16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5750" y="37"/>
            <a:ext cx="2050975" cy="205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96725" y="-13937"/>
            <a:ext cx="2078900" cy="20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Rechtliche Grundlagen</a:t>
            </a: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2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Landeshochschulgesetz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BW JAPrO  (2002)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StudPro  (2012)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StudPro Nebenfach (2007)</a:t>
            </a: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 Weg zum Staatsexamen</a:t>
            </a: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p2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Grundlagenschein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Schlüsselqualifikation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Fremdsprachenschein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„kleine“ und 3 „große“ Scheine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Seminarschein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 Wochen Praktikum</a:t>
            </a: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Schwerpunkt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 Scheine im Studienverlauf</a:t>
            </a:r>
            <a:b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de-DE" sz="2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(unverbindlich)</a:t>
            </a:r>
            <a:endParaRPr sz="28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82" name="Google Shape;182;p24"/>
          <p:cNvGraphicFramePr/>
          <p:nvPr/>
        </p:nvGraphicFramePr>
        <p:xfrm>
          <a:off x="646111" y="198824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{2969FE59-113A-40EF-A23E-E1DE5BFF1DE8}</a:tableStyleId>
              </a:tblPr>
              <a:tblGrid>
                <a:gridCol w="138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9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3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83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u="none" strike="noStrike" cap="none"/>
                        <a:t>Semester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Strafrecht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Zivilrecht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Ö-Recht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Schwerpunkt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Sonstiges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Fallbespr.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Fallbespr.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Fallbespr.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Grundlagenschein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2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Kl. Schein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Kl. Schein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Fremdsprachenschein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3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Kl. Schein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de-DE" sz="1800"/>
                        <a:t>Schlüsselqualifikation</a:t>
                      </a:r>
                      <a:endParaRPr sz="18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de-DE" sz="1800"/>
                        <a:t>Praktikum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Gr. Schein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5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Gr. Schein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Praktikum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6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Gr.Schein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Seminararbeit Praktikum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7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Klausur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8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Mündl. Prüfung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 ersten </a:t>
            </a:r>
            <a:r>
              <a:rPr lang="de-DE"/>
              <a:t>drei</a:t>
            </a: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Semester</a:t>
            </a:r>
            <a:b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de-DE"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Das </a:t>
            </a:r>
            <a:r>
              <a:rPr lang="de-DE" sz="3200"/>
              <a:t>1.</a:t>
            </a:r>
            <a:r>
              <a:rPr lang="de-DE"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Semester:</a:t>
            </a:r>
            <a:endParaRPr sz="3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480"/>
              <a:buFont typeface="Noto Sans Symbols"/>
              <a:buChar char="▶"/>
            </a:pPr>
            <a:r>
              <a:rPr lang="de-DE" sz="18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Ziele im </a:t>
            </a:r>
            <a:r>
              <a:rPr lang="de-DE" sz="1850"/>
              <a:t>1. </a:t>
            </a:r>
            <a:r>
              <a:rPr lang="de-DE" sz="18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Semester: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80"/>
              <a:buFont typeface="Noto Sans Symbols"/>
              <a:buChar char="▶"/>
            </a:pPr>
            <a:r>
              <a:rPr lang="de-DE" sz="18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Fallbesprechungsscheine in den drei Rechtsgebieten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80"/>
              <a:buFont typeface="Noto Sans Symbols"/>
              <a:buChar char="▶"/>
            </a:pPr>
            <a:r>
              <a:rPr lang="de-DE" sz="18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Grundlagenschein </a:t>
            </a:r>
            <a:r>
              <a:rPr lang="de-DE" sz="1850"/>
              <a:t>in römischer oder deutscher Rechtsgeschichte</a:t>
            </a:r>
            <a:endParaRPr/>
          </a:p>
          <a:p>
            <a:pPr marL="342900" marR="0" lvl="0" indent="-24892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80"/>
              <a:buFont typeface="Noto Sans Symbols"/>
              <a:buNone/>
            </a:pPr>
            <a:endParaRPr sz="18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80"/>
              <a:buFont typeface="Noto Sans Symbols"/>
              <a:buChar char="▶"/>
            </a:pPr>
            <a:r>
              <a:rPr lang="de-DE" sz="18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Veranstaltungen im </a:t>
            </a:r>
            <a:r>
              <a:rPr lang="de-DE" sz="1850"/>
              <a:t>1. </a:t>
            </a:r>
            <a:r>
              <a:rPr lang="de-DE" sz="18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Semester: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80"/>
              <a:buFont typeface="Noto Sans Symbols"/>
              <a:buChar char="▶"/>
            </a:pPr>
            <a:r>
              <a:rPr lang="de-DE" sz="18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-Vorlesungen: 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332"/>
              <a:buFont typeface="Noto Sans Symbols"/>
              <a:buChar char="▶"/>
            </a:pPr>
            <a:r>
              <a:rPr lang="de-DE" sz="1665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Zivilrecht I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332"/>
              <a:buFont typeface="Noto Sans Symbols"/>
              <a:buChar char="▶"/>
            </a:pPr>
            <a:r>
              <a:rPr lang="de-DE" sz="1665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Öffentliches Recht I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332"/>
              <a:buFont typeface="Noto Sans Symbols"/>
              <a:buChar char="▶"/>
            </a:pPr>
            <a:r>
              <a:rPr lang="de-DE" sz="1665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Strafrecht I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332"/>
              <a:buFont typeface="Noto Sans Symbols"/>
              <a:buChar char="▶"/>
            </a:pPr>
            <a:r>
              <a:rPr lang="de-DE" sz="1665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Rechtsgeschichte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80"/>
              <a:buFont typeface="Noto Sans Symbols"/>
              <a:buChar char="▶"/>
            </a:pPr>
            <a:r>
              <a:rPr lang="de-DE" sz="18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Fallbesprechungen (Z</a:t>
            </a:r>
            <a:r>
              <a:rPr lang="de-DE" sz="1850"/>
              <a:t>R</a:t>
            </a:r>
            <a:r>
              <a:rPr lang="de-DE" sz="18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St</a:t>
            </a:r>
            <a:r>
              <a:rPr lang="de-DE" sz="1850"/>
              <a:t>R</a:t>
            </a:r>
            <a:r>
              <a:rPr lang="de-DE" sz="18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Ö</a:t>
            </a:r>
            <a:r>
              <a:rPr lang="de-DE" sz="1850"/>
              <a:t>ffR</a:t>
            </a:r>
            <a:r>
              <a:rPr lang="de-DE" sz="18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8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 ersten </a:t>
            </a:r>
            <a:r>
              <a:rPr lang="de-DE"/>
              <a:t>drei</a:t>
            </a: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Semester</a:t>
            </a:r>
            <a:b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de-DE"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Das </a:t>
            </a:r>
            <a:r>
              <a:rPr lang="de-DE" sz="3200"/>
              <a:t>1.</a:t>
            </a:r>
            <a:r>
              <a:rPr lang="de-DE"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Semester: Die Fallbesprechungen</a:t>
            </a:r>
            <a:endParaRPr sz="3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26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Eintragung online über Listen: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sng" strike="noStrike" cap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http://www.jura.uni-tuebingen.de/</a:t>
            </a: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-&gt; Studium -&gt; Lehrveranstaltungen -&gt;Eintragungslisten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Freigeschaltet ab </a:t>
            </a:r>
            <a:r>
              <a:rPr lang="de-DE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de-DE" b="1"/>
              <a:t>6</a:t>
            </a:r>
            <a:r>
              <a:rPr lang="de-DE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de-DE" b="1"/>
              <a:t>10.</a:t>
            </a:r>
            <a:r>
              <a:rPr lang="de-DE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</a:t>
            </a:r>
            <a:r>
              <a:rPr lang="de-DE" b="1"/>
              <a:t>9</a:t>
            </a:r>
            <a:r>
              <a:rPr lang="de-DE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19:00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(aber: bitte nochmals überprüfen, da im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Internet der Falsche Wochentag steht.)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Jeweils Fallbesprechung I auswählen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Vorher Wunschtermine überlegen! </a:t>
            </a: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de-DE"/>
              <a:t>und auch an Ausweichtermine denken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/>
              <a:t>Fremdsprachenschein absolvieren </a:t>
            </a:r>
            <a:endParaRPr/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5" name="Google Shape;19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62494" y="3131395"/>
            <a:ext cx="4762500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 ersten </a:t>
            </a:r>
            <a:r>
              <a:rPr lang="de-DE"/>
              <a:t>drei</a:t>
            </a: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Semester</a:t>
            </a:r>
            <a:b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de-DE"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 </a:t>
            </a:r>
            <a:r>
              <a:rPr lang="de-DE" sz="3200"/>
              <a:t>1.</a:t>
            </a:r>
            <a:r>
              <a:rPr lang="de-DE"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Semesterferien</a:t>
            </a:r>
            <a:endParaRPr sz="3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7"/>
          <p:cNvSpPr txBox="1">
            <a:spLocks noGrp="1"/>
          </p:cNvSpPr>
          <p:nvPr>
            <p:ph type="body" idx="1"/>
          </p:nvPr>
        </p:nvSpPr>
        <p:spPr>
          <a:xfrm>
            <a:off x="646111" y="1905000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Zwei Hausarbeiten</a:t>
            </a:r>
            <a:endParaRPr/>
          </a:p>
          <a:p>
            <a:pPr marL="3429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Empfehlung: 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</a:pPr>
            <a:r>
              <a:rPr lang="de-DE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Strafrecht / Zivilrecht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Aber: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Alle Sachverhalte mal lesen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Wie komme ich mit dem Übungsleiter (Prof) </a:t>
            </a:r>
            <a:r>
              <a:rPr lang="de-DE"/>
              <a:t>klar</a:t>
            </a: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 liegen die persönlichen Stärken?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Vor den Semesterferien -&gt; Das</a:t>
            </a:r>
            <a:r>
              <a:rPr lang="de-DE"/>
              <a:t> Hausarbeitentutorium der </a:t>
            </a: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Fachschaf</a:t>
            </a:r>
            <a:r>
              <a:rPr lang="de-DE"/>
              <a:t>ten</a:t>
            </a:r>
            <a:r>
              <a:rPr lang="de-D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1045</Words>
  <Application>Microsoft Macintosh PowerPoint</Application>
  <PresentationFormat>Breitbild</PresentationFormat>
  <Paragraphs>251</Paragraphs>
  <Slides>27</Slides>
  <Notes>27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Noto Sans Symbols</vt:lpstr>
      <vt:lpstr>Ion</vt:lpstr>
      <vt:lpstr>Tutorium zum Studienstart</vt:lpstr>
      <vt:lpstr>Inhaltsübersicht</vt:lpstr>
      <vt:lpstr>Fachschaften - wer sind  wir &amp; was machen wir ? </vt:lpstr>
      <vt:lpstr>Rechtliche Grundlagen</vt:lpstr>
      <vt:lpstr>Der Weg zum Staatsexamen</vt:lpstr>
      <vt:lpstr>Die Scheine im Studienverlauf (unverbindlich)</vt:lpstr>
      <vt:lpstr>Die ersten drei Semester Das 1. Semester:</vt:lpstr>
      <vt:lpstr>Die ersten drei Semester Das 1. Semester: Die Fallbesprechungen</vt:lpstr>
      <vt:lpstr>Die ersten drei Semester Die 1. Semesterferien</vt:lpstr>
      <vt:lpstr>Die ersten drei Semester Die „kleinen“ Übungsscheine</vt:lpstr>
      <vt:lpstr>Die ersten drei Semester Das 2. Semester</vt:lpstr>
      <vt:lpstr>Die ersten drei Semester Die 2. Semesterferien</vt:lpstr>
      <vt:lpstr>Die ersten drei Semester Das 3. Semester</vt:lpstr>
      <vt:lpstr>Die Noten im Studiengang</vt:lpstr>
      <vt:lpstr>Wichtige Prüfungen</vt:lpstr>
      <vt:lpstr>Was passiert wenn ich eine Klausur nicht bestehe?</vt:lpstr>
      <vt:lpstr>Der Grundlagenschein</vt:lpstr>
      <vt:lpstr>Die Schlüsselqualifikation</vt:lpstr>
      <vt:lpstr>Der Fremdsprachenschein</vt:lpstr>
      <vt:lpstr>Der Seminarschein</vt:lpstr>
      <vt:lpstr>Praktische Studienzeit</vt:lpstr>
      <vt:lpstr>Der Schwerpunktbereich</vt:lpstr>
      <vt:lpstr>Das 1. Staatsexamen</vt:lpstr>
      <vt:lpstr>Das wichtigste für den Anfang auf einen Blick</vt:lpstr>
      <vt:lpstr>Eure Professoren </vt:lpstr>
      <vt:lpstr>Tipps zum studieren in Tübingen</vt:lpstr>
      <vt:lpstr>Noch Fragen?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Tutorium zum Studienstart</dc:title>
  <cp:lastModifiedBy>Charlotte Pichler</cp:lastModifiedBy>
  <cp:revision>1</cp:revision>
  <dcterms:modified xsi:type="dcterms:W3CDTF">2019-10-10T17:06:31Z</dcterms:modified>
</cp:coreProperties>
</file>