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35" r:id="rId2"/>
    <p:sldId id="302" r:id="rId3"/>
    <p:sldId id="304" r:id="rId4"/>
    <p:sldId id="303" r:id="rId5"/>
    <p:sldId id="305" r:id="rId6"/>
    <p:sldId id="306" r:id="rId7"/>
    <p:sldId id="329" r:id="rId8"/>
    <p:sldId id="269" r:id="rId9"/>
    <p:sldId id="325" r:id="rId10"/>
    <p:sldId id="299" r:id="rId11"/>
    <p:sldId id="336" r:id="rId12"/>
    <p:sldId id="337" r:id="rId13"/>
    <p:sldId id="338" r:id="rId14"/>
    <p:sldId id="276" r:id="rId15"/>
    <p:sldId id="328" r:id="rId16"/>
    <p:sldId id="277" r:id="rId17"/>
    <p:sldId id="272" r:id="rId18"/>
    <p:sldId id="307" r:id="rId19"/>
    <p:sldId id="280" r:id="rId20"/>
    <p:sldId id="279" r:id="rId21"/>
    <p:sldId id="270" r:id="rId22"/>
    <p:sldId id="300" r:id="rId23"/>
    <p:sldId id="278" r:id="rId24"/>
    <p:sldId id="281" r:id="rId25"/>
    <p:sldId id="339" r:id="rId26"/>
    <p:sldId id="292" r:id="rId27"/>
  </p:sldIdLst>
  <p:sldSz cx="9144000" cy="6858000" type="screen4x3"/>
  <p:notesSz cx="9926638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 showGuides="1"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24"/>
    </p:cViewPr>
  </p:sorterViewPr>
  <p:notesViewPr>
    <p:cSldViewPr>
      <p:cViewPr varScale="1">
        <p:scale>
          <a:sx n="89" d="100"/>
          <a:sy n="89" d="100"/>
        </p:scale>
        <p:origin x="191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nur zum persönlichen Gebrauch!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797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1DA2F-D869-4805-BEB4-8BA87939DD75}" type="datetimeFigureOut">
              <a:rPr lang="de-DE" smtClean="0"/>
              <a:t>14.12.2021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© Beratungsstelle für ältere Menschen und                                 deren Angehörige e. V., Gartenstr. 28, 72074  Tübingen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797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F83FD-EC09-4506-8126-D893A673F0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886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nur zum persönlichen Gebrauch!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797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5C496-74B4-4ECC-BEC3-918E99BA8B86}" type="datetimeFigureOut">
              <a:rPr lang="de-DE" smtClean="0"/>
              <a:t>14.12.2021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797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6B604-B0C1-4A2E-9C3B-1078AD97BD9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877790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219D6D-D695-4A83-B2BC-84A918CED186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Beratungsstelle für ältere Menschen und deren Angehörige e. V., Kirchgasse 1, 72070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nur zum persönlichen Gebrauch!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09960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3F67-ABBB-4F23-82AE-5308667D13BD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31541131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133B8B-E868-490B-8A74-39C073D74E2B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Beratungsstelle für ältere Menschen und deren Angehörige e. V., Kirchgasse 1, 72070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nur zum persönlichen Gebrauch!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7263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03F903-60ED-48C2-98BC-C9AB306240C8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Beratungsstelle für ältere Menschen und deren Angehörige e. V., Kirchgasse 1, 72070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nur zum persönlichen Gebrauch!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64746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39A123-3A3B-4432-87E6-F92062370D8D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Beratungsstelle für ältere Menschen und deren Angehörige e. V., Kirchgasse 1, 72070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nur zum persönlichen Gebrauch!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31625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3F67-ABBB-4F23-82AE-5308667D13BD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3154113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90CEF-CEF2-46E7-A10B-5E0189D351E1}" type="slidenum">
              <a:rPr lang="de-DE" smtClean="0"/>
              <a:t>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nur für den persönlichen Gebrauch!</a:t>
            </a:r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Beratungsstelle für ältere Menschen und deren Angehörige e. V., Tübingen</a:t>
            </a:r>
          </a:p>
        </p:txBody>
      </p:sp>
    </p:spTree>
    <p:extLst>
      <p:ext uri="{BB962C8B-B14F-4D97-AF65-F5344CB8AC3E}">
        <p14:creationId xmlns:p14="http://schemas.microsoft.com/office/powerpoint/2010/main" val="29497756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3F67-ABBB-4F23-82AE-5308667D13BD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3154113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3F67-ABBB-4F23-82AE-5308667D13BD}" type="slidenum">
              <a:rPr lang="de-DE" smtClean="0"/>
              <a:pPr/>
              <a:t>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31541131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EBD5B0-04F2-4CE8-B350-A6D73C1D8E51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nur zum persönlichen Gebrauch!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3F67-ABBB-4F23-82AE-5308667D13BD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315411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724E2F-3CE1-47E7-8B8F-2C615336EB1F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nur zum persönlichen Gebrauch!</a:t>
            </a:r>
            <a:endParaRPr lang="de-DE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3F67-ABBB-4F23-82AE-5308667D13BD}" type="slidenum">
              <a:rPr lang="de-DE" smtClean="0"/>
              <a:pPr/>
              <a:t>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3154113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3F67-ABBB-4F23-82AE-5308667D13BD}" type="slidenum">
              <a:rPr lang="de-DE" smtClean="0"/>
              <a:pPr/>
              <a:t>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31541131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3F67-ABBB-4F23-82AE-5308667D13BD}" type="slidenum">
              <a:rPr lang="de-DE" smtClean="0"/>
              <a:pPr/>
              <a:t>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31541131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3F67-ABBB-4F23-82AE-5308667D13BD}" type="slidenum">
              <a:rPr lang="de-DE" smtClean="0"/>
              <a:pPr/>
              <a:t>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31541131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3F67-ABBB-4F23-82AE-5308667D13BD}" type="slidenum">
              <a:rPr lang="de-DE" smtClean="0"/>
              <a:pPr/>
              <a:t>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31541131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7E9B2-8900-454F-91FE-7757312051E8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06801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6083A7-B287-446C-AE76-D5D63B165538}" type="slidenum">
              <a:rPr lang="de-DE" smtClean="0"/>
              <a:t>26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/>
              <a:t>nur zum persönlichen Gebrauch!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2776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575683-0B9C-427D-8E5F-9B82CB8BE4AD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9A7E7C-C260-451E-BC5F-A69285C57A8F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163441-7D43-4E83-A99A-838E6E9294BB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577D3D-D495-4485-AC99-ECDD9890C6B4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3F67-ABBB-4F23-82AE-5308667D13BD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53356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3F67-ABBB-4F23-82AE-5308667D13BD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3154113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F3F67-ABBB-4F23-82AE-5308667D13BD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Beratungsstelle für ältere Menschen und                                 deren Angehörige e. V., Gartenstr. 28, 72074  Tübingen</a:t>
            </a:r>
            <a:endParaRPr lang="de-DE" dirty="0"/>
          </a:p>
        </p:txBody>
      </p:sp>
      <p:sp>
        <p:nvSpPr>
          <p:cNvPr id="6" name="Kopfzeilenplatzhalt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de-DE" dirty="0"/>
              <a:t>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361601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9058-C024-43F8-B044-1B60BE97BB75}" type="datetimeFigureOut">
              <a:rPr lang="de-DE" smtClean="0"/>
              <a:t>14.12.2021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4C99-FC1E-4E0C-B945-DAECE888E4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326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9058-C024-43F8-B044-1B60BE97BB75}" type="datetimeFigureOut">
              <a:rPr lang="de-DE" smtClean="0"/>
              <a:t>14.12.2021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4C99-FC1E-4E0C-B945-DAECE888E4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049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9058-C024-43F8-B044-1B60BE97BB75}" type="datetimeFigureOut">
              <a:rPr lang="de-DE" smtClean="0"/>
              <a:t>14.12.2021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4C99-FC1E-4E0C-B945-DAECE888E4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57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9058-C024-43F8-B044-1B60BE97BB75}" type="datetimeFigureOut">
              <a:rPr lang="de-DE" smtClean="0"/>
              <a:t>14.12.2021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4C99-FC1E-4E0C-B945-DAECE888E4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835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9058-C024-43F8-B044-1B60BE97BB75}" type="datetimeFigureOut">
              <a:rPr lang="de-DE" smtClean="0"/>
              <a:t>14.12.2021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4C99-FC1E-4E0C-B945-DAECE888E4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595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9058-C024-43F8-B044-1B60BE97BB75}" type="datetimeFigureOut">
              <a:rPr lang="de-DE" smtClean="0"/>
              <a:t>14.12.2021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4C99-FC1E-4E0C-B945-DAECE888E4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305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9058-C024-43F8-B044-1B60BE97BB75}" type="datetimeFigureOut">
              <a:rPr lang="de-DE" smtClean="0"/>
              <a:t>14.12.2021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4C99-FC1E-4E0C-B945-DAECE888E4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607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9058-C024-43F8-B044-1B60BE97BB75}" type="datetimeFigureOut">
              <a:rPr lang="de-DE" smtClean="0"/>
              <a:t>14.12.2021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4C99-FC1E-4E0C-B945-DAECE888E4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3867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9058-C024-43F8-B044-1B60BE97BB75}" type="datetimeFigureOut">
              <a:rPr lang="de-DE" smtClean="0"/>
              <a:t>14.12.2021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4C99-FC1E-4E0C-B945-DAECE888E4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38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9058-C024-43F8-B044-1B60BE97BB75}" type="datetimeFigureOut">
              <a:rPr lang="de-DE" smtClean="0"/>
              <a:t>14.12.2021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4C99-FC1E-4E0C-B945-DAECE888E4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72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9058-C024-43F8-B044-1B60BE97BB75}" type="datetimeFigureOut">
              <a:rPr lang="de-DE" smtClean="0"/>
              <a:t>14.12.2021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A4C99-FC1E-4E0C-B945-DAECE888E4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68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89058-C024-43F8-B044-1B60BE97BB75}" type="datetimeFigureOut">
              <a:rPr lang="de-DE" smtClean="0"/>
              <a:t>14.12.2021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A4C99-FC1E-4E0C-B945-DAECE888E4D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4871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581944" y="3954826"/>
            <a:ext cx="5805488" cy="2893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„Verwirrte Welt“</a:t>
            </a:r>
          </a:p>
          <a:p>
            <a:pPr algn="ctr">
              <a:defRPr/>
            </a:pPr>
            <a:r>
              <a:rPr lang="de-DE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de-DE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Begegnung mit und Begleitung von Menschen die an Demenz erkrankt sind</a:t>
            </a:r>
          </a:p>
          <a:p>
            <a:pPr algn="ctr">
              <a:defRPr/>
            </a:pPr>
            <a:endParaRPr lang="de-DE" sz="1200" dirty="0"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r>
              <a:rPr lang="de-DE" b="1" dirty="0">
                <a:latin typeface="Calibri" pitchFamily="34" charset="0"/>
                <a:cs typeface="Calibri" pitchFamily="34" charset="0"/>
              </a:rPr>
              <a:t>Eine Online Fortbildung vom Familienbüro der Universität Tübingen </a:t>
            </a:r>
            <a:r>
              <a:rPr lang="de-DE" b="1">
                <a:latin typeface="Calibri" pitchFamily="34" charset="0"/>
                <a:cs typeface="Calibri" pitchFamily="34" charset="0"/>
              </a:rPr>
              <a:t>am 15.12.2021</a:t>
            </a:r>
            <a:endParaRPr lang="de-DE" b="1" dirty="0"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endParaRPr lang="de-DE" sz="1600" b="1" dirty="0"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r>
              <a:rPr lang="de-DE" b="1" dirty="0">
                <a:latin typeface="Calibri" pitchFamily="34" charset="0"/>
                <a:cs typeface="Calibri" pitchFamily="34" charset="0"/>
              </a:rPr>
              <a:t>mit Gabriele Schaal, Mitarbeiterin der Beratungsstelle</a:t>
            </a:r>
          </a:p>
          <a:p>
            <a:pPr>
              <a:defRPr/>
            </a:pPr>
            <a:endParaRPr lang="de-DE" sz="1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1" name="Grafik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15913"/>
            <a:ext cx="5759450" cy="140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feld 8"/>
          <p:cNvSpPr txBox="1">
            <a:spLocks noChangeArrowheads="1"/>
          </p:cNvSpPr>
          <p:nvPr/>
        </p:nvSpPr>
        <p:spPr bwMode="auto">
          <a:xfrm>
            <a:off x="403225" y="1916113"/>
            <a:ext cx="4081463" cy="136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de-DE" sz="1800" dirty="0">
                <a:cs typeface="Calibri" panose="020F0502020204030204" pitchFamily="34" charset="0"/>
              </a:rPr>
              <a:t>Im Nonnenmacher-Haus</a:t>
            </a:r>
          </a:p>
          <a:p>
            <a:pPr>
              <a:buNone/>
            </a:pPr>
            <a:r>
              <a:rPr lang="de-DE" sz="1800" dirty="0">
                <a:cs typeface="Calibri" panose="020F0502020204030204" pitchFamily="34" charset="0"/>
              </a:rPr>
              <a:t>Gartenstr. 28 - 72074 Tübingen</a:t>
            </a:r>
          </a:p>
          <a:p>
            <a:pPr>
              <a:buNone/>
            </a:pPr>
            <a:r>
              <a:rPr lang="de-DE" sz="1800" dirty="0">
                <a:cs typeface="Calibri" panose="020F0502020204030204" pitchFamily="34" charset="0"/>
              </a:rPr>
              <a:t>07071 – 22498</a:t>
            </a:r>
          </a:p>
          <a:p>
            <a:pPr>
              <a:buNone/>
            </a:pPr>
            <a:r>
              <a:rPr lang="de-DE" sz="1800" dirty="0">
                <a:cs typeface="Calibri" panose="020F0502020204030204" pitchFamily="34" charset="0"/>
              </a:rPr>
              <a:t>www.altenberatung-tuebingen.de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5576" y="3245735"/>
            <a:ext cx="7708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i="1" dirty="0"/>
              <a:t>Handout zur Fortbildung – nur zum persönlichen Gebrauch!</a:t>
            </a:r>
          </a:p>
        </p:txBody>
      </p:sp>
    </p:spTree>
    <p:extLst>
      <p:ext uri="{BB962C8B-B14F-4D97-AF65-F5344CB8AC3E}">
        <p14:creationId xmlns:p14="http://schemas.microsoft.com/office/powerpoint/2010/main" val="3145267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D508A02A-0399-4DD7-A302-651BCED590C6}"/>
              </a:ext>
            </a:extLst>
          </p:cNvPr>
          <p:cNvSpPr txBox="1"/>
          <p:nvPr/>
        </p:nvSpPr>
        <p:spPr>
          <a:xfrm>
            <a:off x="467544" y="1052736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Mit Fortschreiten der Demenz tritt eine Veränderung ein: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45FB845-AA4B-4D64-BD89-52E0D6595576}"/>
              </a:ext>
            </a:extLst>
          </p:cNvPr>
          <p:cNvSpPr txBox="1"/>
          <p:nvPr/>
        </p:nvSpPr>
        <p:spPr>
          <a:xfrm>
            <a:off x="539552" y="1859278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Auch das Langzeitgedächtnis beginnt abzubröckeln und zwar auf eine ganz besondere Weise: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3F32915-170F-4055-A7E3-748E998CB7A4}"/>
              </a:ext>
            </a:extLst>
          </p:cNvPr>
          <p:cNvSpPr txBox="1"/>
          <p:nvPr/>
        </p:nvSpPr>
        <p:spPr>
          <a:xfrm>
            <a:off x="1691680" y="2828835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Zuerst verschwinden die Erinnerungen des Jahres vor Beginn der Demenz,</a:t>
            </a:r>
          </a:p>
          <a:p>
            <a:r>
              <a:rPr lang="de-DE" b="1" dirty="0"/>
              <a:t>später die des Jahres davor </a:t>
            </a:r>
          </a:p>
          <a:p>
            <a:r>
              <a:rPr lang="de-DE" b="1" dirty="0"/>
              <a:t>usw.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85F5E3-F5F1-4A95-BA0D-6F297E48584E}"/>
              </a:ext>
            </a:extLst>
          </p:cNvPr>
          <p:cNvSpPr txBox="1"/>
          <p:nvPr/>
        </p:nvSpPr>
        <p:spPr>
          <a:xfrm>
            <a:off x="611560" y="4797152"/>
            <a:ext cx="6832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Die Erinnerung, das Gedächtnis wird wie ein Wollknäuel abgewickelt.</a:t>
            </a:r>
          </a:p>
        </p:txBody>
      </p:sp>
    </p:spTree>
    <p:extLst>
      <p:ext uri="{BB962C8B-B14F-4D97-AF65-F5344CB8AC3E}">
        <p14:creationId xmlns:p14="http://schemas.microsoft.com/office/powerpoint/2010/main" val="192237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feld 1"/>
          <p:cNvSpPr txBox="1">
            <a:spLocks noChangeArrowheads="1"/>
          </p:cNvSpPr>
          <p:nvPr/>
        </p:nvSpPr>
        <p:spPr bwMode="auto">
          <a:xfrm>
            <a:off x="250825" y="476250"/>
            <a:ext cx="828198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b="1">
                <a:cs typeface="Arial" charset="0"/>
              </a:rPr>
              <a:t>	     </a:t>
            </a:r>
          </a:p>
          <a:p>
            <a:pPr eaLnBrk="1" hangingPunct="1"/>
            <a:endParaRPr lang="de-DE" altLang="de-DE"/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280988" y="1216025"/>
            <a:ext cx="691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b="1" dirty="0"/>
              <a:t>Das Gedächtnis eines/einer 78-jährigen ohne Demenz</a:t>
            </a:r>
          </a:p>
        </p:txBody>
      </p:sp>
      <p:cxnSp>
        <p:nvCxnSpPr>
          <p:cNvPr id="11" name="Gerade Verbindung 10"/>
          <p:cNvCxnSpPr/>
          <p:nvPr/>
        </p:nvCxnSpPr>
        <p:spPr>
          <a:xfrm flipV="1">
            <a:off x="468313" y="3125788"/>
            <a:ext cx="7775575" cy="396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990600" y="2733675"/>
            <a:ext cx="0" cy="457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1112838" y="2727325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1258888" y="2759075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1354138" y="2746375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1476375" y="2759075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1766888" y="2749550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2460625" y="2713038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>
            <a:off x="2268538" y="2719388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>
            <a:off x="2155825" y="2749550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2051050" y="2759075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1979613" y="2759075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1879600" y="2733675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1614488" y="2759075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>
            <a:off x="3190875" y="2692400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>
            <a:off x="3059113" y="2708275"/>
            <a:ext cx="0" cy="4333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2987675" y="2727325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2916238" y="2700338"/>
            <a:ext cx="0" cy="4333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2843213" y="2716213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2700338" y="2733675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2627313" y="2708275"/>
            <a:ext cx="0" cy="4333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4356100" y="27162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4230688" y="2733675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3998913" y="2727325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4121150" y="27162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3851275" y="2735263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3779838" y="2733675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3713163" y="2736850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3563938" y="2719388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>
            <a:off x="3419475" y="2733675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>
            <a:off x="3343275" y="2733675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72" name="Textfeld 41"/>
          <p:cNvSpPr txBox="1">
            <a:spLocks noChangeArrowheads="1"/>
          </p:cNvSpPr>
          <p:nvPr/>
        </p:nvSpPr>
        <p:spPr bwMode="auto">
          <a:xfrm>
            <a:off x="339725" y="3381375"/>
            <a:ext cx="828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dirty="0"/>
              <a:t>78	70	60	50	40	30	20	10	4       0</a:t>
            </a:r>
          </a:p>
        </p:txBody>
      </p:sp>
      <p:cxnSp>
        <p:nvCxnSpPr>
          <p:cNvPr id="43" name="Gerade Verbindung 42"/>
          <p:cNvCxnSpPr/>
          <p:nvPr/>
        </p:nvCxnSpPr>
        <p:spPr>
          <a:xfrm>
            <a:off x="990600" y="2708275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>
            <a:off x="611188" y="2713038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>
            <a:off x="719138" y="2719388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>
            <a:off x="827088" y="2713038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>
            <a:off x="468313" y="27162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4505325" y="2722563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>
            <a:off x="2343150" y="27162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>
            <a:off x="5435600" y="2700338"/>
            <a:ext cx="0" cy="4333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>
            <a:off x="4859338" y="2700338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>
            <a:off x="4716463" y="2713038"/>
            <a:ext cx="0" cy="4333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>
            <a:off x="4643438" y="2733675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>
            <a:off x="7451725" y="2692400"/>
            <a:ext cx="0" cy="4333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>
            <a:off x="6156325" y="2708275"/>
            <a:ext cx="0" cy="4333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>
            <a:off x="5508625" y="2692400"/>
            <a:ext cx="0" cy="4333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>
            <a:off x="7885113" y="2674938"/>
            <a:ext cx="0" cy="4333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>
            <a:off x="6300788" y="2719388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>
            <a:off x="6227763" y="2736850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>
            <a:off x="5011738" y="27416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>
            <a:off x="5126038" y="2722563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>
            <a:off x="5219700" y="27416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>
            <a:off x="5364163" y="2722563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>
            <a:off x="5622925" y="2720975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>
            <a:off x="5757863" y="2722563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>
            <a:off x="5903913" y="2708275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>
            <a:off x="7019925" y="2674938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>
          <a:xfrm>
            <a:off x="6875463" y="26781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>
            <a:off x="6732588" y="2719388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>
            <a:off x="6588125" y="273526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>
            <a:off x="6011863" y="2730500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>
            <a:off x="6443663" y="2713038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>
            <a:off x="7610475" y="2708275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>
            <a:off x="7740650" y="26908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>
            <a:off x="8027988" y="2682875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>
            <a:off x="8118475" y="26908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>
            <a:off x="8243888" y="2719388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>
            <a:off x="7308850" y="2722563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/>
          <p:cNvCxnSpPr/>
          <p:nvPr/>
        </p:nvCxnSpPr>
        <p:spPr>
          <a:xfrm>
            <a:off x="7164388" y="2682875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10" name="Textfeld 80"/>
          <p:cNvSpPr txBox="1">
            <a:spLocks noChangeArrowheads="1"/>
          </p:cNvSpPr>
          <p:nvPr/>
        </p:nvSpPr>
        <p:spPr bwMode="auto">
          <a:xfrm>
            <a:off x="6564313" y="5805488"/>
            <a:ext cx="166528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100"/>
              <a:t>nach Buijssen, 1994</a:t>
            </a:r>
          </a:p>
        </p:txBody>
      </p:sp>
      <p:pic>
        <p:nvPicPr>
          <p:cNvPr id="14411" name="Grafik 8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1728788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8399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257175" y="1158875"/>
            <a:ext cx="69135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b="1" dirty="0"/>
              <a:t>Das Gedächtnis eines/einer 78-jährigen mit Demenz</a:t>
            </a:r>
          </a:p>
        </p:txBody>
      </p:sp>
      <p:cxnSp>
        <p:nvCxnSpPr>
          <p:cNvPr id="8" name="Gerade Verbindung 7"/>
          <p:cNvCxnSpPr/>
          <p:nvPr/>
        </p:nvCxnSpPr>
        <p:spPr>
          <a:xfrm flipV="1">
            <a:off x="468313" y="3125788"/>
            <a:ext cx="7775575" cy="396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flipH="1">
            <a:off x="990600" y="2892425"/>
            <a:ext cx="268288" cy="2984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flipH="1">
            <a:off x="1112838" y="2909888"/>
            <a:ext cx="363537" cy="24923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flipH="1">
            <a:off x="1258888" y="2900363"/>
            <a:ext cx="355600" cy="2905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flipH="1">
            <a:off x="1354138" y="2946400"/>
            <a:ext cx="412750" cy="23177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H="1">
            <a:off x="1476375" y="3019425"/>
            <a:ext cx="403225" cy="17145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flipH="1">
            <a:off x="1766888" y="2900363"/>
            <a:ext cx="284162" cy="28257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2460625" y="2713038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flipH="1">
            <a:off x="2268538" y="3019425"/>
            <a:ext cx="358775" cy="1317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flipH="1">
            <a:off x="2155825" y="2924175"/>
            <a:ext cx="304800" cy="25876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flipH="1">
            <a:off x="2051050" y="2909888"/>
            <a:ext cx="409575" cy="2809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H="1">
            <a:off x="1979613" y="2974975"/>
            <a:ext cx="176212" cy="2159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H="1">
            <a:off x="1879600" y="2900363"/>
            <a:ext cx="276225" cy="2651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H="1">
            <a:off x="1614488" y="3033713"/>
            <a:ext cx="436562" cy="15716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3190875" y="2692400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3059113" y="2708275"/>
            <a:ext cx="0" cy="4333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2987675" y="2727325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>
            <a:off x="2916238" y="2700338"/>
            <a:ext cx="0" cy="4333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>
            <a:off x="2843213" y="2716213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2700338" y="2733675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2627313" y="2708275"/>
            <a:ext cx="0" cy="4333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4356100" y="27162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4230688" y="2733675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3998913" y="2727325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4121150" y="27162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3851275" y="2735263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3779838" y="2733675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3713163" y="2736850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3563938" y="2719388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3419475" y="2733675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3343275" y="2733675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5" name="Textfeld 38"/>
          <p:cNvSpPr txBox="1">
            <a:spLocks noChangeArrowheads="1"/>
          </p:cNvSpPr>
          <p:nvPr/>
        </p:nvSpPr>
        <p:spPr bwMode="auto">
          <a:xfrm>
            <a:off x="339725" y="3381375"/>
            <a:ext cx="828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dirty="0"/>
              <a:t>78	70	60	50	40	30	20	10	4       0</a:t>
            </a:r>
          </a:p>
        </p:txBody>
      </p:sp>
      <p:cxnSp>
        <p:nvCxnSpPr>
          <p:cNvPr id="40" name="Gerade Verbindung 39"/>
          <p:cNvCxnSpPr/>
          <p:nvPr/>
        </p:nvCxnSpPr>
        <p:spPr>
          <a:xfrm flipH="1">
            <a:off x="990600" y="2924175"/>
            <a:ext cx="363538" cy="2174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flipH="1">
            <a:off x="611188" y="2946400"/>
            <a:ext cx="501650" cy="20002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H="1">
            <a:off x="719138" y="2892425"/>
            <a:ext cx="393700" cy="25876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827088" y="2892425"/>
            <a:ext cx="285750" cy="254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>
            <a:off x="469900" y="2892425"/>
            <a:ext cx="249238" cy="25876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>
            <a:off x="4505325" y="2722563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flipH="1">
            <a:off x="2343150" y="2892425"/>
            <a:ext cx="284163" cy="255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>
            <a:off x="5435600" y="2700338"/>
            <a:ext cx="0" cy="4333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4859338" y="2700338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>
            <a:off x="4716463" y="2713038"/>
            <a:ext cx="0" cy="4333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>
            <a:off x="4643438" y="2733675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>
            <a:off x="7451725" y="2692400"/>
            <a:ext cx="0" cy="4333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>
            <a:off x="6156325" y="2708275"/>
            <a:ext cx="0" cy="4333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>
            <a:off x="5508625" y="2692400"/>
            <a:ext cx="0" cy="4333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>
            <a:off x="7885113" y="2674938"/>
            <a:ext cx="0" cy="4333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>
            <a:off x="6300788" y="2719388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>
            <a:off x="6227763" y="2736850"/>
            <a:ext cx="0" cy="431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>
            <a:off x="5011738" y="27416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>
            <a:off x="5126038" y="2722563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>
            <a:off x="5219700" y="27416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>
            <a:off x="5364163" y="2722563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>
            <a:off x="5622925" y="2720975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>
            <a:off x="5757863" y="2722563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>
            <a:off x="5903913" y="2708275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>
            <a:off x="7019925" y="2674938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>
            <a:off x="6875463" y="26781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>
            <a:off x="6732588" y="2719388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>
            <a:off x="6588125" y="273526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>
          <a:xfrm>
            <a:off x="6011863" y="2730500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>
            <a:off x="6443663" y="2713038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>
            <a:off x="7610475" y="2708275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>
            <a:off x="7740650" y="26908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>
            <a:off x="8027988" y="2682875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>
            <a:off x="8118475" y="26908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>
            <a:off x="8243888" y="2719388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>
            <a:off x="7308850" y="2722563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>
            <a:off x="7164388" y="2682875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33" name="Rechteck 77"/>
          <p:cNvSpPr>
            <a:spLocks noChangeArrowheads="1"/>
          </p:cNvSpPr>
          <p:nvPr/>
        </p:nvSpPr>
        <p:spPr bwMode="auto">
          <a:xfrm>
            <a:off x="6953250" y="6191250"/>
            <a:ext cx="13160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100"/>
              <a:t>nach Buijssen, 1994</a:t>
            </a:r>
          </a:p>
        </p:txBody>
      </p:sp>
      <p:pic>
        <p:nvPicPr>
          <p:cNvPr id="15434" name="Grafik 7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1728788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656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249238" y="1216025"/>
            <a:ext cx="8370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b="1" dirty="0"/>
              <a:t>Das Gedächtnis eines/einer 78-jährigen mit fortgeschrittener Demenz </a:t>
            </a:r>
          </a:p>
        </p:txBody>
      </p:sp>
      <p:cxnSp>
        <p:nvCxnSpPr>
          <p:cNvPr id="8" name="Gerade Verbindung 7"/>
          <p:cNvCxnSpPr/>
          <p:nvPr/>
        </p:nvCxnSpPr>
        <p:spPr>
          <a:xfrm flipV="1">
            <a:off x="468313" y="3125788"/>
            <a:ext cx="7775575" cy="396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flipH="1">
            <a:off x="990600" y="2892425"/>
            <a:ext cx="268288" cy="2984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flipH="1">
            <a:off x="1112838" y="2909888"/>
            <a:ext cx="363537" cy="24923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flipH="1">
            <a:off x="1258888" y="2900363"/>
            <a:ext cx="355600" cy="2905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flipH="1">
            <a:off x="1354138" y="2946400"/>
            <a:ext cx="412750" cy="23177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H="1">
            <a:off x="1476375" y="3019425"/>
            <a:ext cx="403225" cy="17145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flipH="1">
            <a:off x="1766888" y="2900363"/>
            <a:ext cx="284162" cy="28257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flipH="1">
            <a:off x="2460625" y="3082925"/>
            <a:ext cx="382588" cy="6191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flipH="1">
            <a:off x="2268538" y="3019425"/>
            <a:ext cx="358775" cy="1317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flipH="1">
            <a:off x="2155825" y="2924175"/>
            <a:ext cx="304800" cy="25876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flipH="1">
            <a:off x="2051050" y="2909888"/>
            <a:ext cx="409575" cy="2809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H="1">
            <a:off x="1979613" y="2974975"/>
            <a:ext cx="176212" cy="2159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H="1">
            <a:off x="1879600" y="2900363"/>
            <a:ext cx="276225" cy="2651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H="1">
            <a:off x="1614488" y="3033713"/>
            <a:ext cx="436562" cy="15716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H="1">
            <a:off x="3190875" y="3016250"/>
            <a:ext cx="373063" cy="1095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flipH="1">
            <a:off x="3059113" y="2892425"/>
            <a:ext cx="284162" cy="2492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flipH="1">
            <a:off x="2987675" y="2974975"/>
            <a:ext cx="355600" cy="1841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H="1">
            <a:off x="2916238" y="2974975"/>
            <a:ext cx="503237" cy="1587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2843213" y="2974975"/>
            <a:ext cx="347662" cy="1730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H="1">
            <a:off x="2700338" y="2974975"/>
            <a:ext cx="358775" cy="1905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H="1">
            <a:off x="2627313" y="2900363"/>
            <a:ext cx="431800" cy="2413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>
            <a:off x="4356100" y="2909888"/>
            <a:ext cx="360363" cy="23812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>
            <a:off x="4230688" y="2892425"/>
            <a:ext cx="304800" cy="27305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>
            <a:off x="3998913" y="2935288"/>
            <a:ext cx="481012" cy="22383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H="1">
            <a:off x="4121150" y="2974975"/>
            <a:ext cx="522288" cy="17303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H="1">
            <a:off x="3851275" y="3016250"/>
            <a:ext cx="379413" cy="1508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H="1">
            <a:off x="3779838" y="2900363"/>
            <a:ext cx="341312" cy="2651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H="1">
            <a:off x="3713163" y="2892425"/>
            <a:ext cx="285750" cy="2762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3563938" y="3033713"/>
            <a:ext cx="434975" cy="11747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H="1">
            <a:off x="3419475" y="2974975"/>
            <a:ext cx="360363" cy="1905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flipH="1">
            <a:off x="3343275" y="3016250"/>
            <a:ext cx="369888" cy="1492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19" name="Textfeld 38"/>
          <p:cNvSpPr txBox="1">
            <a:spLocks noChangeArrowheads="1"/>
          </p:cNvSpPr>
          <p:nvPr/>
        </p:nvSpPr>
        <p:spPr bwMode="auto">
          <a:xfrm>
            <a:off x="339725" y="3381375"/>
            <a:ext cx="828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dirty="0"/>
              <a:t>78	70	60	50	40	30	20	10	4       0</a:t>
            </a:r>
          </a:p>
        </p:txBody>
      </p:sp>
      <p:cxnSp>
        <p:nvCxnSpPr>
          <p:cNvPr id="40" name="Gerade Verbindung 39"/>
          <p:cNvCxnSpPr/>
          <p:nvPr/>
        </p:nvCxnSpPr>
        <p:spPr>
          <a:xfrm flipH="1">
            <a:off x="990600" y="2924175"/>
            <a:ext cx="363538" cy="2174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flipH="1">
            <a:off x="611188" y="2946400"/>
            <a:ext cx="501650" cy="20002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H="1">
            <a:off x="719138" y="2892425"/>
            <a:ext cx="393700" cy="25876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827088" y="2892425"/>
            <a:ext cx="285750" cy="254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>
            <a:off x="469900" y="2892425"/>
            <a:ext cx="249238" cy="25876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H="1">
            <a:off x="4505325" y="2741613"/>
            <a:ext cx="211138" cy="41433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flipH="1">
            <a:off x="2343150" y="2892425"/>
            <a:ext cx="284163" cy="255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 flipH="1">
            <a:off x="5435600" y="2909888"/>
            <a:ext cx="322263" cy="22383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>
            <a:off x="4859338" y="2935288"/>
            <a:ext cx="266700" cy="19843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flipH="1">
            <a:off x="4716463" y="2946400"/>
            <a:ext cx="295275" cy="2000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H="1">
            <a:off x="4643438" y="2909888"/>
            <a:ext cx="368300" cy="255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>
            <a:off x="7451725" y="2692400"/>
            <a:ext cx="0" cy="4333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H="1">
            <a:off x="6156325" y="2892425"/>
            <a:ext cx="144463" cy="2492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 flipH="1">
            <a:off x="5508625" y="2974975"/>
            <a:ext cx="395288" cy="15081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>
            <a:off x="7885113" y="2674938"/>
            <a:ext cx="0" cy="4333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flipH="1">
            <a:off x="6300788" y="3016250"/>
            <a:ext cx="287337" cy="1349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 flipH="1">
            <a:off x="6227763" y="2974975"/>
            <a:ext cx="215900" cy="1936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 flipH="1">
            <a:off x="5011738" y="2935288"/>
            <a:ext cx="207962" cy="23812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 flipH="1">
            <a:off x="5126038" y="2900363"/>
            <a:ext cx="309562" cy="2555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 flipH="1">
            <a:off x="5219700" y="2909888"/>
            <a:ext cx="403225" cy="26352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flipH="1">
            <a:off x="5364163" y="2892425"/>
            <a:ext cx="258762" cy="26352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 flipH="1">
            <a:off x="5622925" y="2924175"/>
            <a:ext cx="280988" cy="2286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flipH="1">
            <a:off x="5757863" y="3024188"/>
            <a:ext cx="398462" cy="13176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flipH="1">
            <a:off x="5903913" y="2952750"/>
            <a:ext cx="323850" cy="18891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>
            <a:off x="7019925" y="2674938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flipH="1">
            <a:off x="6875463" y="2946400"/>
            <a:ext cx="288925" cy="16351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flipH="1">
            <a:off x="6732588" y="2909888"/>
            <a:ext cx="287337" cy="2413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 flipH="1">
            <a:off x="6588125" y="2974975"/>
            <a:ext cx="287338" cy="1920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/>
          <p:cNvCxnSpPr/>
          <p:nvPr/>
        </p:nvCxnSpPr>
        <p:spPr>
          <a:xfrm flipH="1">
            <a:off x="6011863" y="3024188"/>
            <a:ext cx="288925" cy="13811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flipH="1">
            <a:off x="6443663" y="2909888"/>
            <a:ext cx="288925" cy="23495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>
            <a:off x="7610475" y="2708275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/>
        </p:nvCxnSpPr>
        <p:spPr>
          <a:xfrm>
            <a:off x="7740650" y="26908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>
            <a:off x="8027988" y="2682875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>
            <a:off x="8118475" y="2690813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73"/>
          <p:cNvCxnSpPr/>
          <p:nvPr/>
        </p:nvCxnSpPr>
        <p:spPr>
          <a:xfrm>
            <a:off x="8243888" y="2719388"/>
            <a:ext cx="0" cy="431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>
            <a:off x="7308850" y="2722563"/>
            <a:ext cx="0" cy="4333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>
            <a:off x="7164388" y="2682875"/>
            <a:ext cx="0" cy="4333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57" name="Rechteck 77"/>
          <p:cNvSpPr>
            <a:spLocks noChangeArrowheads="1"/>
          </p:cNvSpPr>
          <p:nvPr/>
        </p:nvSpPr>
        <p:spPr bwMode="auto">
          <a:xfrm>
            <a:off x="6953250" y="5949950"/>
            <a:ext cx="13160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1100"/>
              <a:t>nach Buijssen, 1994</a:t>
            </a:r>
          </a:p>
        </p:txBody>
      </p:sp>
      <p:pic>
        <p:nvPicPr>
          <p:cNvPr id="16458" name="Grafik 7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1728788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6530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BF64E8F7-4C3D-464D-9799-D42301A4E95A}"/>
              </a:ext>
            </a:extLst>
          </p:cNvPr>
          <p:cNvSpPr txBox="1"/>
          <p:nvPr/>
        </p:nvSpPr>
        <p:spPr>
          <a:xfrm>
            <a:off x="539552" y="980728"/>
            <a:ext cx="763284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Folgen des Gedächtnisabbaus</a:t>
            </a:r>
          </a:p>
          <a:p>
            <a:endParaRPr lang="de-DE" sz="1000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Instrumentale Fähigkeiten – wie Kaffeekochen, Staubsaugen, Autofahren – verlieren</a:t>
            </a:r>
            <a:br>
              <a:rPr lang="de-DE" sz="800" b="1" dirty="0"/>
            </a:br>
            <a:endParaRPr lang="de-DE" sz="8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Ereignisse aus späteren und früheren Lebensabschnitten vergessen</a:t>
            </a:r>
            <a:br>
              <a:rPr lang="de-DE" sz="800" b="1" dirty="0"/>
            </a:br>
            <a:endParaRPr lang="de-DE" sz="8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Verlust sozialer Fertigkeiten und von Verhaltensregeln</a:t>
            </a:r>
            <a:br>
              <a:rPr lang="de-DE" sz="800" b="1" dirty="0"/>
            </a:br>
            <a:endParaRPr lang="de-DE" sz="8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Wortfindungsschwierigkeiten, verringerter Wortschatz, Verlust der Sprache</a:t>
            </a:r>
            <a:br>
              <a:rPr lang="de-DE" sz="800" b="1" dirty="0"/>
            </a:br>
            <a:endParaRPr lang="de-DE" sz="8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Desorientierung hinsichtlich bekannter Personen:</a:t>
            </a:r>
            <a:br>
              <a:rPr lang="de-DE" sz="2000" b="1" dirty="0"/>
            </a:br>
            <a:r>
              <a:rPr lang="de-DE" sz="2000" b="1" dirty="0"/>
              <a:t>Kinder und PartnerInnen nicht mehr erkennen</a:t>
            </a:r>
            <a:br>
              <a:rPr lang="de-DE" sz="800" b="1" dirty="0"/>
            </a:br>
            <a:endParaRPr lang="de-DE" sz="8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Verstorbene Personen „zum Leben erwecken“</a:t>
            </a:r>
            <a:br>
              <a:rPr lang="de-DE" sz="800" b="1" dirty="0"/>
            </a:br>
            <a:endParaRPr lang="de-DE" sz="8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Verlust der Fähigkeit für sich selbst zu sorgen:</a:t>
            </a:r>
            <a:br>
              <a:rPr lang="de-DE" sz="2000" b="1" dirty="0"/>
            </a:br>
            <a:r>
              <a:rPr lang="de-DE" sz="2000" b="1" dirty="0"/>
              <a:t>Anziehen, Waschen, Zahnpflege, Gang zur Toilette</a:t>
            </a:r>
            <a:br>
              <a:rPr lang="de-DE" sz="800" b="1" dirty="0"/>
            </a:br>
            <a:endParaRPr lang="de-DE" sz="8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Persönlichkeitsveränderungen</a:t>
            </a:r>
            <a:br>
              <a:rPr lang="de-DE" sz="800" b="1" dirty="0"/>
            </a:br>
            <a:endParaRPr lang="de-DE" sz="8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Abbau intellektueller Fähigkeiten</a:t>
            </a:r>
          </a:p>
        </p:txBody>
      </p:sp>
    </p:spTree>
    <p:extLst>
      <p:ext uri="{BB962C8B-B14F-4D97-AF65-F5344CB8AC3E}">
        <p14:creationId xmlns:p14="http://schemas.microsoft.com/office/powerpoint/2010/main" val="127907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21255" y="1052736"/>
            <a:ext cx="17281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0" b="1" dirty="0"/>
              <a:t>Ausnahmen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683568" y="1595954"/>
            <a:ext cx="7416824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Komplizierte Fertigkeiten werden oftmals eher abgebaut als aufgrund der beschriebenen Gesetzmäßigkeit des „Gedächtnisabwickelns“ erwartet werden sollte!</a:t>
            </a:r>
          </a:p>
          <a:p>
            <a:endParaRPr lang="de-DE" sz="135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747016" y="2702714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Komplizierte Fertigkeiten wie z. B. </a:t>
            </a:r>
          </a:p>
          <a:p>
            <a:r>
              <a:rPr lang="de-DE" b="1" dirty="0"/>
              <a:t>Rechnen, Kochen, Buchhaltung, lösen schwieriger Probleme, Reparieren eines Fahrrades, Organisieren eines Festes u. ä.</a:t>
            </a:r>
          </a:p>
          <a:p>
            <a:endParaRPr lang="de-DE" b="1" dirty="0"/>
          </a:p>
          <a:p>
            <a:r>
              <a:rPr lang="de-DE" b="1" dirty="0"/>
              <a:t>Was für jemanden zu dieser Kategorie gehört ist von Person zu Person verschieden, hängt von den jeweiligen Fähigkeiten und persönlichen Interessen ab.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47016" y="5157192"/>
            <a:ext cx="7785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b="1" dirty="0"/>
              <a:t>„</a:t>
            </a:r>
            <a:r>
              <a:rPr lang="de-DE" b="1" dirty="0"/>
              <a:t>Tagebücher“, die häufiger aufgeschlagen werden (Wiederholungen), bleiben länger erhalten. Ebenso bleiben Erinnerungen an Erlebnisse, die mit starken Emotionen verbunden sind, länger erhalten.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33CFD34-36CF-4491-B7AB-7EC158C0BA5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17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allAtOnce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tertitel 2"/>
          <p:cNvSpPr txBox="1">
            <a:spLocks/>
          </p:cNvSpPr>
          <p:nvPr/>
        </p:nvSpPr>
        <p:spPr>
          <a:xfrm>
            <a:off x="647564" y="1988840"/>
            <a:ext cx="7848872" cy="24482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="1" dirty="0"/>
              <a:t>Demenz ist nicht nur ein Ausdruck kognitiver </a:t>
            </a:r>
          </a:p>
          <a:p>
            <a:pPr marL="0" indent="0">
              <a:buNone/>
            </a:pPr>
            <a:endParaRPr lang="de-DE" sz="1000" b="1" dirty="0"/>
          </a:p>
          <a:p>
            <a:pPr marL="0" indent="0">
              <a:buNone/>
            </a:pPr>
            <a:r>
              <a:rPr lang="de-DE" b="1" dirty="0"/>
              <a:t>Störungen, sondern eine tiefgreifende und </a:t>
            </a:r>
          </a:p>
          <a:p>
            <a:pPr marL="0" indent="0">
              <a:buNone/>
            </a:pPr>
            <a:endParaRPr lang="de-DE" sz="1100" b="1" dirty="0"/>
          </a:p>
          <a:p>
            <a:pPr marL="0" indent="0">
              <a:buNone/>
            </a:pPr>
            <a:r>
              <a:rPr lang="de-DE" b="1" dirty="0"/>
              <a:t>komplexe Veränderung der Art und Weise, wie</a:t>
            </a:r>
          </a:p>
          <a:p>
            <a:pPr marL="0" indent="0">
              <a:buNone/>
            </a:pPr>
            <a:endParaRPr lang="de-DE" sz="1100" b="1" dirty="0"/>
          </a:p>
          <a:p>
            <a:pPr marL="0" indent="0">
              <a:buNone/>
            </a:pPr>
            <a:r>
              <a:rPr lang="de-DE" b="1" dirty="0"/>
              <a:t>Menschen sich und ihre Umwelt erleben.</a:t>
            </a:r>
          </a:p>
        </p:txBody>
      </p:sp>
      <p:pic>
        <p:nvPicPr>
          <p:cNvPr id="7" name="Grafik 6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513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611560" y="1124744"/>
            <a:ext cx="8136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/>
              <a:t>Strategien/Verhaltensweisen </a:t>
            </a:r>
          </a:p>
          <a:p>
            <a:r>
              <a:rPr lang="de-DE" sz="2000" b="1" dirty="0"/>
              <a:t>die Personen mit einer demenziellen Erkrankung entwickeln können um mit dieser Krankheit umzugehen</a:t>
            </a:r>
          </a:p>
        </p:txBody>
      </p:sp>
      <p:pic>
        <p:nvPicPr>
          <p:cNvPr id="8" name="Grafik 7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D8938AAC-12C3-489B-AC1D-694E6589DEA4}"/>
              </a:ext>
            </a:extLst>
          </p:cNvPr>
          <p:cNvSpPr txBox="1"/>
          <p:nvPr/>
        </p:nvSpPr>
        <p:spPr>
          <a:xfrm>
            <a:off x="951314" y="2580835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de-DE" b="1" dirty="0"/>
              <a:t>Leugnen</a:t>
            </a:r>
            <a:r>
              <a:rPr lang="de-DE" dirty="0"/>
              <a:t>  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de-DE" b="1" dirty="0"/>
              <a:t>Relativieren 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686733C8-E36E-467F-8835-5E4F57B642D0}"/>
              </a:ext>
            </a:extLst>
          </p:cNvPr>
          <p:cNvSpPr txBox="1"/>
          <p:nvPr/>
        </p:nvSpPr>
        <p:spPr>
          <a:xfrm>
            <a:off x="960848" y="3109318"/>
            <a:ext cx="49793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de-DE" b="1" dirty="0" err="1"/>
              <a:t>Somatisieren</a:t>
            </a:r>
            <a:r>
              <a:rPr lang="de-DE" b="1" dirty="0"/>
              <a:t> </a:t>
            </a:r>
            <a:endParaRPr lang="de-DE" dirty="0"/>
          </a:p>
          <a:p>
            <a:pPr marL="285750" indent="-285750">
              <a:buFont typeface="Courier New" pitchFamily="49" charset="0"/>
              <a:buChar char="o"/>
            </a:pPr>
            <a:r>
              <a:rPr lang="de-DE" b="1" dirty="0"/>
              <a:t>Fremdbeschuldigen </a:t>
            </a:r>
            <a:endParaRPr lang="de-DE" dirty="0"/>
          </a:p>
          <a:p>
            <a:pPr marL="285750" indent="-285750">
              <a:buFont typeface="Courier New" pitchFamily="49" charset="0"/>
              <a:buChar char="o"/>
            </a:pPr>
            <a:r>
              <a:rPr lang="de-DE" b="1" dirty="0"/>
              <a:t>Merkzettel schreiben</a:t>
            </a:r>
            <a:endParaRPr lang="de-DE" dirty="0"/>
          </a:p>
          <a:p>
            <a:pPr marL="285750" indent="-285750">
              <a:buFont typeface="Courier New" pitchFamily="49" charset="0"/>
              <a:buChar char="o"/>
            </a:pPr>
            <a:r>
              <a:rPr lang="de-DE" b="1" dirty="0"/>
              <a:t>Konfabulieren</a:t>
            </a:r>
            <a:endParaRPr lang="de-DE" dirty="0"/>
          </a:p>
          <a:p>
            <a:pPr marL="285750" indent="-285750">
              <a:buFont typeface="Courier New" pitchFamily="49" charset="0"/>
              <a:buChar char="o"/>
            </a:pPr>
            <a:r>
              <a:rPr lang="de-DE" b="1" dirty="0"/>
              <a:t>Schaffen von festgelegten Routen </a:t>
            </a:r>
            <a:endParaRPr lang="de-DE" dirty="0"/>
          </a:p>
          <a:p>
            <a:pPr marL="285750" indent="-285750">
              <a:buFont typeface="Courier New" pitchFamily="49" charset="0"/>
              <a:buChar char="o"/>
            </a:pPr>
            <a:r>
              <a:rPr lang="de-DE" b="1" dirty="0"/>
              <a:t>Isolation, sozialer Rückzug, Passivität</a:t>
            </a:r>
            <a:endParaRPr lang="de-DE" dirty="0"/>
          </a:p>
          <a:p>
            <a:pPr marL="285750" indent="-285750">
              <a:buFont typeface="Courier New" pitchFamily="49" charset="0"/>
              <a:buChar char="o"/>
            </a:pPr>
            <a:r>
              <a:rPr lang="de-DE" b="1" dirty="0"/>
              <a:t>Rückzug in Vergangenheit, Erinnerungen</a:t>
            </a:r>
            <a:endParaRPr lang="de-DE" dirty="0"/>
          </a:p>
          <a:p>
            <a:r>
              <a:rPr lang="de-DE" b="1" dirty="0"/>
              <a:t> 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291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hteck 1"/>
          <p:cNvSpPr>
            <a:spLocks noChangeArrowheads="1"/>
          </p:cNvSpPr>
          <p:nvPr/>
        </p:nvSpPr>
        <p:spPr bwMode="auto">
          <a:xfrm>
            <a:off x="250825" y="1200150"/>
            <a:ext cx="84248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200" b="1" dirty="0"/>
              <a:t>Gefühle und Befinden von Personen, die an Demenz erkrankt sind</a:t>
            </a:r>
          </a:p>
        </p:txBody>
      </p:sp>
      <p:sp>
        <p:nvSpPr>
          <p:cNvPr id="3" name="Rechteck 2"/>
          <p:cNvSpPr/>
          <p:nvPr/>
        </p:nvSpPr>
        <p:spPr>
          <a:xfrm>
            <a:off x="889000" y="2492375"/>
            <a:ext cx="7416800" cy="32940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Courier New" pitchFamily="49" charset="0"/>
              <a:buChar char="o"/>
              <a:defRPr/>
            </a:pPr>
            <a:r>
              <a:rPr lang="de-DE" sz="2000" b="1" dirty="0"/>
              <a:t>Verunsicherung</a:t>
            </a:r>
            <a:r>
              <a:rPr lang="de-DE" sz="2000" dirty="0"/>
              <a:t> </a:t>
            </a:r>
          </a:p>
          <a:p>
            <a:pPr>
              <a:defRPr/>
            </a:pPr>
            <a:r>
              <a:rPr lang="de-DE" dirty="0"/>
              <a:t> </a:t>
            </a:r>
          </a:p>
          <a:p>
            <a:pPr marL="285750" indent="-285750">
              <a:buFont typeface="Courier New" pitchFamily="49" charset="0"/>
              <a:buChar char="o"/>
              <a:defRPr/>
            </a:pPr>
            <a:r>
              <a:rPr lang="de-DE" sz="2000" b="1" dirty="0"/>
              <a:t>Angst, Hilflosigkeit, Verzweiflung</a:t>
            </a:r>
            <a:endParaRPr lang="de-DE" sz="2000" dirty="0"/>
          </a:p>
          <a:p>
            <a:pPr>
              <a:defRPr/>
            </a:pPr>
            <a:r>
              <a:rPr lang="de-DE" dirty="0"/>
              <a:t> </a:t>
            </a:r>
          </a:p>
          <a:p>
            <a:pPr marL="285750" indent="-285750">
              <a:buFont typeface="Courier New" pitchFamily="49" charset="0"/>
              <a:buChar char="o"/>
              <a:defRPr/>
            </a:pPr>
            <a:r>
              <a:rPr lang="de-DE" sz="2000" b="1" dirty="0"/>
              <a:t>Unruhe, Rastlosigkeit</a:t>
            </a:r>
            <a:endParaRPr lang="de-DE" sz="2000" dirty="0"/>
          </a:p>
          <a:p>
            <a:pPr>
              <a:defRPr/>
            </a:pPr>
            <a:r>
              <a:rPr lang="de-DE" dirty="0"/>
              <a:t> </a:t>
            </a:r>
          </a:p>
          <a:p>
            <a:pPr marL="285750" indent="-285750">
              <a:buFont typeface="Courier New" pitchFamily="49" charset="0"/>
              <a:buChar char="o"/>
              <a:defRPr/>
            </a:pPr>
            <a:r>
              <a:rPr lang="de-DE" sz="2000" b="1" dirty="0"/>
              <a:t>Überforderung, schwindendes Selbstvertrauen</a:t>
            </a:r>
            <a:endParaRPr lang="de-DE" sz="2000" dirty="0"/>
          </a:p>
          <a:p>
            <a:pPr>
              <a:defRPr/>
            </a:pPr>
            <a:r>
              <a:rPr lang="de-DE" dirty="0"/>
              <a:t> </a:t>
            </a:r>
          </a:p>
          <a:p>
            <a:pPr marL="285750" indent="-285750">
              <a:buFont typeface="Courier New" pitchFamily="49" charset="0"/>
              <a:buChar char="o"/>
              <a:defRPr/>
            </a:pPr>
            <a:r>
              <a:rPr lang="de-DE" sz="2000" b="1" dirty="0"/>
              <a:t>Gefühlschaos, Stimmungsschwankungen</a:t>
            </a:r>
            <a:endParaRPr lang="de-DE" sz="2000" dirty="0"/>
          </a:p>
          <a:p>
            <a:pPr>
              <a:defRPr/>
            </a:pPr>
            <a:r>
              <a:rPr lang="de-DE" b="1" dirty="0"/>
              <a:t> </a:t>
            </a:r>
          </a:p>
          <a:p>
            <a:pPr>
              <a:defRPr/>
            </a:pPr>
            <a:endParaRPr lang="de-DE" dirty="0"/>
          </a:p>
        </p:txBody>
      </p:sp>
      <p:pic>
        <p:nvPicPr>
          <p:cNvPr id="20485" name="Grafik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1728788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55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1907704" y="2132856"/>
            <a:ext cx="619268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de-DE" sz="2000" b="1" dirty="0"/>
              <a:t>Das Gefühl, etwas wert zu sein</a:t>
            </a:r>
            <a:br>
              <a:rPr lang="de-DE" b="1" dirty="0"/>
            </a:b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b="1" dirty="0"/>
              <a:t>Das Gefühl etwas tun zu können</a:t>
            </a:r>
            <a:br>
              <a:rPr lang="de-DE" sz="2000" b="1" dirty="0"/>
            </a:br>
            <a:endParaRPr lang="de-DE" sz="2000" b="1" dirty="0"/>
          </a:p>
          <a:p>
            <a:pPr marL="285750" indent="-285750">
              <a:buFont typeface="Wingdings" pitchFamily="2" charset="2"/>
              <a:buChar char="Ø"/>
            </a:pP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b="1" dirty="0"/>
              <a:t>Das Gefühl, mit anderen in Kontakt treten zu können</a:t>
            </a:r>
            <a:br>
              <a:rPr lang="de-DE" b="1" dirty="0"/>
            </a:b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b="1" dirty="0"/>
              <a:t>Das Gefühl der Hoffnung und des Vertrauens</a:t>
            </a: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endParaRPr lang="de-DE" b="1" dirty="0"/>
          </a:p>
          <a:p>
            <a:r>
              <a:rPr lang="de-DE" sz="1100" b="1" dirty="0"/>
              <a:t>			frei nach: Leben im Anderland</a:t>
            </a:r>
            <a:br>
              <a:rPr lang="de-DE" sz="1100" b="1" dirty="0"/>
            </a:br>
            <a:r>
              <a:rPr lang="de-DE" sz="1100" b="1" dirty="0"/>
              <a:t>			                   Alzheimer Gesellschaft Ba-Wü</a:t>
            </a:r>
          </a:p>
        </p:txBody>
      </p:sp>
      <p:sp>
        <p:nvSpPr>
          <p:cNvPr id="2" name="Rechteck 1"/>
          <p:cNvSpPr/>
          <p:nvPr/>
        </p:nvSpPr>
        <p:spPr>
          <a:xfrm>
            <a:off x="971600" y="980728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/>
              <a:t>Bedürfnisse von Menschen die an einer Demenz erkrankt sind:</a:t>
            </a:r>
          </a:p>
        </p:txBody>
      </p:sp>
      <p:pic>
        <p:nvPicPr>
          <p:cNvPr id="9" name="Grafik 8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677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feld 6"/>
          <p:cNvSpPr txBox="1">
            <a:spLocks noChangeArrowheads="1"/>
          </p:cNvSpPr>
          <p:nvPr/>
        </p:nvSpPr>
        <p:spPr bwMode="auto">
          <a:xfrm>
            <a:off x="3408363" y="1484313"/>
            <a:ext cx="20891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3600" b="1">
                <a:latin typeface="Arial" charset="0"/>
              </a:rPr>
              <a:t>Demenz</a:t>
            </a: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3408363" y="2708275"/>
            <a:ext cx="2268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latin typeface="Arial" charset="0"/>
              </a:rPr>
              <a:t>„der Geist ist weg“</a:t>
            </a:r>
          </a:p>
        </p:txBody>
      </p:sp>
      <p:sp>
        <p:nvSpPr>
          <p:cNvPr id="9" name="Textfeld 8"/>
          <p:cNvSpPr txBox="1">
            <a:spLocks noChangeArrowheads="1"/>
          </p:cNvSpPr>
          <p:nvPr/>
        </p:nvSpPr>
        <p:spPr bwMode="auto">
          <a:xfrm>
            <a:off x="1238250" y="3573463"/>
            <a:ext cx="69183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latin typeface="Arial" charset="0"/>
              </a:rPr>
              <a:t>Oberbegriff für eine Vielzahl unterschiedlicher hirnorganischer Leistungs- und Funktionsstörungen des Gehirns</a:t>
            </a:r>
          </a:p>
        </p:txBody>
      </p:sp>
      <p:pic>
        <p:nvPicPr>
          <p:cNvPr id="5126" name="Grafik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180975"/>
            <a:ext cx="1728788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016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772076" y="1153492"/>
            <a:ext cx="619268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b="1" dirty="0"/>
              <a:t>ernst genommen werden</a:t>
            </a:r>
            <a:br>
              <a:rPr lang="de-DE" sz="2000" b="1" dirty="0"/>
            </a:b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b="1" dirty="0"/>
              <a:t>Zuwendung und Verständnis</a:t>
            </a:r>
            <a:br>
              <a:rPr lang="de-DE" b="1" dirty="0"/>
            </a:b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b="1" dirty="0"/>
              <a:t>Geduld, Zeit, Ruhe</a:t>
            </a:r>
            <a:br>
              <a:rPr lang="de-DE" b="1" dirty="0"/>
            </a:b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b="1" dirty="0"/>
              <a:t>möglichst stressfreie Atmosphäre</a:t>
            </a:r>
            <a:br>
              <a:rPr lang="de-DE" b="1" dirty="0"/>
            </a:b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b="1" dirty="0"/>
              <a:t>klare, einfache Kommunikation</a:t>
            </a:r>
            <a:br>
              <a:rPr lang="de-DE" b="1" dirty="0"/>
            </a:b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b="1" dirty="0"/>
              <a:t>Orientierungshilfen</a:t>
            </a:r>
            <a:br>
              <a:rPr lang="de-DE" sz="2000" b="1" dirty="0"/>
            </a:b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b="1" dirty="0"/>
              <a:t>keine Reizüberflutung, sondern Geräuschreduzierung</a:t>
            </a:r>
            <a:br>
              <a:rPr lang="de-DE" sz="2000" b="1" dirty="0"/>
            </a:br>
            <a:endParaRPr lang="de-DE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de-DE" sz="2000" b="1" dirty="0"/>
              <a:t>Beschäftigung, „dazu gehören“</a:t>
            </a:r>
          </a:p>
        </p:txBody>
      </p:sp>
      <p:pic>
        <p:nvPicPr>
          <p:cNvPr id="7" name="Grafik 6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49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467544" y="1700808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/>
              <a:t>Die Bedürfnisse der Menschen mit einer demenziellen Erkrankung</a:t>
            </a:r>
          </a:p>
          <a:p>
            <a:endParaRPr lang="de-DE" sz="1000" b="1" dirty="0"/>
          </a:p>
          <a:p>
            <a:r>
              <a:rPr lang="de-DE" sz="2400" b="1" dirty="0"/>
              <a:t>sind der Ausgangspunkt aller Unterstützungshandlungen.</a:t>
            </a:r>
            <a:endParaRPr lang="de-DE" sz="2400" dirty="0"/>
          </a:p>
        </p:txBody>
      </p:sp>
      <p:pic>
        <p:nvPicPr>
          <p:cNvPr id="7" name="Grafik 6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611560" y="3717032"/>
            <a:ext cx="7271991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Damit stehen alle BegleiterInnen der Menschen </a:t>
            </a:r>
          </a:p>
          <a:p>
            <a:r>
              <a:rPr lang="de-DE" sz="2400" b="1" dirty="0"/>
              <a:t>mit demenzieller Erkrankung</a:t>
            </a:r>
          </a:p>
          <a:p>
            <a:endParaRPr lang="de-DE" sz="1000" b="1" dirty="0"/>
          </a:p>
          <a:p>
            <a:r>
              <a:rPr lang="de-DE" sz="2400" b="1" dirty="0"/>
              <a:t>vor der Herausforderung und Aufgabe die tatsächlichen</a:t>
            </a:r>
          </a:p>
          <a:p>
            <a:r>
              <a:rPr lang="de-DE" sz="2400" b="1" dirty="0"/>
              <a:t>Bedürfnisse der erkrankten Person herauszufinden</a:t>
            </a:r>
          </a:p>
        </p:txBody>
      </p:sp>
    </p:spTree>
    <p:extLst>
      <p:ext uri="{BB962C8B-B14F-4D97-AF65-F5344CB8AC3E}">
        <p14:creationId xmlns:p14="http://schemas.microsoft.com/office/powerpoint/2010/main" val="136089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597012" y="2348880"/>
            <a:ext cx="780632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/>
              <a:t>Entscheidend dabei ist, dass Menschen in ihren Interessen wahr-  und ernstgenommen werden.</a:t>
            </a:r>
          </a:p>
          <a:p>
            <a:endParaRPr lang="de-DE" sz="1400" b="1" dirty="0"/>
          </a:p>
          <a:p>
            <a:r>
              <a:rPr lang="de-DE" sz="2400" b="1" dirty="0"/>
              <a:t>Manchmal sind es Kleinigkeiten die subjektive Lebensqualität hervorrufen.</a:t>
            </a:r>
            <a:endParaRPr lang="de-DE" sz="2400" dirty="0"/>
          </a:p>
        </p:txBody>
      </p:sp>
      <p:pic>
        <p:nvPicPr>
          <p:cNvPr id="7" name="Grafik 6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51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/>
        </p:nvSpPr>
        <p:spPr>
          <a:xfrm>
            <a:off x="6516216" y="1404107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Das </a:t>
            </a:r>
            <a:r>
              <a:rPr lang="de-DE" sz="2400" b="1" dirty="0"/>
              <a:t>Verhalten</a:t>
            </a:r>
            <a:r>
              <a:rPr lang="de-DE" b="1" dirty="0"/>
              <a:t>  </a:t>
            </a:r>
            <a:r>
              <a:rPr lang="de-DE" sz="2000" b="1" dirty="0"/>
              <a:t>der erkrankten Person verstehen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033499" y="692696"/>
            <a:ext cx="30770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Die </a:t>
            </a:r>
            <a:r>
              <a:rPr lang="de-DE" sz="2400" b="1" dirty="0"/>
              <a:t>Gefühlswelt</a:t>
            </a:r>
          </a:p>
          <a:p>
            <a:pPr algn="ctr"/>
            <a:r>
              <a:rPr lang="de-DE" sz="2000" b="1" dirty="0"/>
              <a:t>der Person mit einer Demenz nachempfinden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33642" y="2066592"/>
            <a:ext cx="267289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Die </a:t>
            </a:r>
            <a:r>
              <a:rPr lang="de-DE" sz="2400" b="1" dirty="0"/>
              <a:t>Bedürfnisse</a:t>
            </a:r>
          </a:p>
          <a:p>
            <a:pPr algn="ctr"/>
            <a:r>
              <a:rPr lang="de-DE" sz="2000" b="1" dirty="0"/>
              <a:t>der Erkrankten kennen und in den Mittelpunkt des eigenen Handelns stellen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203848" y="4653136"/>
            <a:ext cx="33123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Grundhaltung</a:t>
            </a:r>
          </a:p>
          <a:p>
            <a:pPr algn="ctr"/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für den Kontakt und die Kommunikation mit Menschen mit einer Demenz</a:t>
            </a:r>
          </a:p>
        </p:txBody>
      </p:sp>
      <p:cxnSp>
        <p:nvCxnSpPr>
          <p:cNvPr id="4" name="Gerade Verbindung mit Pfeil 3"/>
          <p:cNvCxnSpPr/>
          <p:nvPr/>
        </p:nvCxnSpPr>
        <p:spPr>
          <a:xfrm flipH="1" flipV="1">
            <a:off x="2619181" y="3429001"/>
            <a:ext cx="1169334" cy="12241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4535064" y="1942716"/>
            <a:ext cx="0" cy="2376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V="1">
            <a:off x="5796136" y="2564904"/>
            <a:ext cx="1368152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5" name="Grafik 14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2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521083" y="2348880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itchFamily="2" charset="2"/>
              <a:buChar char="Ø"/>
            </a:pPr>
            <a:r>
              <a:rPr lang="de-DE" sz="2000" b="1" dirty="0"/>
              <a:t>Blick auf Ressourcen, auf verbliebene Fähigkeiten </a:t>
            </a:r>
          </a:p>
          <a:p>
            <a:r>
              <a:rPr lang="de-DE" sz="1000" b="1" dirty="0"/>
              <a:t> 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de-DE" sz="2000" b="1" dirty="0"/>
              <a:t>Demenziell erkrankte Menschen sind und bleiben erwachsene Personen</a:t>
            </a:r>
            <a:br>
              <a:rPr lang="de-DE" sz="2000" b="1" dirty="0"/>
            </a:br>
            <a:r>
              <a:rPr lang="de-DE" sz="2000" b="1" dirty="0"/>
              <a:t>mit einer eigenen Persönlichkeit und Geschichte</a:t>
            </a:r>
            <a:br>
              <a:rPr lang="de-DE" sz="2000" b="1" dirty="0"/>
            </a:br>
            <a:endParaRPr lang="de-DE" sz="10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537332" y="3573016"/>
            <a:ext cx="86409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itchFamily="2" charset="2"/>
              <a:buChar char="Ø"/>
            </a:pPr>
            <a:r>
              <a:rPr lang="de-DE" sz="2000" b="1" dirty="0"/>
              <a:t>Anerkennung geben</a:t>
            </a:r>
            <a:br>
              <a:rPr lang="de-DE" sz="2000" b="1" dirty="0"/>
            </a:br>
            <a:endParaRPr lang="de-DE" sz="1000" b="1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de-DE" sz="2000" b="1" dirty="0"/>
              <a:t>eingehen auf Gefühle, diese bleiben bis zuletzt erhalten</a:t>
            </a:r>
            <a:br>
              <a:rPr lang="de-DE" sz="2000" b="1" dirty="0"/>
            </a:br>
            <a:endParaRPr lang="de-DE" sz="1000" b="1" dirty="0"/>
          </a:p>
          <a:p>
            <a:pPr marL="342900" indent="-342900">
              <a:buFont typeface="Wingdings" pitchFamily="2" charset="2"/>
              <a:buChar char="Ø"/>
            </a:pPr>
            <a:r>
              <a:rPr lang="de-DE" sz="2000" b="1" dirty="0"/>
              <a:t>sich biographisches Wissen aneignen und dieses anwenden</a:t>
            </a:r>
          </a:p>
          <a:p>
            <a:endParaRPr lang="de-DE" sz="1000" b="1" dirty="0"/>
          </a:p>
          <a:p>
            <a:pPr marL="342900" lvl="0" indent="-342900">
              <a:buFont typeface="Wingdings" pitchFamily="2" charset="2"/>
              <a:buChar char="Ø"/>
            </a:pPr>
            <a:r>
              <a:rPr lang="de-DE" sz="2000" b="1" dirty="0"/>
              <a:t>Sicherheit, Geborgenheit vermitteln</a:t>
            </a:r>
          </a:p>
          <a:p>
            <a:r>
              <a:rPr lang="de-DE" sz="1000" b="1" dirty="0"/>
              <a:t> 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000" b="1" dirty="0"/>
              <a:t>Antriebsarmut aushalten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481312" y="1230076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Grundhaltung</a:t>
            </a:r>
          </a:p>
        </p:txBody>
      </p:sp>
      <p:pic>
        <p:nvPicPr>
          <p:cNvPr id="10" name="Grafik 9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77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971600" y="1844824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/>
              <a:t>Signale von Menschen mit Demenz</a:t>
            </a:r>
          </a:p>
          <a:p>
            <a:r>
              <a:rPr lang="de-DE" sz="2800" b="1" dirty="0"/>
              <a:t> </a:t>
            </a:r>
          </a:p>
          <a:p>
            <a:r>
              <a:rPr lang="de-DE" sz="2800" b="1" dirty="0"/>
              <a:t>müssen stets als Mitteilung wahrgenommen werden,</a:t>
            </a:r>
          </a:p>
          <a:p>
            <a:r>
              <a:rPr lang="de-DE" sz="2800" b="1" dirty="0"/>
              <a:t> </a:t>
            </a:r>
          </a:p>
          <a:p>
            <a:r>
              <a:rPr lang="de-DE" sz="2800" b="1" dirty="0"/>
              <a:t>NICHT als dementielles Verhalten!</a:t>
            </a:r>
            <a:endParaRPr lang="de-DE" sz="2800" dirty="0"/>
          </a:p>
        </p:txBody>
      </p:sp>
      <p:pic>
        <p:nvPicPr>
          <p:cNvPr id="6" name="Grafik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728788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245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47564" y="1412776"/>
            <a:ext cx="7848872" cy="4032448"/>
          </a:xfrm>
        </p:spPr>
        <p:txBody>
          <a:bodyPr/>
          <a:lstStyle/>
          <a:p>
            <a:pPr algn="l"/>
            <a:r>
              <a:rPr lang="de-DE" dirty="0">
                <a:solidFill>
                  <a:schemeClr val="tx1"/>
                </a:solidFill>
              </a:rPr>
              <a:t>„Ich bin auch ab und zu verwirrt, aber es ist nicht so, dass ich überhaupt nichts mehr weiß, ne?“</a:t>
            </a:r>
          </a:p>
          <a:p>
            <a:pPr algn="l"/>
            <a:r>
              <a:rPr lang="de-DE" dirty="0">
                <a:solidFill>
                  <a:schemeClr val="tx1"/>
                </a:solidFill>
              </a:rPr>
              <a:t>					</a:t>
            </a:r>
          </a:p>
          <a:p>
            <a:pPr algn="l"/>
            <a:r>
              <a:rPr lang="de-DE" dirty="0">
                <a:solidFill>
                  <a:schemeClr val="tx1"/>
                </a:solidFill>
              </a:rPr>
              <a:t>			Frau Margarethe A., 74 Jahre</a:t>
            </a:r>
          </a:p>
          <a:p>
            <a:pPr algn="l"/>
            <a:r>
              <a:rPr lang="de-DE" sz="1600" dirty="0">
                <a:solidFill>
                  <a:schemeClr val="tx1"/>
                </a:solidFill>
              </a:rPr>
              <a:t>			zit. aus </a:t>
            </a:r>
            <a:r>
              <a:rPr lang="de-DE" sz="1600" dirty="0" err="1">
                <a:solidFill>
                  <a:schemeClr val="tx1"/>
                </a:solidFill>
              </a:rPr>
              <a:t>Stechl</a:t>
            </a:r>
            <a:r>
              <a:rPr lang="de-DE" sz="1600" dirty="0">
                <a:solidFill>
                  <a:schemeClr val="tx1"/>
                </a:solidFill>
              </a:rPr>
              <a:t>, Steinhagen-Thiessen, </a:t>
            </a:r>
            <a:r>
              <a:rPr lang="de-DE" sz="1600" dirty="0" err="1">
                <a:solidFill>
                  <a:schemeClr val="tx1"/>
                </a:solidFill>
              </a:rPr>
              <a:t>Knüvener</a:t>
            </a:r>
            <a:r>
              <a:rPr lang="de-DE" sz="1600" dirty="0">
                <a:solidFill>
                  <a:schemeClr val="tx1"/>
                </a:solidFill>
              </a:rPr>
              <a:t>: Demenz – 			mit dem Vergessen leben, </a:t>
            </a:r>
            <a:r>
              <a:rPr lang="de-DE" sz="1600" dirty="0" err="1">
                <a:solidFill>
                  <a:schemeClr val="tx1"/>
                </a:solidFill>
              </a:rPr>
              <a:t>Mabuse</a:t>
            </a:r>
            <a:r>
              <a:rPr lang="de-DE" sz="1600" dirty="0">
                <a:solidFill>
                  <a:schemeClr val="tx1"/>
                </a:solidFill>
              </a:rPr>
              <a:t> Verlag 2008</a:t>
            </a:r>
          </a:p>
        </p:txBody>
      </p:sp>
      <p:pic>
        <p:nvPicPr>
          <p:cNvPr id="6" name="Grafik 5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32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Grafik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728788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feld 1"/>
          <p:cNvSpPr txBox="1">
            <a:spLocks noChangeArrowheads="1"/>
          </p:cNvSpPr>
          <p:nvPr/>
        </p:nvSpPr>
        <p:spPr bwMode="auto">
          <a:xfrm>
            <a:off x="485775" y="1628775"/>
            <a:ext cx="8228013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charset="0"/>
              </a:rPr>
              <a:t>Eine Demenz entsteht,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Arial" charset="0"/>
              </a:rPr>
              <a:t>wenn ausgedehnte Abschnitte der Hirnrinde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Arial" charset="0"/>
              </a:rPr>
              <a:t>die für kognitive Funktionen, Verhalten oder Persönlichkeit zuständig sind geschädigt werden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br>
              <a:rPr lang="de-DE" altLang="de-DE" sz="2000" dirty="0">
                <a:latin typeface="Arial" charset="0"/>
              </a:rPr>
            </a:br>
            <a:r>
              <a:rPr lang="de-DE" altLang="de-DE" sz="2000" dirty="0">
                <a:latin typeface="Arial" charset="0"/>
              </a:rPr>
              <a:t>wenn wichtige Verbindungsbahnen zwischen solchen Abschnitten unterbrochen sind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Arial" charset="0"/>
              </a:rPr>
              <a:t>Es gehen Nervenzellen verloren</a:t>
            </a:r>
          </a:p>
        </p:txBody>
      </p:sp>
    </p:spTree>
    <p:extLst>
      <p:ext uri="{BB962C8B-B14F-4D97-AF65-F5344CB8AC3E}">
        <p14:creationId xmlns:p14="http://schemas.microsoft.com/office/powerpoint/2010/main" val="225081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728788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feld 1"/>
          <p:cNvSpPr txBox="1">
            <a:spLocks noChangeArrowheads="1"/>
          </p:cNvSpPr>
          <p:nvPr/>
        </p:nvSpPr>
        <p:spPr bwMode="auto">
          <a:xfrm>
            <a:off x="819150" y="1597025"/>
            <a:ext cx="6273800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>
                <a:latin typeface="Arial" charset="0"/>
              </a:rPr>
              <a:t>Häufigste Formen der Demenz: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Arial" charset="0"/>
            </a:endParaRP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de-DE" altLang="de-DE" sz="2000">
                <a:latin typeface="Arial" charset="0"/>
              </a:rPr>
              <a:t>Alzheimer Erkrankung</a:t>
            </a:r>
            <a:br>
              <a:rPr lang="de-DE" altLang="de-DE" sz="2000">
                <a:latin typeface="Arial" charset="0"/>
              </a:rPr>
            </a:br>
            <a:endParaRPr lang="de-DE" altLang="de-DE" sz="2000">
              <a:latin typeface="Arial" charset="0"/>
            </a:endParaRP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de-DE" altLang="de-DE" sz="2000">
                <a:latin typeface="Arial" charset="0"/>
              </a:rPr>
              <a:t>Lewy-Körperchen-Krankheit</a:t>
            </a:r>
            <a:br>
              <a:rPr lang="de-DE" altLang="de-DE" sz="2000">
                <a:latin typeface="Arial" charset="0"/>
              </a:rPr>
            </a:br>
            <a:endParaRPr lang="de-DE" altLang="de-DE" sz="2000">
              <a:latin typeface="Arial" charset="0"/>
            </a:endParaRP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de-DE" altLang="de-DE" sz="2000">
                <a:latin typeface="Arial" charset="0"/>
              </a:rPr>
              <a:t>Frontotemporale Degenerationen</a:t>
            </a:r>
            <a:br>
              <a:rPr lang="de-DE" altLang="de-DE" sz="2000">
                <a:latin typeface="Arial" charset="0"/>
              </a:rPr>
            </a:br>
            <a:endParaRPr lang="de-DE" altLang="de-DE" sz="2000">
              <a:latin typeface="Arial" charset="0"/>
            </a:endParaRP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de-DE" altLang="de-DE" sz="2000">
                <a:latin typeface="Arial" charset="0"/>
              </a:rPr>
              <a:t>Erkrankungen der Blutgefäße des Gehirns</a:t>
            </a:r>
            <a:br>
              <a:rPr lang="de-DE" altLang="de-DE" sz="2000">
                <a:latin typeface="Arial" charset="0"/>
              </a:rPr>
            </a:br>
            <a:endParaRPr lang="de-DE" altLang="de-DE" sz="20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br>
              <a:rPr lang="de-DE" altLang="de-DE" sz="2000">
                <a:latin typeface="Arial" charset="0"/>
              </a:rPr>
            </a:br>
            <a:endParaRPr lang="de-DE" altLang="de-DE" sz="20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174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Grafik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728788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feld 1"/>
          <p:cNvSpPr txBox="1">
            <a:spLocks noChangeArrowheads="1"/>
          </p:cNvSpPr>
          <p:nvPr/>
        </p:nvSpPr>
        <p:spPr bwMode="auto">
          <a:xfrm>
            <a:off x="900113" y="1947863"/>
            <a:ext cx="598914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charset="0"/>
              </a:rPr>
              <a:t>Die spezifischen Symptome einer Demenz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charset="0"/>
              </a:rPr>
              <a:t>hängen in erster Linie davon ab,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>
                <a:latin typeface="Arial" charset="0"/>
              </a:rPr>
              <a:t>welche Stellen des Gehirns betroffen sind</a:t>
            </a:r>
          </a:p>
        </p:txBody>
      </p:sp>
    </p:spTree>
    <p:extLst>
      <p:ext uri="{BB962C8B-B14F-4D97-AF65-F5344CB8AC3E}">
        <p14:creationId xmlns:p14="http://schemas.microsoft.com/office/powerpoint/2010/main" val="2446718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Grafik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3375"/>
            <a:ext cx="1728788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152392" y="1988840"/>
            <a:ext cx="2555512" cy="1328023"/>
          </a:xfrm>
          <a:prstGeom prst="roundRect">
            <a:avLst/>
          </a:prstGeom>
          <a:ln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sz="2400" dirty="0"/>
              <a:t>Minderung kognitiver Fähigkeiten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428714" y="1750476"/>
            <a:ext cx="2304256" cy="1804749"/>
          </a:xfrm>
          <a:prstGeom prst="roundRect">
            <a:avLst/>
          </a:prstGeom>
          <a:ln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sz="2000" dirty="0"/>
              <a:t>Veränderung von Sozialverhalten,</a:t>
            </a:r>
          </a:p>
          <a:p>
            <a:pPr algn="ctr">
              <a:defRPr/>
            </a:pPr>
            <a:r>
              <a:rPr lang="de-DE" sz="2000" dirty="0"/>
              <a:t>Persönlichkeit,</a:t>
            </a:r>
          </a:p>
          <a:p>
            <a:pPr algn="ctr">
              <a:defRPr/>
            </a:pPr>
            <a:r>
              <a:rPr lang="de-DE" sz="2000" dirty="0"/>
              <a:t>Antrieb oder Stimmung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987824" y="5013176"/>
            <a:ext cx="3003838" cy="1055608"/>
          </a:xfrm>
          <a:prstGeom prst="roundRect">
            <a:avLst/>
          </a:prstGeom>
          <a:ln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de-DE" sz="2400" dirty="0"/>
              <a:t>Einschränkung bei</a:t>
            </a:r>
          </a:p>
          <a:p>
            <a:pPr algn="ctr">
              <a:defRPr/>
            </a:pPr>
            <a:endParaRPr lang="de-DE" sz="800" dirty="0"/>
          </a:p>
          <a:p>
            <a:pPr algn="ctr">
              <a:defRPr/>
            </a:pPr>
            <a:r>
              <a:rPr lang="de-DE" sz="2400" dirty="0"/>
              <a:t> Alltagstätigkeiten</a:t>
            </a:r>
          </a:p>
        </p:txBody>
      </p:sp>
      <p:sp>
        <p:nvSpPr>
          <p:cNvPr id="9228" name="Textfeld 3"/>
          <p:cNvSpPr txBox="1">
            <a:spLocks noChangeArrowheads="1"/>
          </p:cNvSpPr>
          <p:nvPr/>
        </p:nvSpPr>
        <p:spPr bwMode="auto">
          <a:xfrm>
            <a:off x="612775" y="1052513"/>
            <a:ext cx="2519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u="sng" dirty="0">
                <a:latin typeface="Arial" charset="0"/>
              </a:rPr>
              <a:t>Merkmale der Demenz</a:t>
            </a:r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2674938" y="3716338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>
            <a:off x="5416550" y="3822700"/>
            <a:ext cx="936625" cy="808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373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65200" y="3340100"/>
            <a:ext cx="1943100" cy="86836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965200" y="263691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Kurzzeitgedächtnis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928638" y="479652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einige Sekunden</a:t>
            </a: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3136900" y="3774281"/>
            <a:ext cx="22271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652120" y="2771775"/>
            <a:ext cx="3086100" cy="19431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5652120" y="192612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Langzeitgedächtnis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683908" y="5141385"/>
            <a:ext cx="234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das ganze Leben lang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965200" y="119675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Gestörte Einprägung</a:t>
            </a:r>
          </a:p>
        </p:txBody>
      </p:sp>
      <p:cxnSp>
        <p:nvCxnSpPr>
          <p:cNvPr id="15" name="Gerade Verbindung 14"/>
          <p:cNvCxnSpPr/>
          <p:nvPr/>
        </p:nvCxnSpPr>
        <p:spPr>
          <a:xfrm flipH="1">
            <a:off x="3688306" y="3309143"/>
            <a:ext cx="432048" cy="8683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flipH="1">
            <a:off x="3904330" y="3340100"/>
            <a:ext cx="389106" cy="8683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/>
          <p:cNvSpPr/>
          <p:nvPr/>
        </p:nvSpPr>
        <p:spPr>
          <a:xfrm>
            <a:off x="553043" y="5661248"/>
            <a:ext cx="13356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100" b="1" dirty="0"/>
              <a:t>nach Buijssen, 1994</a:t>
            </a:r>
          </a:p>
        </p:txBody>
      </p:sp>
      <p:pic>
        <p:nvPicPr>
          <p:cNvPr id="18" name="Grafik 17"/>
          <p:cNvPicPr/>
          <p:nvPr/>
        </p:nvPicPr>
        <p:blipFill>
          <a:blip r:embed="rId3"/>
          <a:stretch>
            <a:fillRect/>
          </a:stretch>
        </p:blipFill>
        <p:spPr>
          <a:xfrm>
            <a:off x="245120" y="332656"/>
            <a:ext cx="1728192" cy="54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527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 animBg="1"/>
      <p:bldP spid="11" grpId="0" animBg="1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8DD18AA2-D281-4566-9109-E730AB5D73C0}"/>
              </a:ext>
            </a:extLst>
          </p:cNvPr>
          <p:cNvSpPr/>
          <p:nvPr/>
        </p:nvSpPr>
        <p:spPr>
          <a:xfrm>
            <a:off x="611561" y="908720"/>
            <a:ext cx="72008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u="sng" dirty="0"/>
              <a:t>Direkte Folgen der gestörten Einprägung:</a:t>
            </a:r>
            <a:endParaRPr lang="de-DE" sz="2400" dirty="0"/>
          </a:p>
          <a:p>
            <a:r>
              <a:rPr lang="de-DE" sz="1200" b="1" dirty="0"/>
              <a:t> </a:t>
            </a:r>
            <a:endParaRPr lang="de-DE" sz="1200" dirty="0"/>
          </a:p>
          <a:p>
            <a:pPr marL="285750" indent="-285750">
              <a:buFont typeface="Arial" pitchFamily="34" charset="0"/>
              <a:buChar char="•"/>
            </a:pPr>
            <a:r>
              <a:rPr lang="de-DE" sz="2000" b="1" dirty="0"/>
              <a:t>Desorientierung in unbekannter Umgebung</a:t>
            </a:r>
          </a:p>
          <a:p>
            <a:pPr marL="285750" indent="-285750">
              <a:buFont typeface="Arial" pitchFamily="34" charset="0"/>
              <a:buChar char="•"/>
            </a:pPr>
            <a:endParaRPr lang="de-DE" sz="10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de-DE" sz="2000" b="1" dirty="0"/>
              <a:t>Desorientierung hinsichtlich der Zeit</a:t>
            </a:r>
          </a:p>
          <a:p>
            <a:endParaRPr lang="de-DE" sz="10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de-DE" sz="2000" b="1" dirty="0"/>
              <a:t>Immer die gleichen Fragen stellen</a:t>
            </a:r>
            <a:br>
              <a:rPr lang="de-DE" sz="1000" b="1" dirty="0"/>
            </a:br>
            <a:endParaRPr lang="de-DE" sz="1000" dirty="0"/>
          </a:p>
          <a:p>
            <a:pPr marL="285750" indent="-285750">
              <a:buFont typeface="Arial" pitchFamily="34" charset="0"/>
              <a:buChar char="•"/>
            </a:pPr>
            <a:r>
              <a:rPr lang="de-DE" sz="2000" b="1" dirty="0"/>
              <a:t>Dieselbe Geschichte erzählen</a:t>
            </a:r>
            <a:br>
              <a:rPr lang="de-DE" sz="1000" b="1" dirty="0"/>
            </a:br>
            <a:endParaRPr lang="de-DE" sz="1000" dirty="0"/>
          </a:p>
          <a:p>
            <a:pPr marL="285750" indent="-285750">
              <a:buFont typeface="Arial" pitchFamily="34" charset="0"/>
              <a:buChar char="•"/>
            </a:pPr>
            <a:r>
              <a:rPr lang="de-DE" sz="2000" b="1" dirty="0"/>
              <a:t>Rasch den Faden verlieren</a:t>
            </a:r>
            <a:br>
              <a:rPr lang="de-DE" sz="1000" b="1" dirty="0"/>
            </a:br>
            <a:endParaRPr lang="de-DE" sz="1000" dirty="0"/>
          </a:p>
          <a:p>
            <a:pPr marL="285750" indent="-285750">
              <a:buFont typeface="Arial" pitchFamily="34" charset="0"/>
              <a:buChar char="•"/>
            </a:pPr>
            <a:r>
              <a:rPr lang="de-DE" sz="2000" b="1" dirty="0"/>
              <a:t>Keine Fragen über jüngste Ereignisse beantworten können</a:t>
            </a:r>
            <a:br>
              <a:rPr lang="de-DE" sz="1000" b="1" dirty="0"/>
            </a:br>
            <a:endParaRPr lang="de-DE" sz="1000" dirty="0"/>
          </a:p>
          <a:p>
            <a:pPr marL="285750" indent="-285750">
              <a:buFont typeface="Arial" pitchFamily="34" charset="0"/>
              <a:buChar char="•"/>
            </a:pPr>
            <a:r>
              <a:rPr lang="de-DE" sz="2000" b="1" dirty="0"/>
              <a:t>Gegenstände verlieren</a:t>
            </a:r>
            <a:br>
              <a:rPr lang="de-DE" sz="1000" b="1" dirty="0"/>
            </a:br>
            <a:endParaRPr lang="de-DE" sz="1000" dirty="0"/>
          </a:p>
          <a:p>
            <a:pPr marL="285750" indent="-285750">
              <a:buFont typeface="Arial" pitchFamily="34" charset="0"/>
              <a:buChar char="•"/>
            </a:pPr>
            <a:r>
              <a:rPr lang="de-DE" sz="2000" b="1" dirty="0"/>
              <a:t>Desorientierung hinsichtlich neuer Personen</a:t>
            </a:r>
            <a:br>
              <a:rPr lang="de-DE" sz="1000" b="1" dirty="0"/>
            </a:br>
            <a:endParaRPr lang="de-DE" sz="1000" dirty="0"/>
          </a:p>
          <a:p>
            <a:pPr marL="285750" indent="-285750">
              <a:buFont typeface="Arial" pitchFamily="34" charset="0"/>
              <a:buChar char="•"/>
            </a:pPr>
            <a:r>
              <a:rPr lang="de-DE" sz="2000" b="1" dirty="0"/>
              <a:t>Rascher Stimmungswechsel</a:t>
            </a:r>
            <a:br>
              <a:rPr lang="de-DE" sz="1000" b="1" dirty="0"/>
            </a:br>
            <a:endParaRPr lang="de-DE" sz="1000" dirty="0"/>
          </a:p>
          <a:p>
            <a:pPr marL="285750" indent="-285750">
              <a:buFont typeface="Arial" pitchFamily="34" charset="0"/>
              <a:buChar char="•"/>
            </a:pPr>
            <a:r>
              <a:rPr lang="de-DE" sz="2000" b="1" dirty="0"/>
              <a:t>Nächtliches Herumirren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082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188640"/>
            <a:ext cx="1728192" cy="541073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CA6B040C-A608-4B12-9014-52245D4F2EA4}"/>
              </a:ext>
            </a:extLst>
          </p:cNvPr>
          <p:cNvSpPr/>
          <p:nvPr/>
        </p:nvSpPr>
        <p:spPr>
          <a:xfrm>
            <a:off x="683568" y="980728"/>
            <a:ext cx="64624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u="sng" dirty="0"/>
              <a:t>Indirekte Folgen der gestörten Einprägung:</a:t>
            </a:r>
            <a:endParaRPr lang="de-DE" sz="2400" dirty="0"/>
          </a:p>
          <a:p>
            <a:r>
              <a:rPr lang="de-DE" b="1" dirty="0"/>
              <a:t> </a:t>
            </a:r>
            <a:endParaRPr lang="de-DE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Kontakte vermeiden, sich zurückziehen</a:t>
            </a:r>
            <a:br>
              <a:rPr lang="de-DE" sz="2000" b="1" dirty="0"/>
            </a:br>
            <a:endParaRPr lang="de-DE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Verlust der Initiative</a:t>
            </a:r>
            <a:br>
              <a:rPr lang="de-DE" sz="2000" b="1" dirty="0"/>
            </a:br>
            <a:endParaRPr lang="de-DE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Aufbau einer Fassade, den Antworten ausweichen</a:t>
            </a:r>
            <a:br>
              <a:rPr lang="de-DE" sz="2000" b="1" dirty="0"/>
            </a:br>
            <a:endParaRPr lang="de-DE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Vergesslichkeit abstreiten</a:t>
            </a:r>
            <a:br>
              <a:rPr lang="de-DE" sz="2000" b="1" dirty="0"/>
            </a:br>
            <a:endParaRPr lang="de-DE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Abhängige, zum Teil sogar vereinnahmende Haltung</a:t>
            </a:r>
            <a:br>
              <a:rPr lang="de-DE" sz="2000" b="1" dirty="0"/>
            </a:br>
            <a:endParaRPr lang="de-DE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Körperliche Unruhe (ständiges auf- und Abgehen)</a:t>
            </a:r>
            <a:br>
              <a:rPr lang="de-DE" sz="2000" b="1" dirty="0"/>
            </a:br>
            <a:endParaRPr lang="de-DE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Hamstern</a:t>
            </a:r>
            <a:br>
              <a:rPr lang="de-DE" sz="2000" b="1" dirty="0"/>
            </a:br>
            <a:endParaRPr lang="de-DE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/>
              <a:t>Übermäßig essen, trinken oder rauchen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97014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1539</Words>
  <Application>Microsoft Office PowerPoint</Application>
  <PresentationFormat>Bildschirmpräsentation (4:3)</PresentationFormat>
  <Paragraphs>263</Paragraphs>
  <Slides>26</Slides>
  <Notes>26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1" baseType="lpstr">
      <vt:lpstr>Arial</vt:lpstr>
      <vt:lpstr>Calibri</vt:lpstr>
      <vt:lpstr>Courier New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Gabriele Schaal</dc:creator>
  <cp:lastModifiedBy>Gabriele Efferenn</cp:lastModifiedBy>
  <cp:revision>112</cp:revision>
  <cp:lastPrinted>2019-12-02T09:32:31Z</cp:lastPrinted>
  <dcterms:created xsi:type="dcterms:W3CDTF">2012-09-15T15:43:14Z</dcterms:created>
  <dcterms:modified xsi:type="dcterms:W3CDTF">2021-12-14T13:44:24Z</dcterms:modified>
</cp:coreProperties>
</file>