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8" r:id="rId5"/>
  </p:sldIdLst>
  <p:sldSz cx="21383625" cy="30275213"/>
  <p:notesSz cx="6858000" cy="9144000"/>
  <p:defaultTextStyle>
    <a:defPPr>
      <a:defRPr lang="en-US"/>
    </a:defPPr>
    <a:lvl1pPr marL="0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1pPr>
    <a:lvl2pPr marL="1475842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2pPr>
    <a:lvl3pPr marL="2951683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3pPr>
    <a:lvl4pPr marL="4427525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4pPr>
    <a:lvl5pPr marL="5903366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5pPr>
    <a:lvl6pPr marL="7379208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6pPr>
    <a:lvl7pPr marL="8855050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7pPr>
    <a:lvl8pPr marL="10330891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8pPr>
    <a:lvl9pPr marL="11806733" algn="l" defTabSz="2951683" rtl="0" eaLnBrk="1" latinLnBrk="0" hangingPunct="1">
      <a:defRPr sz="58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377" userDrawn="1">
          <p15:clr>
            <a:srgbClr val="A4A3A4"/>
          </p15:clr>
        </p15:guide>
        <p15:guide id="2" orient="horz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2D85A-14CF-4F55-9202-80F00200CDD3}" v="1" dt="2023-12-19T11:18:02.743"/>
    <p1510:client id="{CC8852B2-F180-4F18-8E42-C860501947AF}" v="75" dt="2023-12-19T11:22:04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1" autoAdjust="0"/>
    <p:restoredTop sz="94694"/>
  </p:normalViewPr>
  <p:slideViewPr>
    <p:cSldViewPr>
      <p:cViewPr>
        <p:scale>
          <a:sx n="50" d="100"/>
          <a:sy n="50" d="100"/>
        </p:scale>
        <p:origin x="42" y="36"/>
      </p:cViewPr>
      <p:guideLst>
        <p:guide pos="13377"/>
        <p:guide orient="horz"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1pPr>
    <a:lvl2pPr marL="1475842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2pPr>
    <a:lvl3pPr marL="2951683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3pPr>
    <a:lvl4pPr marL="4427525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4pPr>
    <a:lvl5pPr marL="5903366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5pPr>
    <a:lvl6pPr marL="7379208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6pPr>
    <a:lvl7pPr marL="8855050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7pPr>
    <a:lvl8pPr marL="10330891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8pPr>
    <a:lvl9pPr marL="11806733" algn="l" defTabSz="2951683" rtl="0" eaLnBrk="1" latinLnBrk="0" hangingPunct="1">
      <a:defRPr sz="38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1" cy="64895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7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9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3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98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64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3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14"/>
            <a:ext cx="4811316" cy="25832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2" y="1212414"/>
            <a:ext cx="14077553" cy="25832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59" y="19454629"/>
            <a:ext cx="18176081" cy="6012994"/>
          </a:xfrm>
        </p:spPr>
        <p:txBody>
          <a:bodyPr anchor="t"/>
          <a:lstStyle>
            <a:lvl1pPr algn="l">
              <a:defRPr sz="49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59" y="12831930"/>
            <a:ext cx="18176081" cy="6622701"/>
          </a:xfrm>
        </p:spPr>
        <p:txBody>
          <a:bodyPr anchor="b"/>
          <a:lstStyle>
            <a:lvl1pPr marL="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1pPr>
            <a:lvl2pPr marL="566376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2pPr>
            <a:lvl3pPr marL="1132753" indent="0">
              <a:buNone/>
              <a:defRPr sz="1982">
                <a:solidFill>
                  <a:schemeClr val="tx1">
                    <a:tint val="75000"/>
                  </a:schemeClr>
                </a:solidFill>
              </a:defRPr>
            </a:lvl3pPr>
            <a:lvl4pPr marL="1699130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4pPr>
            <a:lvl5pPr marL="2265506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5pPr>
            <a:lvl6pPr marL="2831882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6pPr>
            <a:lvl7pPr marL="3398259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7pPr>
            <a:lvl8pPr marL="3964636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8pPr>
            <a:lvl9pPr marL="4531012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2" y="7064220"/>
            <a:ext cx="9444434" cy="19980241"/>
          </a:xfrm>
        </p:spPr>
        <p:txBody>
          <a:bodyPr/>
          <a:lstStyle>
            <a:lvl1pPr>
              <a:defRPr sz="3469"/>
            </a:lvl1pPr>
            <a:lvl2pPr>
              <a:defRPr sz="2973"/>
            </a:lvl2pPr>
            <a:lvl3pPr>
              <a:defRPr sz="2478"/>
            </a:lvl3pPr>
            <a:lvl4pPr>
              <a:defRPr sz="2230"/>
            </a:lvl4pPr>
            <a:lvl5pPr>
              <a:defRPr sz="2230"/>
            </a:lvl5pPr>
            <a:lvl6pPr>
              <a:defRPr sz="2230"/>
            </a:lvl6pPr>
            <a:lvl7pPr>
              <a:defRPr sz="2230"/>
            </a:lvl7pPr>
            <a:lvl8pPr>
              <a:defRPr sz="2230"/>
            </a:lvl8pPr>
            <a:lvl9pPr>
              <a:defRPr sz="22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09" y="7064220"/>
            <a:ext cx="9444434" cy="19980241"/>
          </a:xfrm>
        </p:spPr>
        <p:txBody>
          <a:bodyPr/>
          <a:lstStyle>
            <a:lvl1pPr>
              <a:defRPr sz="3469"/>
            </a:lvl1pPr>
            <a:lvl2pPr>
              <a:defRPr sz="2973"/>
            </a:lvl2pPr>
            <a:lvl3pPr>
              <a:defRPr sz="2478"/>
            </a:lvl3pPr>
            <a:lvl4pPr>
              <a:defRPr sz="2230"/>
            </a:lvl4pPr>
            <a:lvl5pPr>
              <a:defRPr sz="2230"/>
            </a:lvl5pPr>
            <a:lvl6pPr>
              <a:defRPr sz="2230"/>
            </a:lvl6pPr>
            <a:lvl7pPr>
              <a:defRPr sz="2230"/>
            </a:lvl7pPr>
            <a:lvl8pPr>
              <a:defRPr sz="2230"/>
            </a:lvl8pPr>
            <a:lvl9pPr>
              <a:defRPr sz="22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6776885"/>
            <a:ext cx="9448148" cy="2824283"/>
          </a:xfrm>
        </p:spPr>
        <p:txBody>
          <a:bodyPr anchor="b"/>
          <a:lstStyle>
            <a:lvl1pPr marL="0" indent="0">
              <a:buNone/>
              <a:defRPr sz="2973" b="1"/>
            </a:lvl1pPr>
            <a:lvl2pPr marL="566376" indent="0">
              <a:buNone/>
              <a:defRPr sz="2478" b="1"/>
            </a:lvl2pPr>
            <a:lvl3pPr marL="1132753" indent="0">
              <a:buNone/>
              <a:defRPr sz="2230" b="1"/>
            </a:lvl3pPr>
            <a:lvl4pPr marL="1699130" indent="0">
              <a:buNone/>
              <a:defRPr sz="1982" b="1"/>
            </a:lvl4pPr>
            <a:lvl5pPr marL="2265506" indent="0">
              <a:buNone/>
              <a:defRPr sz="1982" b="1"/>
            </a:lvl5pPr>
            <a:lvl6pPr marL="2831882" indent="0">
              <a:buNone/>
              <a:defRPr sz="1982" b="1"/>
            </a:lvl6pPr>
            <a:lvl7pPr marL="3398259" indent="0">
              <a:buNone/>
              <a:defRPr sz="1982" b="1"/>
            </a:lvl7pPr>
            <a:lvl8pPr marL="3964636" indent="0">
              <a:buNone/>
              <a:defRPr sz="1982" b="1"/>
            </a:lvl8pPr>
            <a:lvl9pPr marL="4531012" indent="0">
              <a:buNone/>
              <a:defRPr sz="19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1" y="9601169"/>
            <a:ext cx="9448148" cy="17443290"/>
          </a:xfrm>
        </p:spPr>
        <p:txBody>
          <a:bodyPr/>
          <a:lstStyle>
            <a:lvl1pPr>
              <a:defRPr sz="2973"/>
            </a:lvl1pPr>
            <a:lvl2pPr>
              <a:defRPr sz="2478"/>
            </a:lvl2pPr>
            <a:lvl3pPr>
              <a:defRPr sz="2230"/>
            </a:lvl3pPr>
            <a:lvl4pPr>
              <a:defRPr sz="1982"/>
            </a:lvl4pPr>
            <a:lvl5pPr>
              <a:defRPr sz="1982"/>
            </a:lvl5pPr>
            <a:lvl6pPr>
              <a:defRPr sz="1982"/>
            </a:lvl6pPr>
            <a:lvl7pPr>
              <a:defRPr sz="1982"/>
            </a:lvl7pPr>
            <a:lvl8pPr>
              <a:defRPr sz="1982"/>
            </a:lvl8pPr>
            <a:lvl9pPr>
              <a:defRPr sz="19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86" y="6776885"/>
            <a:ext cx="9451860" cy="2824283"/>
          </a:xfrm>
        </p:spPr>
        <p:txBody>
          <a:bodyPr anchor="b"/>
          <a:lstStyle>
            <a:lvl1pPr marL="0" indent="0">
              <a:buNone/>
              <a:defRPr sz="2973" b="1"/>
            </a:lvl1pPr>
            <a:lvl2pPr marL="566376" indent="0">
              <a:buNone/>
              <a:defRPr sz="2478" b="1"/>
            </a:lvl2pPr>
            <a:lvl3pPr marL="1132753" indent="0">
              <a:buNone/>
              <a:defRPr sz="2230" b="1"/>
            </a:lvl3pPr>
            <a:lvl4pPr marL="1699130" indent="0">
              <a:buNone/>
              <a:defRPr sz="1982" b="1"/>
            </a:lvl4pPr>
            <a:lvl5pPr marL="2265506" indent="0">
              <a:buNone/>
              <a:defRPr sz="1982" b="1"/>
            </a:lvl5pPr>
            <a:lvl6pPr marL="2831882" indent="0">
              <a:buNone/>
              <a:defRPr sz="1982" b="1"/>
            </a:lvl6pPr>
            <a:lvl7pPr marL="3398259" indent="0">
              <a:buNone/>
              <a:defRPr sz="1982" b="1"/>
            </a:lvl7pPr>
            <a:lvl8pPr marL="3964636" indent="0">
              <a:buNone/>
              <a:defRPr sz="1982" b="1"/>
            </a:lvl8pPr>
            <a:lvl9pPr marL="4531012" indent="0">
              <a:buNone/>
              <a:defRPr sz="19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86" y="9601169"/>
            <a:ext cx="9451860" cy="17443290"/>
          </a:xfrm>
        </p:spPr>
        <p:txBody>
          <a:bodyPr/>
          <a:lstStyle>
            <a:lvl1pPr>
              <a:defRPr sz="2973"/>
            </a:lvl1pPr>
            <a:lvl2pPr>
              <a:defRPr sz="2478"/>
            </a:lvl2pPr>
            <a:lvl3pPr>
              <a:defRPr sz="2230"/>
            </a:lvl3pPr>
            <a:lvl4pPr>
              <a:defRPr sz="1982"/>
            </a:lvl4pPr>
            <a:lvl5pPr>
              <a:defRPr sz="1982"/>
            </a:lvl5pPr>
            <a:lvl6pPr>
              <a:defRPr sz="1982"/>
            </a:lvl6pPr>
            <a:lvl7pPr>
              <a:defRPr sz="1982"/>
            </a:lvl7pPr>
            <a:lvl8pPr>
              <a:defRPr sz="1982"/>
            </a:lvl8pPr>
            <a:lvl9pPr>
              <a:defRPr sz="19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3" y="1205402"/>
            <a:ext cx="7035066" cy="5129966"/>
          </a:xfrm>
        </p:spPr>
        <p:txBody>
          <a:bodyPr anchor="b"/>
          <a:lstStyle>
            <a:lvl1pPr algn="l">
              <a:defRPr sz="24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0" cy="25839055"/>
          </a:xfrm>
        </p:spPr>
        <p:txBody>
          <a:bodyPr/>
          <a:lstStyle>
            <a:lvl1pPr>
              <a:defRPr sz="3964"/>
            </a:lvl1pPr>
            <a:lvl2pPr>
              <a:defRPr sz="3469"/>
            </a:lvl2pPr>
            <a:lvl3pPr>
              <a:defRPr sz="2973"/>
            </a:lvl3pPr>
            <a:lvl4pPr>
              <a:defRPr sz="2478"/>
            </a:lvl4pPr>
            <a:lvl5pPr>
              <a:defRPr sz="2478"/>
            </a:lvl5pPr>
            <a:lvl6pPr>
              <a:defRPr sz="2478"/>
            </a:lvl6pPr>
            <a:lvl7pPr>
              <a:defRPr sz="2478"/>
            </a:lvl7pPr>
            <a:lvl8pPr>
              <a:defRPr sz="2478"/>
            </a:lvl8pPr>
            <a:lvl9pPr>
              <a:defRPr sz="24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3" y="6335373"/>
            <a:ext cx="7035066" cy="20709089"/>
          </a:xfrm>
        </p:spPr>
        <p:txBody>
          <a:bodyPr/>
          <a:lstStyle>
            <a:lvl1pPr marL="0" indent="0">
              <a:buNone/>
              <a:defRPr sz="1734"/>
            </a:lvl1pPr>
            <a:lvl2pPr marL="566376" indent="0">
              <a:buNone/>
              <a:defRPr sz="1487"/>
            </a:lvl2pPr>
            <a:lvl3pPr marL="1132753" indent="0">
              <a:buNone/>
              <a:defRPr sz="1239"/>
            </a:lvl3pPr>
            <a:lvl4pPr marL="1699130" indent="0">
              <a:buNone/>
              <a:defRPr sz="1115"/>
            </a:lvl4pPr>
            <a:lvl5pPr marL="2265506" indent="0">
              <a:buNone/>
              <a:defRPr sz="1115"/>
            </a:lvl5pPr>
            <a:lvl6pPr marL="2831882" indent="0">
              <a:buNone/>
              <a:defRPr sz="1115"/>
            </a:lvl6pPr>
            <a:lvl7pPr marL="3398259" indent="0">
              <a:buNone/>
              <a:defRPr sz="1115"/>
            </a:lvl7pPr>
            <a:lvl8pPr marL="3964636" indent="0">
              <a:buNone/>
              <a:defRPr sz="1115"/>
            </a:lvl8pPr>
            <a:lvl9pPr marL="4531012" indent="0">
              <a:buNone/>
              <a:defRPr sz="11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50"/>
            <a:ext cx="12830175" cy="2501911"/>
          </a:xfrm>
        </p:spPr>
        <p:txBody>
          <a:bodyPr anchor="b"/>
          <a:lstStyle>
            <a:lvl1pPr algn="l">
              <a:defRPr sz="24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6"/>
            <a:ext cx="12830175" cy="18165128"/>
          </a:xfrm>
        </p:spPr>
        <p:txBody>
          <a:bodyPr/>
          <a:lstStyle>
            <a:lvl1pPr marL="0" indent="0">
              <a:buNone/>
              <a:defRPr sz="3964"/>
            </a:lvl1pPr>
            <a:lvl2pPr marL="566376" indent="0">
              <a:buNone/>
              <a:defRPr sz="3469"/>
            </a:lvl2pPr>
            <a:lvl3pPr marL="1132753" indent="0">
              <a:buNone/>
              <a:defRPr sz="2973"/>
            </a:lvl3pPr>
            <a:lvl4pPr marL="1699130" indent="0">
              <a:buNone/>
              <a:defRPr sz="2478"/>
            </a:lvl4pPr>
            <a:lvl5pPr marL="2265506" indent="0">
              <a:buNone/>
              <a:defRPr sz="2478"/>
            </a:lvl5pPr>
            <a:lvl6pPr marL="2831882" indent="0">
              <a:buNone/>
              <a:defRPr sz="2478"/>
            </a:lvl6pPr>
            <a:lvl7pPr marL="3398259" indent="0">
              <a:buNone/>
              <a:defRPr sz="2478"/>
            </a:lvl7pPr>
            <a:lvl8pPr marL="3964636" indent="0">
              <a:buNone/>
              <a:defRPr sz="2478"/>
            </a:lvl8pPr>
            <a:lvl9pPr marL="4531012" indent="0">
              <a:buNone/>
              <a:defRPr sz="24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2"/>
            <a:ext cx="12830175" cy="3553131"/>
          </a:xfrm>
        </p:spPr>
        <p:txBody>
          <a:bodyPr/>
          <a:lstStyle>
            <a:lvl1pPr marL="0" indent="0">
              <a:buNone/>
              <a:defRPr sz="1734"/>
            </a:lvl1pPr>
            <a:lvl2pPr marL="566376" indent="0">
              <a:buNone/>
              <a:defRPr sz="1487"/>
            </a:lvl2pPr>
            <a:lvl3pPr marL="1132753" indent="0">
              <a:buNone/>
              <a:defRPr sz="1239"/>
            </a:lvl3pPr>
            <a:lvl4pPr marL="1699130" indent="0">
              <a:buNone/>
              <a:defRPr sz="1115"/>
            </a:lvl4pPr>
            <a:lvl5pPr marL="2265506" indent="0">
              <a:buNone/>
              <a:defRPr sz="1115"/>
            </a:lvl5pPr>
            <a:lvl6pPr marL="2831882" indent="0">
              <a:buNone/>
              <a:defRPr sz="1115"/>
            </a:lvl6pPr>
            <a:lvl7pPr marL="3398259" indent="0">
              <a:buNone/>
              <a:defRPr sz="1115"/>
            </a:lvl7pPr>
            <a:lvl8pPr marL="3964636" indent="0">
              <a:buNone/>
              <a:defRPr sz="1115"/>
            </a:lvl8pPr>
            <a:lvl9pPr marL="4531012" indent="0">
              <a:buNone/>
              <a:defRPr sz="11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1"/>
            <a:ext cx="19245263" cy="504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20"/>
            <a:ext cx="19245263" cy="1998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2" y="28060639"/>
            <a:ext cx="4989512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39"/>
            <a:ext cx="4989512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32753" rtl="0" eaLnBrk="1" latinLnBrk="0" hangingPunct="1">
        <a:spcBef>
          <a:spcPct val="0"/>
        </a:spcBef>
        <a:buNone/>
        <a:defRPr sz="54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4782" indent="-424782" algn="l" defTabSz="1132753" rtl="0" eaLnBrk="1" latinLnBrk="0" hangingPunct="1">
        <a:spcBef>
          <a:spcPct val="20000"/>
        </a:spcBef>
        <a:buFont typeface="Arial" pitchFamily="34" charset="0"/>
        <a:buChar char="•"/>
        <a:defRPr sz="3964" kern="1200">
          <a:solidFill>
            <a:schemeClr val="tx1"/>
          </a:solidFill>
          <a:latin typeface="+mn-lt"/>
          <a:ea typeface="+mn-ea"/>
          <a:cs typeface="+mn-cs"/>
        </a:defRPr>
      </a:lvl1pPr>
      <a:lvl2pPr marL="920362" indent="-353986" algn="l" defTabSz="1132753" rtl="0" eaLnBrk="1" latinLnBrk="0" hangingPunct="1">
        <a:spcBef>
          <a:spcPct val="20000"/>
        </a:spcBef>
        <a:buFont typeface="Arial" pitchFamily="34" charset="0"/>
        <a:buChar char="–"/>
        <a:defRPr sz="3469" kern="1200">
          <a:solidFill>
            <a:schemeClr val="tx1"/>
          </a:solidFill>
          <a:latin typeface="+mn-lt"/>
          <a:ea typeface="+mn-ea"/>
          <a:cs typeface="+mn-cs"/>
        </a:defRPr>
      </a:lvl2pPr>
      <a:lvl3pPr marL="1415942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973" kern="1200">
          <a:solidFill>
            <a:schemeClr val="tx1"/>
          </a:solidFill>
          <a:latin typeface="+mn-lt"/>
          <a:ea typeface="+mn-ea"/>
          <a:cs typeface="+mn-cs"/>
        </a:defRPr>
      </a:lvl3pPr>
      <a:lvl4pPr marL="1982318" indent="-283188" algn="l" defTabSz="1132753" rtl="0" eaLnBrk="1" latinLnBrk="0" hangingPunct="1">
        <a:spcBef>
          <a:spcPct val="20000"/>
        </a:spcBef>
        <a:buFont typeface="Arial" pitchFamily="34" charset="0"/>
        <a:buChar char="–"/>
        <a:defRPr sz="2478" kern="1200">
          <a:solidFill>
            <a:schemeClr val="tx1"/>
          </a:solidFill>
          <a:latin typeface="+mn-lt"/>
          <a:ea typeface="+mn-ea"/>
          <a:cs typeface="+mn-cs"/>
        </a:defRPr>
      </a:lvl4pPr>
      <a:lvl5pPr marL="2548694" indent="-283188" algn="l" defTabSz="1132753" rtl="0" eaLnBrk="1" latinLnBrk="0" hangingPunct="1">
        <a:spcBef>
          <a:spcPct val="20000"/>
        </a:spcBef>
        <a:buFont typeface="Arial" pitchFamily="34" charset="0"/>
        <a:buChar char="»"/>
        <a:defRPr sz="2478" kern="1200">
          <a:solidFill>
            <a:schemeClr val="tx1"/>
          </a:solidFill>
          <a:latin typeface="+mn-lt"/>
          <a:ea typeface="+mn-ea"/>
          <a:cs typeface="+mn-cs"/>
        </a:defRPr>
      </a:lvl5pPr>
      <a:lvl6pPr marL="3115070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6pPr>
      <a:lvl7pPr marL="3681447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7pPr>
      <a:lvl8pPr marL="4247824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8pPr>
      <a:lvl9pPr marL="4814200" indent="-283188" algn="l" defTabSz="1132753" rtl="0" eaLnBrk="1" latinLnBrk="0" hangingPunct="1">
        <a:spcBef>
          <a:spcPct val="20000"/>
        </a:spcBef>
        <a:buFont typeface="Arial" pitchFamily="34" charset="0"/>
        <a:buChar char="•"/>
        <a:defRPr sz="2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1pPr>
      <a:lvl2pPr marL="56637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2pPr>
      <a:lvl3pPr marL="1132753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3pPr>
      <a:lvl4pPr marL="1699130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4pPr>
      <a:lvl5pPr marL="226550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5pPr>
      <a:lvl6pPr marL="2831882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6pPr>
      <a:lvl7pPr marL="3398259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7pPr>
      <a:lvl8pPr marL="3964636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8pPr>
      <a:lvl9pPr marL="4531012" algn="l" defTabSz="1132753" rtl="0" eaLnBrk="1" latinLnBrk="0" hangingPunct="1">
        <a:defRPr sz="22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82" y="202406"/>
            <a:ext cx="20990061" cy="29870400"/>
          </a:xfrm>
          <a:prstGeom prst="rect">
            <a:avLst/>
          </a:prstGeom>
          <a:noFill/>
          <a:ln w="101600">
            <a:solidFill>
              <a:srgbClr val="A51E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30"/>
          </a:p>
        </p:txBody>
      </p:sp>
      <p:sp>
        <p:nvSpPr>
          <p:cNvPr id="5" name="Snip Diagonal Corner Rectangle 4"/>
          <p:cNvSpPr/>
          <p:nvPr/>
        </p:nvSpPr>
        <p:spPr>
          <a:xfrm>
            <a:off x="499963" y="507206"/>
            <a:ext cx="20398034" cy="2275254"/>
          </a:xfrm>
          <a:prstGeom prst="snip2Diag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30"/>
          </a:p>
        </p:txBody>
      </p:sp>
      <p:sp>
        <p:nvSpPr>
          <p:cNvPr id="52" name="TextBox 51"/>
          <p:cNvSpPr txBox="1"/>
          <p:nvPr/>
        </p:nvSpPr>
        <p:spPr>
          <a:xfrm>
            <a:off x="742647" y="973740"/>
            <a:ext cx="1012794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rgbClr val="A51E37"/>
                </a:solidFill>
                <a:latin typeface="Arial"/>
                <a:ea typeface="Bangla MN" charset="0"/>
                <a:cs typeface="Arial"/>
              </a:rPr>
              <a:t>Science for a Change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45314" y="1548530"/>
            <a:ext cx="867784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latin typeface="Arial"/>
                <a:ea typeface="Bangla MN" charset="0"/>
                <a:cs typeface="Arial"/>
              </a:rPr>
              <a:t>Luisa Haiss, Dr. Julia Fitzgerald, Dr. </a:t>
            </a:r>
            <a:r>
              <a:rPr lang="en-US" sz="2400" b="1" dirty="0" err="1">
                <a:latin typeface="Arial"/>
                <a:ea typeface="Bangla MN" charset="0"/>
                <a:cs typeface="Arial"/>
              </a:rPr>
              <a:t>Konstanze</a:t>
            </a:r>
            <a:r>
              <a:rPr lang="en-US" sz="2400" b="1" dirty="0">
                <a:latin typeface="Arial"/>
                <a:ea typeface="Bangla MN" charset="0"/>
                <a:cs typeface="Arial"/>
              </a:rPr>
              <a:t> </a:t>
            </a:r>
            <a:r>
              <a:rPr lang="en-US" sz="2400" b="1" dirty="0" err="1">
                <a:latin typeface="Arial"/>
                <a:ea typeface="Bangla MN" charset="0"/>
                <a:cs typeface="Arial"/>
              </a:rPr>
              <a:t>Muschko</a:t>
            </a:r>
            <a:endParaRPr lang="en-US" sz="2400" b="1" baseline="30000" dirty="0">
              <a:latin typeface="Arial"/>
              <a:ea typeface="Bangla MN" charset="0"/>
              <a:cs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BD6380-F16B-42AE-AB20-AED81D8BA8F5}"/>
              </a:ext>
            </a:extLst>
          </p:cNvPr>
          <p:cNvSpPr txBox="1"/>
          <p:nvPr/>
        </p:nvSpPr>
        <p:spPr>
          <a:xfrm>
            <a:off x="737207" y="2017399"/>
            <a:ext cx="93664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 err="1">
                <a:latin typeface="Arial"/>
                <a:ea typeface="Bangla MN" charset="0"/>
                <a:cs typeface="Arial"/>
              </a:rPr>
              <a:t>Medizinische</a:t>
            </a:r>
            <a:r>
              <a:rPr lang="en-US" sz="2000" dirty="0">
                <a:latin typeface="Arial"/>
                <a:ea typeface="Bangla MN" charset="0"/>
                <a:cs typeface="Arial"/>
              </a:rPr>
              <a:t> </a:t>
            </a:r>
            <a:r>
              <a:rPr lang="en-US" sz="2000" dirty="0" err="1">
                <a:latin typeface="Arial"/>
                <a:ea typeface="Bangla MN" charset="0"/>
                <a:cs typeface="Arial"/>
              </a:rPr>
              <a:t>Fakultät</a:t>
            </a:r>
            <a:r>
              <a:rPr lang="en-US" sz="2000" dirty="0">
                <a:latin typeface="Arial"/>
                <a:ea typeface="Bangla MN" charset="0"/>
                <a:cs typeface="Arial"/>
              </a:rPr>
              <a:t>/</a:t>
            </a:r>
            <a:r>
              <a:rPr lang="en-US" sz="2000" dirty="0" err="1">
                <a:latin typeface="Arial"/>
                <a:ea typeface="Bangla MN" charset="0"/>
                <a:cs typeface="Arial"/>
              </a:rPr>
              <a:t>Molekulare</a:t>
            </a:r>
            <a:r>
              <a:rPr lang="en-US" sz="2000" dirty="0">
                <a:latin typeface="Arial"/>
                <a:ea typeface="Bangla MN" charset="0"/>
                <a:cs typeface="Arial"/>
              </a:rPr>
              <a:t> </a:t>
            </a:r>
            <a:r>
              <a:rPr lang="en-US" sz="2000" dirty="0" err="1">
                <a:latin typeface="Arial"/>
                <a:ea typeface="Bangla MN" charset="0"/>
                <a:cs typeface="Arial"/>
              </a:rPr>
              <a:t>Medizin</a:t>
            </a:r>
            <a:r>
              <a:rPr lang="en-US" sz="2000" dirty="0">
                <a:latin typeface="Arial"/>
                <a:ea typeface="Bangla MN" charset="0"/>
                <a:cs typeface="Arial"/>
              </a:rPr>
              <a:t>, Universität Tübingen </a:t>
            </a:r>
            <a:endParaRPr lang="en-US" sz="2000" dirty="0">
              <a:latin typeface="Arial" panose="020B0604020202020204" pitchFamily="34" charset="0"/>
              <a:ea typeface="Bangla MN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677ACE1F-AA55-4FC9-2CDF-BD02026DC7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654" y="645171"/>
            <a:ext cx="4533332" cy="1164092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6B51D90-4E5C-C966-A625-644086F34D9A}"/>
              </a:ext>
            </a:extLst>
          </p:cNvPr>
          <p:cNvGrpSpPr/>
          <p:nvPr/>
        </p:nvGrpSpPr>
        <p:grpSpPr>
          <a:xfrm>
            <a:off x="499962" y="2965990"/>
            <a:ext cx="5951253" cy="7318253"/>
            <a:chOff x="707853" y="3173376"/>
            <a:chExt cx="6471963" cy="5753934"/>
          </a:xfrm>
        </p:grpSpPr>
        <p:grpSp>
          <p:nvGrpSpPr>
            <p:cNvPr id="39" name="Group 38"/>
            <p:cNvGrpSpPr/>
            <p:nvPr/>
          </p:nvGrpSpPr>
          <p:grpSpPr>
            <a:xfrm>
              <a:off x="707853" y="3173376"/>
              <a:ext cx="6471963" cy="5753934"/>
              <a:chOff x="914400" y="6442641"/>
              <a:chExt cx="11658600" cy="6938135"/>
            </a:xfrm>
            <a:solidFill>
              <a:schemeClr val="bg1"/>
            </a:solidFill>
          </p:grpSpPr>
          <p:sp>
            <p:nvSpPr>
              <p:cNvPr id="34" name="Rectangle 33"/>
              <p:cNvSpPr/>
              <p:nvPr/>
            </p:nvSpPr>
            <p:spPr>
              <a:xfrm>
                <a:off x="914400" y="6762267"/>
                <a:ext cx="11658600" cy="6618509"/>
              </a:xfrm>
              <a:prstGeom prst="rect">
                <a:avLst/>
              </a:prstGeom>
              <a:grp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458986" y="6442641"/>
                <a:ext cx="6929943" cy="437686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Zusammenfassung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B2D2E2-AACD-71C5-2435-8284A3B81235}"/>
                </a:ext>
              </a:extLst>
            </p:cNvPr>
            <p:cNvSpPr txBox="1"/>
            <p:nvPr/>
          </p:nvSpPr>
          <p:spPr>
            <a:xfrm>
              <a:off x="1193004" y="4214812"/>
              <a:ext cx="5486400" cy="346042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b="1" dirty="0">
                  <a:latin typeface="Arial"/>
                  <a:cs typeface="Arial"/>
                </a:rPr>
                <a:t>Pilotprojekt zur Implementation in das Hauptcurriculum des Clusters „Molekulare Medizin“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Format: Lehrveranstaltung (Seminar, Projektarbeit, Vorlesung)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Zielgruppe: Bachelor- und Masterstudierende (ab 3. Fachsemester)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Thema: Nachhaltige Entwicklung in der medizinischen Forschung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Lehrsprache: Englisch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F194ACA-A856-1372-5885-D49BE25FECEB}"/>
              </a:ext>
            </a:extLst>
          </p:cNvPr>
          <p:cNvGrpSpPr/>
          <p:nvPr/>
        </p:nvGrpSpPr>
        <p:grpSpPr>
          <a:xfrm>
            <a:off x="6839393" y="2992950"/>
            <a:ext cx="7707963" cy="7318037"/>
            <a:chOff x="731546" y="9278496"/>
            <a:chExt cx="6444822" cy="6002254"/>
          </a:xfrm>
        </p:grpSpPr>
        <p:grpSp>
          <p:nvGrpSpPr>
            <p:cNvPr id="37" name="Group 36"/>
            <p:cNvGrpSpPr/>
            <p:nvPr/>
          </p:nvGrpSpPr>
          <p:grpSpPr>
            <a:xfrm>
              <a:off x="731546" y="9278496"/>
              <a:ext cx="6444822" cy="6002254"/>
              <a:chOff x="914401" y="19305058"/>
              <a:chExt cx="11609976" cy="12698942"/>
            </a:xfrm>
            <a:solidFill>
              <a:schemeClr val="bg1"/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914401" y="19784857"/>
                <a:ext cx="11609976" cy="12219143"/>
              </a:xfrm>
              <a:prstGeom prst="rect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622881" y="19305058"/>
                <a:ext cx="6338570" cy="80112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Herausforderung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B868EF2-311B-A17A-3939-BE9F2994DD16}"/>
                </a:ext>
              </a:extLst>
            </p:cNvPr>
            <p:cNvSpPr txBox="1"/>
            <p:nvPr/>
          </p:nvSpPr>
          <p:spPr>
            <a:xfrm>
              <a:off x="1193006" y="10288726"/>
              <a:ext cx="5486400" cy="310499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- „</a:t>
              </a:r>
              <a:r>
                <a:rPr lang="en-US" sz="2000" dirty="0">
                  <a:effectLst/>
                  <a:latin typeface="Arial" panose="020B0604020202090204" pitchFamily="34" charset="0"/>
                  <a:cs typeface="Arial" panose="020B0604020202090204" pitchFamily="34" charset="0"/>
                </a:rPr>
                <a:t>Higher education institutions must take on a stronger role to tackle the world’s most pressing issues” (</a:t>
              </a:r>
              <a:r>
                <a:rPr lang="en-US" sz="2000" b="0" i="0" u="none" strike="noStrike" baseline="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UNESCO Global Independent Expert Group on the Universities and the 2030 Agenda</a:t>
              </a:r>
              <a:r>
                <a:rPr lang="de-DE" sz="2000" b="0" i="0" u="none" strike="noStrike" baseline="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, </a:t>
              </a:r>
              <a:r>
                <a:rPr lang="de-DE" sz="200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S.</a:t>
              </a:r>
              <a:r>
                <a:rPr lang="de-DE" sz="2000" b="0" i="0" u="none" strike="noStrike" baseline="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 3)</a:t>
              </a:r>
              <a:endParaRPr lang="de-DE" sz="2000" dirty="0">
                <a:solidFill>
                  <a:srgbClr val="000000"/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endParaRPr lang="de-DE" sz="2000" b="0" i="0" u="none" strike="noStrike" baseline="0" dirty="0">
                <a:solidFill>
                  <a:srgbClr val="000000"/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r>
                <a:rPr lang="de-DE" sz="200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- </a:t>
              </a:r>
              <a:r>
                <a:rPr lang="de-DE" sz="2000" b="0" i="0" u="none" strike="noStrike" baseline="0" dirty="0">
                  <a:solidFill>
                    <a:srgbClr val="000000"/>
                  </a:solidFill>
                  <a:latin typeface="Arial" panose="020B0604020202090204" pitchFamily="34" charset="0"/>
                  <a:cs typeface="Arial" panose="020B0604020202090204" pitchFamily="34" charset="0"/>
                </a:rPr>
                <a:t>nachhaltige Entwicklung als „integraler Bestandteil von Forschung und Lehre“ (Leitbild der Universität Tübingen)</a:t>
              </a: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r>
                <a:rPr lang="de-DE" sz="2000" b="1" dirty="0">
                  <a:latin typeface="Arial" panose="020B0604020202090204" pitchFamily="34" charset="0"/>
                  <a:cs typeface="Arial" panose="020B0604020202090204" pitchFamily="34" charset="0"/>
                  <a:sym typeface="Wingdings" panose="05000000000000000000" pitchFamily="2" charset="2"/>
                </a:rPr>
                <a:t>Implementation von Bildung für Nachhaltige Entwicklung (BNE) im tertiären Bildungssektor</a:t>
              </a:r>
            </a:p>
            <a:p>
              <a:pPr marL="342900" indent="-342900">
                <a:buFont typeface="Wingdings" panose="05000000000000000000" pitchFamily="2" charset="2"/>
                <a:buChar char="à"/>
              </a:pPr>
              <a:endParaRPr lang="de-DE" sz="2000" b="1" dirty="0">
                <a:latin typeface="Arial" panose="020B0604020202090204" pitchFamily="34" charset="0"/>
                <a:cs typeface="Arial" panose="020B0604020202090204" pitchFamily="34" charset="0"/>
                <a:sym typeface="Wingdings" panose="05000000000000000000" pitchFamily="2" charset="2"/>
              </a:endParaRPr>
            </a:p>
            <a:p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AE8B048-2B96-0454-EADD-D2DEFE440F37}"/>
              </a:ext>
            </a:extLst>
          </p:cNvPr>
          <p:cNvGrpSpPr/>
          <p:nvPr/>
        </p:nvGrpSpPr>
        <p:grpSpPr>
          <a:xfrm>
            <a:off x="14884652" y="3053973"/>
            <a:ext cx="5927894" cy="7821603"/>
            <a:chOff x="731546" y="15694307"/>
            <a:chExt cx="6444822" cy="7403562"/>
          </a:xfrm>
        </p:grpSpPr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F6435900-D836-60C6-3701-05A01614C303}"/>
                </a:ext>
              </a:extLst>
            </p:cNvPr>
            <p:cNvGrpSpPr/>
            <p:nvPr/>
          </p:nvGrpSpPr>
          <p:grpSpPr>
            <a:xfrm>
              <a:off x="731546" y="15694307"/>
              <a:ext cx="6444822" cy="6919793"/>
              <a:chOff x="731546" y="15694307"/>
              <a:chExt cx="6444822" cy="6919793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D32A5D87-7F7D-AD4A-AEA5-662F84FE5E2D}"/>
                  </a:ext>
                </a:extLst>
              </p:cNvPr>
              <p:cNvSpPr/>
              <p:nvPr/>
            </p:nvSpPr>
            <p:spPr>
              <a:xfrm>
                <a:off x="731546" y="15858716"/>
                <a:ext cx="6444822" cy="6755384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505F8FE6-358E-B041-960A-E8BB7198256E}"/>
                  </a:ext>
                </a:extLst>
              </p:cNvPr>
              <p:cNvSpPr txBox="1"/>
              <p:nvPr/>
            </p:nvSpPr>
            <p:spPr>
              <a:xfrm>
                <a:off x="2716707" y="15694307"/>
                <a:ext cx="2474500" cy="4260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Zielsetzung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F560AF43-D4F6-8B2B-55B1-0C4D11ABEBAF}"/>
                </a:ext>
              </a:extLst>
            </p:cNvPr>
            <p:cNvSpPr txBox="1"/>
            <p:nvPr/>
          </p:nvSpPr>
          <p:spPr>
            <a:xfrm>
              <a:off x="1164894" y="16309954"/>
              <a:ext cx="5486400" cy="678791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l"/>
              <a:r>
                <a:rPr lang="de-DE" sz="2000" u="sng" dirty="0">
                  <a:latin typeface="Arial" panose="020B0604020202090204" pitchFamily="34" charset="0"/>
                  <a:cs typeface="Arial" panose="020B0604020202090204" pitchFamily="34" charset="0"/>
                </a:rPr>
                <a:t>Lernziele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: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- Nachhaltigkeit als transdisziplinäres Konzept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- Reflexion nachhaltiger Entwicklung im Kontext medizinischer Forschung 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r>
                <a:rPr lang="de-DE" sz="2000" b="0" i="0" u="sng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Qualifikationsziele</a:t>
              </a:r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:</a:t>
              </a:r>
            </a:p>
            <a:p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Selbststeuerungskompetenz</a:t>
              </a:r>
            </a:p>
            <a:p>
              <a:pPr algn="l"/>
              <a:endParaRPr lang="de-DE" sz="2000" i="1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Kooperationskompetenz</a:t>
              </a:r>
            </a:p>
            <a:p>
              <a:pPr algn="l"/>
              <a:endParaRPr lang="de-DE" sz="2000" i="1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Kommunikationskompetenz </a:t>
              </a:r>
            </a:p>
            <a:p>
              <a:pPr algn="l"/>
              <a:endParaRPr lang="de-DE" sz="2000" i="1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Medienkompetenz</a:t>
              </a:r>
            </a:p>
            <a:p>
              <a:pPr algn="l"/>
              <a:endParaRPr lang="de-DE" sz="2000" i="1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Sprachkompetenz</a:t>
              </a:r>
            </a:p>
            <a:p>
              <a:pPr algn="l"/>
              <a:endParaRPr lang="de-DE" sz="2000" i="1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1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interkulturelle Kommunikationskompetenz</a:t>
              </a:r>
              <a:endParaRPr lang="de-DE" sz="2000" b="0" i="0" u="none" strike="noStrike" baseline="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	</a:t>
              </a:r>
            </a:p>
            <a:p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130877E6-4D73-364C-A6CA-4975111E8B4D}"/>
              </a:ext>
            </a:extLst>
          </p:cNvPr>
          <p:cNvGrpSpPr/>
          <p:nvPr/>
        </p:nvGrpSpPr>
        <p:grpSpPr>
          <a:xfrm>
            <a:off x="257687" y="10848849"/>
            <a:ext cx="10439399" cy="9155071"/>
            <a:chOff x="7463596" y="3317487"/>
            <a:chExt cx="14270115" cy="561533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3A17757-1132-41D3-B375-A1C6758D8BC6}"/>
                </a:ext>
              </a:extLst>
            </p:cNvPr>
            <p:cNvGrpSpPr/>
            <p:nvPr/>
          </p:nvGrpSpPr>
          <p:grpSpPr>
            <a:xfrm>
              <a:off x="7463596" y="3317487"/>
              <a:ext cx="14270115" cy="5615339"/>
              <a:chOff x="12617171" y="24020360"/>
              <a:chExt cx="18153841" cy="60879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3058880" y="24020360"/>
                <a:ext cx="17712132" cy="6087901"/>
                <a:chOff x="13536444" y="21378905"/>
                <a:chExt cx="13899016" cy="8043231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13536444" y="21566383"/>
                  <a:ext cx="13899016" cy="7855753"/>
                </a:xfrm>
                <a:prstGeom prst="rect">
                  <a:avLst/>
                </a:prstGeom>
                <a:noFill/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23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8482803" y="21378905"/>
                  <a:ext cx="4006296" cy="4055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91440" tIns="45720" rIns="91440" bIns="45720" rtlCol="0" anchor="t">
                  <a:spAutoFit/>
                </a:bodyPr>
                <a:lstStyle/>
                <a:p>
                  <a:pPr algn="ctr"/>
                  <a:r>
                    <a:rPr lang="en-US" sz="2400" err="1">
                      <a:solidFill>
                        <a:srgbClr val="A51E37"/>
                      </a:solidFill>
                      <a:latin typeface="Arial"/>
                      <a:ea typeface="Bangla MN" charset="0"/>
                      <a:cs typeface="Arial"/>
                    </a:rPr>
                    <a:t>Lösungsansatz</a:t>
                  </a:r>
                  <a:endParaRPr lang="en-US" sz="2400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12617171" y="24652548"/>
                <a:ext cx="18114021" cy="483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4141">
                  <a:spcAft>
                    <a:spcPts val="1033"/>
                  </a:spcAft>
                </a:pPr>
                <a:r>
                  <a:rPr lang="en-US" sz="1136" dirty="0">
                    <a:latin typeface="Al Bayan Plain" charset="-78"/>
                    <a:ea typeface="Al Bayan Plain" charset="-78"/>
                    <a:cs typeface="Al Bayan Plain" charset="-78"/>
                  </a:rPr>
                  <a:t> </a:t>
                </a:r>
              </a:p>
            </p:txBody>
          </p:sp>
        </p:grp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6FF1109-5DEA-319B-5647-F6D8B2702F90}"/>
                </a:ext>
              </a:extLst>
            </p:cNvPr>
            <p:cNvSpPr txBox="1"/>
            <p:nvPr/>
          </p:nvSpPr>
          <p:spPr>
            <a:xfrm>
              <a:off x="8355806" y="3938302"/>
              <a:ext cx="12801600" cy="420973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Sichtbarkeit </a:t>
              </a:r>
              <a:r>
                <a:rPr lang="de-DE" sz="2000">
                  <a:latin typeface="Arial" panose="020B0604020202090204" pitchFamily="34" charset="0"/>
                  <a:cs typeface="Arial" panose="020B0604020202090204" pitchFamily="34" charset="0"/>
                </a:rPr>
                <a:t>von Nachhaltigkeit/BNE 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in unserer Institution auf Studiengangebene </a:t>
              </a:r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  <a:sym typeface="Wingdings" panose="05000000000000000000" pitchFamily="2" charset="2"/>
              </a:endParaRP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Entwicklung eines interdisziplinären, Bildungsbereiche übergreifenden Lehr- und Lernkonzepts, welches (i) Input und fachliche Begleitung gibt und (ii) selbstgesteuerte Projekte der Studierenden erlaubt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0" u="sng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Themenschwerpunkte</a:t>
              </a:r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: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ökologisch nachhaltiges Arbeiten im Labor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sozio-ökonomische Diversität in der medizinischen Forschung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Wissenschaftskommunikation </a:t>
              </a:r>
            </a:p>
            <a:p>
              <a:pPr algn="l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l"/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- Open Science  </a:t>
              </a: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  <a:sym typeface="Wingdings" panose="05000000000000000000" pitchFamily="2" charset="2"/>
              </a:endParaRPr>
            </a:p>
            <a:p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algn="ctr"/>
              <a:endParaRPr lang="de-DE" sz="2000" dirty="0">
                <a:solidFill>
                  <a:schemeClr val="bg1">
                    <a:lumMod val="50000"/>
                  </a:schemeClr>
                </a:solidFill>
                <a:latin typeface="Arial" panose="020B0604020202090204" pitchFamily="34" charset="0"/>
                <a:cs typeface="Arial" panose="020B0604020202090204" pitchFamily="34" charset="0"/>
              </a:endParaRP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26A46C4-9006-7416-961A-2DCCC618A100}"/>
              </a:ext>
            </a:extLst>
          </p:cNvPr>
          <p:cNvGrpSpPr/>
          <p:nvPr/>
        </p:nvGrpSpPr>
        <p:grpSpPr>
          <a:xfrm>
            <a:off x="11003901" y="10755194"/>
            <a:ext cx="9615085" cy="9254026"/>
            <a:chOff x="10378607" y="6402370"/>
            <a:chExt cx="9830116" cy="7062258"/>
          </a:xfrm>
        </p:grpSpPr>
        <p:grpSp>
          <p:nvGrpSpPr>
            <p:cNvPr id="40" name="Group 39"/>
            <p:cNvGrpSpPr/>
            <p:nvPr/>
          </p:nvGrpSpPr>
          <p:grpSpPr>
            <a:xfrm>
              <a:off x="10378607" y="6402370"/>
              <a:ext cx="9811750" cy="7062258"/>
              <a:chOff x="939939" y="20078217"/>
              <a:chExt cx="11616995" cy="9915876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939939" y="20347496"/>
                <a:ext cx="11616995" cy="9646597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792752" y="20078217"/>
                <a:ext cx="3733326" cy="4946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25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I</a:t>
                </a:r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nnovationscharakter</a:t>
                </a:r>
                <a:endParaRPr lang="en-US" sz="2400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199257F9-B97A-DD06-EB8C-B73620DCA040}"/>
                </a:ext>
              </a:extLst>
            </p:cNvPr>
            <p:cNvSpPr txBox="1"/>
            <p:nvPr/>
          </p:nvSpPr>
          <p:spPr>
            <a:xfrm>
              <a:off x="10810289" y="7758968"/>
              <a:ext cx="9398434" cy="42983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Kombination </a:t>
              </a:r>
              <a:r>
                <a:rPr lang="de-DE" sz="2000" b="1" dirty="0">
                  <a:latin typeface="Arial" panose="020B0604020202090204" pitchFamily="34" charset="0"/>
                  <a:cs typeface="Arial" panose="020B0604020202090204" pitchFamily="34" charset="0"/>
                </a:rPr>
                <a:t>innovativer und studierendenzentrierter Lehrformate </a:t>
              </a:r>
            </a:p>
            <a:p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(z.B. </a:t>
              </a:r>
              <a:r>
                <a:rPr lang="de-DE" sz="2000" dirty="0" err="1">
                  <a:latin typeface="Arial" panose="020B0604020202090204" pitchFamily="34" charset="0"/>
                  <a:cs typeface="Arial" panose="020B0604020202090204" pitchFamily="34" charset="0"/>
                </a:rPr>
                <a:t>peer-to-peer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 Learning) und </a:t>
              </a:r>
              <a:r>
                <a:rPr lang="de-DE" sz="2000" b="1" dirty="0">
                  <a:latin typeface="Arial" panose="020B0604020202090204" pitchFamily="34" charset="0"/>
                  <a:cs typeface="Arial" panose="020B0604020202090204" pitchFamily="34" charset="0"/>
                </a:rPr>
                <a:t>transdisziplinärer Lehre</a:t>
              </a:r>
            </a:p>
            <a:p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à"/>
              </a:pP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  <a:sym typeface="Wingdings" panose="05000000000000000000" pitchFamily="2" charset="2"/>
                </a:rPr>
                <a:t>Lernen als </a:t>
              </a:r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aktiver, selbstgesteuerter, konstruktiver, situativer und sozialer Prozess (Reinmann-</a:t>
              </a:r>
              <a:r>
                <a:rPr lang="de-DE" sz="2000" b="0" i="0" u="none" strike="noStrike" baseline="0" dirty="0" err="1">
                  <a:latin typeface="Arial" panose="020B0604020202090204" pitchFamily="34" charset="0"/>
                  <a:cs typeface="Arial" panose="020B0604020202090204" pitchFamily="34" charset="0"/>
                </a:rPr>
                <a:t>Rothmeier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 und </a:t>
              </a:r>
              <a:r>
                <a:rPr lang="de-DE" sz="2000" b="0" i="0" u="none" strike="noStrike" baseline="0" dirty="0">
                  <a:latin typeface="Arial" panose="020B0604020202090204" pitchFamily="34" charset="0"/>
                  <a:cs typeface="Arial" panose="020B0604020202090204" pitchFamily="34" charset="0"/>
                </a:rPr>
                <a:t>Mandl, 1998) </a:t>
              </a:r>
            </a:p>
            <a:p>
              <a:pPr marL="342900" indent="-342900">
                <a:buFont typeface="Wingdings" panose="05000000000000000000" pitchFamily="2" charset="2"/>
                <a:buChar char="à"/>
              </a:pPr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1085850" lvl="1" indent="-285750">
                <a:buFont typeface="Arial" panose="020B0604020202090204" pitchFamily="34" charset="0"/>
                <a:buChar char="•"/>
              </a:pPr>
              <a:r>
                <a:rPr lang="de-DE" sz="2000" i="1" dirty="0">
                  <a:latin typeface="Arial" panose="020B0604020202090204" pitchFamily="34" charset="0"/>
                  <a:cs typeface="Arial" panose="020B0604020202090204" pitchFamily="34" charset="0"/>
                </a:rPr>
                <a:t>selbstgesteuertes Lernen 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durch Projektmanagement</a:t>
              </a:r>
            </a:p>
            <a:p>
              <a:pPr marL="800100" lvl="1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1085850" lvl="1" indent="-285750">
                <a:buFont typeface="Arial" panose="020B0604020202090204" pitchFamily="34" charset="0"/>
                <a:buChar char="•"/>
              </a:pPr>
              <a:r>
                <a:rPr lang="de-DE" sz="2000" i="1" dirty="0">
                  <a:latin typeface="Arial" panose="020B0604020202090204" pitchFamily="34" charset="0"/>
                  <a:cs typeface="Arial" panose="020B0604020202090204" pitchFamily="34" charset="0"/>
                </a:rPr>
                <a:t>kooperatives Lernen 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durch Gruppenarbeit </a:t>
              </a:r>
            </a:p>
            <a:p>
              <a:pPr marL="800100" lvl="1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1085850" lvl="1" indent="-285750">
                <a:buFont typeface="Arial" panose="020B0604020202090204" pitchFamily="34" charset="0"/>
                <a:buChar char="•"/>
              </a:pPr>
              <a:r>
                <a:rPr lang="de-DE" sz="2000" i="1" dirty="0">
                  <a:latin typeface="Arial" panose="020B0604020202090204" pitchFamily="34" charset="0"/>
                  <a:cs typeface="Arial" panose="020B0604020202090204" pitchFamily="34" charset="0"/>
                </a:rPr>
                <a:t>Medienkompetenz</a:t>
              </a:r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: Einsatz digitaler Medien zur Präsentation und Durchführung der Projektarbeit </a:t>
              </a:r>
            </a:p>
            <a:p>
              <a:pPr marL="800100" lvl="1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800100" lvl="1"/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0" lvl="1"/>
              <a:r>
                <a:rPr lang="de-DE" sz="2000" dirty="0">
                  <a:latin typeface="Arial" panose="020B0604020202090204" pitchFamily="34" charset="0"/>
                  <a:cs typeface="Arial" panose="020B0604020202090204" pitchFamily="34" charset="0"/>
                </a:rPr>
                <a:t>Dozierende /Institution lernen gemeinsam mit und von Studierenden durch deren Projektideen und Sicht auf Nachhaltigkeit.</a:t>
              </a:r>
            </a:p>
            <a:p>
              <a:pPr marL="1085850" lvl="1" indent="-285750">
                <a:buFont typeface="Arial" panose="020B0604020202090204" pitchFamily="34" charset="0"/>
                <a:buChar char="•"/>
              </a:pPr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  <a:p>
              <a:pPr marL="1085850" lvl="1" indent="-285750">
                <a:buFont typeface="Arial" panose="020B0604020202090204" pitchFamily="34" charset="0"/>
                <a:buChar char="•"/>
              </a:pPr>
              <a:endParaRPr lang="de-DE" sz="2000" dirty="0">
                <a:latin typeface="Arial" panose="020B0604020202090204" pitchFamily="34" charset="0"/>
                <a:cs typeface="Arial" panose="020B0604020202090204" pitchFamily="34" charset="0"/>
              </a:endParaRP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7C0C5FA-F61D-2FB2-82B2-879B3F116A87}"/>
              </a:ext>
            </a:extLst>
          </p:cNvPr>
          <p:cNvGrpSpPr/>
          <p:nvPr/>
        </p:nvGrpSpPr>
        <p:grpSpPr>
          <a:xfrm>
            <a:off x="506418" y="20341488"/>
            <a:ext cx="10162249" cy="9253825"/>
            <a:chOff x="589693" y="21914229"/>
            <a:chExt cx="5101628" cy="7680648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A62DF119-0C47-05F3-32C9-334243923C2B}"/>
                </a:ext>
              </a:extLst>
            </p:cNvPr>
            <p:cNvGrpSpPr/>
            <p:nvPr/>
          </p:nvGrpSpPr>
          <p:grpSpPr>
            <a:xfrm>
              <a:off x="589693" y="22134289"/>
              <a:ext cx="5101628" cy="7460588"/>
              <a:chOff x="22364702" y="3448374"/>
              <a:chExt cx="7222951" cy="10562797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2364702" y="3448374"/>
                <a:ext cx="7222951" cy="10559982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/>
              </a:p>
            </p:txBody>
          </p:sp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64D39DE-A593-2A20-7F56-EEB1AEC82FE7}"/>
                  </a:ext>
                </a:extLst>
              </p:cNvPr>
              <p:cNvSpPr txBox="1"/>
              <p:nvPr/>
            </p:nvSpPr>
            <p:spPr>
              <a:xfrm>
                <a:off x="23146545" y="4499130"/>
                <a:ext cx="5486400" cy="951204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de-DE" sz="2000" u="sng" dirty="0">
                    <a:latin typeface="Arial"/>
                    <a:cs typeface="Arial"/>
                  </a:rPr>
                  <a:t>Studierende:</a:t>
                </a:r>
              </a:p>
              <a:p>
                <a:r>
                  <a:rPr lang="de-DE" sz="2000" dirty="0">
                    <a:latin typeface="Arial"/>
                    <a:cs typeface="Arial"/>
                  </a:rPr>
                  <a:t>- positive Evaluation durch Studierende als Grundlage für eine </a:t>
                </a:r>
                <a:r>
                  <a:rPr lang="de-DE" sz="2000" b="1" dirty="0">
                    <a:latin typeface="Arial"/>
                    <a:cs typeface="Arial"/>
                  </a:rPr>
                  <a:t>Verstetigung des Pilotmoduls </a:t>
                </a:r>
                <a:r>
                  <a:rPr lang="de-DE" sz="2000" dirty="0">
                    <a:latin typeface="Arial"/>
                    <a:cs typeface="Arial"/>
                  </a:rPr>
                  <a:t>im Cluster „Molekulare Medizin“ als Kooperationsprojekt mit der Allgemeinen Rhetorik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dirty="0">
                    <a:latin typeface="Arial"/>
                    <a:cs typeface="Arial"/>
                  </a:rPr>
                  <a:t>- Schwierigkeiten: Zeitdruck durch zusätzliches Arbeitspensum zum Hauptcurriculum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u="sng" dirty="0">
                    <a:latin typeface="Arial"/>
                    <a:cs typeface="Arial"/>
                  </a:rPr>
                  <a:t>Dozierende</a:t>
                </a:r>
                <a:r>
                  <a:rPr lang="de-DE" sz="2000" dirty="0">
                    <a:latin typeface="Arial"/>
                    <a:cs typeface="Arial"/>
                  </a:rPr>
                  <a:t>: 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dirty="0">
                    <a:latin typeface="Arial"/>
                    <a:cs typeface="Arial"/>
                  </a:rPr>
                  <a:t>- geringe Teilnahme an optionalen Vorlesungen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dirty="0">
                    <a:latin typeface="Arial"/>
                    <a:cs typeface="Arial"/>
                  </a:rPr>
                  <a:t>- geringer Vorlauf  für die Antragsstellung (Finanzierungszeitraum)/Zeitdruck bei der Umsetzung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dirty="0">
                    <a:latin typeface="Arial"/>
                    <a:cs typeface="Arial"/>
                  </a:rPr>
                  <a:t>- betreuungs- und abstimmungsintensiv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dirty="0">
                    <a:latin typeface="Arial"/>
                    <a:cs typeface="Arial"/>
                  </a:rPr>
                  <a:t>- offene Fragen: weitere Finanzierung, Verantwortlichkeiten</a:t>
                </a:r>
              </a:p>
              <a:p>
                <a:endParaRPr lang="de-DE" sz="2000" dirty="0">
                  <a:latin typeface="Arial"/>
                  <a:cs typeface="Arial"/>
                </a:endParaRPr>
              </a:p>
              <a:p>
                <a:r>
                  <a:rPr lang="de-DE" sz="2000" u="sng" dirty="0">
                    <a:latin typeface="Arial"/>
                    <a:cs typeface="Arial"/>
                  </a:rPr>
                  <a:t>Offene Fragen</a:t>
                </a:r>
                <a:r>
                  <a:rPr lang="de-DE" sz="2000" dirty="0">
                    <a:latin typeface="Arial"/>
                    <a:cs typeface="Arial"/>
                  </a:rPr>
                  <a:t>: </a:t>
                </a:r>
              </a:p>
              <a:p>
                <a:r>
                  <a:rPr lang="de-DE" sz="2000" dirty="0">
                    <a:latin typeface="Arial"/>
                    <a:cs typeface="Arial"/>
                  </a:rPr>
                  <a:t>Form und Umfang der Kooperation zwischen der Molekularen Medizin und Allgemeinen Rhetorik, Überarbeitung des Pilotmodells unter Rückbezug auf die studentische Evaluation</a:t>
                </a:r>
              </a:p>
              <a:p>
                <a:endParaRPr lang="de-DE" sz="2000" dirty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endParaRPr>
              </a:p>
              <a:p>
                <a:endParaRPr lang="de-DE" sz="2000" dirty="0">
                  <a:solidFill>
                    <a:schemeClr val="bg1">
                      <a:lumMod val="50000"/>
                    </a:schemeClr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52191" y="21914229"/>
              <a:ext cx="1776632" cy="4619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err="1">
                  <a:solidFill>
                    <a:srgbClr val="A51E37"/>
                  </a:solidFill>
                  <a:latin typeface="Arial"/>
                  <a:ea typeface="Bangla MN" charset="0"/>
                  <a:cs typeface="Arial"/>
                </a:rPr>
                <a:t>Erfahrungen</a:t>
              </a:r>
              <a:endParaRPr lang="en-US" sz="2400">
                <a:solidFill>
                  <a:srgbClr val="A51E37"/>
                </a:solidFill>
                <a:latin typeface="Arial"/>
                <a:ea typeface="Bangla MN" charset="0"/>
                <a:cs typeface="Arial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187543A-7ADA-104C-3346-1E3D3F942D2B}"/>
              </a:ext>
            </a:extLst>
          </p:cNvPr>
          <p:cNvGrpSpPr/>
          <p:nvPr/>
        </p:nvGrpSpPr>
        <p:grpSpPr>
          <a:xfrm>
            <a:off x="10999322" y="20427014"/>
            <a:ext cx="9679597" cy="9163942"/>
            <a:chOff x="15814341" y="17806908"/>
            <a:chExt cx="5101627" cy="4306346"/>
          </a:xfrm>
        </p:grpSpPr>
        <p:grpSp>
          <p:nvGrpSpPr>
            <p:cNvPr id="19" name="Group 42">
              <a:extLst>
                <a:ext uri="{FF2B5EF4-FFF2-40B4-BE49-F238E27FC236}">
                  <a16:creationId xmlns:a16="http://schemas.microsoft.com/office/drawing/2014/main" id="{01B17549-47C2-2273-65AC-1364705287CA}"/>
                </a:ext>
              </a:extLst>
            </p:cNvPr>
            <p:cNvGrpSpPr/>
            <p:nvPr/>
          </p:nvGrpSpPr>
          <p:grpSpPr>
            <a:xfrm>
              <a:off x="15814341" y="17806908"/>
              <a:ext cx="5101627" cy="4306346"/>
              <a:chOff x="845736" y="18712568"/>
              <a:chExt cx="11929274" cy="7332842"/>
            </a:xfrm>
          </p:grpSpPr>
          <p:sp>
            <p:nvSpPr>
              <p:cNvPr id="24" name="Rectangle 43">
                <a:extLst>
                  <a:ext uri="{FF2B5EF4-FFF2-40B4-BE49-F238E27FC236}">
                    <a16:creationId xmlns:a16="http://schemas.microsoft.com/office/drawing/2014/main" id="{10F28981-D45D-7913-E1FF-777D82003894}"/>
                  </a:ext>
                </a:extLst>
              </p:cNvPr>
              <p:cNvSpPr/>
              <p:nvPr/>
            </p:nvSpPr>
            <p:spPr>
              <a:xfrm>
                <a:off x="845736" y="18895071"/>
                <a:ext cx="11929274" cy="7150339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30" dirty="0"/>
              </a:p>
            </p:txBody>
          </p:sp>
          <p:sp>
            <p:nvSpPr>
              <p:cNvPr id="25" name="TextBox 44">
                <a:extLst>
                  <a:ext uri="{FF2B5EF4-FFF2-40B4-BE49-F238E27FC236}">
                    <a16:creationId xmlns:a16="http://schemas.microsoft.com/office/drawing/2014/main" id="{9542B8C7-FFDF-8C83-F5D4-B0857134328F}"/>
                  </a:ext>
                </a:extLst>
              </p:cNvPr>
              <p:cNvSpPr txBox="1"/>
              <p:nvPr/>
            </p:nvSpPr>
            <p:spPr>
              <a:xfrm>
                <a:off x="4149023" y="18712568"/>
                <a:ext cx="5389812" cy="4446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2400" err="1">
                    <a:solidFill>
                      <a:srgbClr val="A51E37"/>
                    </a:solidFill>
                    <a:latin typeface="Arial"/>
                    <a:ea typeface="Bangla MN" charset="0"/>
                    <a:cs typeface="Arial"/>
                  </a:rPr>
                  <a:t>Studentische</a:t>
                </a:r>
                <a:r>
                  <a:rPr lang="en-US" sz="2400" dirty="0">
                    <a:solidFill>
                      <a:srgbClr val="C00000"/>
                    </a:solidFill>
                    <a:latin typeface="Arial"/>
                    <a:ea typeface="Bangla MN" charset="0"/>
                    <a:cs typeface="Arial"/>
                  </a:rPr>
                  <a:t> </a:t>
                </a:r>
                <a:r>
                  <a:rPr lang="en-US" sz="2400" err="1">
                    <a:solidFill>
                      <a:srgbClr val="C00000"/>
                    </a:solidFill>
                    <a:latin typeface="Arial"/>
                    <a:ea typeface="Bangla MN" charset="0"/>
                    <a:cs typeface="Arial"/>
                  </a:rPr>
                  <a:t>Perspektive</a:t>
                </a:r>
                <a:endParaRPr lang="en-US" sz="2400">
                  <a:solidFill>
                    <a:srgbClr val="C00000"/>
                  </a:solidFill>
                  <a:latin typeface="Arial"/>
                  <a:ea typeface="Bangla MN" charset="0"/>
                  <a:cs typeface="Arial"/>
                </a:endParaRPr>
              </a:p>
            </p:txBody>
          </p:sp>
        </p:grp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F1ADB718-062B-E06B-6626-F21F95A61E7E}"/>
                </a:ext>
              </a:extLst>
            </p:cNvPr>
            <p:cNvSpPr txBox="1"/>
            <p:nvPr/>
          </p:nvSpPr>
          <p:spPr>
            <a:xfrm>
              <a:off x="16432866" y="18532482"/>
              <a:ext cx="3958007" cy="16343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DE" sz="2000" dirty="0">
                  <a:latin typeface="Arial"/>
                  <a:cs typeface="Arial"/>
                </a:rPr>
                <a:t>- mehrfache Evaluation in Kooperation mit der Abteilung Lehrevaluation der medizinischen Forschung (</a:t>
              </a:r>
              <a:r>
                <a:rPr lang="de-DE" sz="2000" dirty="0" err="1">
                  <a:latin typeface="Arial"/>
                  <a:cs typeface="Arial"/>
                </a:rPr>
                <a:t>evasys</a:t>
              </a:r>
              <a:r>
                <a:rPr lang="de-DE" sz="2000" dirty="0">
                  <a:latin typeface="Arial"/>
                  <a:cs typeface="Arial"/>
                </a:rPr>
                <a:t>)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- positives Votum der Studierenden für Verstetigung der Pilotmoduls    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- positive Beurteilung der Themenwahl</a:t>
              </a:r>
            </a:p>
            <a:p>
              <a:endParaRPr lang="de-DE" sz="2000" dirty="0">
                <a:latin typeface="Arial"/>
                <a:cs typeface="Arial"/>
              </a:endParaRPr>
            </a:p>
            <a:p>
              <a:r>
                <a:rPr lang="de-DE" sz="2000" dirty="0">
                  <a:latin typeface="Arial"/>
                  <a:cs typeface="Arial"/>
                </a:rPr>
                <a:t>- Themenvorschläge: </a:t>
              </a:r>
              <a:r>
                <a:rPr lang="de-DE" sz="2000" dirty="0" err="1">
                  <a:latin typeface="Arial"/>
                  <a:cs typeface="Arial"/>
                </a:rPr>
                <a:t>IchbinHanna</a:t>
              </a:r>
              <a:r>
                <a:rPr lang="de-DE" sz="2000" dirty="0">
                  <a:latin typeface="Arial"/>
                  <a:cs typeface="Arial"/>
                </a:rPr>
                <a:t>, Inklusionsprojekte, wissenschaftliche Kooperation mit dem Globalen Süden</a:t>
              </a:r>
            </a:p>
            <a:p>
              <a:endParaRPr lang="de-DE" sz="2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492254-2547-41a6-8658-dc936ab556c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8F0769FAA5CA4584E3F53925FFCABB" ma:contentTypeVersion="13" ma:contentTypeDescription="Ein neues Dokument erstellen." ma:contentTypeScope="" ma:versionID="66769d37adbc06cd1cdef1e07588c442">
  <xsd:schema xmlns:xsd="http://www.w3.org/2001/XMLSchema" xmlns:xs="http://www.w3.org/2001/XMLSchema" xmlns:p="http://schemas.microsoft.com/office/2006/metadata/properties" xmlns:ns2="7c492254-2547-41a6-8658-dc936ab556c4" xmlns:ns3="3ee7f305-f753-4bf8-86de-c2d099ddd268" targetNamespace="http://schemas.microsoft.com/office/2006/metadata/properties" ma:root="true" ma:fieldsID="d9651002d8b09dd852d9e0c164155c49" ns2:_="" ns3:_="">
    <xsd:import namespace="7c492254-2547-41a6-8658-dc936ab556c4"/>
    <xsd:import namespace="3ee7f305-f753-4bf8-86de-c2d099ddd2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92254-2547-41a6-8658-dc936ab55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bde38a42-f053-4c2a-847a-0f3502bf1d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7f305-f753-4bf8-86de-c2d099ddd2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6A5D2D-35CD-4CDA-9520-2B9ED6DAA0ED}">
  <ds:schemaRefs>
    <ds:schemaRef ds:uri="3ee7f305-f753-4bf8-86de-c2d099ddd268"/>
    <ds:schemaRef ds:uri="7c492254-2547-41a6-8658-dc936ab556c4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44805BA-D12A-4863-ADB7-A72C28FC0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5F8D15-574D-4508-AEC7-B45D8DD97E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92254-2547-41a6-8658-dc936ab556c4"/>
    <ds:schemaRef ds:uri="3ee7f305-f753-4bf8-86de-c2d099ddd2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Benutzerdefiniert</PresentationFormat>
  <Paragraphs>102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Al Bayan Plain</vt:lpstr>
      <vt:lpstr>Arial</vt:lpstr>
      <vt:lpstr>Calibri</vt:lpstr>
      <vt:lpstr>Wingdings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/>
  <cp:revision>81</cp:revision>
  <dcterms:created xsi:type="dcterms:W3CDTF">2012-08-24T00:53:15Z</dcterms:created>
  <dcterms:modified xsi:type="dcterms:W3CDTF">2024-01-31T10:51:51Z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0x010100E18F0769FAA5CA4584E3F53925FFCABB</vt:lpwstr>
  </property>
  <property fmtid="{D5CDD505-2E9C-101B-9397-08002B2CF9AE}" pid="3" name="MediaServiceImageTags">
    <vt:lpwstr/>
  </property>
</Properties>
</file>