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57">
          <p15:clr>
            <a:srgbClr val="A4A3A4"/>
          </p15:clr>
        </p15:guide>
        <p15:guide id="2" pos="3839">
          <p15:clr>
            <a:srgbClr val="A4A3A4"/>
          </p15:clr>
        </p15:guide>
      </p15:sldGuideLst>
    </p:ext>
    <p:ext uri="http://customooxmlschemas.google.com/">
      <go:slidesCustomData xmlns:go="http://customooxmlschemas.google.com/" r:id="rId36" roundtripDataSignature="AMtx7mgt6LtaroKgJgaTzUBzJzGrcfGh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57"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enturyGothic-bold.fntdata"/><Relationship Id="rId10" Type="http://schemas.openxmlformats.org/officeDocument/2006/relationships/slide" Target="slides/slide4.xml"/><Relationship Id="rId32" Type="http://schemas.openxmlformats.org/officeDocument/2006/relationships/font" Target="fonts/CenturyGothic-regular.fntdata"/><Relationship Id="rId13" Type="http://schemas.openxmlformats.org/officeDocument/2006/relationships/slide" Target="slides/slide7.xml"/><Relationship Id="rId35" Type="http://schemas.openxmlformats.org/officeDocument/2006/relationships/font" Target="fonts/CenturyGothic-boldItalic.fntdata"/><Relationship Id="rId12" Type="http://schemas.openxmlformats.org/officeDocument/2006/relationships/slide" Target="slides/slide6.xml"/><Relationship Id="rId34" Type="http://schemas.openxmlformats.org/officeDocument/2006/relationships/font" Target="fonts/CenturyGothic-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ko-K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343400"/>
            <a:ext cx="5486400" cy="4114800"/>
          </a:xfrm>
          <a:prstGeom prst="rect">
            <a:avLst/>
          </a:prstGeom>
          <a:noFill/>
          <a:ln>
            <a:noFill/>
          </a:ln>
        </p:spPr>
        <p:txBody>
          <a:bodyPr anchorCtr="0" anchor="t" bIns="91400" lIns="91400" spcFirstLastPara="1" rIns="91400" wrap="square" tIns="91400">
            <a:noAutofit/>
          </a:bodyPr>
          <a:lstStyle/>
          <a:p>
            <a:pPr indent="0" lvl="0" marL="0" rtl="0" algn="l">
              <a:spcBef>
                <a:spcPts val="0"/>
              </a:spcBef>
              <a:spcAft>
                <a:spcPts val="0"/>
              </a:spcAft>
              <a:buClr>
                <a:schemeClr val="dk1"/>
              </a:buClr>
              <a:buSzPts val="1200"/>
              <a:buFont typeface="Calibri"/>
              <a:buNone/>
            </a:pPr>
            <a:r>
              <a:t/>
            </a:r>
            <a:endParaRPr/>
          </a:p>
        </p:txBody>
      </p:sp>
      <p:sp>
        <p:nvSpPr>
          <p:cNvPr id="135" name="Google Shape;13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5:notes"/>
          <p:cNvSpPr txBox="1"/>
          <p:nvPr>
            <p:ph idx="1" type="body"/>
          </p:nvPr>
        </p:nvSpPr>
        <p:spPr>
          <a:xfrm>
            <a:off x="685800" y="4343400"/>
            <a:ext cx="5486400" cy="4114800"/>
          </a:xfrm>
          <a:prstGeom prst="rect">
            <a:avLst/>
          </a:prstGeom>
          <a:noFill/>
          <a:ln>
            <a:noFill/>
          </a:ln>
        </p:spPr>
        <p:txBody>
          <a:bodyPr anchorCtr="0" anchor="t" bIns="91400" lIns="91400" spcFirstLastPara="1" rIns="91400" wrap="square" tIns="9140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8:notes"/>
          <p:cNvSpPr txBox="1"/>
          <p:nvPr>
            <p:ph idx="1" type="body"/>
          </p:nvPr>
        </p:nvSpPr>
        <p:spPr>
          <a:xfrm>
            <a:off x="685800" y="4343400"/>
            <a:ext cx="5486400" cy="4114800"/>
          </a:xfrm>
          <a:prstGeom prst="rect">
            <a:avLst/>
          </a:prstGeom>
          <a:noFill/>
          <a:ln>
            <a:noFill/>
          </a:ln>
        </p:spPr>
        <p:txBody>
          <a:bodyPr anchorCtr="0" anchor="t" bIns="91400" lIns="91400" spcFirstLastPara="1" rIns="91400" wrap="square" tIns="9140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9:notes"/>
          <p:cNvSpPr txBox="1"/>
          <p:nvPr>
            <p:ph idx="1" type="body"/>
          </p:nvPr>
        </p:nvSpPr>
        <p:spPr>
          <a:xfrm>
            <a:off x="685800" y="4343400"/>
            <a:ext cx="5486400" cy="4114800"/>
          </a:xfrm>
          <a:prstGeom prst="rect">
            <a:avLst/>
          </a:prstGeom>
          <a:noFill/>
          <a:ln>
            <a:noFill/>
          </a:ln>
        </p:spPr>
        <p:txBody>
          <a:bodyPr anchorCtr="0" anchor="t" bIns="91400" lIns="91400" spcFirstLastPara="1" rIns="91400" wrap="square" tIns="9140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슬라이드" showMasterSp="0" type="title">
  <p:cSld name="TITLE">
    <p:bg>
      <p:bgPr>
        <a:gradFill>
          <a:gsLst>
            <a:gs pos="0">
              <a:srgbClr val="3E9BC1"/>
            </a:gs>
            <a:gs pos="77000">
              <a:srgbClr val="0086B0"/>
            </a:gs>
            <a:gs pos="100000">
              <a:srgbClr val="007DA3"/>
            </a:gs>
          </a:gsLst>
          <a:lin ang="5400000" scaled="0"/>
        </a:gradFill>
      </p:bgPr>
    </p:bg>
    <p:spTree>
      <p:nvGrpSpPr>
        <p:cNvPr id="16" name="Shape 16"/>
        <p:cNvGrpSpPr/>
        <p:nvPr/>
      </p:nvGrpSpPr>
      <p:grpSpPr>
        <a:xfrm>
          <a:off x="0" y="0"/>
          <a:ext cx="0" cy="0"/>
          <a:chOff x="0" y="0"/>
          <a:chExt cx="0" cy="0"/>
        </a:xfrm>
      </p:grpSpPr>
      <p:sp>
        <p:nvSpPr>
          <p:cNvPr id="17" name="Google Shape;17;p29"/>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9"/>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9"/>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9"/>
          <p:cNvSpPr/>
          <p:nvPr/>
        </p:nvSpPr>
        <p:spPr>
          <a:xfrm>
            <a:off x="5135880" y="1267730"/>
            <a:ext cx="1920240" cy="73152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9"/>
          <p:cNvGrpSpPr/>
          <p:nvPr/>
        </p:nvGrpSpPr>
        <p:grpSpPr>
          <a:xfrm>
            <a:off x="5250180" y="1267730"/>
            <a:ext cx="1691640" cy="645295"/>
            <a:chOff x="5318306" y="1386268"/>
            <a:chExt cx="1567331" cy="645295"/>
          </a:xfrm>
        </p:grpSpPr>
        <p:cxnSp>
          <p:nvCxnSpPr>
            <p:cNvPr id="22" name="Google Shape;22;p29"/>
            <p:cNvCxnSpPr/>
            <p:nvPr/>
          </p:nvCxnSpPr>
          <p:spPr>
            <a:xfrm>
              <a:off x="5318306" y="1386268"/>
              <a:ext cx="0" cy="640080"/>
            </a:xfrm>
            <a:prstGeom prst="straightConnector1">
              <a:avLst/>
            </a:prstGeom>
            <a:solidFill>
              <a:srgbClr val="FEFEFE"/>
            </a:solidFill>
            <a:ln cap="flat" cmpd="sng" w="9525">
              <a:solidFill>
                <a:schemeClr val="lt1"/>
              </a:solidFill>
              <a:prstDash val="solid"/>
              <a:miter lim="800000"/>
              <a:headEnd len="sm" w="sm" type="none"/>
              <a:tailEnd len="sm" w="sm" type="none"/>
            </a:ln>
          </p:spPr>
        </p:cxnSp>
        <p:cxnSp>
          <p:nvCxnSpPr>
            <p:cNvPr id="23" name="Google Shape;23;p29"/>
            <p:cNvCxnSpPr/>
            <p:nvPr/>
          </p:nvCxnSpPr>
          <p:spPr>
            <a:xfrm>
              <a:off x="6885637" y="1386268"/>
              <a:ext cx="0" cy="640080"/>
            </a:xfrm>
            <a:prstGeom prst="straightConnector1">
              <a:avLst/>
            </a:prstGeom>
            <a:solidFill>
              <a:srgbClr val="FEFEFE"/>
            </a:solidFill>
            <a:ln cap="flat" cmpd="sng" w="9525">
              <a:solidFill>
                <a:schemeClr val="lt1"/>
              </a:solidFill>
              <a:prstDash val="solid"/>
              <a:miter lim="800000"/>
              <a:headEnd len="sm" w="sm" type="none"/>
              <a:tailEnd len="sm" w="sm" type="none"/>
            </a:ln>
          </p:spPr>
        </p:cxnSp>
        <p:cxnSp>
          <p:nvCxnSpPr>
            <p:cNvPr id="24" name="Google Shape;24;p29"/>
            <p:cNvCxnSpPr/>
            <p:nvPr/>
          </p:nvCxnSpPr>
          <p:spPr>
            <a:xfrm>
              <a:off x="5318306" y="2031563"/>
              <a:ext cx="1567331" cy="0"/>
            </a:xfrm>
            <a:prstGeom prst="straightConnector1">
              <a:avLst/>
            </a:prstGeom>
            <a:solidFill>
              <a:srgbClr val="FEFEFE"/>
            </a:solidFill>
            <a:ln cap="flat" cmpd="sng" w="9525">
              <a:solidFill>
                <a:schemeClr val="lt1"/>
              </a:solidFill>
              <a:prstDash val="solid"/>
              <a:miter lim="800000"/>
              <a:headEnd len="sm" w="sm" type="none"/>
              <a:tailEnd len="sm" w="sm" type="none"/>
            </a:ln>
          </p:spPr>
        </p:cxnSp>
      </p:grpSp>
      <p:sp>
        <p:nvSpPr>
          <p:cNvPr id="25" name="Google Shape;25;p29"/>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FEFEFE"/>
              </a:buClr>
              <a:buSzPts val="7200"/>
              <a:buFont typeface="Century Gothic"/>
              <a:buNone/>
              <a:defRPr b="0" sz="7200" cap="none">
                <a:solidFill>
                  <a:srgbClr val="FEFEFE"/>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9"/>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chemeClr val="lt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7" name="Google Shape;27;p29"/>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9"/>
          <p:cNvSpPr txBox="1"/>
          <p:nvPr>
            <p:ph idx="11" type="ftr"/>
          </p:nvPr>
        </p:nvSpPr>
        <p:spPr>
          <a:xfrm>
            <a:off x="1453896" y="521106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FEFEFE"/>
                </a:solidFill>
                <a:latin typeface="Century Gothic"/>
                <a:ea typeface="Century Gothic"/>
                <a:cs typeface="Century Gothic"/>
                <a:sym typeface="Century Gothic"/>
              </a:defRPr>
            </a:lvl1pPr>
            <a:lvl2pPr indent="0" lvl="1" marL="0" algn="r">
              <a:spcBef>
                <a:spcPts val="0"/>
              </a:spcBef>
              <a:buNone/>
              <a:defRPr b="0" i="0" sz="1000" u="none" cap="none" strike="noStrike">
                <a:solidFill>
                  <a:srgbClr val="FEFEFE"/>
                </a:solidFill>
                <a:latin typeface="Century Gothic"/>
                <a:ea typeface="Century Gothic"/>
                <a:cs typeface="Century Gothic"/>
                <a:sym typeface="Century Gothic"/>
              </a:defRPr>
            </a:lvl2pPr>
            <a:lvl3pPr indent="0" lvl="2" marL="0" algn="r">
              <a:spcBef>
                <a:spcPts val="0"/>
              </a:spcBef>
              <a:buNone/>
              <a:defRPr b="0" i="0" sz="1000" u="none" cap="none" strike="noStrike">
                <a:solidFill>
                  <a:srgbClr val="FEFEFE"/>
                </a:solidFill>
                <a:latin typeface="Century Gothic"/>
                <a:ea typeface="Century Gothic"/>
                <a:cs typeface="Century Gothic"/>
                <a:sym typeface="Century Gothic"/>
              </a:defRPr>
            </a:lvl3pPr>
            <a:lvl4pPr indent="0" lvl="3" marL="0" algn="r">
              <a:spcBef>
                <a:spcPts val="0"/>
              </a:spcBef>
              <a:buNone/>
              <a:defRPr b="0" i="0" sz="1000" u="none" cap="none" strike="noStrike">
                <a:solidFill>
                  <a:srgbClr val="FEFEFE"/>
                </a:solidFill>
                <a:latin typeface="Century Gothic"/>
                <a:ea typeface="Century Gothic"/>
                <a:cs typeface="Century Gothic"/>
                <a:sym typeface="Century Gothic"/>
              </a:defRPr>
            </a:lvl4pPr>
            <a:lvl5pPr indent="0" lvl="4" marL="0" algn="r">
              <a:spcBef>
                <a:spcPts val="0"/>
              </a:spcBef>
              <a:buNone/>
              <a:defRPr b="0" i="0" sz="1000" u="none" cap="none" strike="noStrike">
                <a:solidFill>
                  <a:srgbClr val="FEFEFE"/>
                </a:solidFill>
                <a:latin typeface="Century Gothic"/>
                <a:ea typeface="Century Gothic"/>
                <a:cs typeface="Century Gothic"/>
                <a:sym typeface="Century Gothic"/>
              </a:defRPr>
            </a:lvl5pPr>
            <a:lvl6pPr indent="0" lvl="5" marL="0" algn="r">
              <a:spcBef>
                <a:spcPts val="0"/>
              </a:spcBef>
              <a:buNone/>
              <a:defRPr b="0" i="0" sz="1000" u="none" cap="none" strike="noStrike">
                <a:solidFill>
                  <a:srgbClr val="FEFEFE"/>
                </a:solidFill>
                <a:latin typeface="Century Gothic"/>
                <a:ea typeface="Century Gothic"/>
                <a:cs typeface="Century Gothic"/>
                <a:sym typeface="Century Gothic"/>
              </a:defRPr>
            </a:lvl6pPr>
            <a:lvl7pPr indent="0" lvl="6" marL="0" algn="r">
              <a:spcBef>
                <a:spcPts val="0"/>
              </a:spcBef>
              <a:buNone/>
              <a:defRPr b="0" i="0" sz="1000" u="none" cap="none" strike="noStrike">
                <a:solidFill>
                  <a:srgbClr val="FEFEFE"/>
                </a:solidFill>
                <a:latin typeface="Century Gothic"/>
                <a:ea typeface="Century Gothic"/>
                <a:cs typeface="Century Gothic"/>
                <a:sym typeface="Century Gothic"/>
              </a:defRPr>
            </a:lvl7pPr>
            <a:lvl8pPr indent="0" lvl="7" marL="0" algn="r">
              <a:spcBef>
                <a:spcPts val="0"/>
              </a:spcBef>
              <a:buNone/>
              <a:defRPr b="0" i="0" sz="1000" u="none" cap="none" strike="noStrike">
                <a:solidFill>
                  <a:srgbClr val="FEFEFE"/>
                </a:solidFill>
                <a:latin typeface="Century Gothic"/>
                <a:ea typeface="Century Gothic"/>
                <a:cs typeface="Century Gothic"/>
                <a:sym typeface="Century Gothic"/>
              </a:defRPr>
            </a:lvl8pPr>
            <a:lvl9pPr indent="0" lvl="8" marL="0" algn="r">
              <a:spcBef>
                <a:spcPts val="0"/>
              </a:spcBef>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캡션 있는 그림" showMasterSp="0" type="picTx">
  <p:cSld name="PICTURE_WITH_CAPTION_TEXT">
    <p:spTree>
      <p:nvGrpSpPr>
        <p:cNvPr id="106" name="Shape 106"/>
        <p:cNvGrpSpPr/>
        <p:nvPr/>
      </p:nvGrpSpPr>
      <p:grpSpPr>
        <a:xfrm>
          <a:off x="0" y="0"/>
          <a:ext cx="0" cy="0"/>
          <a:chOff x="0" y="0"/>
          <a:chExt cx="0" cy="0"/>
        </a:xfrm>
      </p:grpSpPr>
      <p:sp>
        <p:nvSpPr>
          <p:cNvPr id="107" name="Google Shape;107;p37"/>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7"/>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2800"/>
              <a:buFont typeface="Century Gothic"/>
              <a:buNone/>
              <a:defRPr b="0" sz="280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7"/>
          <p:cNvSpPr/>
          <p:nvPr>
            <p:ph idx="2" type="pic"/>
          </p:nvPr>
        </p:nvSpPr>
        <p:spPr>
          <a:xfrm>
            <a:off x="228599" y="237744"/>
            <a:ext cx="8531352" cy="6382512"/>
          </a:xfrm>
          <a:prstGeom prst="rect">
            <a:avLst/>
          </a:prstGeom>
          <a:solidFill>
            <a:srgbClr val="76CEEF"/>
          </a:solidFill>
          <a:ln>
            <a:noFill/>
          </a:ln>
        </p:spPr>
      </p:sp>
      <p:sp>
        <p:nvSpPr>
          <p:cNvPr id="110" name="Google Shape;110;p37"/>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11" name="Google Shape;111;p37"/>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7"/>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7"/>
          <p:cNvSpPr txBox="1"/>
          <p:nvPr>
            <p:ph idx="12" type="sldNum"/>
          </p:nvPr>
        </p:nvSpPr>
        <p:spPr>
          <a:xfrm>
            <a:off x="10396728" y="6227064"/>
            <a:ext cx="1463040" cy="27432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sz="1000">
                <a:solidFill>
                  <a:srgbClr val="FFFFFF"/>
                </a:solidFill>
                <a:latin typeface="Century Gothic"/>
                <a:ea typeface="Century Gothic"/>
                <a:cs typeface="Century Gothic"/>
                <a:sym typeface="Century Gothic"/>
              </a:defRPr>
            </a:lvl1pPr>
            <a:lvl2pPr indent="0" lvl="1" marL="0" marR="0" algn="r">
              <a:spcBef>
                <a:spcPts val="0"/>
              </a:spcBef>
              <a:buNone/>
              <a:defRPr sz="1000">
                <a:solidFill>
                  <a:srgbClr val="FFFFFF"/>
                </a:solidFill>
                <a:latin typeface="Century Gothic"/>
                <a:ea typeface="Century Gothic"/>
                <a:cs typeface="Century Gothic"/>
                <a:sym typeface="Century Gothic"/>
              </a:defRPr>
            </a:lvl2pPr>
            <a:lvl3pPr indent="0" lvl="2" marL="0" marR="0" algn="r">
              <a:spcBef>
                <a:spcPts val="0"/>
              </a:spcBef>
              <a:buNone/>
              <a:defRPr sz="1000">
                <a:solidFill>
                  <a:srgbClr val="FFFFFF"/>
                </a:solidFill>
                <a:latin typeface="Century Gothic"/>
                <a:ea typeface="Century Gothic"/>
                <a:cs typeface="Century Gothic"/>
                <a:sym typeface="Century Gothic"/>
              </a:defRPr>
            </a:lvl3pPr>
            <a:lvl4pPr indent="0" lvl="3" marL="0" marR="0" algn="r">
              <a:spcBef>
                <a:spcPts val="0"/>
              </a:spcBef>
              <a:buNone/>
              <a:defRPr sz="1000">
                <a:solidFill>
                  <a:srgbClr val="FFFFFF"/>
                </a:solidFill>
                <a:latin typeface="Century Gothic"/>
                <a:ea typeface="Century Gothic"/>
                <a:cs typeface="Century Gothic"/>
                <a:sym typeface="Century Gothic"/>
              </a:defRPr>
            </a:lvl4pPr>
            <a:lvl5pPr indent="0" lvl="4" marL="0" marR="0" algn="r">
              <a:spcBef>
                <a:spcPts val="0"/>
              </a:spcBef>
              <a:buNone/>
              <a:defRPr sz="1000">
                <a:solidFill>
                  <a:srgbClr val="FFFFFF"/>
                </a:solidFill>
                <a:latin typeface="Century Gothic"/>
                <a:ea typeface="Century Gothic"/>
                <a:cs typeface="Century Gothic"/>
                <a:sym typeface="Century Gothic"/>
              </a:defRPr>
            </a:lvl5pPr>
            <a:lvl6pPr indent="0" lvl="5" marL="0" marR="0" algn="r">
              <a:spcBef>
                <a:spcPts val="0"/>
              </a:spcBef>
              <a:buNone/>
              <a:defRPr sz="1000">
                <a:solidFill>
                  <a:srgbClr val="FFFFFF"/>
                </a:solidFill>
                <a:latin typeface="Century Gothic"/>
                <a:ea typeface="Century Gothic"/>
                <a:cs typeface="Century Gothic"/>
                <a:sym typeface="Century Gothic"/>
              </a:defRPr>
            </a:lvl6pPr>
            <a:lvl7pPr indent="0" lvl="6" marL="0" marR="0" algn="r">
              <a:spcBef>
                <a:spcPts val="0"/>
              </a:spcBef>
              <a:buNone/>
              <a:defRPr sz="1000">
                <a:solidFill>
                  <a:srgbClr val="FFFFFF"/>
                </a:solidFill>
                <a:latin typeface="Century Gothic"/>
                <a:ea typeface="Century Gothic"/>
                <a:cs typeface="Century Gothic"/>
                <a:sym typeface="Century Gothic"/>
              </a:defRPr>
            </a:lvl7pPr>
            <a:lvl8pPr indent="0" lvl="7" marL="0" marR="0" algn="r">
              <a:spcBef>
                <a:spcPts val="0"/>
              </a:spcBef>
              <a:buNone/>
              <a:defRPr sz="1000">
                <a:solidFill>
                  <a:srgbClr val="FFFFFF"/>
                </a:solidFill>
                <a:latin typeface="Century Gothic"/>
                <a:ea typeface="Century Gothic"/>
                <a:cs typeface="Century Gothic"/>
                <a:sym typeface="Century Gothic"/>
              </a:defRPr>
            </a:lvl8pPr>
            <a:lvl9pPr indent="0" lvl="8" marL="0" marR="0" algn="r">
              <a:spcBef>
                <a:spcPts val="0"/>
              </a:spcBef>
              <a:buNone/>
              <a:defRPr sz="1000">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ko-KR"/>
              <a:t>‹#›</a:t>
            </a:fld>
            <a:endParaRPr/>
          </a:p>
        </p:txBody>
      </p:sp>
      <p:sp>
        <p:nvSpPr>
          <p:cNvPr id="114" name="Google Shape;114;p37"/>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및 세로 텍스트" type="vertTx">
  <p:cSld name="VERTICAL_TEXT">
    <p:spTree>
      <p:nvGrpSpPr>
        <p:cNvPr id="115" name="Shape 115"/>
        <p:cNvGrpSpPr/>
        <p:nvPr/>
      </p:nvGrpSpPr>
      <p:grpSpPr>
        <a:xfrm>
          <a:off x="0" y="0"/>
          <a:ext cx="0" cy="0"/>
          <a:chOff x="0" y="0"/>
          <a:chExt cx="0" cy="0"/>
        </a:xfrm>
      </p:grpSpPr>
      <p:sp>
        <p:nvSpPr>
          <p:cNvPr id="116" name="Google Shape;116;p3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8"/>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18" name="Google Shape;118;p3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8"/>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세로 제목 및 텍스트" type="vertTitleAndTx">
  <p:cSld name="VERTICAL_TITLE_AND_VERTICAL_TEXT">
    <p:spTree>
      <p:nvGrpSpPr>
        <p:cNvPr id="121" name="Shape 121"/>
        <p:cNvGrpSpPr/>
        <p:nvPr/>
      </p:nvGrpSpPr>
      <p:grpSpPr>
        <a:xfrm>
          <a:off x="0" y="0"/>
          <a:ext cx="0" cy="0"/>
          <a:chOff x="0" y="0"/>
          <a:chExt cx="0" cy="0"/>
        </a:xfrm>
      </p:grpSpPr>
      <p:sp>
        <p:nvSpPr>
          <p:cNvPr id="122" name="Google Shape;122;p39"/>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9"/>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24" name="Google Shape;124;p39"/>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9"/>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9"/>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및 내용" type="obj">
  <p:cSld name="OBJECT">
    <p:spTree>
      <p:nvGrpSpPr>
        <p:cNvPr id="37" name="Shape 37"/>
        <p:cNvGrpSpPr/>
        <p:nvPr/>
      </p:nvGrpSpPr>
      <p:grpSpPr>
        <a:xfrm>
          <a:off x="0" y="0"/>
          <a:ext cx="0" cy="0"/>
          <a:chOff x="0" y="0"/>
          <a:chExt cx="0" cy="0"/>
        </a:xfrm>
      </p:grpSpPr>
      <p:sp>
        <p:nvSpPr>
          <p:cNvPr id="38" name="Google Shape;38;p3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40" name="Google Shape;40;p30"/>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슬라이드" showMasterSp="0" type="title">
  <p:cSld name="TITLE">
    <p:bg>
      <p:bgPr>
        <a:gradFill>
          <a:gsLst>
            <a:gs pos="0">
              <a:srgbClr val="E1DBC9"/>
            </a:gs>
            <a:gs pos="77000">
              <a:srgbClr val="C8C1B0"/>
            </a:gs>
            <a:gs pos="100000">
              <a:srgbClr val="C0BAAA"/>
            </a:gs>
          </a:gsLst>
          <a:lin ang="5400000" scaled="0"/>
        </a:gradFill>
      </p:bgPr>
    </p:bg>
    <p:spTree>
      <p:nvGrpSpPr>
        <p:cNvPr id="43" name="Shape 43"/>
        <p:cNvGrpSpPr/>
        <p:nvPr/>
      </p:nvGrpSpPr>
      <p:grpSpPr>
        <a:xfrm>
          <a:off x="0" y="0"/>
          <a:ext cx="0" cy="0"/>
          <a:chOff x="0" y="0"/>
          <a:chExt cx="0" cy="0"/>
        </a:xfrm>
      </p:grpSpPr>
      <p:sp>
        <p:nvSpPr>
          <p:cNvPr id="44" name="Google Shape;44;p28"/>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8"/>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8"/>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8"/>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28"/>
          <p:cNvGrpSpPr/>
          <p:nvPr/>
        </p:nvGrpSpPr>
        <p:grpSpPr>
          <a:xfrm>
            <a:off x="5250180" y="1267730"/>
            <a:ext cx="1691640" cy="645295"/>
            <a:chOff x="5318306" y="1386268"/>
            <a:chExt cx="1567331" cy="645295"/>
          </a:xfrm>
        </p:grpSpPr>
        <p:cxnSp>
          <p:nvCxnSpPr>
            <p:cNvPr id="49" name="Google Shape;49;p28"/>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50" name="Google Shape;50;p28"/>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51" name="Google Shape;51;p28"/>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52" name="Google Shape;52;p28"/>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entury Gothic"/>
              <a:buNone/>
              <a:defRPr b="0"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8"/>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54" name="Google Shape;54;p28"/>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8"/>
          <p:cNvSpPr txBox="1"/>
          <p:nvPr>
            <p:ph idx="11" type="ftr"/>
          </p:nvPr>
        </p:nvSpPr>
        <p:spPr>
          <a:xfrm>
            <a:off x="1453896" y="521106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Century Gothic"/>
                <a:ea typeface="Century Gothic"/>
                <a:cs typeface="Century Gothic"/>
                <a:sym typeface="Century Gothic"/>
              </a:defRPr>
            </a:lvl1pPr>
            <a:lvl2pPr indent="0" lvl="1" marL="0" algn="r">
              <a:spcBef>
                <a:spcPts val="0"/>
              </a:spcBef>
              <a:buNone/>
              <a:defRPr b="0" i="0" sz="1000" u="none" cap="none" strike="noStrike">
                <a:solidFill>
                  <a:srgbClr val="3F3F3F"/>
                </a:solidFill>
                <a:latin typeface="Century Gothic"/>
                <a:ea typeface="Century Gothic"/>
                <a:cs typeface="Century Gothic"/>
                <a:sym typeface="Century Gothic"/>
              </a:defRPr>
            </a:lvl2pPr>
            <a:lvl3pPr indent="0" lvl="2" marL="0" algn="r">
              <a:spcBef>
                <a:spcPts val="0"/>
              </a:spcBef>
              <a:buNone/>
              <a:defRPr b="0" i="0" sz="1000" u="none" cap="none" strike="noStrike">
                <a:solidFill>
                  <a:srgbClr val="3F3F3F"/>
                </a:solidFill>
                <a:latin typeface="Century Gothic"/>
                <a:ea typeface="Century Gothic"/>
                <a:cs typeface="Century Gothic"/>
                <a:sym typeface="Century Gothic"/>
              </a:defRPr>
            </a:lvl3pPr>
            <a:lvl4pPr indent="0" lvl="3" marL="0" algn="r">
              <a:spcBef>
                <a:spcPts val="0"/>
              </a:spcBef>
              <a:buNone/>
              <a:defRPr b="0" i="0" sz="1000" u="none" cap="none" strike="noStrike">
                <a:solidFill>
                  <a:srgbClr val="3F3F3F"/>
                </a:solidFill>
                <a:latin typeface="Century Gothic"/>
                <a:ea typeface="Century Gothic"/>
                <a:cs typeface="Century Gothic"/>
                <a:sym typeface="Century Gothic"/>
              </a:defRPr>
            </a:lvl4pPr>
            <a:lvl5pPr indent="0" lvl="4" marL="0" algn="r">
              <a:spcBef>
                <a:spcPts val="0"/>
              </a:spcBef>
              <a:buNone/>
              <a:defRPr b="0" i="0" sz="1000" u="none" cap="none" strike="noStrike">
                <a:solidFill>
                  <a:srgbClr val="3F3F3F"/>
                </a:solidFill>
                <a:latin typeface="Century Gothic"/>
                <a:ea typeface="Century Gothic"/>
                <a:cs typeface="Century Gothic"/>
                <a:sym typeface="Century Gothic"/>
              </a:defRPr>
            </a:lvl5pPr>
            <a:lvl6pPr indent="0" lvl="5" marL="0" algn="r">
              <a:spcBef>
                <a:spcPts val="0"/>
              </a:spcBef>
              <a:buNone/>
              <a:defRPr b="0" i="0" sz="1000" u="none" cap="none" strike="noStrike">
                <a:solidFill>
                  <a:srgbClr val="3F3F3F"/>
                </a:solidFill>
                <a:latin typeface="Century Gothic"/>
                <a:ea typeface="Century Gothic"/>
                <a:cs typeface="Century Gothic"/>
                <a:sym typeface="Century Gothic"/>
              </a:defRPr>
            </a:lvl6pPr>
            <a:lvl7pPr indent="0" lvl="6" marL="0" algn="r">
              <a:spcBef>
                <a:spcPts val="0"/>
              </a:spcBef>
              <a:buNone/>
              <a:defRPr b="0" i="0" sz="1000" u="none" cap="none" strike="noStrike">
                <a:solidFill>
                  <a:srgbClr val="3F3F3F"/>
                </a:solidFill>
                <a:latin typeface="Century Gothic"/>
                <a:ea typeface="Century Gothic"/>
                <a:cs typeface="Century Gothic"/>
                <a:sym typeface="Century Gothic"/>
              </a:defRPr>
            </a:lvl7pPr>
            <a:lvl8pPr indent="0" lvl="7" marL="0" algn="r">
              <a:spcBef>
                <a:spcPts val="0"/>
              </a:spcBef>
              <a:buNone/>
              <a:defRPr b="0" i="0" sz="1000" u="none" cap="none" strike="noStrike">
                <a:solidFill>
                  <a:srgbClr val="3F3F3F"/>
                </a:solidFill>
                <a:latin typeface="Century Gothic"/>
                <a:ea typeface="Century Gothic"/>
                <a:cs typeface="Century Gothic"/>
                <a:sym typeface="Century Gothic"/>
              </a:defRPr>
            </a:lvl8pPr>
            <a:lvl9pPr indent="0" lvl="8" marL="0" algn="r">
              <a:spcBef>
                <a:spcPts val="0"/>
              </a:spcBef>
              <a:buNone/>
              <a:defRPr b="0"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구역 머리글" showMasterSp="0" type="secHead">
  <p:cSld name="SECTION_HEADER">
    <p:bg>
      <p:bgPr>
        <a:gradFill>
          <a:gsLst>
            <a:gs pos="0">
              <a:srgbClr val="E1DBC9"/>
            </a:gs>
            <a:gs pos="77000">
              <a:srgbClr val="C8C1B0"/>
            </a:gs>
            <a:gs pos="100000">
              <a:srgbClr val="C0BAAA"/>
            </a:gs>
          </a:gsLst>
          <a:lin ang="5400000" scaled="0"/>
        </a:gradFill>
      </p:bgPr>
    </p:bg>
    <p:spTree>
      <p:nvGrpSpPr>
        <p:cNvPr id="57" name="Shape 57"/>
        <p:cNvGrpSpPr/>
        <p:nvPr/>
      </p:nvGrpSpPr>
      <p:grpSpPr>
        <a:xfrm>
          <a:off x="0" y="0"/>
          <a:ext cx="0" cy="0"/>
          <a:chOff x="0" y="0"/>
          <a:chExt cx="0" cy="0"/>
        </a:xfrm>
      </p:grpSpPr>
      <p:sp>
        <p:nvSpPr>
          <p:cNvPr id="58" name="Google Shape;58;p31"/>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1"/>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1"/>
          <p:cNvSpPr/>
          <p:nvPr/>
        </p:nvSpPr>
        <p:spPr>
          <a:xfrm>
            <a:off x="1447800"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1"/>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31"/>
          <p:cNvGrpSpPr/>
          <p:nvPr/>
        </p:nvGrpSpPr>
        <p:grpSpPr>
          <a:xfrm>
            <a:off x="5250180" y="1267730"/>
            <a:ext cx="1691640" cy="645295"/>
            <a:chOff x="5318306" y="1386268"/>
            <a:chExt cx="1567331" cy="645295"/>
          </a:xfrm>
        </p:grpSpPr>
        <p:cxnSp>
          <p:nvCxnSpPr>
            <p:cNvPr id="63" name="Google Shape;63;p31"/>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64" name="Google Shape;64;p31"/>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65" name="Google Shape;65;p31"/>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66" name="Google Shape;66;p31"/>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entury Gothic"/>
              <a:buNone/>
              <a:defRPr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1"/>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68" name="Google Shape;68;p31"/>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1" type="ftr"/>
          </p:nvPr>
        </p:nvSpPr>
        <p:spPr>
          <a:xfrm>
            <a:off x="1453553" y="521106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2" type="sldNum"/>
          </p:nvPr>
        </p:nvSpPr>
        <p:spPr>
          <a:xfrm>
            <a:off x="8604504" y="521106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콘텐츠 2개" type="twoObj">
  <p:cSld name="TWO_OBJECTS">
    <p:spTree>
      <p:nvGrpSpPr>
        <p:cNvPr id="71" name="Shape 71"/>
        <p:cNvGrpSpPr/>
        <p:nvPr/>
      </p:nvGrpSpPr>
      <p:grpSpPr>
        <a:xfrm>
          <a:off x="0" y="0"/>
          <a:ext cx="0" cy="0"/>
          <a:chOff x="0" y="0"/>
          <a:chExt cx="0" cy="0"/>
        </a:xfrm>
      </p:grpSpPr>
      <p:sp>
        <p:nvSpPr>
          <p:cNvPr id="72" name="Google Shape;72;p3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2"/>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4" name="Google Shape;74;p32"/>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5" name="Google Shape;75;p32"/>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비교" type="twoTxTwoObj">
  <p:cSld name="TWO_OBJECTS_WITH_TEXT">
    <p:spTree>
      <p:nvGrpSpPr>
        <p:cNvPr id="78" name="Shape 78"/>
        <p:cNvGrpSpPr/>
        <p:nvPr/>
      </p:nvGrpSpPr>
      <p:grpSpPr>
        <a:xfrm>
          <a:off x="0" y="0"/>
          <a:ext cx="0" cy="0"/>
          <a:chOff x="0" y="0"/>
          <a:chExt cx="0" cy="0"/>
        </a:xfrm>
      </p:grpSpPr>
      <p:sp>
        <p:nvSpPr>
          <p:cNvPr id="79" name="Google Shape;79;p3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latin typeface="Century Gothic"/>
                <a:ea typeface="Century Gothic"/>
                <a:cs typeface="Century Gothic"/>
                <a:sym typeface="Century Gothic"/>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81" name="Google Shape;81;p33"/>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2" name="Google Shape;82;p33"/>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83" name="Google Shape;83;p33"/>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4" name="Google Shape;84;p33"/>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3"/>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만" type="titleOnly">
  <p:cSld name="TITLE_ONLY">
    <p:spTree>
      <p:nvGrpSpPr>
        <p:cNvPr id="87" name="Shape 87"/>
        <p:cNvGrpSpPr/>
        <p:nvPr/>
      </p:nvGrpSpPr>
      <p:grpSpPr>
        <a:xfrm>
          <a:off x="0" y="0"/>
          <a:ext cx="0" cy="0"/>
          <a:chOff x="0" y="0"/>
          <a:chExt cx="0" cy="0"/>
        </a:xfrm>
      </p:grpSpPr>
      <p:sp>
        <p:nvSpPr>
          <p:cNvPr id="88" name="Google Shape;88;p3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4"/>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4"/>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빈 화면" type="blank">
  <p:cSld name="BLANK">
    <p:spTree>
      <p:nvGrpSpPr>
        <p:cNvPr id="92" name="Shape 92"/>
        <p:cNvGrpSpPr/>
        <p:nvPr/>
      </p:nvGrpSpPr>
      <p:grpSpPr>
        <a:xfrm>
          <a:off x="0" y="0"/>
          <a:ext cx="0" cy="0"/>
          <a:chOff x="0" y="0"/>
          <a:chExt cx="0" cy="0"/>
        </a:xfrm>
      </p:grpSpPr>
      <p:sp>
        <p:nvSpPr>
          <p:cNvPr id="93" name="Google Shape;93;p35"/>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5"/>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5"/>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캡션 있는 콘텐츠" showMasterSp="0" type="objTx">
  <p:cSld name="OBJECT_WITH_CAPTION_TEXT">
    <p:spTree>
      <p:nvGrpSpPr>
        <p:cNvPr id="96" name="Shape 96"/>
        <p:cNvGrpSpPr/>
        <p:nvPr/>
      </p:nvGrpSpPr>
      <p:grpSpPr>
        <a:xfrm>
          <a:off x="0" y="0"/>
          <a:ext cx="0" cy="0"/>
          <a:chOff x="0" y="0"/>
          <a:chExt cx="0" cy="0"/>
        </a:xfrm>
      </p:grpSpPr>
      <p:sp>
        <p:nvSpPr>
          <p:cNvPr id="97" name="Google Shape;97;p36"/>
          <p:cNvSpPr/>
          <p:nvPr/>
        </p:nvSpPr>
        <p:spPr>
          <a:xfrm>
            <a:off x="245529" y="237744"/>
            <a:ext cx="8531352"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6"/>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6"/>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800"/>
              <a:buFont typeface="Century Gothic"/>
              <a:buNone/>
              <a:defRPr b="0" sz="280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6"/>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01" name="Google Shape;101;p36"/>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02" name="Google Shape;102;p36"/>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6"/>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6"/>
          <p:cNvSpPr txBox="1"/>
          <p:nvPr>
            <p:ph idx="12" type="sldNum"/>
          </p:nvPr>
        </p:nvSpPr>
        <p:spPr>
          <a:xfrm>
            <a:off x="10393677" y="6223002"/>
            <a:ext cx="1463040" cy="27432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sz="1000">
                <a:solidFill>
                  <a:srgbClr val="FFFFFF"/>
                </a:solidFill>
                <a:latin typeface="Century Gothic"/>
                <a:ea typeface="Century Gothic"/>
                <a:cs typeface="Century Gothic"/>
                <a:sym typeface="Century Gothic"/>
              </a:defRPr>
            </a:lvl1pPr>
            <a:lvl2pPr indent="0" lvl="1" marL="0" marR="0" algn="r">
              <a:spcBef>
                <a:spcPts val="0"/>
              </a:spcBef>
              <a:buNone/>
              <a:defRPr sz="1000">
                <a:solidFill>
                  <a:srgbClr val="FFFFFF"/>
                </a:solidFill>
                <a:latin typeface="Century Gothic"/>
                <a:ea typeface="Century Gothic"/>
                <a:cs typeface="Century Gothic"/>
                <a:sym typeface="Century Gothic"/>
              </a:defRPr>
            </a:lvl2pPr>
            <a:lvl3pPr indent="0" lvl="2" marL="0" marR="0" algn="r">
              <a:spcBef>
                <a:spcPts val="0"/>
              </a:spcBef>
              <a:buNone/>
              <a:defRPr sz="1000">
                <a:solidFill>
                  <a:srgbClr val="FFFFFF"/>
                </a:solidFill>
                <a:latin typeface="Century Gothic"/>
                <a:ea typeface="Century Gothic"/>
                <a:cs typeface="Century Gothic"/>
                <a:sym typeface="Century Gothic"/>
              </a:defRPr>
            </a:lvl3pPr>
            <a:lvl4pPr indent="0" lvl="3" marL="0" marR="0" algn="r">
              <a:spcBef>
                <a:spcPts val="0"/>
              </a:spcBef>
              <a:buNone/>
              <a:defRPr sz="1000">
                <a:solidFill>
                  <a:srgbClr val="FFFFFF"/>
                </a:solidFill>
                <a:latin typeface="Century Gothic"/>
                <a:ea typeface="Century Gothic"/>
                <a:cs typeface="Century Gothic"/>
                <a:sym typeface="Century Gothic"/>
              </a:defRPr>
            </a:lvl4pPr>
            <a:lvl5pPr indent="0" lvl="4" marL="0" marR="0" algn="r">
              <a:spcBef>
                <a:spcPts val="0"/>
              </a:spcBef>
              <a:buNone/>
              <a:defRPr sz="1000">
                <a:solidFill>
                  <a:srgbClr val="FFFFFF"/>
                </a:solidFill>
                <a:latin typeface="Century Gothic"/>
                <a:ea typeface="Century Gothic"/>
                <a:cs typeface="Century Gothic"/>
                <a:sym typeface="Century Gothic"/>
              </a:defRPr>
            </a:lvl5pPr>
            <a:lvl6pPr indent="0" lvl="5" marL="0" marR="0" algn="r">
              <a:spcBef>
                <a:spcPts val="0"/>
              </a:spcBef>
              <a:buNone/>
              <a:defRPr sz="1000">
                <a:solidFill>
                  <a:srgbClr val="FFFFFF"/>
                </a:solidFill>
                <a:latin typeface="Century Gothic"/>
                <a:ea typeface="Century Gothic"/>
                <a:cs typeface="Century Gothic"/>
                <a:sym typeface="Century Gothic"/>
              </a:defRPr>
            </a:lvl6pPr>
            <a:lvl7pPr indent="0" lvl="6" marL="0" marR="0" algn="r">
              <a:spcBef>
                <a:spcPts val="0"/>
              </a:spcBef>
              <a:buNone/>
              <a:defRPr sz="1000">
                <a:solidFill>
                  <a:srgbClr val="FFFFFF"/>
                </a:solidFill>
                <a:latin typeface="Century Gothic"/>
                <a:ea typeface="Century Gothic"/>
                <a:cs typeface="Century Gothic"/>
                <a:sym typeface="Century Gothic"/>
              </a:defRPr>
            </a:lvl7pPr>
            <a:lvl8pPr indent="0" lvl="7" marL="0" marR="0" algn="r">
              <a:spcBef>
                <a:spcPts val="0"/>
              </a:spcBef>
              <a:buNone/>
              <a:defRPr sz="1000">
                <a:solidFill>
                  <a:srgbClr val="FFFFFF"/>
                </a:solidFill>
                <a:latin typeface="Century Gothic"/>
                <a:ea typeface="Century Gothic"/>
                <a:cs typeface="Century Gothic"/>
                <a:sym typeface="Century Gothic"/>
              </a:defRPr>
            </a:lvl8pPr>
            <a:lvl9pPr indent="0" lvl="8" marL="0" marR="0" algn="r">
              <a:spcBef>
                <a:spcPts val="0"/>
              </a:spcBef>
              <a:buNone/>
              <a:defRPr sz="1000">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ko-KR"/>
              <a:t>‹#›</a:t>
            </a:fld>
            <a:endParaRPr/>
          </a:p>
        </p:txBody>
      </p:sp>
      <p:sp>
        <p:nvSpPr>
          <p:cNvPr id="105" name="Google Shape;105;p36"/>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7"/>
          <p:cNvSpPr/>
          <p:nvPr/>
        </p:nvSpPr>
        <p:spPr>
          <a:xfrm>
            <a:off x="234696" y="237744"/>
            <a:ext cx="11722608" cy="6382512"/>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EFEFE"/>
              </a:buClr>
              <a:buSzPts val="4800"/>
              <a:buFont typeface="Century Gothic"/>
              <a:buNone/>
              <a:defRPr b="0" i="0" sz="4800" u="none" cap="none" strike="noStrike">
                <a:solidFill>
                  <a:srgbClr val="FEFEF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FEFEFE"/>
              </a:buClr>
              <a:buSzPts val="1800"/>
              <a:buFont typeface="Garamond"/>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lnSpc>
                <a:spcPct val="100000"/>
              </a:lnSpc>
              <a:spcBef>
                <a:spcPts val="500"/>
              </a:spcBef>
              <a:spcAft>
                <a:spcPts val="0"/>
              </a:spcAft>
              <a:buClr>
                <a:srgbClr val="FEFEFE"/>
              </a:buClr>
              <a:buSzPts val="1600"/>
              <a:buFont typeface="Garamond"/>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5pPr>
            <a:lvl6pPr indent="-317500" lvl="5" marL="27432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3" name="Google Shape;13;p27"/>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 name="Google Shape;14;p27"/>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27"/>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FEFEFE"/>
                </a:solidFill>
                <a:latin typeface="Century Gothic"/>
                <a:ea typeface="Century Gothic"/>
                <a:cs typeface="Century Gothic"/>
                <a:sym typeface="Century Gothic"/>
              </a:defRPr>
            </a:lvl1pPr>
            <a:lvl2pPr indent="0" lvl="1" marL="0" marR="0" rtl="0" algn="r">
              <a:spcBef>
                <a:spcPts val="0"/>
              </a:spcBef>
              <a:buNone/>
              <a:defRPr b="0" i="0" sz="1000" u="none" cap="none" strike="noStrike">
                <a:solidFill>
                  <a:srgbClr val="FEFEFE"/>
                </a:solidFill>
                <a:latin typeface="Century Gothic"/>
                <a:ea typeface="Century Gothic"/>
                <a:cs typeface="Century Gothic"/>
                <a:sym typeface="Century Gothic"/>
              </a:defRPr>
            </a:lvl2pPr>
            <a:lvl3pPr indent="0" lvl="2" marL="0" marR="0" rtl="0" algn="r">
              <a:spcBef>
                <a:spcPts val="0"/>
              </a:spcBef>
              <a:buNone/>
              <a:defRPr b="0" i="0" sz="1000" u="none" cap="none" strike="noStrike">
                <a:solidFill>
                  <a:srgbClr val="FEFEFE"/>
                </a:solidFill>
                <a:latin typeface="Century Gothic"/>
                <a:ea typeface="Century Gothic"/>
                <a:cs typeface="Century Gothic"/>
                <a:sym typeface="Century Gothic"/>
              </a:defRPr>
            </a:lvl3pPr>
            <a:lvl4pPr indent="0" lvl="3" marL="0" marR="0" rtl="0" algn="r">
              <a:spcBef>
                <a:spcPts val="0"/>
              </a:spcBef>
              <a:buNone/>
              <a:defRPr b="0" i="0" sz="1000" u="none" cap="none" strike="noStrike">
                <a:solidFill>
                  <a:srgbClr val="FEFEFE"/>
                </a:solidFill>
                <a:latin typeface="Century Gothic"/>
                <a:ea typeface="Century Gothic"/>
                <a:cs typeface="Century Gothic"/>
                <a:sym typeface="Century Gothic"/>
              </a:defRPr>
            </a:lvl4pPr>
            <a:lvl5pPr indent="0" lvl="4" marL="0" marR="0" rtl="0" algn="r">
              <a:spcBef>
                <a:spcPts val="0"/>
              </a:spcBef>
              <a:buNone/>
              <a:defRPr b="0" i="0" sz="1000" u="none" cap="none" strike="noStrike">
                <a:solidFill>
                  <a:srgbClr val="FEFEFE"/>
                </a:solidFill>
                <a:latin typeface="Century Gothic"/>
                <a:ea typeface="Century Gothic"/>
                <a:cs typeface="Century Gothic"/>
                <a:sym typeface="Century Gothic"/>
              </a:defRPr>
            </a:lvl5pPr>
            <a:lvl6pPr indent="0" lvl="5" marL="0" marR="0" rtl="0" algn="r">
              <a:spcBef>
                <a:spcPts val="0"/>
              </a:spcBef>
              <a:buNone/>
              <a:defRPr b="0" i="0" sz="1000" u="none" cap="none" strike="noStrike">
                <a:solidFill>
                  <a:srgbClr val="FEFEFE"/>
                </a:solidFill>
                <a:latin typeface="Century Gothic"/>
                <a:ea typeface="Century Gothic"/>
                <a:cs typeface="Century Gothic"/>
                <a:sym typeface="Century Gothic"/>
              </a:defRPr>
            </a:lvl6pPr>
            <a:lvl7pPr indent="0" lvl="6" marL="0" marR="0" rtl="0" algn="r">
              <a:spcBef>
                <a:spcPts val="0"/>
              </a:spcBef>
              <a:buNone/>
              <a:defRPr b="0" i="0" sz="1000" u="none" cap="none" strike="noStrike">
                <a:solidFill>
                  <a:srgbClr val="FEFEFE"/>
                </a:solidFill>
                <a:latin typeface="Century Gothic"/>
                <a:ea typeface="Century Gothic"/>
                <a:cs typeface="Century Gothic"/>
                <a:sym typeface="Century Gothic"/>
              </a:defRPr>
            </a:lvl7pPr>
            <a:lvl8pPr indent="0" lvl="7" marL="0" marR="0" rtl="0" algn="r">
              <a:spcBef>
                <a:spcPts val="0"/>
              </a:spcBef>
              <a:buNone/>
              <a:defRPr b="0" i="0" sz="1000" u="none" cap="none" strike="noStrike">
                <a:solidFill>
                  <a:srgbClr val="FEFEFE"/>
                </a:solidFill>
                <a:latin typeface="Century Gothic"/>
                <a:ea typeface="Century Gothic"/>
                <a:cs typeface="Century Gothic"/>
                <a:sym typeface="Century Gothic"/>
              </a:defRPr>
            </a:lvl8pPr>
            <a:lvl9pPr indent="0" lvl="8" marL="0" marR="0" rtl="0" algn="r">
              <a:spcBef>
                <a:spcPts val="0"/>
              </a:spcBef>
              <a:buNone/>
              <a:defRPr b="0" i="0" sz="10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ko-KR"/>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sp>
        <p:nvSpPr>
          <p:cNvPr id="31" name="Google Shape;31;p26"/>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2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Century Gothic"/>
                <a:ea typeface="Century Gothic"/>
                <a:cs typeface="Century Gothic"/>
                <a:sym typeface="Century Gothic"/>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9pPr>
          </a:lstStyle>
          <a:p/>
        </p:txBody>
      </p:sp>
      <p:sp>
        <p:nvSpPr>
          <p:cNvPr id="34" name="Google Shape;34;p26"/>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5" name="Google Shape;35;p26"/>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26"/>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Century Gothic"/>
                <a:ea typeface="Century Gothic"/>
                <a:cs typeface="Century Gothic"/>
                <a:sym typeface="Century Gothic"/>
              </a:defRPr>
            </a:lvl1pPr>
            <a:lvl2pPr indent="0" lvl="1" marL="0" marR="0" rtl="0" algn="r">
              <a:spcBef>
                <a:spcPts val="0"/>
              </a:spcBef>
              <a:buNone/>
              <a:defRPr b="0" i="0" sz="1000" u="none" cap="none" strike="noStrike">
                <a:solidFill>
                  <a:srgbClr val="3F3F3F"/>
                </a:solidFill>
                <a:latin typeface="Century Gothic"/>
                <a:ea typeface="Century Gothic"/>
                <a:cs typeface="Century Gothic"/>
                <a:sym typeface="Century Gothic"/>
              </a:defRPr>
            </a:lvl2pPr>
            <a:lvl3pPr indent="0" lvl="2" marL="0" marR="0" rtl="0" algn="r">
              <a:spcBef>
                <a:spcPts val="0"/>
              </a:spcBef>
              <a:buNone/>
              <a:defRPr b="0" i="0" sz="1000" u="none" cap="none" strike="noStrike">
                <a:solidFill>
                  <a:srgbClr val="3F3F3F"/>
                </a:solidFill>
                <a:latin typeface="Century Gothic"/>
                <a:ea typeface="Century Gothic"/>
                <a:cs typeface="Century Gothic"/>
                <a:sym typeface="Century Gothic"/>
              </a:defRPr>
            </a:lvl3pPr>
            <a:lvl4pPr indent="0" lvl="3" marL="0" marR="0" rtl="0" algn="r">
              <a:spcBef>
                <a:spcPts val="0"/>
              </a:spcBef>
              <a:buNone/>
              <a:defRPr b="0" i="0" sz="1000" u="none" cap="none" strike="noStrike">
                <a:solidFill>
                  <a:srgbClr val="3F3F3F"/>
                </a:solidFill>
                <a:latin typeface="Century Gothic"/>
                <a:ea typeface="Century Gothic"/>
                <a:cs typeface="Century Gothic"/>
                <a:sym typeface="Century Gothic"/>
              </a:defRPr>
            </a:lvl4pPr>
            <a:lvl5pPr indent="0" lvl="4" marL="0" marR="0" rtl="0" algn="r">
              <a:spcBef>
                <a:spcPts val="0"/>
              </a:spcBef>
              <a:buNone/>
              <a:defRPr b="0" i="0" sz="1000" u="none" cap="none" strike="noStrike">
                <a:solidFill>
                  <a:srgbClr val="3F3F3F"/>
                </a:solidFill>
                <a:latin typeface="Century Gothic"/>
                <a:ea typeface="Century Gothic"/>
                <a:cs typeface="Century Gothic"/>
                <a:sym typeface="Century Gothic"/>
              </a:defRPr>
            </a:lvl5pPr>
            <a:lvl6pPr indent="0" lvl="5" marL="0" marR="0" rtl="0" algn="r">
              <a:spcBef>
                <a:spcPts val="0"/>
              </a:spcBef>
              <a:buNone/>
              <a:defRPr b="0" i="0" sz="1000" u="none" cap="none" strike="noStrike">
                <a:solidFill>
                  <a:srgbClr val="3F3F3F"/>
                </a:solidFill>
                <a:latin typeface="Century Gothic"/>
                <a:ea typeface="Century Gothic"/>
                <a:cs typeface="Century Gothic"/>
                <a:sym typeface="Century Gothic"/>
              </a:defRPr>
            </a:lvl6pPr>
            <a:lvl7pPr indent="0" lvl="6" marL="0" marR="0" rtl="0" algn="r">
              <a:spcBef>
                <a:spcPts val="0"/>
              </a:spcBef>
              <a:buNone/>
              <a:defRPr b="0" i="0" sz="1000" u="none" cap="none" strike="noStrike">
                <a:solidFill>
                  <a:srgbClr val="3F3F3F"/>
                </a:solidFill>
                <a:latin typeface="Century Gothic"/>
                <a:ea typeface="Century Gothic"/>
                <a:cs typeface="Century Gothic"/>
                <a:sym typeface="Century Gothic"/>
              </a:defRPr>
            </a:lvl7pPr>
            <a:lvl8pPr indent="0" lvl="7" marL="0" marR="0" rtl="0" algn="r">
              <a:spcBef>
                <a:spcPts val="0"/>
              </a:spcBef>
              <a:buNone/>
              <a:defRPr b="0" i="0" sz="1000" u="none" cap="none" strike="noStrike">
                <a:solidFill>
                  <a:srgbClr val="3F3F3F"/>
                </a:solidFill>
                <a:latin typeface="Century Gothic"/>
                <a:ea typeface="Century Gothic"/>
                <a:cs typeface="Century Gothic"/>
                <a:sym typeface="Century Gothic"/>
              </a:defRPr>
            </a:lvl8pPr>
            <a:lvl9pPr indent="0" lvl="8" marL="0" marR="0" rtl="0" algn="r">
              <a:spcBef>
                <a:spcPts val="0"/>
              </a:spcBef>
              <a:buNone/>
              <a:defRPr b="0"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ko-KR"/>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aks.ac.kr/cms/usr/wap/selectAplctnData.do?siteAplctnId=eventInfoAks&amp;eventSeq=7595198&amp;menuNo=3010120000" TargetMode="External"/><Relationship Id="rId4" Type="http://schemas.openxmlformats.org/officeDocument/2006/relationships/hyperlink" Target="https://www.aks.ac.kr/cms/usr/wap/selectAplctnData.do?siteAplctnId=eventInfoAks&amp;eventSeq=7595198&amp;menuNo=3010120000" TargetMode="External"/><Relationship Id="rId5" Type="http://schemas.openxmlformats.org/officeDocument/2006/relationships/hyperlink" Target="https://www.aks.ac.kr/cms/usr/wap/selectAplctnData.do?siteAplctnId=eventInfoAks&amp;eventSeq=7595047&amp;menuNo=3010120000" TargetMode="External"/><Relationship Id="rId6" Type="http://schemas.openxmlformats.org/officeDocument/2006/relationships/hyperlink" Target="https://www.aks.ac.kr/cms/usr/wap/selectAplctnData.do?siteAplctnId=eventInfoAks&amp;eventSeq=7595047&amp;menuNo=3010120000" TargetMode="External"/><Relationship Id="rId7" Type="http://schemas.openxmlformats.org/officeDocument/2006/relationships/hyperlink" Target="https://mail.aks.ac.kr/mail/popup/write.do?to=aksculture@aks.ac.k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 name="Shape 130"/>
        <p:cNvGrpSpPr/>
        <p:nvPr/>
      </p:nvGrpSpPr>
      <p:grpSpPr>
        <a:xfrm>
          <a:off x="0" y="0"/>
          <a:ext cx="0" cy="0"/>
          <a:chOff x="0" y="0"/>
          <a:chExt cx="0" cy="0"/>
        </a:xfrm>
      </p:grpSpPr>
      <p:pic>
        <p:nvPicPr>
          <p:cNvPr descr="실외, 나무, 하늘, 잔디이(가) 표시된 사진&#10;&#10;자동 생성된 설명" id="131" name="Google Shape;131;p1"/>
          <p:cNvPicPr preferRelativeResize="0"/>
          <p:nvPr/>
        </p:nvPicPr>
        <p:blipFill rotWithShape="1">
          <a:blip r:embed="rId3">
            <a:alphaModFix amt="45000"/>
          </a:blip>
          <a:srcRect b="0" l="0" r="0" t="15730"/>
          <a:stretch/>
        </p:blipFill>
        <p:spPr>
          <a:xfrm>
            <a:off x="20" y="10"/>
            <a:ext cx="12191980" cy="6857990"/>
          </a:xfrm>
          <a:prstGeom prst="rect">
            <a:avLst/>
          </a:prstGeom>
          <a:noFill/>
          <a:ln>
            <a:noFill/>
          </a:ln>
        </p:spPr>
      </p:pic>
      <p:sp>
        <p:nvSpPr>
          <p:cNvPr id="132" name="Google Shape;132;p1"/>
          <p:cNvSpPr txBox="1"/>
          <p:nvPr>
            <p:ph type="ctrTitle"/>
          </p:nvPr>
        </p:nvSpPr>
        <p:spPr>
          <a:xfrm>
            <a:off x="1561708" y="2091263"/>
            <a:ext cx="9068586" cy="2461504"/>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FEFEFE"/>
              </a:buClr>
              <a:buSzPts val="6100"/>
              <a:buFont typeface="Century Gothic"/>
              <a:buNone/>
            </a:pPr>
            <a:r>
              <a:rPr lang="ko-KR" sz="6100"/>
              <a:t>INFOVERANSTALTUNG FÜR STUDIUM IN KOREA</a:t>
            </a:r>
            <a:br>
              <a:rPr lang="ko-KR" sz="6100"/>
            </a:br>
            <a:r>
              <a:rPr lang="ko-KR" sz="6100"/>
              <a:t> JAN 2023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2"/>
                                        </p:tgtEl>
                                        <p:attrNameLst>
                                          <p:attrName>style.visibility</p:attrName>
                                        </p:attrNameLst>
                                      </p:cBhvr>
                                      <p:to>
                                        <p:strVal val="visible"/>
                                      </p:to>
                                    </p:set>
                                    <p:animEffect filter="fade" transition="in">
                                      <p:cBhvr>
                                        <p:cTn dur="4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Sprachkurse</a:t>
            </a:r>
            <a:endParaRPr/>
          </a:p>
        </p:txBody>
      </p:sp>
      <p:sp>
        <p:nvSpPr>
          <p:cNvPr id="189" name="Google Shape;189;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lnSpcReduction="10000"/>
          </a:bodyPr>
          <a:lstStyle/>
          <a:p>
            <a:pPr indent="-114300" lvl="0" marL="0" marR="0" rtl="0" algn="just">
              <a:lnSpc>
                <a:spcPct val="115000"/>
              </a:lnSpc>
              <a:spcBef>
                <a:spcPts val="0"/>
              </a:spcBef>
              <a:spcAft>
                <a:spcPts val="0"/>
              </a:spcAft>
              <a:buSzPts val="1800"/>
              <a:buChar char="◦"/>
            </a:pPr>
            <a:r>
              <a:rPr b="1" i="0" lang="ko-KR" sz="1800" u="none" strike="noStrike">
                <a:solidFill>
                  <a:srgbClr val="000000"/>
                </a:solidFill>
                <a:latin typeface="Arial"/>
                <a:ea typeface="Arial"/>
                <a:cs typeface="Arial"/>
                <a:sym typeface="Arial"/>
              </a:rPr>
              <a:t>Erlass der Sprachkursgebühren </a:t>
            </a:r>
            <a:endParaRPr b="0" i="0" sz="1800" u="none" strike="noStrike">
              <a:solidFill>
                <a:srgbClr val="000000"/>
              </a:solidFill>
              <a:latin typeface="Malgun Gothic"/>
              <a:ea typeface="Malgun Gothic"/>
              <a:cs typeface="Malgun Gothic"/>
              <a:sym typeface="Malgun Gothic"/>
            </a:endParaRPr>
          </a:p>
          <a:p>
            <a:pPr indent="-114300" lvl="0" marL="0" marR="0" rtl="0" algn="l">
              <a:lnSpc>
                <a:spcPct val="115000"/>
              </a:lnSpc>
              <a:spcBef>
                <a:spcPts val="0"/>
              </a:spcBef>
              <a:spcAft>
                <a:spcPts val="0"/>
              </a:spcAft>
              <a:buSzPts val="1800"/>
              <a:buChar char="◦"/>
            </a:pPr>
            <a:r>
              <a:rPr b="0" i="0" lang="ko-KR" sz="1800" u="none" strike="noStrike">
                <a:solidFill>
                  <a:srgbClr val="000000"/>
                </a:solidFill>
                <a:latin typeface="Arial"/>
                <a:ea typeface="Arial"/>
                <a:cs typeface="Arial"/>
                <a:sym typeface="Arial"/>
              </a:rPr>
              <a:t>Ein Sprachkurs der Korea University kostet gegenwärtig pro Semester 1.750.000 Won (1.300 Euro). Andere Universitäten fordern ähnlich hohe Kursgebühren für die Intensivkurse. </a:t>
            </a:r>
            <a:endParaRPr/>
          </a:p>
          <a:p>
            <a:pPr indent="-114300" lvl="0" marL="0" marR="0" rtl="0" algn="l">
              <a:lnSpc>
                <a:spcPct val="115000"/>
              </a:lnSpc>
              <a:spcBef>
                <a:spcPts val="0"/>
              </a:spcBef>
              <a:spcAft>
                <a:spcPts val="0"/>
              </a:spcAft>
              <a:buSzPts val="1800"/>
              <a:buChar char="◦"/>
            </a:pPr>
            <a:r>
              <a:rPr b="0" i="0" lang="ko-KR" sz="1800" u="none" strike="noStrike">
                <a:solidFill>
                  <a:srgbClr val="000000"/>
                </a:solidFill>
                <a:latin typeface="Arial"/>
                <a:ea typeface="Arial"/>
                <a:cs typeface="Arial"/>
                <a:sym typeface="Arial"/>
              </a:rPr>
              <a:t>Das TUCKU hat sich in den letzten Jahren sehr darum bemüht, die Anzahl der kostenlosen Sprachkurse für unsere Studierende zu erweitern. </a:t>
            </a:r>
            <a:endParaRPr/>
          </a:p>
          <a:p>
            <a:pPr indent="-114300" lvl="0" marL="0" marR="0" rtl="0" algn="l">
              <a:lnSpc>
                <a:spcPct val="115000"/>
              </a:lnSpc>
              <a:spcBef>
                <a:spcPts val="0"/>
              </a:spcBef>
              <a:spcAft>
                <a:spcPts val="0"/>
              </a:spcAft>
              <a:buSzPts val="1800"/>
              <a:buChar char="◦"/>
            </a:pPr>
            <a:r>
              <a:rPr b="0" i="0" lang="ko-KR" sz="1800" u="none" strike="noStrike">
                <a:solidFill>
                  <a:srgbClr val="000000"/>
                </a:solidFill>
                <a:latin typeface="Arial"/>
                <a:ea typeface="Arial"/>
                <a:cs typeface="Arial"/>
                <a:sym typeface="Arial"/>
              </a:rPr>
              <a:t>Für Tübinger Studierende werden an mehreren Universitäten (Chungnam University, Korea University, Seoul National University) die Gebühren für drei Intensivkurse erlassen. An der Hanyang University, Sungkyunkwan University (SKKU) und der Sookmyung Women’s University werden sogar vier Intensivkurse kostenlos angeboten. An der Ewha Womans University und der Sogang University sind zwei Intensivkurse kostenlos. Die Yonsei University bietet zwei Kurse an, die allerdings keine Intensivkurse sind. Deshalb schicken wir unsere Studierenden im Hauptfach nicht an die Yonsei University.</a:t>
            </a:r>
            <a:endParaRPr b="0" i="0" sz="1800" u="none" strike="noStrike">
              <a:solidFill>
                <a:srgbClr val="000000"/>
              </a:solidFill>
              <a:latin typeface="Malgun Gothic"/>
              <a:ea typeface="Malgun Gothic"/>
              <a:cs typeface="Malgun Gothic"/>
              <a:sym typeface="Malgun Gothic"/>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Sprachkurse</a:t>
            </a:r>
            <a:endParaRPr/>
          </a:p>
        </p:txBody>
      </p:sp>
      <p:sp>
        <p:nvSpPr>
          <p:cNvPr id="195" name="Google Shape;195;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Char char="◦"/>
            </a:pPr>
            <a:r>
              <a:rPr b="0" i="0" lang="ko-KR" sz="1800" u="none" strike="noStrike">
                <a:solidFill>
                  <a:srgbClr val="000000"/>
                </a:solidFill>
                <a:latin typeface="Arial"/>
                <a:ea typeface="Arial"/>
                <a:cs typeface="Arial"/>
                <a:sym typeface="Arial"/>
              </a:rPr>
              <a:t>Ein Sprachkurs dauert in der Regel 10 Wochen (Ausnahme SKKU). </a:t>
            </a:r>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Ein Sprachkurs (Intensivkurs) umfasst 200 Unterrichtsstunden (Ausnahme Yonsei University).</a:t>
            </a:r>
            <a:endParaRPr b="0" i="0" sz="1800" u="none" strike="noStrike">
              <a:solidFill>
                <a:srgbClr val="000000"/>
              </a:solidFill>
              <a:latin typeface="Malgun Gothic"/>
              <a:ea typeface="Malgun Gothic"/>
              <a:cs typeface="Malgun Gothic"/>
              <a:sym typeface="Malgun Gothic"/>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Leistungsziel</a:t>
            </a:r>
            <a:endParaRPr/>
          </a:p>
        </p:txBody>
      </p:sp>
      <p:sp>
        <p:nvSpPr>
          <p:cNvPr id="201" name="Google Shape;201;p1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fontScale="92500" lnSpcReduction="10000"/>
          </a:bodyPr>
          <a:lstStyle/>
          <a:p>
            <a:pPr indent="-182880" lvl="0" marL="182880" rtl="0" algn="l">
              <a:lnSpc>
                <a:spcPct val="115000"/>
              </a:lnSpc>
              <a:spcBef>
                <a:spcPts val="0"/>
              </a:spcBef>
              <a:spcAft>
                <a:spcPts val="0"/>
              </a:spcAft>
              <a:buSzPct val="100000"/>
              <a:buChar char="◦"/>
            </a:pPr>
            <a:r>
              <a:rPr b="0" i="0" lang="ko-KR" sz="1800" u="none" strike="noStrike">
                <a:solidFill>
                  <a:srgbClr val="000000"/>
                </a:solidFill>
                <a:latin typeface="Arial"/>
                <a:ea typeface="Arial"/>
                <a:cs typeface="Arial"/>
                <a:sym typeface="Arial"/>
              </a:rPr>
              <a:t>Es wird erwartet, dass Studierende ihr Bestmögliches geben und sich intensiv dem Spracherwerb widmen. Mit dem Pensum, das bereits in Tübingen erarbeitet und absolviert wurde, sollte der Einstieg in das dritte Sprachlevel keine Schwierigkeiten bereiten. </a:t>
            </a:r>
            <a:endParaRPr b="0" i="0" sz="1800" u="none" strike="noStrike">
              <a:solidFill>
                <a:srgbClr val="000000"/>
              </a:solidFill>
              <a:latin typeface="Malgun Gothic"/>
              <a:ea typeface="Malgun Gothic"/>
              <a:cs typeface="Malgun Gothic"/>
              <a:sym typeface="Malgun Gothic"/>
            </a:endParaRPr>
          </a:p>
          <a:p>
            <a:pPr indent="0" lvl="0" marL="0" marR="0" rtl="0" algn="l">
              <a:lnSpc>
                <a:spcPct val="115000"/>
              </a:lnSpc>
              <a:spcBef>
                <a:spcPts val="0"/>
              </a:spcBef>
              <a:spcAft>
                <a:spcPts val="0"/>
              </a:spcAft>
              <a:buSzPct val="100000"/>
              <a:buNone/>
            </a:pPr>
            <a:r>
              <a:t/>
            </a:r>
            <a:endParaRPr b="0" i="0" sz="1800" u="none" strike="noStrike">
              <a:solidFill>
                <a:srgbClr val="000000"/>
              </a:solidFill>
              <a:latin typeface="Malgun Gothic"/>
              <a:ea typeface="Malgun Gothic"/>
              <a:cs typeface="Malgun Gothic"/>
              <a:sym typeface="Malgun Gothic"/>
            </a:endParaRPr>
          </a:p>
          <a:p>
            <a:pPr indent="-182880" lvl="0" marL="182880" rtl="0" algn="l">
              <a:lnSpc>
                <a:spcPct val="115000"/>
              </a:lnSpc>
              <a:spcBef>
                <a:spcPts val="0"/>
              </a:spcBef>
              <a:spcAft>
                <a:spcPts val="0"/>
              </a:spcAft>
              <a:buSzPct val="100000"/>
              <a:buChar char="◦"/>
            </a:pPr>
            <a:r>
              <a:rPr b="0" i="0" lang="ko-KR" sz="1800" u="none" strike="noStrike">
                <a:solidFill>
                  <a:srgbClr val="000000"/>
                </a:solidFill>
                <a:latin typeface="Arial"/>
                <a:ea typeface="Arial"/>
                <a:cs typeface="Arial"/>
                <a:sym typeface="Arial"/>
              </a:rPr>
              <a:t>Das </a:t>
            </a:r>
            <a:r>
              <a:rPr b="1" i="0" lang="ko-KR" sz="1800" u="none" strike="noStrike">
                <a:solidFill>
                  <a:srgbClr val="000000"/>
                </a:solidFill>
                <a:latin typeface="Arial"/>
                <a:ea typeface="Arial"/>
                <a:cs typeface="Arial"/>
                <a:sym typeface="Arial"/>
              </a:rPr>
              <a:t>Ziel</a:t>
            </a:r>
            <a:r>
              <a:rPr b="0" i="0" lang="ko-KR" sz="1800" u="none" strike="noStrike">
                <a:solidFill>
                  <a:srgbClr val="000000"/>
                </a:solidFill>
                <a:latin typeface="Arial"/>
                <a:ea typeface="Arial"/>
                <a:cs typeface="Arial"/>
                <a:sym typeface="Arial"/>
              </a:rPr>
              <a:t> der zwei Auslandssemester in Korea ist der </a:t>
            </a:r>
            <a:r>
              <a:rPr b="1" i="0" lang="ko-KR" sz="1800" u="none" strike="noStrike">
                <a:solidFill>
                  <a:srgbClr val="000000"/>
                </a:solidFill>
                <a:latin typeface="Arial"/>
                <a:ea typeface="Arial"/>
                <a:cs typeface="Arial"/>
                <a:sym typeface="Arial"/>
              </a:rPr>
              <a:t>Abschluss des vierten Sprachlevels</a:t>
            </a:r>
            <a:r>
              <a:rPr b="0" i="0" lang="ko-KR" sz="1800" u="none" strike="noStrike">
                <a:solidFill>
                  <a:srgbClr val="000000"/>
                </a:solidFill>
                <a:latin typeface="Arial"/>
                <a:ea typeface="Arial"/>
                <a:cs typeface="Arial"/>
                <a:sym typeface="Arial"/>
              </a:rPr>
              <a:t> bei einemsechsstufigen Sprachkurs System, somit also der Abschluss der Mittelstufe Koreanisch. Am Ende des einjährigen Korea-Aufenthaltes sollten alle Studierenden die Prüfung für Level 4 erfolgreich bestanden haben, denn für das Bestehen der Module ist der erfolgreiche Abschluss der entsprechenden Sprachkurse erforderlich. </a:t>
            </a:r>
            <a:endParaRPr b="0" i="0" sz="1800" u="none" strike="noStrike">
              <a:solidFill>
                <a:srgbClr val="000000"/>
              </a:solidFill>
              <a:latin typeface="Malgun Gothic"/>
              <a:ea typeface="Malgun Gothic"/>
              <a:cs typeface="Malgun Gothic"/>
              <a:sym typeface="Malgun Gothic"/>
            </a:endParaRPr>
          </a:p>
          <a:p>
            <a:pPr indent="-105727" lvl="0" marL="0" marR="0" rtl="0" algn="l">
              <a:lnSpc>
                <a:spcPct val="115000"/>
              </a:lnSpc>
              <a:spcBef>
                <a:spcPts val="0"/>
              </a:spcBef>
              <a:spcAft>
                <a:spcPts val="0"/>
              </a:spcAft>
              <a:buSzPct val="100000"/>
              <a:buChar char="◦"/>
            </a:pPr>
            <a:r>
              <a:rPr b="0" i="0" lang="ko-KR" sz="1800" u="none" strike="noStrike">
                <a:solidFill>
                  <a:srgbClr val="000000"/>
                </a:solidFill>
                <a:latin typeface="Times New Roman"/>
                <a:ea typeface="Times New Roman"/>
                <a:cs typeface="Times New Roman"/>
                <a:sym typeface="Times New Roman"/>
              </a:rPr>
              <a:t> </a:t>
            </a:r>
            <a:endParaRPr b="0" i="0" sz="1800" u="none" strike="noStrike">
              <a:solidFill>
                <a:srgbClr val="000000"/>
              </a:solidFill>
              <a:latin typeface="Malgun Gothic"/>
              <a:ea typeface="Malgun Gothic"/>
              <a:cs typeface="Malgun Gothic"/>
              <a:sym typeface="Malgun Gothic"/>
            </a:endParaRPr>
          </a:p>
          <a:p>
            <a:pPr indent="-105727" lvl="0" marL="0" marR="0" rtl="0" algn="l">
              <a:lnSpc>
                <a:spcPct val="115000"/>
              </a:lnSpc>
              <a:spcBef>
                <a:spcPts val="0"/>
              </a:spcBef>
              <a:spcAft>
                <a:spcPts val="0"/>
              </a:spcAft>
              <a:buSzPct val="100000"/>
              <a:buChar char="◦"/>
            </a:pPr>
            <a:r>
              <a:rPr b="0" i="0" lang="ko-KR" sz="1800" u="none" strike="noStrike">
                <a:solidFill>
                  <a:srgbClr val="000000"/>
                </a:solidFill>
                <a:latin typeface="Arial"/>
                <a:ea typeface="Arial"/>
                <a:cs typeface="Arial"/>
                <a:sym typeface="Arial"/>
              </a:rPr>
              <a:t>Durch die Möglichkeit, an den meisten Universitäten drei und an einigen sogar vier Sprachkurse kostenlos belegen zu können, können Sie bei entsprechendem Einsatz Level 5 oder sogar Level 6 in Korea erreichen.</a:t>
            </a:r>
            <a:endParaRPr b="0" i="0" sz="1800" u="none" strike="noStrike">
              <a:solidFill>
                <a:srgbClr val="000000"/>
              </a:solidFill>
              <a:latin typeface="Malgun Gothic"/>
              <a:ea typeface="Malgun Gothic"/>
              <a:cs typeface="Malgun Gothic"/>
              <a:sym typeface="Malgun Gothic"/>
            </a:endParaRPr>
          </a:p>
          <a:p>
            <a:pPr indent="-77152" lvl="0" marL="182880" rtl="0" algn="l">
              <a:lnSpc>
                <a:spcPct val="100000"/>
              </a:lnSpc>
              <a:spcBef>
                <a:spcPts val="900"/>
              </a:spcBef>
              <a:spcAft>
                <a:spcPts val="0"/>
              </a:spcAft>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Einstufungstest</a:t>
            </a:r>
            <a:endParaRPr/>
          </a:p>
        </p:txBody>
      </p:sp>
      <p:sp>
        <p:nvSpPr>
          <p:cNvPr id="207" name="Google Shape;207;p13"/>
          <p:cNvSpPr txBox="1"/>
          <p:nvPr>
            <p:ph idx="1" type="body"/>
          </p:nvPr>
        </p:nvSpPr>
        <p:spPr>
          <a:xfrm>
            <a:off x="1066800" y="2103120"/>
            <a:ext cx="10058400" cy="3931800"/>
          </a:xfrm>
          <a:prstGeom prst="rect">
            <a:avLst/>
          </a:prstGeom>
          <a:noFill/>
          <a:ln>
            <a:noFill/>
          </a:ln>
        </p:spPr>
        <p:txBody>
          <a:bodyPr anchorCtr="0" anchor="t" bIns="45700" lIns="91425" spcFirstLastPara="1" rIns="91425" wrap="square" tIns="45700">
            <a:normAutofit fontScale="92500" lnSpcReduction="10000"/>
          </a:bodyPr>
          <a:lstStyle/>
          <a:p>
            <a:pPr indent="-105727" lvl="0" marL="0" marR="0" rtl="0" algn="just">
              <a:lnSpc>
                <a:spcPct val="115000"/>
              </a:lnSpc>
              <a:spcBef>
                <a:spcPts val="0"/>
              </a:spcBef>
              <a:spcAft>
                <a:spcPts val="0"/>
              </a:spcAft>
              <a:buSzPct val="100000"/>
              <a:buChar char="◦"/>
            </a:pPr>
            <a:r>
              <a:rPr b="0" i="0" lang="ko-KR" sz="1800" u="none" strike="noStrike">
                <a:solidFill>
                  <a:srgbClr val="000000"/>
                </a:solidFill>
                <a:latin typeface="Arial"/>
                <a:ea typeface="Arial"/>
                <a:cs typeface="Arial"/>
                <a:sym typeface="Arial"/>
              </a:rPr>
              <a:t>Nach der Ankunft in Korea findet vor Beginn der Kurse der </a:t>
            </a:r>
            <a:r>
              <a:rPr b="1" i="0" lang="ko-KR" sz="1800" u="none" strike="noStrike">
                <a:solidFill>
                  <a:srgbClr val="000000"/>
                </a:solidFill>
                <a:latin typeface="Arial"/>
                <a:ea typeface="Arial"/>
                <a:cs typeface="Arial"/>
                <a:sym typeface="Arial"/>
              </a:rPr>
              <a:t>Einstufungstest für den Sprachkurs</a:t>
            </a:r>
            <a:r>
              <a:rPr b="0" i="0" lang="ko-KR" sz="1800" u="none" strike="noStrike">
                <a:solidFill>
                  <a:srgbClr val="000000"/>
                </a:solidFill>
                <a:latin typeface="Arial"/>
                <a:ea typeface="Arial"/>
                <a:cs typeface="Arial"/>
                <a:sym typeface="Arial"/>
              </a:rPr>
              <a:t> statt. Der Sprachtest ist für den weiteren Verlauf des Studiums wichtig und sollte nicht auf die leichte Schulter genommen werden. Informieren Sie sich rechtzeitig über Ort und Datum des Sprachtests und bereiten Sie sich gewissenhaft darauf vor. Der Termin variiert je nach Semester und Universität; die aktuellen Termine sollten daher beim International Office der jeweiligen Universität oder über die Homepage der Sprachinstitute abgefragt werden. Bitte achten Sie darauf, dass die Termine sich ändern können. Sie sollten also immer wieder nachprüfen, ob diese aktualisiert wurden. </a:t>
            </a:r>
            <a:endParaRPr b="0" i="0" sz="1800" u="none" strike="noStrike">
              <a:solidFill>
                <a:srgbClr val="000000"/>
              </a:solidFill>
              <a:latin typeface="Malgun Gothic"/>
              <a:ea typeface="Malgun Gothic"/>
              <a:cs typeface="Malgun Gothic"/>
              <a:sym typeface="Malgun Gothic"/>
            </a:endParaRPr>
          </a:p>
          <a:p>
            <a:pPr indent="-105727" lvl="0" marL="0" marR="0" rtl="0" algn="just">
              <a:lnSpc>
                <a:spcPct val="115000"/>
              </a:lnSpc>
              <a:spcBef>
                <a:spcPts val="0"/>
              </a:spcBef>
              <a:spcAft>
                <a:spcPts val="0"/>
              </a:spcAft>
              <a:buSzPct val="100000"/>
              <a:buChar char="◦"/>
            </a:pPr>
            <a:r>
              <a:rPr b="1" i="0" lang="ko-KR" sz="1800" u="none" strike="noStrike">
                <a:solidFill>
                  <a:srgbClr val="000000"/>
                </a:solidFill>
                <a:latin typeface="Arial"/>
                <a:ea typeface="Arial"/>
                <a:cs typeface="Arial"/>
                <a:sym typeface="Arial"/>
              </a:rPr>
              <a:t>Das Ergebnis des Einstufungstestes teilen Sie bitte unverzüglich Herrn Shin und Frau Euna Kim mit</a:t>
            </a:r>
            <a:r>
              <a:rPr b="0" i="0" lang="ko-KR" sz="1800" u="none" strike="noStrike">
                <a:solidFill>
                  <a:srgbClr val="000000"/>
                </a:solidFill>
                <a:latin typeface="Arial"/>
                <a:ea typeface="Arial"/>
                <a:cs typeface="Arial"/>
                <a:sym typeface="Arial"/>
              </a:rPr>
              <a:t>. Wenn Sie aus zu viel Nervosität zu niedrig eingestuft wurden, sollten Sie ebenfalls sofort mit Herrn Shin sprechen. An einigen Universitäten ist die Revision der Einstufung nach Absprache mit den Lektor:innen möglich.</a:t>
            </a:r>
            <a:endParaRPr b="0" i="0" sz="1800" u="none" strike="noStrike">
              <a:solidFill>
                <a:srgbClr val="000000"/>
              </a:solidFill>
              <a:latin typeface="Malgun Gothic"/>
              <a:ea typeface="Malgun Gothic"/>
              <a:cs typeface="Malgun Gothic"/>
              <a:sym typeface="Malgun Gothic"/>
            </a:endParaRPr>
          </a:p>
          <a:p>
            <a:pPr indent="-105727" lvl="0" marL="0" marR="0" rtl="0" algn="just">
              <a:lnSpc>
                <a:spcPct val="115000"/>
              </a:lnSpc>
              <a:spcBef>
                <a:spcPts val="0"/>
              </a:spcBef>
              <a:spcAft>
                <a:spcPts val="0"/>
              </a:spcAft>
              <a:buSzPct val="100000"/>
              <a:buChar char="◦"/>
            </a:pPr>
            <a:r>
              <a:rPr b="0" i="0" lang="ko-KR" sz="1800" u="none" strike="noStrike">
                <a:solidFill>
                  <a:srgbClr val="000000"/>
                </a:solidFill>
                <a:latin typeface="Arial"/>
                <a:ea typeface="Arial"/>
                <a:cs typeface="Arial"/>
                <a:sym typeface="Arial"/>
              </a:rPr>
              <a:t>Die Sprachinstitutionen werden zumeist getrennt von der Universität verwaltet und haben daher in der Regel andere Semesterzeiten (außer der Ewha). </a:t>
            </a:r>
            <a:endParaRPr b="0" i="0" sz="1800" u="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Inhaltskurse</a:t>
            </a:r>
            <a:endParaRPr/>
          </a:p>
        </p:txBody>
      </p:sp>
      <p:sp>
        <p:nvSpPr>
          <p:cNvPr id="213" name="Google Shape;213;p1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Char char="◦"/>
            </a:pPr>
            <a:r>
              <a:rPr b="0" i="0" lang="ko-KR" sz="1800" u="none" strike="noStrike">
                <a:solidFill>
                  <a:srgbClr val="000000"/>
                </a:solidFill>
                <a:latin typeface="Arial"/>
                <a:ea typeface="Arial"/>
                <a:cs typeface="Arial"/>
                <a:sym typeface="Arial"/>
              </a:rPr>
              <a:t>Während des einjährigen Auslandsaufenthaltes müssen neben den Sprachkursen ein inhaltlicher Kurs belegt werden: Proseminar Wahlpflicht </a:t>
            </a:r>
            <a:br>
              <a:rPr b="0" i="0" lang="ko-KR" sz="1800" u="none" strike="noStrike">
                <a:solidFill>
                  <a:srgbClr val="000000"/>
                </a:solidFill>
                <a:latin typeface="Arial"/>
                <a:ea typeface="Arial"/>
                <a:cs typeface="Arial"/>
                <a:sym typeface="Arial"/>
              </a:rPr>
            </a:br>
            <a:r>
              <a:rPr b="1" i="0" lang="ko-KR" sz="1800" u="none" strike="noStrike">
                <a:solidFill>
                  <a:srgbClr val="000000"/>
                </a:solidFill>
                <a:latin typeface="Arial"/>
                <a:ea typeface="Arial"/>
                <a:cs typeface="Arial"/>
                <a:sym typeface="Arial"/>
              </a:rPr>
              <a:t>Modernes Korea</a:t>
            </a:r>
            <a:r>
              <a:rPr b="0" i="0" lang="ko-KR" sz="1800" u="none" strike="noStrike">
                <a:solidFill>
                  <a:srgbClr val="000000"/>
                </a:solidFill>
                <a:latin typeface="Arial"/>
                <a:ea typeface="Arial"/>
                <a:cs typeface="Arial"/>
                <a:sym typeface="Arial"/>
              </a:rPr>
              <a:t>. </a:t>
            </a:r>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Der Kurs sollte in Korea belegt werden, doch aufgrund des hohen Andrangs der Studenten auf inhaltliche Kurse, kann dieser auch in Tübingen nachgeholt werden. Berücksichtigen Sie dies bei der Planung Ihres Semesters. Wer in Korea vier Sprachkurse besuchen will, sollte vor dem Auslandsstudium in Tübingen versuchen, die inhaltlichen Kurse vorzuziehen. </a:t>
            </a:r>
            <a:endParaRPr b="0" i="0" sz="1800" u="none" strike="noStrike">
              <a:solidFill>
                <a:srgbClr val="000000"/>
              </a:solidFill>
              <a:latin typeface="Malgun Gothic"/>
              <a:ea typeface="Malgun Gothic"/>
              <a:cs typeface="Malgun Gothic"/>
              <a:sym typeface="Malgun Gothic"/>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Inhaltskurse</a:t>
            </a:r>
            <a:endParaRPr/>
          </a:p>
        </p:txBody>
      </p:sp>
      <p:sp>
        <p:nvSpPr>
          <p:cNvPr id="219" name="Google Shape;219;p1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Char char="◦"/>
            </a:pPr>
            <a:r>
              <a:rPr b="0" i="0" lang="ko-KR" sz="1800" u="none" strike="noStrike">
                <a:solidFill>
                  <a:srgbClr val="000000"/>
                </a:solidFill>
                <a:latin typeface="Arial"/>
                <a:ea typeface="Arial"/>
                <a:cs typeface="Arial"/>
                <a:sym typeface="Arial"/>
              </a:rPr>
              <a:t>Hin und wieder kann es vorkommen, dass ein inhaltlicher Kurs, der offiziell auf Englisch sein sollte, größtenteils auf Koreanisch gehalten wird. </a:t>
            </a:r>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In dem Fall müssen Sie schnell handeln, so dass Sie noch termingerecht einen anderen Kurs wählen können. Zuvor jedoch sollten Sie das Gespräch mit dem Professor oder der Professorin suchen, ob der Kurs wie angekündigt tatsächlich in englischer Sprache durchgeführt wird.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Praktikum in Korea</a:t>
            </a:r>
            <a:endParaRPr/>
          </a:p>
        </p:txBody>
      </p:sp>
      <p:sp>
        <p:nvSpPr>
          <p:cNvPr id="225" name="Google Shape;225;p1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Char char="◦"/>
            </a:pPr>
            <a:r>
              <a:rPr b="0" i="0" lang="ko-KR" sz="1800" u="none" strike="noStrike">
                <a:solidFill>
                  <a:srgbClr val="000000"/>
                </a:solidFill>
                <a:latin typeface="Arial"/>
                <a:ea typeface="Arial"/>
                <a:cs typeface="Arial"/>
                <a:sym typeface="Arial"/>
              </a:rPr>
              <a:t>Ein Praktikum in Korea ist nicht verpflichtend, jedoch sehr zu empfehlen. </a:t>
            </a:r>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Ein sechswöchiges Praktikum wird Ihnen nach Abgabe eines Praktikumsberichtes und eines Nachweises mit 10 ECTS Punkten angerechnet. </a:t>
            </a:r>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Außerdem ist es eine gute Möglichkeit, Ihre Sprachkenntnisse zu vertiefen und den koreanischen Arbeitsalltag kennenzulernen. </a:t>
            </a:r>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In Korea wird ein Praktikum in der Regel als eine Probezeit vor einer festen Anstellung verstanden. Bereiten Sie sich also darauf vor, dass es Missverständnisse geben könnte. </a:t>
            </a:r>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Sollten Sie sich bei NGOs bewerben, ist es besonders zu empfehlen, auch Ihr Nebenfach zu erwähnen, um zu verdeutlichen, dass Sie vielseitig einsetzbar sind</a:t>
            </a:r>
            <a:endParaRPr b="0" i="0" sz="1800" u="none" strike="noStrike">
              <a:solidFill>
                <a:srgbClr val="000000"/>
              </a:solidFill>
              <a:latin typeface="Malgun Gothic"/>
              <a:ea typeface="Malgun Gothic"/>
              <a:cs typeface="Malgun Gothic"/>
              <a:sym typeface="Malgun Gothic"/>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Praktikum in Korea</a:t>
            </a:r>
            <a:endParaRPr/>
          </a:p>
        </p:txBody>
      </p:sp>
      <p:sp>
        <p:nvSpPr>
          <p:cNvPr id="231" name="Google Shape;231;p1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Char char="◦"/>
            </a:pPr>
            <a:r>
              <a:rPr b="0" i="0" lang="ko-KR" sz="1800" u="none" strike="noStrike">
                <a:solidFill>
                  <a:srgbClr val="000000"/>
                </a:solidFill>
                <a:latin typeface="Arial"/>
                <a:ea typeface="Arial"/>
                <a:cs typeface="Arial"/>
                <a:sym typeface="Arial"/>
              </a:rPr>
              <a:t>Es ist empfehlenswert, sich bereits vor der Abreise nach Korea um einen Praktikumsplatz zu bewerben. Senden Sie gegebenenfalls auch Ihrem Mentor eine Kopie Ihrer Bewerbung. </a:t>
            </a:r>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Wie überall können die richtigen Verbindungen und Kontakte hilfreich sein. Sprechen Sie einfach Ihre koreanischen Dozenten an, bitten Sie Ihre Vorgänger:innen um Informationen und Ihre koreanischen Freunde um Unterstützung. Sie können sich zudem an Herrn Shin wenden. </a:t>
            </a:r>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Es wäre natürlich sehr hilfreich für die vermittelnde Person, wenn Sie bereits wissen, welcher Bereich oder welches Feld Sie besonders interessiert. </a:t>
            </a:r>
            <a:endParaRPr/>
          </a:p>
          <a:p>
            <a:pPr indent="-68579" lvl="0" marL="182880" rtl="0" algn="l">
              <a:lnSpc>
                <a:spcPct val="100000"/>
              </a:lnSpc>
              <a:spcBef>
                <a:spcPts val="900"/>
              </a:spcBef>
              <a:spcAft>
                <a:spcPts val="0"/>
              </a:spcAft>
              <a:buSzPts val="1800"/>
              <a:buNone/>
            </a:pPr>
            <a:r>
              <a:t/>
            </a:r>
            <a:endParaRPr b="0" i="0" sz="1800" u="none" strike="noStrike">
              <a:solidFill>
                <a:srgbClr val="000000"/>
              </a:solidFill>
              <a:latin typeface="Arial"/>
              <a:ea typeface="Arial"/>
              <a:cs typeface="Arial"/>
              <a:sym typeface="Arial"/>
            </a:endParaRPr>
          </a:p>
          <a:p>
            <a:pPr indent="-182880" lvl="0" marL="182880" rtl="0" algn="l">
              <a:lnSpc>
                <a:spcPct val="100000"/>
              </a:lnSpc>
              <a:spcBef>
                <a:spcPts val="900"/>
              </a:spcBef>
              <a:spcAft>
                <a:spcPts val="0"/>
              </a:spcAft>
              <a:buSzPts val="1800"/>
              <a:buChar char="◦"/>
            </a:pPr>
            <a:r>
              <a:rPr b="0" i="0" lang="ko-KR" sz="1800" u="none" strike="noStrike">
                <a:solidFill>
                  <a:srgbClr val="000000"/>
                </a:solidFill>
                <a:latin typeface="Arial"/>
                <a:ea typeface="Arial"/>
                <a:cs typeface="Arial"/>
                <a:sym typeface="Arial"/>
              </a:rPr>
              <a:t>Sollte es Ihnen aufgrund unvorhergesehener Umstände nicht möglich sein, Ihr Praktikumsvorhaben wie geplant in Korea umzusetzen, können Sie auch in Deutschland ein Praktikum absolvieren. </a:t>
            </a:r>
            <a:endParaRPr b="0" i="0" sz="1800" u="none" strike="noStrike">
              <a:solidFill>
                <a:srgbClr val="000000"/>
              </a:solidFill>
              <a:latin typeface="Malgun Gothic"/>
              <a:ea typeface="Malgun Gothic"/>
              <a:cs typeface="Malgun Gothic"/>
              <a:sym typeface="Malgun Gothic"/>
            </a:endParaRPr>
          </a:p>
          <a:p>
            <a:pPr indent="-68579" lvl="0" marL="182880" rtl="0" algn="l">
              <a:lnSpc>
                <a:spcPct val="100000"/>
              </a:lnSpc>
              <a:spcBef>
                <a:spcPts val="900"/>
              </a:spcBef>
              <a:spcAft>
                <a:spcPts val="0"/>
              </a:spcAft>
              <a:buSzPts val="1800"/>
              <a:buNone/>
            </a:pPr>
            <a:r>
              <a:t/>
            </a:r>
            <a:endParaRPr b="0" i="0" sz="1800" u="none" strike="noStrike">
              <a:solidFill>
                <a:srgbClr val="000000"/>
              </a:solidFill>
              <a:latin typeface="Malgun Gothic"/>
              <a:ea typeface="Malgun Gothic"/>
              <a:cs typeface="Malgun Gothic"/>
              <a:sym typeface="Malgun Gothic"/>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8"/>
          <p:cNvSpPr txBox="1"/>
          <p:nvPr>
            <p:ph type="title"/>
          </p:nvPr>
        </p:nvSpPr>
        <p:spPr>
          <a:xfrm>
            <a:off x="1066800" y="642594"/>
            <a:ext cx="10058400" cy="9768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Praktikum in Korea</a:t>
            </a:r>
            <a:endParaRPr/>
          </a:p>
        </p:txBody>
      </p:sp>
      <p:sp>
        <p:nvSpPr>
          <p:cNvPr id="237" name="Google Shape;237;p18"/>
          <p:cNvSpPr txBox="1"/>
          <p:nvPr>
            <p:ph idx="1" type="body"/>
          </p:nvPr>
        </p:nvSpPr>
        <p:spPr>
          <a:xfrm>
            <a:off x="1066800" y="1619480"/>
            <a:ext cx="10058400" cy="441556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Char char="◦"/>
            </a:pPr>
            <a:r>
              <a:rPr lang="ko-KR"/>
              <a:t>PSPD(People’s Solidarity for Participatory Democracy, 참여연대)</a:t>
            </a:r>
            <a:endParaRPr/>
          </a:p>
          <a:p>
            <a:pPr indent="-182880" lvl="0" marL="182880" rtl="0" algn="l">
              <a:lnSpc>
                <a:spcPct val="100000"/>
              </a:lnSpc>
              <a:spcBef>
                <a:spcPts val="900"/>
              </a:spcBef>
              <a:spcAft>
                <a:spcPts val="0"/>
              </a:spcAft>
              <a:buSzPts val="1800"/>
              <a:buChar char="◦"/>
            </a:pPr>
            <a:r>
              <a:rPr lang="ko-KR"/>
              <a:t>Korea Democracy Foundation(민주화운동기념사업회)</a:t>
            </a:r>
            <a:endParaRPr/>
          </a:p>
          <a:p>
            <a:pPr indent="-182880" lvl="0" marL="182880" rtl="0" algn="l">
              <a:lnSpc>
                <a:spcPct val="100000"/>
              </a:lnSpc>
              <a:spcBef>
                <a:spcPts val="900"/>
              </a:spcBef>
              <a:spcAft>
                <a:spcPts val="0"/>
              </a:spcAft>
              <a:buSzPts val="1800"/>
              <a:buChar char="◦"/>
            </a:pPr>
            <a:r>
              <a:rPr lang="ko-KR"/>
              <a:t>Korea Women’s Associations United(여성단체연합)</a:t>
            </a:r>
            <a:endParaRPr/>
          </a:p>
          <a:p>
            <a:pPr indent="-182880" lvl="0" marL="182880" rtl="0" algn="l">
              <a:lnSpc>
                <a:spcPct val="100000"/>
              </a:lnSpc>
              <a:spcBef>
                <a:spcPts val="900"/>
              </a:spcBef>
              <a:spcAft>
                <a:spcPts val="0"/>
              </a:spcAft>
              <a:buSzPts val="1800"/>
              <a:buChar char="◦"/>
            </a:pPr>
            <a:r>
              <a:rPr lang="ko-KR"/>
              <a:t>Korea Foundation for Environmental Movements(환경운동연합)</a:t>
            </a:r>
            <a:endParaRPr/>
          </a:p>
          <a:p>
            <a:pPr indent="-182880" lvl="0" marL="182880" rtl="0" algn="l">
              <a:lnSpc>
                <a:spcPct val="100000"/>
              </a:lnSpc>
              <a:spcBef>
                <a:spcPts val="900"/>
              </a:spcBef>
              <a:spcAft>
                <a:spcPts val="0"/>
              </a:spcAft>
              <a:buSzPts val="1800"/>
              <a:buChar char="◦"/>
            </a:pPr>
            <a:r>
              <a:rPr lang="ko-KR"/>
              <a:t>우리들의 성장이야기(Youth Family, Haus fuer jugendliche Fluechtlinge)</a:t>
            </a:r>
            <a:endParaRPr/>
          </a:p>
          <a:p>
            <a:pPr indent="-182880" lvl="0" marL="182880" rtl="0" algn="l">
              <a:lnSpc>
                <a:spcPct val="100000"/>
              </a:lnSpc>
              <a:spcBef>
                <a:spcPts val="900"/>
              </a:spcBef>
              <a:spcAft>
                <a:spcPts val="0"/>
              </a:spcAft>
              <a:buSzPts val="1800"/>
              <a:buChar char="◦"/>
            </a:pPr>
            <a:r>
              <a:rPr lang="ko-KR"/>
              <a:t>Institut fuer Uebersetzungsforschung(한독문학번역연구소)</a:t>
            </a:r>
            <a:endParaRPr/>
          </a:p>
          <a:p>
            <a:pPr indent="-182880" lvl="0" marL="182880" rtl="0" algn="l">
              <a:lnSpc>
                <a:spcPct val="100000"/>
              </a:lnSpc>
              <a:spcBef>
                <a:spcPts val="900"/>
              </a:spcBef>
              <a:spcAft>
                <a:spcPts val="0"/>
              </a:spcAft>
              <a:buSzPts val="1800"/>
              <a:buChar char="◦"/>
            </a:pPr>
            <a:r>
              <a:rPr lang="ko-KR"/>
              <a:t>Literature Translation Institute(한국문학번역원)</a:t>
            </a:r>
            <a:endParaRPr/>
          </a:p>
          <a:p>
            <a:pPr indent="-182880" lvl="0" marL="182880" rtl="0" algn="l">
              <a:lnSpc>
                <a:spcPct val="100000"/>
              </a:lnSpc>
              <a:spcBef>
                <a:spcPts val="900"/>
              </a:spcBef>
              <a:spcAft>
                <a:spcPts val="0"/>
              </a:spcAft>
              <a:buSzPts val="1800"/>
              <a:buChar char="◦"/>
            </a:pPr>
            <a:r>
              <a:rPr lang="ko-KR"/>
              <a:t>Deutsche Schule Seoul(독일학교)</a:t>
            </a:r>
            <a:endParaRPr/>
          </a:p>
          <a:p>
            <a:pPr indent="-182880" lvl="0" marL="182880" rtl="0" algn="l">
              <a:lnSpc>
                <a:spcPct val="100000"/>
              </a:lnSpc>
              <a:spcBef>
                <a:spcPts val="900"/>
              </a:spcBef>
              <a:spcAft>
                <a:spcPts val="0"/>
              </a:spcAft>
              <a:buSzPts val="1800"/>
              <a:buChar char="◦"/>
            </a:pPr>
            <a:r>
              <a:rPr lang="ko-KR"/>
              <a:t>Deutsche Botschaft(독일대사관)</a:t>
            </a:r>
            <a:endParaRPr/>
          </a:p>
          <a:p>
            <a:pPr indent="-182880" lvl="0" marL="182880" rtl="0" algn="l">
              <a:lnSpc>
                <a:spcPct val="100000"/>
              </a:lnSpc>
              <a:spcBef>
                <a:spcPts val="900"/>
              </a:spcBef>
              <a:spcAft>
                <a:spcPts val="0"/>
              </a:spcAft>
              <a:buSzPts val="1800"/>
              <a:buChar char="◦"/>
            </a:pPr>
            <a:r>
              <a:rPr lang="ko-KR"/>
              <a:t>Hanns Seidel Stiftung</a:t>
            </a:r>
            <a:endParaRPr/>
          </a:p>
          <a:p>
            <a:pPr indent="-182880" lvl="0" marL="182880" rtl="0" algn="l">
              <a:lnSpc>
                <a:spcPct val="100000"/>
              </a:lnSpc>
              <a:spcBef>
                <a:spcPts val="900"/>
              </a:spcBef>
              <a:spcAft>
                <a:spcPts val="0"/>
              </a:spcAft>
              <a:buSzPts val="1800"/>
              <a:buChar char="◦"/>
            </a:pPr>
            <a:r>
              <a:rPr lang="ko-KR"/>
              <a:t>Friedrich Naumann Stiftung</a:t>
            </a:r>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9"/>
          <p:cNvSpPr txBox="1"/>
          <p:nvPr>
            <p:ph type="title"/>
          </p:nvPr>
        </p:nvSpPr>
        <p:spPr>
          <a:xfrm>
            <a:off x="1981200" y="274638"/>
            <a:ext cx="8219256" cy="7060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300"/>
              <a:buFont typeface="Century Gothic"/>
              <a:buNone/>
            </a:pPr>
            <a:r>
              <a:rPr b="1" lang="ko-KR" sz="3300"/>
              <a:t>Exkursionen und Vorträge</a:t>
            </a:r>
            <a:endParaRPr b="1" sz="3300"/>
          </a:p>
        </p:txBody>
      </p:sp>
      <p:sp>
        <p:nvSpPr>
          <p:cNvPr id="243" name="Google Shape;243;p19"/>
          <p:cNvSpPr txBox="1"/>
          <p:nvPr>
            <p:ph idx="1" type="body"/>
          </p:nvPr>
        </p:nvSpPr>
        <p:spPr>
          <a:xfrm>
            <a:off x="1775520" y="1488558"/>
            <a:ext cx="8712968" cy="5180802"/>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Char char="◦"/>
            </a:pPr>
            <a:r>
              <a:rPr lang="ko-KR"/>
              <a:t>Historische Exkursion in Chungdong(정동) und Pukchon(북촌) im Fruehling</a:t>
            </a:r>
            <a:endParaRPr/>
          </a:p>
          <a:p>
            <a:pPr indent="-182880" lvl="0" marL="182880" rtl="0" algn="l">
              <a:lnSpc>
                <a:spcPct val="100000"/>
              </a:lnSpc>
              <a:spcBef>
                <a:spcPts val="900"/>
              </a:spcBef>
              <a:spcAft>
                <a:spcPts val="0"/>
              </a:spcAft>
              <a:buSzPts val="1800"/>
              <a:buChar char="◦"/>
            </a:pPr>
            <a:r>
              <a:rPr lang="ko-KR"/>
              <a:t>Besuch der Königlichen Grabstätte</a:t>
            </a:r>
            <a:endParaRPr/>
          </a:p>
          <a:p>
            <a:pPr indent="-182880" lvl="0" marL="182880" rtl="0" algn="l">
              <a:lnSpc>
                <a:spcPct val="100000"/>
              </a:lnSpc>
              <a:spcBef>
                <a:spcPts val="900"/>
              </a:spcBef>
              <a:spcAft>
                <a:spcPts val="0"/>
              </a:spcAft>
              <a:buSzPts val="1800"/>
              <a:buChar char="◦"/>
            </a:pPr>
            <a:r>
              <a:rPr lang="ko-KR"/>
              <a:t>Bergwandern in Pukhansan(북한산)</a:t>
            </a:r>
            <a:endParaRPr/>
          </a:p>
          <a:p>
            <a:pPr indent="-182880" lvl="0" marL="182880" rtl="0" algn="l">
              <a:lnSpc>
                <a:spcPct val="100000"/>
              </a:lnSpc>
              <a:spcBef>
                <a:spcPts val="900"/>
              </a:spcBef>
              <a:spcAft>
                <a:spcPts val="0"/>
              </a:spcAft>
              <a:buSzPts val="1800"/>
              <a:buChar char="◦"/>
            </a:pPr>
            <a:r>
              <a:rPr lang="ko-KR"/>
              <a:t>DMZ-Besuch in Cholwon im Herbst</a:t>
            </a:r>
            <a:endParaRPr/>
          </a:p>
          <a:p>
            <a:pPr indent="-182880" lvl="0" marL="182880" rtl="0" algn="l">
              <a:lnSpc>
                <a:spcPct val="100000"/>
              </a:lnSpc>
              <a:spcBef>
                <a:spcPts val="900"/>
              </a:spcBef>
              <a:spcAft>
                <a:spcPts val="0"/>
              </a:spcAft>
              <a:buSzPts val="1800"/>
              <a:buChar char="◦"/>
            </a:pPr>
            <a:r>
              <a:rPr lang="ko-KR"/>
              <a:t>Exkursion nach Andong oder Busan oder Ganghwa oder Jeonju</a:t>
            </a:r>
            <a:endParaRPr/>
          </a:p>
          <a:p>
            <a:pPr indent="-182880" lvl="0" marL="182880" rtl="0" algn="l">
              <a:lnSpc>
                <a:spcPct val="100000"/>
              </a:lnSpc>
              <a:spcBef>
                <a:spcPts val="900"/>
              </a:spcBef>
              <a:spcAft>
                <a:spcPts val="0"/>
              </a:spcAft>
              <a:buSzPts val="1800"/>
              <a:buChar char="◦"/>
            </a:pPr>
            <a:r>
              <a:rPr lang="ko-KR"/>
              <a:t>KBS-Besuch</a:t>
            </a:r>
            <a:endParaRPr/>
          </a:p>
          <a:p>
            <a:pPr indent="-182880" lvl="0" marL="182880" rtl="0" algn="l">
              <a:lnSpc>
                <a:spcPct val="100000"/>
              </a:lnSpc>
              <a:spcBef>
                <a:spcPts val="900"/>
              </a:spcBef>
              <a:spcAft>
                <a:spcPts val="0"/>
              </a:spcAft>
              <a:buSzPts val="1800"/>
              <a:buChar char="◦"/>
            </a:pPr>
            <a:r>
              <a:rPr lang="ko-KR"/>
              <a:t>Museumsbesuch: 국립박물관, 민속박물관, 대한민국역사박물관, 서울역사박물관</a:t>
            </a:r>
            <a:endParaRPr/>
          </a:p>
          <a:p>
            <a:pPr indent="-182880" lvl="0" marL="182880" rtl="0" algn="l">
              <a:lnSpc>
                <a:spcPct val="100000"/>
              </a:lnSpc>
              <a:spcBef>
                <a:spcPts val="900"/>
              </a:spcBef>
              <a:spcAft>
                <a:spcPts val="0"/>
              </a:spcAft>
              <a:buSzPts val="1800"/>
              <a:buChar char="◦"/>
            </a:pPr>
            <a:r>
              <a:rPr lang="ko-KR"/>
              <a:t>Templestay(진관사)</a:t>
            </a:r>
            <a:endParaRPr/>
          </a:p>
          <a:p>
            <a:pPr indent="-182880" lvl="0" marL="182880" rtl="0" algn="l">
              <a:lnSpc>
                <a:spcPct val="100000"/>
              </a:lnSpc>
              <a:spcBef>
                <a:spcPts val="900"/>
              </a:spcBef>
              <a:spcAft>
                <a:spcPts val="0"/>
              </a:spcAft>
              <a:buSzPts val="1800"/>
              <a:buChar char="◦"/>
            </a:pPr>
            <a:r>
              <a:rPr lang="ko-KR"/>
              <a:t>NGO-Besuch: PSPD(참여연대)</a:t>
            </a:r>
            <a:endParaRPr/>
          </a:p>
          <a:p>
            <a:pPr indent="-182880" lvl="0" marL="182880" rtl="0" algn="l">
              <a:lnSpc>
                <a:spcPct val="100000"/>
              </a:lnSpc>
              <a:spcBef>
                <a:spcPts val="900"/>
              </a:spcBef>
              <a:spcAft>
                <a:spcPts val="0"/>
              </a:spcAft>
              <a:buSzPts val="1800"/>
              <a:buChar char="◦"/>
            </a:pPr>
            <a:r>
              <a:rPr lang="ko-KR"/>
              <a:t>Verschiedene Vorträge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
          <p:cNvSpPr txBox="1"/>
          <p:nvPr>
            <p:ph type="title"/>
          </p:nvPr>
        </p:nvSpPr>
        <p:spPr>
          <a:xfrm>
            <a:off x="1981200" y="274638"/>
            <a:ext cx="8229600" cy="1143000"/>
          </a:xfrm>
          <a:prstGeom prst="rect">
            <a:avLst/>
          </a:prstGeom>
          <a:noFill/>
          <a:ln>
            <a:noFill/>
          </a:ln>
        </p:spPr>
        <p:txBody>
          <a:bodyPr anchorCtr="0" anchor="ctr" bIns="45700" lIns="91400" spcFirstLastPara="1" rIns="91400" wrap="square" tIns="45700">
            <a:normAutofit/>
          </a:bodyPr>
          <a:lstStyle/>
          <a:p>
            <a:pPr indent="0" lvl="0" marL="0" rtl="0" algn="ctr">
              <a:lnSpc>
                <a:spcPct val="90000"/>
              </a:lnSpc>
              <a:spcBef>
                <a:spcPts val="0"/>
              </a:spcBef>
              <a:spcAft>
                <a:spcPts val="0"/>
              </a:spcAft>
              <a:buClr>
                <a:schemeClr val="dk1"/>
              </a:buClr>
              <a:buSzPts val="1200"/>
              <a:buFont typeface="Calibri"/>
              <a:buNone/>
            </a:pPr>
            <a:r>
              <a:rPr lang="ko-KR"/>
              <a:t>TUCKU</a:t>
            </a:r>
            <a:endParaRPr/>
          </a:p>
        </p:txBody>
      </p:sp>
      <p:pic>
        <p:nvPicPr>
          <p:cNvPr id="138" name="Google Shape;138;p2"/>
          <p:cNvPicPr preferRelativeResize="0"/>
          <p:nvPr>
            <p:ph idx="1" type="body"/>
          </p:nvPr>
        </p:nvPicPr>
        <p:blipFill rotWithShape="1">
          <a:blip r:embed="rId3">
            <a:alphaModFix/>
          </a:blip>
          <a:srcRect b="0" l="0" r="0" t="0"/>
          <a:stretch/>
        </p:blipFill>
        <p:spPr>
          <a:xfrm>
            <a:off x="928318" y="1163515"/>
            <a:ext cx="5167800" cy="2671200"/>
          </a:xfrm>
          <a:prstGeom prst="rect">
            <a:avLst/>
          </a:prstGeom>
          <a:noFill/>
          <a:ln>
            <a:noFill/>
          </a:ln>
        </p:spPr>
      </p:pic>
      <p:pic>
        <p:nvPicPr>
          <p:cNvPr id="139" name="Google Shape;139;p2"/>
          <p:cNvPicPr preferRelativeResize="0"/>
          <p:nvPr/>
        </p:nvPicPr>
        <p:blipFill rotWithShape="1">
          <a:blip r:embed="rId4">
            <a:alphaModFix/>
          </a:blip>
          <a:srcRect b="0" l="0" r="0" t="0"/>
          <a:stretch/>
        </p:blipFill>
        <p:spPr>
          <a:xfrm>
            <a:off x="5841881" y="3608335"/>
            <a:ext cx="5467349" cy="2738663"/>
          </a:xfrm>
          <a:prstGeom prst="rect">
            <a:avLst/>
          </a:prstGeom>
          <a:noFill/>
          <a:ln>
            <a:noFill/>
          </a:ln>
        </p:spPr>
      </p:pic>
      <p:sp>
        <p:nvSpPr>
          <p:cNvPr id="140" name="Google Shape;140;p2"/>
          <p:cNvSpPr txBox="1"/>
          <p:nvPr/>
        </p:nvSpPr>
        <p:spPr>
          <a:xfrm>
            <a:off x="6662697" y="1979820"/>
            <a:ext cx="46464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ko-KR" sz="1800" u="none" cap="none" strike="noStrike">
                <a:solidFill>
                  <a:schemeClr val="dk1"/>
                </a:solidFill>
                <a:latin typeface="Century Gothic"/>
                <a:ea typeface="Century Gothic"/>
                <a:cs typeface="Century Gothic"/>
                <a:sym typeface="Century Gothic"/>
              </a:rPr>
              <a:t>Adresse: 서울특별시 성복구 안암로 145 고려대학교 안암캠퍼스 민족문화관 (B202)</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Dotum"/>
              <a:buNone/>
            </a:pPr>
            <a:r>
              <a:rPr b="0" i="0" lang="ko-KR">
                <a:solidFill>
                  <a:srgbClr val="000000"/>
                </a:solidFill>
                <a:latin typeface="Dotum"/>
                <a:ea typeface="Dotum"/>
                <a:cs typeface="Dotum"/>
                <a:sym typeface="Dotum"/>
              </a:rPr>
              <a:t>AKS Summer Program for International Undergraduate Students</a:t>
            </a:r>
            <a:endParaRPr/>
          </a:p>
        </p:txBody>
      </p:sp>
      <p:sp>
        <p:nvSpPr>
          <p:cNvPr id="249" name="Google Shape;249;p2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fontScale="85000" lnSpcReduction="10000"/>
          </a:bodyPr>
          <a:lstStyle/>
          <a:p>
            <a:pPr indent="-182880" lvl="0" marL="182880" rtl="0" algn="l">
              <a:lnSpc>
                <a:spcPct val="100000"/>
              </a:lnSpc>
              <a:spcBef>
                <a:spcPts val="0"/>
              </a:spcBef>
              <a:spcAft>
                <a:spcPts val="0"/>
              </a:spcAft>
              <a:buSzPct val="100000"/>
              <a:buChar char="◦"/>
            </a:pPr>
            <a:r>
              <a:rPr b="0" i="0" lang="ko-KR">
                <a:solidFill>
                  <a:srgbClr val="000000"/>
                </a:solidFill>
                <a:latin typeface="Dotum"/>
                <a:ea typeface="Dotum"/>
                <a:cs typeface="Dotum"/>
                <a:sym typeface="Dotum"/>
              </a:rPr>
              <a:t>The Academy of Korean Studies (AKS) is pleased to announce "The 34</a:t>
            </a:r>
            <a:r>
              <a:rPr b="0" baseline="30000" i="0" lang="ko-KR">
                <a:solidFill>
                  <a:srgbClr val="000000"/>
                </a:solidFill>
                <a:latin typeface="Dotum"/>
                <a:ea typeface="Dotum"/>
                <a:cs typeface="Dotum"/>
                <a:sym typeface="Dotum"/>
              </a:rPr>
              <a:t>th</a:t>
            </a:r>
            <a:r>
              <a:rPr b="0" i="0" lang="ko-KR">
                <a:solidFill>
                  <a:srgbClr val="000000"/>
                </a:solidFill>
                <a:latin typeface="Dotum"/>
                <a:ea typeface="Dotum"/>
                <a:cs typeface="Dotum"/>
                <a:sym typeface="Dotum"/>
              </a:rPr>
              <a:t> &amp; 35</a:t>
            </a:r>
            <a:r>
              <a:rPr b="0" baseline="30000" i="0" lang="ko-KR">
                <a:solidFill>
                  <a:srgbClr val="000000"/>
                </a:solidFill>
                <a:latin typeface="Dotum"/>
                <a:ea typeface="Dotum"/>
                <a:cs typeface="Dotum"/>
                <a:sym typeface="Dotum"/>
              </a:rPr>
              <a:t>th</a:t>
            </a:r>
            <a:r>
              <a:rPr b="0" i="0" lang="ko-KR">
                <a:solidFill>
                  <a:srgbClr val="000000"/>
                </a:solidFill>
                <a:latin typeface="Dotum"/>
                <a:ea typeface="Dotum"/>
                <a:cs typeface="Dotum"/>
                <a:sym typeface="Dotum"/>
              </a:rPr>
              <a:t> AKS Summer Program for International Students".</a:t>
            </a:r>
            <a:br>
              <a:rPr b="0" i="0" lang="ko-KR">
                <a:solidFill>
                  <a:srgbClr val="000000"/>
                </a:solidFill>
                <a:latin typeface="Dotum"/>
                <a:ea typeface="Dotum"/>
                <a:cs typeface="Dotum"/>
                <a:sym typeface="Dotum"/>
              </a:rPr>
            </a:br>
            <a:br>
              <a:rPr b="0" i="0" lang="ko-KR">
                <a:solidFill>
                  <a:srgbClr val="000000"/>
                </a:solidFill>
                <a:latin typeface="Dotum"/>
                <a:ea typeface="Dotum"/>
                <a:cs typeface="Dotum"/>
                <a:sym typeface="Dotum"/>
              </a:rPr>
            </a:br>
            <a:r>
              <a:rPr b="0" i="0" lang="ko-KR">
                <a:solidFill>
                  <a:srgbClr val="000000"/>
                </a:solidFill>
                <a:latin typeface="Dotum"/>
                <a:ea typeface="Dotum"/>
                <a:cs typeface="Dotum"/>
                <a:sym typeface="Dotum"/>
              </a:rPr>
              <a:t>As an important part of our mission is to cultivate young leaders, who can contribute to the development of Korean studies, </a:t>
            </a:r>
            <a:endParaRPr/>
          </a:p>
          <a:p>
            <a:pPr indent="-182880" lvl="0" marL="182880" rtl="0" algn="l">
              <a:lnSpc>
                <a:spcPct val="100000"/>
              </a:lnSpc>
              <a:spcBef>
                <a:spcPts val="900"/>
              </a:spcBef>
              <a:spcAft>
                <a:spcPts val="0"/>
              </a:spcAft>
              <a:buSzPct val="100000"/>
              <a:buChar char="◦"/>
            </a:pPr>
            <a:r>
              <a:rPr b="0" i="0" lang="ko-KR">
                <a:solidFill>
                  <a:srgbClr val="000000"/>
                </a:solidFill>
                <a:latin typeface="Dotum"/>
                <a:ea typeface="Dotum"/>
                <a:cs typeface="Dotum"/>
                <a:sym typeface="Dotum"/>
              </a:rPr>
              <a:t>the academy has organized an intensive summer program for international undergraduate students in Korean studies.</a:t>
            </a:r>
            <a:br>
              <a:rPr b="0" i="0" lang="ko-KR">
                <a:solidFill>
                  <a:srgbClr val="000000"/>
                </a:solidFill>
                <a:latin typeface="Dotum"/>
                <a:ea typeface="Dotum"/>
                <a:cs typeface="Dotum"/>
                <a:sym typeface="Dotum"/>
              </a:rPr>
            </a:br>
            <a:r>
              <a:rPr b="0" i="0" lang="ko-KR">
                <a:solidFill>
                  <a:srgbClr val="000000"/>
                </a:solidFill>
                <a:latin typeface="Dotum"/>
                <a:ea typeface="Dotum"/>
                <a:cs typeface="Dotum"/>
                <a:sym typeface="Dotum"/>
              </a:rPr>
              <a:t>This program is composed of various components, such as special lectures on Korea, intensive Korean language course, field trips, excursions, and traditional cultural activities.</a:t>
            </a:r>
            <a:endParaRPr/>
          </a:p>
          <a:p>
            <a:pPr indent="-182880" lvl="0" marL="182880" rtl="0" algn="l">
              <a:lnSpc>
                <a:spcPct val="100000"/>
              </a:lnSpc>
              <a:spcBef>
                <a:spcPts val="900"/>
              </a:spcBef>
              <a:spcAft>
                <a:spcPts val="0"/>
              </a:spcAft>
              <a:buSzPct val="100000"/>
              <a:buChar char="◦"/>
            </a:pPr>
            <a:r>
              <a:rPr b="0" i="0" lang="ko-KR">
                <a:solidFill>
                  <a:srgbClr val="000000"/>
                </a:solidFill>
                <a:latin typeface="Dotum"/>
                <a:ea typeface="Dotum"/>
                <a:cs typeface="Dotum"/>
                <a:sym typeface="Dotum"/>
              </a:rPr>
              <a:t>Since its starting in 1993, we held the program for 33 times and 940 students from over 70 countries attended the program.</a:t>
            </a:r>
            <a:br>
              <a:rPr b="0" i="0" lang="ko-KR">
                <a:solidFill>
                  <a:srgbClr val="000000"/>
                </a:solidFill>
                <a:latin typeface="Dotum"/>
                <a:ea typeface="Dotum"/>
                <a:cs typeface="Dotum"/>
                <a:sym typeface="Dotum"/>
              </a:rPr>
            </a:br>
            <a:r>
              <a:rPr b="0" i="0" lang="ko-KR">
                <a:solidFill>
                  <a:srgbClr val="000000"/>
                </a:solidFill>
                <a:latin typeface="Dotum"/>
                <a:ea typeface="Dotum"/>
                <a:cs typeface="Dotum"/>
                <a:sym typeface="Dotum"/>
              </a:rPr>
              <a:t> </a:t>
            </a:r>
            <a:br>
              <a:rPr b="0" i="0" lang="ko-KR">
                <a:solidFill>
                  <a:srgbClr val="000000"/>
                </a:solidFill>
                <a:latin typeface="Dotum"/>
                <a:ea typeface="Dotum"/>
                <a:cs typeface="Dotum"/>
                <a:sym typeface="Dotum"/>
              </a:rPr>
            </a:br>
            <a:r>
              <a:rPr b="0" i="0" lang="ko-KR">
                <a:solidFill>
                  <a:srgbClr val="000000"/>
                </a:solidFill>
                <a:latin typeface="Dotum"/>
                <a:ea typeface="Dotum"/>
                <a:cs typeface="Dotum"/>
                <a:sym typeface="Dotum"/>
              </a:rPr>
              <a:t>In 2021 and 2022, in light of the COVID-19 situation, AKS Summer Program was conducted online.</a:t>
            </a:r>
            <a:br>
              <a:rPr b="0" i="0" lang="ko-KR">
                <a:solidFill>
                  <a:srgbClr val="000000"/>
                </a:solidFill>
                <a:latin typeface="Dotum"/>
                <a:ea typeface="Dotum"/>
                <a:cs typeface="Dotum"/>
                <a:sym typeface="Dotum"/>
              </a:rPr>
            </a:br>
            <a:r>
              <a:rPr b="0" i="0" lang="ko-KR">
                <a:solidFill>
                  <a:srgbClr val="000000"/>
                </a:solidFill>
                <a:latin typeface="Dotum"/>
                <a:ea typeface="Dotum"/>
                <a:cs typeface="Dotum"/>
                <a:sym typeface="Dotum"/>
              </a:rPr>
              <a:t>In 2023, since the pandemic situation improves, </a:t>
            </a:r>
            <a:r>
              <a:rPr b="1" i="0" lang="ko-KR">
                <a:solidFill>
                  <a:srgbClr val="000000"/>
                </a:solidFill>
                <a:latin typeface="Dotum"/>
                <a:ea typeface="Dotum"/>
                <a:cs typeface="Dotum"/>
                <a:sym typeface="Dotum"/>
              </a:rPr>
              <a:t>the program will be conducted in person</a:t>
            </a:r>
            <a:r>
              <a:rPr b="0" i="0" lang="ko-KR">
                <a:solidFill>
                  <a:srgbClr val="000000"/>
                </a:solidFill>
                <a:latin typeface="Dotum"/>
                <a:ea typeface="Dotum"/>
                <a:cs typeface="Dotum"/>
                <a:sym typeface="Dotum"/>
              </a:rPr>
              <a:t>.</a:t>
            </a:r>
            <a:br>
              <a:rPr b="0" i="0" lang="ko-KR">
                <a:solidFill>
                  <a:srgbClr val="000000"/>
                </a:solidFill>
                <a:latin typeface="Dotum"/>
                <a:ea typeface="Dotum"/>
                <a:cs typeface="Dotum"/>
                <a:sym typeface="Dotum"/>
              </a:rPr>
            </a:br>
            <a:br>
              <a:rPr b="0" i="0" lang="ko-KR">
                <a:solidFill>
                  <a:srgbClr val="000000"/>
                </a:solidFill>
                <a:latin typeface="Dotum"/>
                <a:ea typeface="Dotum"/>
                <a:cs typeface="Dotum"/>
                <a:sym typeface="Dotum"/>
              </a:rPr>
            </a:br>
            <a:r>
              <a:rPr b="0" i="0" lang="ko-KR">
                <a:solidFill>
                  <a:srgbClr val="000000"/>
                </a:solidFill>
                <a:latin typeface="Dotum"/>
                <a:ea typeface="Dotum"/>
                <a:cs typeface="Dotum"/>
                <a:sym typeface="Dotum"/>
              </a:rPr>
              <a:t>If you want to participate in AKS Summer Program for International Students that will be held twice during summer vacation, please refer to the following and apply.</a:t>
            </a:r>
            <a:endParaRPr/>
          </a:p>
          <a:p>
            <a:pPr indent="-85724" lvl="0" marL="182880" rtl="0" algn="l">
              <a:lnSpc>
                <a:spcPct val="100000"/>
              </a:lnSpc>
              <a:spcBef>
                <a:spcPts val="900"/>
              </a:spcBef>
              <a:spcAft>
                <a:spcPts val="0"/>
              </a:spcAft>
              <a:buSzPct val="10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Dotum"/>
              <a:buNone/>
            </a:pPr>
            <a:r>
              <a:rPr b="0" i="0" lang="ko-KR">
                <a:solidFill>
                  <a:srgbClr val="000000"/>
                </a:solidFill>
                <a:latin typeface="Dotum"/>
                <a:ea typeface="Dotum"/>
                <a:cs typeface="Dotum"/>
                <a:sym typeface="Dotum"/>
              </a:rPr>
              <a:t>AKS Summer Program for International Undergraduate Students</a:t>
            </a:r>
            <a:endParaRPr/>
          </a:p>
        </p:txBody>
      </p:sp>
      <p:sp>
        <p:nvSpPr>
          <p:cNvPr id="255" name="Google Shape;255;p2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Char char="◦"/>
            </a:pPr>
            <a:r>
              <a:rPr b="1" i="0" lang="ko-KR">
                <a:solidFill>
                  <a:srgbClr val="000000"/>
                </a:solidFill>
                <a:latin typeface="Dotum"/>
                <a:ea typeface="Dotum"/>
                <a:cs typeface="Dotum"/>
                <a:sym typeface="Dotum"/>
              </a:rPr>
              <a:t>Program Period</a:t>
            </a:r>
            <a:br>
              <a:rPr lang="ko-KR"/>
            </a:br>
            <a:br>
              <a:rPr lang="ko-KR"/>
            </a:br>
            <a:r>
              <a:rPr b="0" i="0" lang="ko-KR">
                <a:solidFill>
                  <a:srgbClr val="000000"/>
                </a:solidFill>
                <a:latin typeface="Dotum"/>
                <a:ea typeface="Dotum"/>
                <a:cs typeface="Dotum"/>
                <a:sym typeface="Dotum"/>
              </a:rPr>
              <a:t>◦ The 34</a:t>
            </a:r>
            <a:r>
              <a:rPr b="0" baseline="30000" i="0" lang="ko-KR">
                <a:solidFill>
                  <a:srgbClr val="000000"/>
                </a:solidFill>
                <a:latin typeface="Dotum"/>
                <a:ea typeface="Dotum"/>
                <a:cs typeface="Dotum"/>
                <a:sym typeface="Dotum"/>
              </a:rPr>
              <a:t>th</a:t>
            </a:r>
            <a:r>
              <a:rPr b="0" i="0" lang="ko-KR">
                <a:solidFill>
                  <a:srgbClr val="000000"/>
                </a:solidFill>
                <a:latin typeface="Dotum"/>
                <a:ea typeface="Dotum"/>
                <a:cs typeface="Dotum"/>
                <a:sym typeface="Dotum"/>
              </a:rPr>
              <a:t>: July 3 (Mon) ∼ July 21 (Fri), 2023 (3 weeks)</a:t>
            </a:r>
            <a:br>
              <a:rPr lang="ko-KR"/>
            </a:br>
            <a:br>
              <a:rPr lang="ko-KR"/>
            </a:br>
            <a:r>
              <a:rPr b="0" i="0" lang="ko-KR">
                <a:solidFill>
                  <a:srgbClr val="000000"/>
                </a:solidFill>
                <a:latin typeface="Dotum"/>
                <a:ea typeface="Dotum"/>
                <a:cs typeface="Dotum"/>
                <a:sym typeface="Dotum"/>
              </a:rPr>
              <a:t>◦ The 35</a:t>
            </a:r>
            <a:r>
              <a:rPr b="0" baseline="30000" i="0" lang="ko-KR">
                <a:solidFill>
                  <a:srgbClr val="000000"/>
                </a:solidFill>
                <a:latin typeface="Dotum"/>
                <a:ea typeface="Dotum"/>
                <a:cs typeface="Dotum"/>
                <a:sym typeface="Dotum"/>
              </a:rPr>
              <a:t>th</a:t>
            </a:r>
            <a:r>
              <a:rPr b="0" i="0" lang="ko-KR">
                <a:solidFill>
                  <a:srgbClr val="000000"/>
                </a:solidFill>
                <a:latin typeface="Dotum"/>
                <a:ea typeface="Dotum"/>
                <a:cs typeface="Dotum"/>
                <a:sym typeface="Dotum"/>
              </a:rPr>
              <a:t>: August 7 (Mon) ∼ August 25 (Fri), 2023 (3 weeks)</a:t>
            </a:r>
            <a:br>
              <a:rPr lang="ko-KR"/>
            </a:br>
            <a:br>
              <a:rPr lang="ko-KR"/>
            </a:br>
            <a:r>
              <a:rPr b="1" i="0" lang="ko-KR">
                <a:solidFill>
                  <a:srgbClr val="000000"/>
                </a:solidFill>
                <a:latin typeface="Dotum"/>
                <a:ea typeface="Dotum"/>
                <a:cs typeface="Dotum"/>
                <a:sym typeface="Dotum"/>
              </a:rPr>
              <a:t>※ </a:t>
            </a:r>
            <a:r>
              <a:rPr b="0" i="0" lang="ko-KR">
                <a:solidFill>
                  <a:srgbClr val="000000"/>
                </a:solidFill>
                <a:latin typeface="Dotum"/>
                <a:ea typeface="Dotum"/>
                <a:cs typeface="Dotum"/>
                <a:sym typeface="Dotum"/>
              </a:rPr>
              <a:t>Please choose one that is more convenient for you. You CANNOT select both.</a:t>
            </a:r>
            <a:br>
              <a:rPr lang="ko-KR"/>
            </a:br>
            <a:r>
              <a:rPr b="0" i="0" lang="ko-KR">
                <a:solidFill>
                  <a:srgbClr val="000000"/>
                </a:solidFill>
                <a:latin typeface="Dotum"/>
                <a:ea typeface="Dotum"/>
                <a:cs typeface="Dotum"/>
                <a:sym typeface="Dotum"/>
              </a:rPr>
              <a:t> </a:t>
            </a:r>
            <a:br>
              <a:rPr lang="ko-KR"/>
            </a:br>
            <a:br>
              <a:rPr lang="ko-KR"/>
            </a:br>
            <a:r>
              <a:rPr b="1" i="0" lang="ko-KR">
                <a:solidFill>
                  <a:srgbClr val="000000"/>
                </a:solidFill>
                <a:latin typeface="Dotum"/>
                <a:ea typeface="Dotum"/>
                <a:cs typeface="Dotum"/>
                <a:sym typeface="Dotum"/>
              </a:rPr>
              <a:t>¶ Language of the Program</a:t>
            </a:r>
            <a:r>
              <a:rPr b="0" i="0" lang="ko-KR">
                <a:solidFill>
                  <a:srgbClr val="000000"/>
                </a:solidFill>
                <a:latin typeface="Dotum"/>
                <a:ea typeface="Dotum"/>
                <a:cs typeface="Dotum"/>
                <a:sym typeface="Dotum"/>
              </a:rPr>
              <a:t>: Korean</a:t>
            </a:r>
            <a:br>
              <a:rPr lang="ko-KR"/>
            </a:br>
            <a:br>
              <a:rPr lang="ko-KR"/>
            </a:br>
            <a:r>
              <a:rPr b="1" i="0" lang="ko-KR">
                <a:solidFill>
                  <a:srgbClr val="000000"/>
                </a:solidFill>
                <a:latin typeface="Dotum"/>
                <a:ea typeface="Dotum"/>
                <a:cs typeface="Dotum"/>
                <a:sym typeface="Dotum"/>
              </a:rPr>
              <a:t>※</a:t>
            </a:r>
            <a:r>
              <a:rPr b="0" i="0" lang="ko-KR">
                <a:solidFill>
                  <a:srgbClr val="000000"/>
                </a:solidFill>
                <a:latin typeface="Dotum"/>
                <a:ea typeface="Dotum"/>
                <a:cs typeface="Dotum"/>
                <a:sym typeface="Dotum"/>
              </a:rPr>
              <a:t> The participants are recommended to possess basic Korean language skills.</a:t>
            </a:r>
            <a:br>
              <a:rPr lang="ko-KR"/>
            </a:br>
            <a:r>
              <a:rPr b="1" i="0" lang="ko-KR">
                <a:solidFill>
                  <a:srgbClr val="000000"/>
                </a:solidFill>
                <a:latin typeface="Dotum"/>
                <a:ea typeface="Dotum"/>
                <a:cs typeface="Dotum"/>
                <a:sym typeface="Dotum"/>
              </a:rPr>
              <a:t> </a:t>
            </a:r>
            <a:br>
              <a:rPr lang="ko-KR"/>
            </a:b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txBox="1"/>
          <p:nvPr>
            <p:ph type="title"/>
          </p:nvPr>
        </p:nvSpPr>
        <p:spPr>
          <a:xfrm>
            <a:off x="1066800" y="642594"/>
            <a:ext cx="10058400" cy="54171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62626"/>
              </a:buClr>
              <a:buSzPct val="100000"/>
              <a:buFont typeface="Century Gothic"/>
              <a:buNone/>
            </a:pPr>
            <a:r>
              <a:rPr lang="ko-KR"/>
              <a:t>AKS Summer Program</a:t>
            </a:r>
            <a:endParaRPr/>
          </a:p>
        </p:txBody>
      </p:sp>
      <p:sp>
        <p:nvSpPr>
          <p:cNvPr id="261" name="Google Shape;261;p22"/>
          <p:cNvSpPr txBox="1"/>
          <p:nvPr>
            <p:ph idx="1" type="body"/>
          </p:nvPr>
        </p:nvSpPr>
        <p:spPr>
          <a:xfrm>
            <a:off x="1066800" y="1465243"/>
            <a:ext cx="10058400" cy="4569797"/>
          </a:xfrm>
          <a:prstGeom prst="rect">
            <a:avLst/>
          </a:prstGeom>
          <a:noFill/>
          <a:ln>
            <a:noFill/>
          </a:ln>
        </p:spPr>
        <p:txBody>
          <a:bodyPr anchorCtr="0" anchor="t" bIns="45700" lIns="91425" spcFirstLastPara="1" rIns="91425" wrap="square" tIns="45700">
            <a:normAutofit fontScale="70000" lnSpcReduction="20000"/>
          </a:bodyPr>
          <a:lstStyle/>
          <a:p>
            <a:pPr indent="-182880" lvl="0" marL="182880" marR="0" rtl="0" algn="l">
              <a:lnSpc>
                <a:spcPct val="100000"/>
              </a:lnSpc>
              <a:spcBef>
                <a:spcPts val="0"/>
              </a:spcBef>
              <a:spcAft>
                <a:spcPts val="0"/>
              </a:spcAft>
              <a:buClr>
                <a:srgbClr val="262626"/>
              </a:buClr>
              <a:buSzPct val="100000"/>
              <a:buFont typeface="Garamond"/>
              <a:buChar char="◦"/>
            </a:pPr>
            <a:r>
              <a:rPr b="0" i="0" lang="ko-KR" sz="1800" u="none" cap="none" strike="noStrike">
                <a:solidFill>
                  <a:schemeClr val="dk1"/>
                </a:solidFill>
                <a:latin typeface="Arial"/>
                <a:ea typeface="Arial"/>
                <a:cs typeface="Arial"/>
                <a:sym typeface="Arial"/>
              </a:rPr>
              <a:t>Required Documents</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1) Application form</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2) Certificate of Enrollment</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3) Official University Transcripts</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4) “Korean Proficiency Evaluation Sheet” included in the application form (No.7)</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5) (Optional) Certificate(s) to prove Korean language proficiency</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 TOPIK(Korean Proficiency Test) Score Report (Level 3 or higher) or</a:t>
            </a: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 Certificate of a Korean language program</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All documents should be written in Korean or English. If not, translation of the document into Korean or English should be submitted as well.</a:t>
            </a: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Application Period</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February 6 (Mon) [10AM] ∼ March 3 (Fri) [4PM], 2023</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Korea Standard Time</a:t>
            </a: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Applications received after the deadline will not be considered.</a:t>
            </a:r>
            <a:br>
              <a:rPr b="0" i="0" lang="ko-KR" sz="1800" u="none" cap="none" strike="noStrike">
                <a:solidFill>
                  <a:schemeClr val="dk1"/>
                </a:solidFill>
                <a:latin typeface="Arial"/>
                <a:ea typeface="Arial"/>
                <a:cs typeface="Arial"/>
                <a:sym typeface="Arial"/>
              </a:rPr>
            </a:br>
            <a:r>
              <a:rPr b="0" i="0" lang="ko-KR" sz="1800" u="none" cap="none" strike="noStrike">
                <a:solidFill>
                  <a:schemeClr val="dk1"/>
                </a:solidFill>
                <a:latin typeface="Arial"/>
                <a:ea typeface="Arial"/>
                <a:cs typeface="Arial"/>
                <a:sym typeface="Arial"/>
              </a:rPr>
              <a:t> </a:t>
            </a:r>
            <a:br>
              <a:rPr b="0" i="0" lang="ko-KR" sz="1800" u="none" cap="none" strike="noStrike">
                <a:solidFill>
                  <a:schemeClr val="dk1"/>
                </a:solidFill>
                <a:latin typeface="Arial"/>
                <a:ea typeface="Arial"/>
                <a:cs typeface="Arial"/>
                <a:sym typeface="Arial"/>
              </a:rPr>
            </a:br>
            <a:br>
              <a:rPr b="0" i="0" lang="ko-KR"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type="title"/>
          </p:nvPr>
        </p:nvSpPr>
        <p:spPr>
          <a:xfrm>
            <a:off x="1066800" y="642594"/>
            <a:ext cx="10058400" cy="44807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62626"/>
              </a:buClr>
              <a:buSzPct val="100000"/>
              <a:buFont typeface="Century Gothic"/>
              <a:buNone/>
            </a:pPr>
            <a:r>
              <a:rPr lang="ko-KR"/>
              <a:t>AKS Summer Program</a:t>
            </a:r>
            <a:endParaRPr/>
          </a:p>
        </p:txBody>
      </p:sp>
      <p:sp>
        <p:nvSpPr>
          <p:cNvPr id="267" name="Google Shape;267;p23"/>
          <p:cNvSpPr txBox="1"/>
          <p:nvPr>
            <p:ph idx="1" type="body"/>
          </p:nvPr>
        </p:nvSpPr>
        <p:spPr>
          <a:xfrm>
            <a:off x="1066800" y="1299990"/>
            <a:ext cx="10058400" cy="4735049"/>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100000"/>
              </a:lnSpc>
              <a:spcBef>
                <a:spcPts val="0"/>
              </a:spcBef>
              <a:spcAft>
                <a:spcPts val="0"/>
              </a:spcAft>
              <a:buClr>
                <a:srgbClr val="000000"/>
              </a:buClr>
              <a:buSzPct val="100000"/>
              <a:buFont typeface="Dotum"/>
              <a:buNone/>
            </a:pPr>
            <a:r>
              <a:rPr b="1" i="0" lang="ko-KR" sz="1800" u="none" cap="none" strike="noStrike">
                <a:solidFill>
                  <a:srgbClr val="000000"/>
                </a:solidFill>
                <a:latin typeface="Dotum"/>
                <a:ea typeface="Dotum"/>
                <a:cs typeface="Dotum"/>
                <a:sym typeface="Dotum"/>
              </a:rPr>
              <a:t>¶ Application Method</a:t>
            </a:r>
            <a:br>
              <a:rPr b="0" i="0" lang="ko-KR" sz="1800" u="none" cap="none" strike="noStrike">
                <a:solidFill>
                  <a:srgbClr val="000000"/>
                </a:solidFill>
                <a:latin typeface="Dotum"/>
                <a:ea typeface="Dotum"/>
                <a:cs typeface="Dotum"/>
                <a:sym typeface="Dotum"/>
              </a:rPr>
            </a:br>
            <a:br>
              <a:rPr b="0" i="0" lang="ko-KR" sz="1800" u="none" cap="none" strike="noStrike">
                <a:solidFill>
                  <a:srgbClr val="000000"/>
                </a:solidFill>
                <a:latin typeface="Dotum"/>
                <a:ea typeface="Dotum"/>
                <a:cs typeface="Dotum"/>
                <a:sym typeface="Dotum"/>
              </a:rPr>
            </a:br>
            <a:r>
              <a:rPr b="0" i="0" lang="ko-KR" sz="1800" u="none" cap="none" strike="noStrike">
                <a:solidFill>
                  <a:srgbClr val="000000"/>
                </a:solidFill>
                <a:latin typeface="Dotum"/>
                <a:ea typeface="Dotum"/>
                <a:cs typeface="Dotum"/>
                <a:sym typeface="Dotum"/>
              </a:rPr>
              <a:t>◦ Through the official website of Academy of Korean Studies</a:t>
            </a:r>
            <a:br>
              <a:rPr b="0" i="0" lang="ko-KR" sz="1800" u="none" cap="none" strike="noStrike">
                <a:solidFill>
                  <a:srgbClr val="000000"/>
                </a:solidFill>
                <a:latin typeface="Dotum"/>
                <a:ea typeface="Dotum"/>
                <a:cs typeface="Dotum"/>
                <a:sym typeface="Dotum"/>
              </a:rPr>
            </a:br>
            <a:br>
              <a:rPr b="0" i="0" lang="ko-KR" sz="1800" u="none" cap="none" strike="noStrike">
                <a:solidFill>
                  <a:srgbClr val="000000"/>
                </a:solidFill>
                <a:latin typeface="Dotum"/>
                <a:ea typeface="Dotum"/>
                <a:cs typeface="Dotum"/>
                <a:sym typeface="Dotum"/>
              </a:rPr>
            </a:br>
            <a:r>
              <a:rPr b="1" i="0" lang="ko-KR" sz="1800" u="none" cap="none" strike="noStrike">
                <a:solidFill>
                  <a:srgbClr val="000000"/>
                </a:solidFill>
                <a:latin typeface="Dotum"/>
                <a:ea typeface="Dotum"/>
                <a:cs typeface="Dotum"/>
                <a:sym typeface="Dotum"/>
              </a:rPr>
              <a:t> - The 34</a:t>
            </a:r>
            <a:r>
              <a:rPr b="1" baseline="30000" i="0" lang="ko-KR" sz="1800" u="none" cap="none" strike="noStrike">
                <a:solidFill>
                  <a:srgbClr val="000000"/>
                </a:solidFill>
                <a:latin typeface="Dotum"/>
                <a:ea typeface="Dotum"/>
                <a:cs typeface="Dotum"/>
                <a:sym typeface="Dotum"/>
              </a:rPr>
              <a:t>th </a:t>
            </a:r>
            <a:r>
              <a:rPr b="1" i="0" lang="ko-KR" sz="1800" u="none" cap="none" strike="noStrike">
                <a:solidFill>
                  <a:srgbClr val="000000"/>
                </a:solidFill>
                <a:latin typeface="Dotum"/>
                <a:ea typeface="Dotum"/>
                <a:cs typeface="Dotum"/>
                <a:sym typeface="Dotum"/>
              </a:rPr>
              <a:t>: </a:t>
            </a:r>
            <a:r>
              <a:rPr b="1" i="0" lang="ko-KR" sz="1800" u="sng" cap="none" strike="noStrike">
                <a:solidFill>
                  <a:srgbClr val="1155CC"/>
                </a:solidFill>
                <a:latin typeface="Dotum"/>
                <a:ea typeface="Dotum"/>
                <a:cs typeface="Dotum"/>
                <a:sym typeface="Dotum"/>
                <a:hlinkClick r:id="rId3">
                  <a:extLst>
                    <a:ext uri="{A12FA001-AC4F-418D-AE19-62706E023703}">
                      <ahyp:hlinkClr val="tx"/>
                    </a:ext>
                  </a:extLst>
                </a:hlinkClick>
              </a:rPr>
              <a:t>apply</a:t>
            </a:r>
            <a:r>
              <a:rPr b="1" i="0" lang="ko-KR" sz="1800" u="none" cap="none" strike="noStrike">
                <a:solidFill>
                  <a:srgbClr val="000000"/>
                </a:solidFill>
                <a:latin typeface="Dotum"/>
                <a:ea typeface="Dotum"/>
                <a:cs typeface="Dotum"/>
                <a:sym typeface="Dotum"/>
              </a:rPr>
              <a:t> (July program)</a:t>
            </a:r>
            <a:endParaRPr b="0" i="0" sz="800" u="none" cap="none" strike="noStrike">
              <a:solidFill>
                <a:schemeClr val="dk1"/>
              </a:solidFill>
            </a:endParaRPr>
          </a:p>
          <a:p>
            <a:pPr indent="0" lvl="0" marL="0" marR="0" rtl="0" algn="l">
              <a:lnSpc>
                <a:spcPct val="100000"/>
              </a:lnSpc>
              <a:spcBef>
                <a:spcPts val="0"/>
              </a:spcBef>
              <a:spcAft>
                <a:spcPts val="0"/>
              </a:spcAft>
              <a:buClr>
                <a:srgbClr val="000000"/>
              </a:buClr>
              <a:buSzPct val="100000"/>
              <a:buFont typeface="Dotum"/>
              <a:buNone/>
            </a:pPr>
            <a:r>
              <a:rPr b="0" i="0" lang="ko-KR" sz="1800" u="none" cap="none" strike="noStrike">
                <a:solidFill>
                  <a:srgbClr val="000000"/>
                </a:solidFill>
                <a:latin typeface="Dotum"/>
                <a:ea typeface="Dotum"/>
                <a:cs typeface="Dotum"/>
                <a:sym typeface="Dotum"/>
              </a:rPr>
              <a:t>(</a:t>
            </a:r>
            <a:r>
              <a:rPr b="0" i="0" lang="ko-KR" sz="1800" u="sng" cap="none" strike="noStrike">
                <a:solidFill>
                  <a:srgbClr val="1155CC"/>
                </a:solidFill>
                <a:latin typeface="Dotum"/>
                <a:ea typeface="Dotum"/>
                <a:cs typeface="Dotum"/>
                <a:sym typeface="Dotum"/>
                <a:hlinkClick r:id="rId4">
                  <a:extLst>
                    <a:ext uri="{A12FA001-AC4F-418D-AE19-62706E023703}">
                      <ahyp:hlinkClr val="tx"/>
                    </a:ext>
                  </a:extLst>
                </a:hlinkClick>
              </a:rPr>
              <a:t>https://www.aks.ac.kr/cms/usr/wap/selectAplctnData.do?siteAplctnId=eventInfoAks&amp;eventSeq=7595198&amp;menuNo=3010120000</a:t>
            </a:r>
            <a:r>
              <a:rPr b="0" i="0" lang="ko-KR" sz="1800" u="none" cap="none" strike="noStrike">
                <a:solidFill>
                  <a:srgbClr val="000000"/>
                </a:solidFill>
                <a:latin typeface="Dotum"/>
                <a:ea typeface="Dotum"/>
                <a:cs typeface="Dotum"/>
                <a:sym typeface="Dotum"/>
              </a:rPr>
              <a:t>)</a:t>
            </a:r>
            <a:br>
              <a:rPr b="0" i="0" lang="ko-KR" sz="1800" u="none" cap="none" strike="noStrike">
                <a:solidFill>
                  <a:srgbClr val="000000"/>
                </a:solidFill>
                <a:latin typeface="Dotum"/>
                <a:ea typeface="Dotum"/>
                <a:cs typeface="Dotum"/>
                <a:sym typeface="Dotum"/>
              </a:rPr>
            </a:br>
            <a:br>
              <a:rPr b="0" i="0" lang="ko-KR" sz="1800" u="none" cap="none" strike="noStrike">
                <a:solidFill>
                  <a:srgbClr val="000000"/>
                </a:solidFill>
                <a:latin typeface="Dotum"/>
                <a:ea typeface="Dotum"/>
                <a:cs typeface="Dotum"/>
                <a:sym typeface="Dotum"/>
              </a:rPr>
            </a:br>
            <a:r>
              <a:rPr b="1" i="0" lang="ko-KR" sz="1800" u="none" cap="none" strike="noStrike">
                <a:solidFill>
                  <a:srgbClr val="000000"/>
                </a:solidFill>
                <a:latin typeface="Dotum"/>
                <a:ea typeface="Dotum"/>
                <a:cs typeface="Dotum"/>
                <a:sym typeface="Dotum"/>
              </a:rPr>
              <a:t> - The 35</a:t>
            </a:r>
            <a:r>
              <a:rPr b="1" baseline="30000" i="0" lang="ko-KR" sz="1800" u="none" cap="none" strike="noStrike">
                <a:solidFill>
                  <a:srgbClr val="000000"/>
                </a:solidFill>
                <a:latin typeface="Dotum"/>
                <a:ea typeface="Dotum"/>
                <a:cs typeface="Dotum"/>
                <a:sym typeface="Dotum"/>
              </a:rPr>
              <a:t>th </a:t>
            </a:r>
            <a:r>
              <a:rPr b="1" i="0" lang="ko-KR" sz="1800" u="none" cap="none" strike="noStrike">
                <a:solidFill>
                  <a:srgbClr val="000000"/>
                </a:solidFill>
                <a:latin typeface="Dotum"/>
                <a:ea typeface="Dotum"/>
                <a:cs typeface="Dotum"/>
                <a:sym typeface="Dotum"/>
              </a:rPr>
              <a:t>: </a:t>
            </a:r>
            <a:r>
              <a:rPr b="1" i="0" lang="ko-KR" sz="1800" u="sng" cap="none" strike="noStrike">
                <a:solidFill>
                  <a:srgbClr val="1155CC"/>
                </a:solidFill>
                <a:latin typeface="Dotum"/>
                <a:ea typeface="Dotum"/>
                <a:cs typeface="Dotum"/>
                <a:sym typeface="Dotum"/>
                <a:hlinkClick r:id="rId5">
                  <a:extLst>
                    <a:ext uri="{A12FA001-AC4F-418D-AE19-62706E023703}">
                      <ahyp:hlinkClr val="tx"/>
                    </a:ext>
                  </a:extLst>
                </a:hlinkClick>
              </a:rPr>
              <a:t>apply</a:t>
            </a:r>
            <a:r>
              <a:rPr b="1" i="0" lang="ko-KR" sz="1800" u="none" cap="none" strike="noStrike">
                <a:solidFill>
                  <a:srgbClr val="000000"/>
                </a:solidFill>
                <a:latin typeface="Dotum"/>
                <a:ea typeface="Dotum"/>
                <a:cs typeface="Dotum"/>
                <a:sym typeface="Dotum"/>
              </a:rPr>
              <a:t> (August program)</a:t>
            </a:r>
            <a:br>
              <a:rPr b="0" i="0" lang="ko-KR" sz="1800" u="none" cap="none" strike="noStrike">
                <a:solidFill>
                  <a:srgbClr val="000000"/>
                </a:solidFill>
                <a:latin typeface="Dotum"/>
                <a:ea typeface="Dotum"/>
                <a:cs typeface="Dotum"/>
                <a:sym typeface="Dotum"/>
              </a:rPr>
            </a:br>
            <a:r>
              <a:rPr b="0" i="0" lang="ko-KR" sz="1800" u="sng" cap="none" strike="noStrike">
                <a:solidFill>
                  <a:srgbClr val="1155CC"/>
                </a:solidFill>
                <a:latin typeface="Dotum"/>
                <a:ea typeface="Dotum"/>
                <a:cs typeface="Dotum"/>
                <a:sym typeface="Dotum"/>
                <a:hlinkClick r:id="rId6">
                  <a:extLst>
                    <a:ext uri="{A12FA001-AC4F-418D-AE19-62706E023703}">
                      <ahyp:hlinkClr val="tx"/>
                    </a:ext>
                  </a:extLst>
                </a:hlinkClick>
              </a:rPr>
              <a:t>https://www.aks.ac.kr/cms/usr/wap/selectAplctnData.do?siteAplctnId=eventInfoAks&amp;eventSeq=7595047&amp;menuNo=3010120000</a:t>
            </a:r>
            <a:endParaRPr b="0" i="0" sz="800" u="none" cap="none" strike="noStrike">
              <a:solidFill>
                <a:schemeClr val="dk1"/>
              </a:solidFill>
            </a:endParaRPr>
          </a:p>
          <a:p>
            <a:pPr indent="0" lvl="0" marL="0" marR="0" rtl="0" algn="l">
              <a:lnSpc>
                <a:spcPct val="100000"/>
              </a:lnSpc>
              <a:spcBef>
                <a:spcPts val="0"/>
              </a:spcBef>
              <a:spcAft>
                <a:spcPts val="0"/>
              </a:spcAft>
              <a:buClr>
                <a:srgbClr val="000000"/>
              </a:buClr>
              <a:buSzPct val="100000"/>
              <a:buFont typeface="Dotum"/>
              <a:buNone/>
            </a:pPr>
            <a:r>
              <a:rPr b="0" i="0" lang="ko-KR" sz="1800" u="none" cap="none" strike="noStrike">
                <a:solidFill>
                  <a:srgbClr val="000000"/>
                </a:solidFill>
                <a:latin typeface="Dotum"/>
                <a:ea typeface="Dotum"/>
                <a:cs typeface="Dotum"/>
                <a:sym typeface="Dotum"/>
              </a:rPr>
              <a:t> </a:t>
            </a:r>
            <a:endParaRPr b="0" i="0" sz="800" u="none" cap="none" strike="noStrike">
              <a:solidFill>
                <a:schemeClr val="dk1"/>
              </a:solidFill>
            </a:endParaRPr>
          </a:p>
          <a:p>
            <a:pPr indent="0" lvl="0" marL="0" marR="0" rtl="0" algn="l">
              <a:lnSpc>
                <a:spcPct val="100000"/>
              </a:lnSpc>
              <a:spcBef>
                <a:spcPts val="0"/>
              </a:spcBef>
              <a:spcAft>
                <a:spcPts val="0"/>
              </a:spcAft>
              <a:buClr>
                <a:srgbClr val="000000"/>
              </a:buClr>
              <a:buSzPct val="100000"/>
              <a:buFont typeface="Dotum"/>
              <a:buNone/>
            </a:pPr>
            <a:br>
              <a:rPr b="0" i="0" lang="ko-KR" sz="1800" u="none" cap="none" strike="noStrike">
                <a:solidFill>
                  <a:srgbClr val="000000"/>
                </a:solidFill>
                <a:latin typeface="Dotum"/>
                <a:ea typeface="Dotum"/>
                <a:cs typeface="Dotum"/>
                <a:sym typeface="Dotum"/>
              </a:rPr>
            </a:br>
            <a:r>
              <a:rPr b="1" i="0" lang="ko-KR" sz="1800" u="none" cap="none" strike="noStrike">
                <a:solidFill>
                  <a:srgbClr val="000000"/>
                </a:solidFill>
                <a:latin typeface="Dotum"/>
                <a:ea typeface="Dotum"/>
                <a:cs typeface="Dotum"/>
                <a:sym typeface="Dotum"/>
              </a:rPr>
              <a:t>¶ Notification of the Acceptance</a:t>
            </a:r>
            <a:br>
              <a:rPr b="0" i="0" lang="ko-KR" sz="1800" u="none" cap="none" strike="noStrike">
                <a:solidFill>
                  <a:srgbClr val="000000"/>
                </a:solidFill>
                <a:latin typeface="Dotum"/>
                <a:ea typeface="Dotum"/>
                <a:cs typeface="Dotum"/>
                <a:sym typeface="Dotum"/>
              </a:rPr>
            </a:br>
            <a:br>
              <a:rPr b="0" i="0" lang="ko-KR" sz="1800" u="none" cap="none" strike="noStrike">
                <a:solidFill>
                  <a:srgbClr val="000000"/>
                </a:solidFill>
                <a:latin typeface="Dotum"/>
                <a:ea typeface="Dotum"/>
                <a:cs typeface="Dotum"/>
                <a:sym typeface="Dotum"/>
              </a:rPr>
            </a:br>
            <a:r>
              <a:rPr b="0" i="0" lang="ko-KR" sz="1800" u="none" cap="none" strike="noStrike">
                <a:solidFill>
                  <a:srgbClr val="000000"/>
                </a:solidFill>
                <a:latin typeface="Dotum"/>
                <a:ea typeface="Dotum"/>
                <a:cs typeface="Dotum"/>
                <a:sym typeface="Dotum"/>
              </a:rPr>
              <a:t>◦ The result will be announced individually via e-mail on </a:t>
            </a:r>
            <a:r>
              <a:rPr b="1" i="0" lang="ko-KR" sz="1800" u="none" cap="none" strike="noStrike">
                <a:solidFill>
                  <a:srgbClr val="000000"/>
                </a:solidFill>
                <a:latin typeface="Dotum"/>
                <a:ea typeface="Dotum"/>
                <a:cs typeface="Dotum"/>
                <a:sym typeface="Dotum"/>
              </a:rPr>
              <a:t>April 7 (Fri), 2023.</a:t>
            </a:r>
            <a:br>
              <a:rPr b="0" i="0" lang="ko-KR" sz="1800" u="none" cap="none" strike="noStrike">
                <a:solidFill>
                  <a:srgbClr val="000000"/>
                </a:solidFill>
                <a:latin typeface="Dotum"/>
                <a:ea typeface="Dotum"/>
                <a:cs typeface="Dotum"/>
                <a:sym typeface="Dotum"/>
              </a:rPr>
            </a:br>
            <a:r>
              <a:rPr b="0" i="0" lang="ko-KR" sz="1800" u="none" cap="none" strike="noStrike">
                <a:solidFill>
                  <a:srgbClr val="000000"/>
                </a:solidFill>
                <a:latin typeface="Dotum"/>
                <a:ea typeface="Dotum"/>
                <a:cs typeface="Dotum"/>
                <a:sym typeface="Dotum"/>
              </a:rPr>
              <a:t> </a:t>
            </a:r>
            <a:br>
              <a:rPr b="0" i="0" lang="ko-KR" sz="1800" u="none" cap="none" strike="noStrike">
                <a:solidFill>
                  <a:srgbClr val="000000"/>
                </a:solidFill>
                <a:latin typeface="Dotum"/>
                <a:ea typeface="Dotum"/>
                <a:cs typeface="Dotum"/>
                <a:sym typeface="Dotum"/>
              </a:rPr>
            </a:br>
            <a:br>
              <a:rPr b="0" i="0" lang="ko-KR" sz="1800" u="none" cap="none" strike="noStrike">
                <a:solidFill>
                  <a:srgbClr val="000000"/>
                </a:solidFill>
                <a:latin typeface="Dotum"/>
                <a:ea typeface="Dotum"/>
                <a:cs typeface="Dotum"/>
                <a:sym typeface="Dotum"/>
              </a:rPr>
            </a:br>
            <a:r>
              <a:rPr b="1" i="0" lang="ko-KR" sz="1800" u="none" cap="none" strike="noStrike">
                <a:solidFill>
                  <a:srgbClr val="000000"/>
                </a:solidFill>
                <a:latin typeface="Dotum"/>
                <a:ea typeface="Dotum"/>
                <a:cs typeface="Dotum"/>
                <a:sym typeface="Dotum"/>
              </a:rPr>
              <a:t>¶ Financial Support</a:t>
            </a:r>
            <a:br>
              <a:rPr b="0" i="0" lang="ko-KR" sz="1800" u="none" cap="none" strike="noStrike">
                <a:solidFill>
                  <a:srgbClr val="000000"/>
                </a:solidFill>
                <a:latin typeface="Dotum"/>
                <a:ea typeface="Dotum"/>
                <a:cs typeface="Dotum"/>
                <a:sym typeface="Dotum"/>
              </a:rPr>
            </a:br>
            <a:br>
              <a:rPr b="0" i="0" lang="ko-KR" sz="1800" u="none" cap="none" strike="noStrike">
                <a:solidFill>
                  <a:srgbClr val="000000"/>
                </a:solidFill>
                <a:latin typeface="Dotum"/>
                <a:ea typeface="Dotum"/>
                <a:cs typeface="Dotum"/>
                <a:sym typeface="Dotum"/>
              </a:rPr>
            </a:br>
            <a:r>
              <a:rPr b="0" i="0" lang="ko-KR" sz="1800" u="none" cap="none" strike="noStrike">
                <a:solidFill>
                  <a:srgbClr val="000000"/>
                </a:solidFill>
                <a:latin typeface="Dotum"/>
                <a:ea typeface="Dotum"/>
                <a:cs typeface="Dotum"/>
                <a:sym typeface="Dotum"/>
              </a:rPr>
              <a:t>◦ The Academy of Korean Studies will cover the cost of registration, lectures, accommodations, and meals during the program as well as expenses incurred during field trips and excursions.</a:t>
            </a:r>
            <a:br>
              <a:rPr b="0" i="0" lang="ko-KR" sz="1800" u="none" cap="none" strike="noStrike">
                <a:solidFill>
                  <a:srgbClr val="000000"/>
                </a:solidFill>
                <a:latin typeface="Dotum"/>
                <a:ea typeface="Dotum"/>
                <a:cs typeface="Dotum"/>
                <a:sym typeface="Dotum"/>
              </a:rPr>
            </a:br>
            <a:br>
              <a:rPr b="0" i="0" lang="ko-KR" sz="1800" u="none" cap="none" strike="noStrike">
                <a:solidFill>
                  <a:srgbClr val="000000"/>
                </a:solidFill>
                <a:latin typeface="Dotum"/>
                <a:ea typeface="Dotum"/>
                <a:cs typeface="Dotum"/>
                <a:sym typeface="Dotum"/>
              </a:rPr>
            </a:br>
            <a:r>
              <a:rPr b="0" i="0" lang="ko-KR" sz="1800" u="none" cap="none" strike="noStrike">
                <a:solidFill>
                  <a:srgbClr val="000000"/>
                </a:solidFill>
                <a:latin typeface="Dotum"/>
                <a:ea typeface="Dotum"/>
                <a:cs typeface="Dotum"/>
                <a:sym typeface="Dotum"/>
              </a:rPr>
              <a:t>※ All participants are responsible for their own travel expenses including the round-trip airfare, transportation fee between airport and AKS and medical insurance.</a:t>
            </a:r>
            <a:br>
              <a:rPr b="0" i="0" lang="ko-KR" sz="1800" u="none" cap="none" strike="noStrike">
                <a:solidFill>
                  <a:srgbClr val="000000"/>
                </a:solidFill>
                <a:latin typeface="Dotum"/>
                <a:ea typeface="Dotum"/>
                <a:cs typeface="Dotum"/>
                <a:sym typeface="Dotum"/>
              </a:rPr>
            </a:br>
            <a:r>
              <a:rPr b="0" i="0" lang="ko-KR" sz="1800" u="none" cap="none" strike="noStrike">
                <a:solidFill>
                  <a:srgbClr val="000000"/>
                </a:solidFill>
                <a:latin typeface="Dotum"/>
                <a:ea typeface="Dotum"/>
                <a:cs typeface="Dotum"/>
                <a:sym typeface="Dotum"/>
              </a:rPr>
              <a:t> </a:t>
            </a:r>
            <a:br>
              <a:rPr b="0" i="0" lang="ko-KR" sz="1800" u="none" cap="none" strike="noStrike">
                <a:solidFill>
                  <a:srgbClr val="000000"/>
                </a:solidFill>
                <a:latin typeface="Dotum"/>
                <a:ea typeface="Dotum"/>
                <a:cs typeface="Dotum"/>
                <a:sym typeface="Dotum"/>
              </a:rPr>
            </a:br>
            <a:br>
              <a:rPr b="0" i="0" lang="ko-KR" sz="1800" u="none" cap="none" strike="noStrike">
                <a:solidFill>
                  <a:srgbClr val="000000"/>
                </a:solidFill>
                <a:latin typeface="Dotum"/>
                <a:ea typeface="Dotum"/>
                <a:cs typeface="Dotum"/>
                <a:sym typeface="Dotum"/>
              </a:rPr>
            </a:br>
            <a:r>
              <a:rPr b="1" i="0" lang="ko-KR" sz="1800" u="none" cap="none" strike="noStrike">
                <a:solidFill>
                  <a:srgbClr val="000000"/>
                </a:solidFill>
                <a:latin typeface="Dotum"/>
                <a:ea typeface="Dotum"/>
                <a:cs typeface="Dotum"/>
                <a:sym typeface="Dotum"/>
              </a:rPr>
              <a:t>¶ Contacts</a:t>
            </a:r>
            <a:r>
              <a:rPr b="0" i="0" lang="ko-KR" sz="1800" u="none" cap="none" strike="noStrike">
                <a:solidFill>
                  <a:srgbClr val="000000"/>
                </a:solidFill>
                <a:latin typeface="Dotum"/>
                <a:ea typeface="Dotum"/>
                <a:cs typeface="Dotum"/>
                <a:sym typeface="Dotum"/>
              </a:rPr>
              <a:t>: </a:t>
            </a:r>
            <a:r>
              <a:rPr b="0" i="0" lang="ko-KR" sz="1800" u="sng" cap="none" strike="noStrike">
                <a:solidFill>
                  <a:srgbClr val="1155CC"/>
                </a:solidFill>
                <a:latin typeface="Dotum"/>
                <a:ea typeface="Dotum"/>
                <a:cs typeface="Dotum"/>
                <a:sym typeface="Dotum"/>
                <a:hlinkClick r:id="rId7">
                  <a:extLst>
                    <a:ext uri="{A12FA001-AC4F-418D-AE19-62706E023703}">
                      <ahyp:hlinkClr val="tx"/>
                    </a:ext>
                  </a:extLst>
                </a:hlinkClick>
              </a:rPr>
              <a:t>aksculture@aks.ac.kr</a:t>
            </a:r>
            <a:endParaRPr b="0" i="0" sz="4400" u="none" cap="none" strike="noStrike">
              <a:solidFill>
                <a:schemeClr val="dk1"/>
              </a:solidFill>
              <a:latin typeface="Arial"/>
              <a:ea typeface="Arial"/>
              <a:cs typeface="Arial"/>
              <a:sym typeface="Arial"/>
            </a:endParaRPr>
          </a:p>
          <a:p>
            <a:pPr indent="-102869" lvl="0" marL="182880" rtl="0" algn="l">
              <a:lnSpc>
                <a:spcPct val="100000"/>
              </a:lnSpc>
              <a:spcBef>
                <a:spcPts val="900"/>
              </a:spcBef>
              <a:spcAft>
                <a:spcPts val="0"/>
              </a:spcAft>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txBox="1"/>
          <p:nvPr>
            <p:ph type="title"/>
          </p:nvPr>
        </p:nvSpPr>
        <p:spPr>
          <a:xfrm>
            <a:off x="1066800" y="658659"/>
            <a:ext cx="10058400" cy="10738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b="1" lang="ko-KR" sz="4000">
                <a:latin typeface="Century Gothic"/>
                <a:ea typeface="Century Gothic"/>
                <a:cs typeface="Century Gothic"/>
                <a:sym typeface="Century Gothic"/>
              </a:rPr>
              <a:t>Hinweise &amp; Tipps</a:t>
            </a:r>
            <a:endParaRPr/>
          </a:p>
        </p:txBody>
      </p:sp>
      <p:sp>
        <p:nvSpPr>
          <p:cNvPr id="273" name="Google Shape;273;p24"/>
          <p:cNvSpPr txBox="1"/>
          <p:nvPr>
            <p:ph idx="1" type="body"/>
          </p:nvPr>
        </p:nvSpPr>
        <p:spPr>
          <a:xfrm>
            <a:off x="1066800" y="1732547"/>
            <a:ext cx="10058400" cy="4437248"/>
          </a:xfrm>
          <a:prstGeom prst="rect">
            <a:avLst/>
          </a:prstGeom>
          <a:noFill/>
          <a:ln>
            <a:noFill/>
          </a:ln>
        </p:spPr>
        <p:txBody>
          <a:bodyPr anchorCtr="0" anchor="t" bIns="45700" lIns="91425" spcFirstLastPara="1" rIns="91425" wrap="square" tIns="45700">
            <a:normAutofit/>
          </a:bodyPr>
          <a:lstStyle/>
          <a:p>
            <a:pPr indent="-514350" lvl="0" marL="628650" rtl="0" algn="l">
              <a:lnSpc>
                <a:spcPct val="150000"/>
              </a:lnSpc>
              <a:spcBef>
                <a:spcPts val="0"/>
              </a:spcBef>
              <a:spcAft>
                <a:spcPts val="0"/>
              </a:spcAft>
              <a:buSzPts val="1400"/>
              <a:buChar char="◦"/>
            </a:pPr>
            <a:r>
              <a:rPr lang="ko-KR" sz="2000">
                <a:latin typeface="Century Gothic"/>
                <a:ea typeface="Century Gothic"/>
                <a:cs typeface="Century Gothic"/>
                <a:sym typeface="Century Gothic"/>
              </a:rPr>
              <a:t>Das ist ein </a:t>
            </a:r>
            <a:r>
              <a:rPr b="1" lang="ko-KR" sz="2000">
                <a:latin typeface="Century Gothic"/>
                <a:ea typeface="Century Gothic"/>
                <a:cs typeface="Century Gothic"/>
                <a:sym typeface="Century Gothic"/>
              </a:rPr>
              <a:t>akademisches Auslandsjahr, </a:t>
            </a:r>
            <a:r>
              <a:rPr lang="ko-KR" sz="2000">
                <a:latin typeface="Century Gothic"/>
                <a:ea typeface="Century Gothic"/>
                <a:cs typeface="Century Gothic"/>
                <a:sym typeface="Century Gothic"/>
              </a:rPr>
              <a:t>ihr seit hier zum Studieren, vergesst das nicht </a:t>
            </a:r>
            <a:endParaRPr/>
          </a:p>
          <a:p>
            <a:pPr indent="-514350" lvl="0" marL="628650" rtl="0" algn="l">
              <a:lnSpc>
                <a:spcPct val="150000"/>
              </a:lnSpc>
              <a:spcBef>
                <a:spcPts val="900"/>
              </a:spcBef>
              <a:spcAft>
                <a:spcPts val="0"/>
              </a:spcAft>
              <a:buSzPts val="1400"/>
              <a:buChar char="◦"/>
            </a:pPr>
            <a:r>
              <a:rPr b="1" lang="ko-KR" sz="2000">
                <a:latin typeface="Century Gothic"/>
                <a:ea typeface="Century Gothic"/>
                <a:cs typeface="Century Gothic"/>
                <a:sym typeface="Century Gothic"/>
              </a:rPr>
              <a:t>Bemüht euch früh genug um ein Praktikum</a:t>
            </a:r>
            <a:r>
              <a:rPr lang="ko-KR" sz="2000">
                <a:latin typeface="Century Gothic"/>
                <a:ea typeface="Century Gothic"/>
                <a:cs typeface="Century Gothic"/>
                <a:sym typeface="Century Gothic"/>
              </a:rPr>
              <a:t>, es lohnt sich </a:t>
            </a:r>
            <a:endParaRPr/>
          </a:p>
          <a:p>
            <a:pPr indent="-514350" lvl="0" marL="628650" rtl="0" algn="l">
              <a:lnSpc>
                <a:spcPct val="150000"/>
              </a:lnSpc>
              <a:spcBef>
                <a:spcPts val="900"/>
              </a:spcBef>
              <a:spcAft>
                <a:spcPts val="0"/>
              </a:spcAft>
              <a:buSzPts val="1400"/>
              <a:buChar char="◦"/>
            </a:pPr>
            <a:r>
              <a:rPr lang="ko-KR" sz="2000">
                <a:latin typeface="Century Gothic"/>
                <a:ea typeface="Century Gothic"/>
                <a:cs typeface="Century Gothic"/>
                <a:sym typeface="Century Gothic"/>
              </a:rPr>
              <a:t>Das Auslandsjahr ist nicht einfach, </a:t>
            </a:r>
            <a:r>
              <a:rPr b="1" lang="ko-KR" sz="2000">
                <a:latin typeface="Century Gothic"/>
                <a:ea typeface="Century Gothic"/>
                <a:cs typeface="Century Gothic"/>
                <a:sym typeface="Century Gothic"/>
              </a:rPr>
              <a:t>es kann sehr stressig werden </a:t>
            </a:r>
            <a:r>
              <a:rPr lang="ko-KR" sz="2000">
                <a:latin typeface="Century Gothic"/>
                <a:ea typeface="Century Gothic"/>
                <a:cs typeface="Century Gothic"/>
                <a:sym typeface="Century Gothic"/>
              </a:rPr>
              <a:t>und viele kommen an ihre Grenzen   🡪 </a:t>
            </a:r>
            <a:r>
              <a:rPr b="1" lang="ko-KR" sz="2000">
                <a:latin typeface="Century Gothic"/>
                <a:ea typeface="Century Gothic"/>
                <a:cs typeface="Century Gothic"/>
                <a:sym typeface="Century Gothic"/>
              </a:rPr>
              <a:t>Zeit gut einteilen, Ziel vor Augen haben </a:t>
            </a:r>
            <a:endParaRPr/>
          </a:p>
          <a:p>
            <a:pPr indent="-514350" lvl="0" marL="628650" rtl="0" algn="l">
              <a:lnSpc>
                <a:spcPct val="150000"/>
              </a:lnSpc>
              <a:spcBef>
                <a:spcPts val="900"/>
              </a:spcBef>
              <a:spcAft>
                <a:spcPts val="0"/>
              </a:spcAft>
              <a:buSzPts val="1400"/>
              <a:buChar char="◦"/>
            </a:pPr>
            <a:r>
              <a:rPr lang="ko-KR" sz="2000">
                <a:latin typeface="Century Gothic"/>
                <a:ea typeface="Century Gothic"/>
                <a:cs typeface="Century Gothic"/>
                <a:sym typeface="Century Gothic"/>
              </a:rPr>
              <a:t>Ihr seid in Korea: </a:t>
            </a:r>
            <a:r>
              <a:rPr b="1" lang="ko-KR" sz="2000">
                <a:latin typeface="Century Gothic"/>
                <a:ea typeface="Century Gothic"/>
                <a:cs typeface="Century Gothic"/>
                <a:sym typeface="Century Gothic"/>
              </a:rPr>
              <a:t>sprecht die Sprache, involviert euch in die Kultur, in Clubs, nutzt eure Möglichkeiten hier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5400"/>
              <a:buFont typeface="Century Gothic"/>
              <a:buNone/>
            </a:pPr>
            <a:r>
              <a:rPr b="1" lang="ko-KR" sz="5400">
                <a:solidFill>
                  <a:srgbClr val="C00000"/>
                </a:solidFill>
              </a:rPr>
              <a:t>TUCKU</a:t>
            </a:r>
            <a:endParaRPr b="1" sz="5400">
              <a:solidFill>
                <a:srgbClr val="C00000"/>
              </a:solidFill>
            </a:endParaRPr>
          </a:p>
        </p:txBody>
      </p:sp>
      <p:sp>
        <p:nvSpPr>
          <p:cNvPr id="279" name="Google Shape;279;p25"/>
          <p:cNvSpPr txBox="1"/>
          <p:nvPr>
            <p:ph idx="1" type="body"/>
          </p:nvPr>
        </p:nvSpPr>
        <p:spPr>
          <a:xfrm>
            <a:off x="609599" y="2009775"/>
            <a:ext cx="10972798" cy="188595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4800"/>
              <a:buNone/>
            </a:pPr>
            <a:r>
              <a:rPr b="1" lang="ko-KR" sz="4800"/>
              <a:t>Vielen Dank </a:t>
            </a:r>
            <a:endParaRPr/>
          </a:p>
          <a:p>
            <a:pPr indent="0" lvl="0" marL="0" rtl="0" algn="ctr">
              <a:lnSpc>
                <a:spcPct val="100000"/>
              </a:lnSpc>
              <a:spcBef>
                <a:spcPts val="900"/>
              </a:spcBef>
              <a:spcAft>
                <a:spcPts val="0"/>
              </a:spcAft>
              <a:buSzPts val="4800"/>
              <a:buNone/>
            </a:pPr>
            <a:r>
              <a:rPr b="1" lang="ko-KR" sz="4800"/>
              <a:t>für Ihre Aufmerksamkeit!</a:t>
            </a:r>
            <a:endParaRPr/>
          </a:p>
        </p:txBody>
      </p:sp>
      <p:pic>
        <p:nvPicPr>
          <p:cNvPr id="280" name="Google Shape;280;p25"/>
          <p:cNvPicPr preferRelativeResize="0"/>
          <p:nvPr/>
        </p:nvPicPr>
        <p:blipFill rotWithShape="1">
          <a:blip r:embed="rId3">
            <a:alphaModFix/>
          </a:blip>
          <a:srcRect b="0" l="0" r="0" t="0"/>
          <a:stretch/>
        </p:blipFill>
        <p:spPr>
          <a:xfrm>
            <a:off x="4762499" y="4848224"/>
            <a:ext cx="3495675" cy="1123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TUCKU</a:t>
            </a:r>
            <a:endParaRPr/>
          </a:p>
        </p:txBody>
      </p:sp>
      <p:sp>
        <p:nvSpPr>
          <p:cNvPr id="146" name="Google Shape;146;p3"/>
          <p:cNvSpPr txBox="1"/>
          <p:nvPr>
            <p:ph idx="1" type="body"/>
          </p:nvPr>
        </p:nvSpPr>
        <p:spPr>
          <a:xfrm>
            <a:off x="1066800" y="2103120"/>
            <a:ext cx="10058400" cy="39318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000"/>
              <a:buChar char="◦"/>
            </a:pPr>
            <a:r>
              <a:rPr b="0" i="0" lang="ko-KR" sz="2000" u="none" strike="noStrike">
                <a:solidFill>
                  <a:srgbClr val="000000"/>
                </a:solidFill>
                <a:latin typeface="Arial"/>
                <a:ea typeface="Arial"/>
                <a:cs typeface="Arial"/>
                <a:sym typeface="Arial"/>
              </a:rPr>
              <a:t>Das Tübingen Center for Korean Studies at Korea University (TUCKU) in Seoul wurde 2012 gegründet und ist auf dem Campus der Korea University untergebracht. </a:t>
            </a:r>
            <a:endParaRPr/>
          </a:p>
          <a:p>
            <a:pPr indent="-182880" lvl="0" marL="182880" rtl="0" algn="l">
              <a:lnSpc>
                <a:spcPct val="100000"/>
              </a:lnSpc>
              <a:spcBef>
                <a:spcPts val="900"/>
              </a:spcBef>
              <a:spcAft>
                <a:spcPts val="0"/>
              </a:spcAft>
              <a:buSzPts val="2000"/>
              <a:buChar char="◦"/>
            </a:pPr>
            <a:r>
              <a:rPr b="0" i="0" lang="ko-KR" sz="2000" u="none" strike="noStrike">
                <a:solidFill>
                  <a:srgbClr val="000000"/>
                </a:solidFill>
                <a:latin typeface="Arial"/>
                <a:ea typeface="Arial"/>
                <a:cs typeface="Arial"/>
                <a:sym typeface="Arial"/>
              </a:rPr>
              <a:t>Die Leitung des TUCKU untersteht einem Managing Director, der aus Tübingen nach Korea entsandt wird</a:t>
            </a:r>
            <a:endParaRPr/>
          </a:p>
          <a:p>
            <a:pPr indent="-182880" lvl="0" marL="182880" rtl="0" algn="l">
              <a:lnSpc>
                <a:spcPct val="100000"/>
              </a:lnSpc>
              <a:spcBef>
                <a:spcPts val="900"/>
              </a:spcBef>
              <a:spcAft>
                <a:spcPts val="0"/>
              </a:spcAft>
              <a:buSzPts val="2000"/>
              <a:buChar char="◦"/>
            </a:pPr>
            <a:r>
              <a:rPr lang="ko-KR" sz="2000">
                <a:solidFill>
                  <a:srgbClr val="000000"/>
                </a:solidFill>
                <a:latin typeface="Arial"/>
                <a:ea typeface="Arial"/>
                <a:cs typeface="Arial"/>
                <a:sym typeface="Arial"/>
              </a:rPr>
              <a:t>Aufgabe</a:t>
            </a:r>
            <a:endParaRPr/>
          </a:p>
          <a:p>
            <a:pPr indent="-182880" lvl="1" marL="457200" rtl="0" algn="l">
              <a:lnSpc>
                <a:spcPct val="100000"/>
              </a:lnSpc>
              <a:spcBef>
                <a:spcPts val="500"/>
              </a:spcBef>
              <a:spcAft>
                <a:spcPts val="0"/>
              </a:spcAft>
              <a:buSzPts val="2000"/>
              <a:buChar char="◦"/>
            </a:pPr>
            <a:r>
              <a:rPr b="0" i="0" lang="ko-KR" sz="2000" u="none" strike="noStrike">
                <a:solidFill>
                  <a:srgbClr val="000000"/>
                </a:solidFill>
                <a:latin typeface="Arial"/>
                <a:ea typeface="Arial"/>
                <a:cs typeface="Arial"/>
                <a:sym typeface="Arial"/>
              </a:rPr>
              <a:t>akademischen Austausch zwischen der Universität Tübingen und koreanischen Universitäten zu koordinieren</a:t>
            </a:r>
            <a:endParaRPr/>
          </a:p>
          <a:p>
            <a:pPr indent="-182880" lvl="1" marL="457200" rtl="0" algn="l">
              <a:lnSpc>
                <a:spcPct val="100000"/>
              </a:lnSpc>
              <a:spcBef>
                <a:spcPts val="500"/>
              </a:spcBef>
              <a:spcAft>
                <a:spcPts val="0"/>
              </a:spcAft>
              <a:buSzPts val="2000"/>
              <a:buChar char="◦"/>
            </a:pPr>
            <a:r>
              <a:rPr b="0" i="0" lang="ko-KR" sz="2000" u="none" strike="noStrike">
                <a:solidFill>
                  <a:srgbClr val="000000"/>
                </a:solidFill>
                <a:latin typeface="Arial"/>
                <a:ea typeface="Arial"/>
                <a:cs typeface="Arial"/>
                <a:sym typeface="Arial"/>
              </a:rPr>
              <a:t> die Tübinger Austauschstudierenden vor Ort zu betreuen</a:t>
            </a:r>
            <a:endParaRPr b="0" i="0" sz="2000" u="none" strike="noStrike">
              <a:solidFill>
                <a:srgbClr val="000000"/>
              </a:solidFill>
              <a:latin typeface="Malgun Gothic"/>
              <a:ea typeface="Malgun Gothic"/>
              <a:cs typeface="Malgun Gothic"/>
              <a:sym typeface="Malgun Gothic"/>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ko-KR"/>
              <a:t>Vor der Abreise: was zu tun</a:t>
            </a:r>
            <a:endParaRPr/>
          </a:p>
        </p:txBody>
      </p:sp>
      <p:sp>
        <p:nvSpPr>
          <p:cNvPr id="152" name="Google Shape;152;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800"/>
              <a:buFont typeface="Noto Sans Symbols"/>
              <a:buChar char="◆"/>
            </a:pPr>
            <a:r>
              <a:rPr lang="ko-KR"/>
              <a:t> Visum (Visa Grant Notice)</a:t>
            </a:r>
            <a:endParaRPr/>
          </a:p>
          <a:p>
            <a:pPr indent="-182880" lvl="0" marL="182880" rtl="0" algn="l">
              <a:lnSpc>
                <a:spcPct val="100000"/>
              </a:lnSpc>
              <a:spcBef>
                <a:spcPts val="900"/>
              </a:spcBef>
              <a:spcAft>
                <a:spcPts val="0"/>
              </a:spcAft>
              <a:buSzPts val="1800"/>
              <a:buFont typeface="Noto Sans Symbols"/>
              <a:buChar char="◆"/>
            </a:pPr>
            <a:r>
              <a:rPr lang="ko-KR"/>
              <a:t> Wohnung</a:t>
            </a:r>
            <a:endParaRPr/>
          </a:p>
          <a:p>
            <a:pPr indent="-182880" lvl="0" marL="182880" rtl="0" algn="l">
              <a:lnSpc>
                <a:spcPct val="100000"/>
              </a:lnSpc>
              <a:spcBef>
                <a:spcPts val="900"/>
              </a:spcBef>
              <a:spcAft>
                <a:spcPts val="0"/>
              </a:spcAft>
              <a:buSzPts val="1800"/>
              <a:buFont typeface="Noto Sans Symbols"/>
              <a:buChar char="◆"/>
            </a:pPr>
            <a:r>
              <a:rPr lang="ko-KR"/>
              <a:t> Kreditkarte bzw. Geldkarte</a:t>
            </a:r>
            <a:endParaRPr/>
          </a:p>
          <a:p>
            <a:pPr indent="-182880" lvl="0" marL="182880" rtl="0" algn="l">
              <a:lnSpc>
                <a:spcPct val="100000"/>
              </a:lnSpc>
              <a:spcBef>
                <a:spcPts val="900"/>
              </a:spcBef>
              <a:spcAft>
                <a:spcPts val="0"/>
              </a:spcAft>
              <a:buSzPts val="1800"/>
              <a:buFont typeface="Noto Sans Symbols"/>
              <a:buChar char="◆"/>
            </a:pPr>
            <a:r>
              <a:rPr lang="ko-KR"/>
              <a:t> Auslandskrankenversicherung</a:t>
            </a:r>
            <a:endParaRPr/>
          </a:p>
          <a:p>
            <a:pPr indent="-182880" lvl="0" marL="182880" rtl="0" algn="l">
              <a:lnSpc>
                <a:spcPct val="100000"/>
              </a:lnSpc>
              <a:spcBef>
                <a:spcPts val="900"/>
              </a:spcBef>
              <a:spcAft>
                <a:spcPts val="0"/>
              </a:spcAft>
              <a:buSzPts val="1800"/>
              <a:buFont typeface="Noto Sans Symbols"/>
              <a:buChar char="◆"/>
            </a:pPr>
            <a:r>
              <a:rPr lang="ko-KR"/>
              <a:t> Alle perönliche u. Uni-Dokumente </a:t>
            </a:r>
            <a:endParaRPr/>
          </a:p>
          <a:p>
            <a:pPr indent="-182880" lvl="0" marL="182880" rtl="0" algn="l">
              <a:lnSpc>
                <a:spcPct val="100000"/>
              </a:lnSpc>
              <a:spcBef>
                <a:spcPts val="900"/>
              </a:spcBef>
              <a:spcAft>
                <a:spcPts val="0"/>
              </a:spcAft>
              <a:buSzPts val="1800"/>
              <a:buFont typeface="Noto Sans Symbols"/>
              <a:buChar char="◆"/>
            </a:pPr>
            <a:r>
              <a:rPr lang="ko-KR"/>
              <a:t> Einstufungstest</a:t>
            </a:r>
            <a:endParaRPr/>
          </a:p>
          <a:p>
            <a:pPr indent="-182880" lvl="0" marL="182880" rtl="0" algn="l">
              <a:lnSpc>
                <a:spcPct val="100000"/>
              </a:lnSpc>
              <a:spcBef>
                <a:spcPts val="900"/>
              </a:spcBef>
              <a:spcAft>
                <a:spcPts val="0"/>
              </a:spcAft>
              <a:buSzPts val="1800"/>
              <a:buFont typeface="Noto Sans Symbols"/>
              <a:buChar char="◆"/>
            </a:pPr>
            <a:r>
              <a:rPr lang="ko-KR"/>
              <a:t> Belegung der Inhaltskurse</a:t>
            </a:r>
            <a:endParaRPr/>
          </a:p>
          <a:p>
            <a:pPr indent="-68579" lvl="0" marL="182880" rtl="0" algn="l">
              <a:lnSpc>
                <a:spcPct val="100000"/>
              </a:lnSpc>
              <a:spcBef>
                <a:spcPts val="900"/>
              </a:spcBef>
              <a:spcAft>
                <a:spcPts val="0"/>
              </a:spcAft>
              <a:buSzPts val="1800"/>
              <a:buFont typeface="Noto Sans Symbols"/>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
          <p:cNvSpPr txBox="1"/>
          <p:nvPr>
            <p:ph type="title"/>
          </p:nvPr>
        </p:nvSpPr>
        <p:spPr>
          <a:xfrm>
            <a:off x="1203158" y="274638"/>
            <a:ext cx="9007642" cy="1143000"/>
          </a:xfrm>
          <a:prstGeom prst="rect">
            <a:avLst/>
          </a:prstGeom>
          <a:no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b="1" lang="ko-KR" sz="4000"/>
              <a:t>National Health Insurance</a:t>
            </a:r>
            <a:endParaRPr b="1" sz="4000"/>
          </a:p>
        </p:txBody>
      </p:sp>
      <p:sp>
        <p:nvSpPr>
          <p:cNvPr id="158" name="Google Shape;158;p5"/>
          <p:cNvSpPr txBox="1"/>
          <p:nvPr>
            <p:ph idx="1" type="body"/>
          </p:nvPr>
        </p:nvSpPr>
        <p:spPr>
          <a:xfrm>
            <a:off x="805911" y="1417638"/>
            <a:ext cx="10580775" cy="4723280"/>
          </a:xfrm>
          <a:prstGeom prst="rect">
            <a:avLst/>
          </a:prstGeom>
          <a:noFill/>
          <a:ln>
            <a:noFill/>
          </a:ln>
        </p:spPr>
        <p:txBody>
          <a:bodyPr anchorCtr="0" anchor="t" bIns="45700" lIns="91400" spcFirstLastPara="1" rIns="91400" wrap="square" tIns="45700">
            <a:normAutofit/>
          </a:bodyPr>
          <a:lstStyle/>
          <a:p>
            <a:pPr indent="-349250" lvl="0" marL="457200" rtl="0" algn="l">
              <a:lnSpc>
                <a:spcPct val="150000"/>
              </a:lnSpc>
              <a:spcBef>
                <a:spcPts val="0"/>
              </a:spcBef>
              <a:spcAft>
                <a:spcPts val="0"/>
              </a:spcAft>
              <a:buSzPts val="450"/>
              <a:buChar char="●"/>
            </a:pPr>
            <a:r>
              <a:rPr lang="ko-KR"/>
              <a:t>verpflichtend bei einem D-2 Visum (über 6 Monate Aufenthalt)</a:t>
            </a:r>
            <a:endParaRPr/>
          </a:p>
          <a:p>
            <a:pPr indent="-349250" lvl="0" marL="457200" rtl="0" algn="l">
              <a:lnSpc>
                <a:spcPct val="150000"/>
              </a:lnSpc>
              <a:spcBef>
                <a:spcPts val="0"/>
              </a:spcBef>
              <a:spcAft>
                <a:spcPts val="0"/>
              </a:spcAft>
              <a:buSzPts val="450"/>
              <a:buChar char="●"/>
            </a:pPr>
            <a:r>
              <a:rPr lang="ko-KR"/>
              <a:t>automatische Registrierung bei Beantragung der RC</a:t>
            </a:r>
            <a:endParaRPr/>
          </a:p>
          <a:p>
            <a:pPr indent="-349250" lvl="0" marL="457200" rtl="0" algn="l">
              <a:lnSpc>
                <a:spcPct val="150000"/>
              </a:lnSpc>
              <a:spcBef>
                <a:spcPts val="0"/>
              </a:spcBef>
              <a:spcAft>
                <a:spcPts val="0"/>
              </a:spcAft>
              <a:buSzPts val="450"/>
              <a:buChar char="●"/>
            </a:pPr>
            <a:r>
              <a:rPr lang="ko-KR"/>
              <a:t>monatlich: 56,030 Won (42 Euro) </a:t>
            </a:r>
            <a:r>
              <a:rPr lang="ko-KR">
                <a:solidFill>
                  <a:srgbClr val="FF0000"/>
                </a:solidFill>
              </a:rPr>
              <a:t>seit 01.03.2022</a:t>
            </a:r>
            <a:endParaRPr/>
          </a:p>
          <a:p>
            <a:pPr indent="-349250" lvl="0" marL="457200" rtl="0" algn="l">
              <a:lnSpc>
                <a:spcPct val="150000"/>
              </a:lnSpc>
              <a:spcBef>
                <a:spcPts val="0"/>
              </a:spcBef>
              <a:spcAft>
                <a:spcPts val="0"/>
              </a:spcAft>
              <a:buSzPts val="450"/>
              <a:buChar char="●"/>
            </a:pPr>
            <a:r>
              <a:rPr lang="ko-KR"/>
              <a:t>Krankenhausaufenthalt, ärztliche Behandlung, Pflege bei Erkrankung, </a:t>
            </a:r>
            <a:br>
              <a:rPr lang="ko-KR"/>
            </a:br>
            <a:r>
              <a:rPr lang="ko-KR"/>
              <a:t>Gesundheitscheck</a:t>
            </a:r>
            <a:endParaRPr/>
          </a:p>
          <a:p>
            <a:pPr indent="-349250" lvl="0" marL="457200" rtl="0" algn="l">
              <a:lnSpc>
                <a:spcPct val="150000"/>
              </a:lnSpc>
              <a:spcBef>
                <a:spcPts val="0"/>
              </a:spcBef>
              <a:spcAft>
                <a:spcPts val="0"/>
              </a:spcAft>
              <a:buSzPts val="450"/>
              <a:buChar char="●"/>
            </a:pPr>
            <a:r>
              <a:rPr lang="ko-KR"/>
              <a:t>Möglichkeit der Befreiung: </a:t>
            </a:r>
            <a:endParaRPr/>
          </a:p>
          <a:p>
            <a:pPr indent="0" lvl="0" marL="457200" rtl="0" algn="l">
              <a:lnSpc>
                <a:spcPct val="150000"/>
              </a:lnSpc>
              <a:spcBef>
                <a:spcPts val="360"/>
              </a:spcBef>
              <a:spcAft>
                <a:spcPts val="0"/>
              </a:spcAft>
              <a:buSzPts val="1800"/>
              <a:buNone/>
            </a:pPr>
            <a:r>
              <a:rPr lang="ko-KR"/>
              <a:t>- Vertrag mit der dt. Versicherung auf koreanisch übersetzt</a:t>
            </a:r>
            <a:endParaRPr/>
          </a:p>
          <a:p>
            <a:pPr indent="0" lvl="0" marL="457200" rtl="0" algn="l">
              <a:lnSpc>
                <a:spcPct val="150000"/>
              </a:lnSpc>
              <a:spcBef>
                <a:spcPts val="360"/>
              </a:spcBef>
              <a:spcAft>
                <a:spcPts val="0"/>
              </a:spcAft>
              <a:buSzPts val="1800"/>
              <a:buNone/>
            </a:pPr>
            <a:r>
              <a:rPr lang="ko-KR"/>
              <a:t>- muss 1000 Euro abdecken</a:t>
            </a:r>
            <a:endParaRPr/>
          </a:p>
          <a:p>
            <a:pPr indent="0" lvl="0" marL="457200" rtl="0" algn="l">
              <a:lnSpc>
                <a:spcPct val="150000"/>
              </a:lnSpc>
              <a:spcBef>
                <a:spcPts val="360"/>
              </a:spcBef>
              <a:spcAft>
                <a:spcPts val="0"/>
              </a:spcAft>
              <a:buSzPts val="1800"/>
              <a:buNone/>
            </a:pPr>
            <a:r>
              <a:rPr lang="ko-KR"/>
              <a:t>- Liste aller Dinge die abgedeckt werden</a:t>
            </a:r>
            <a:endParaRPr/>
          </a:p>
          <a:p>
            <a:pPr indent="0" lvl="0" marL="0" rtl="0" algn="l">
              <a:lnSpc>
                <a:spcPct val="150000"/>
              </a:lnSpc>
              <a:spcBef>
                <a:spcPts val="360"/>
              </a:spcBef>
              <a:spcAft>
                <a:spcPts val="0"/>
              </a:spcAft>
              <a:buSzPts val="1800"/>
              <a:buNone/>
            </a:pPr>
            <a:r>
              <a:rPr b="1" lang="ko-KR"/>
              <a:t>https://www.nhis.or.kr/static/html/wbd/g/a/wbdga0101.html</a:t>
            </a:r>
            <a:endParaRPr b="1"/>
          </a:p>
        </p:txBody>
      </p:sp>
      <p:pic>
        <p:nvPicPr>
          <p:cNvPr id="159" name="Google Shape;159;p5"/>
          <p:cNvPicPr preferRelativeResize="0"/>
          <p:nvPr/>
        </p:nvPicPr>
        <p:blipFill rotWithShape="1">
          <a:blip r:embed="rId3">
            <a:alphaModFix/>
          </a:blip>
          <a:srcRect b="0" l="0" r="0" t="0"/>
          <a:stretch/>
        </p:blipFill>
        <p:spPr>
          <a:xfrm>
            <a:off x="8877300" y="5267325"/>
            <a:ext cx="2409826" cy="9653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800"/>
              <a:buFont typeface="Arial"/>
              <a:buNone/>
            </a:pPr>
            <a:r>
              <a:rPr b="1" i="0" lang="ko-KR" sz="4800" u="none" strike="noStrike">
                <a:solidFill>
                  <a:srgbClr val="000000"/>
                </a:solidFill>
                <a:latin typeface="Arial"/>
                <a:ea typeface="Arial"/>
                <a:cs typeface="Arial"/>
                <a:sym typeface="Arial"/>
              </a:rPr>
              <a:t>Auslandskrankenversicherung</a:t>
            </a:r>
            <a:endParaRPr/>
          </a:p>
        </p:txBody>
      </p:sp>
      <p:sp>
        <p:nvSpPr>
          <p:cNvPr id="165" name="Google Shape;165;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000"/>
              <a:buChar char="◦"/>
            </a:pPr>
            <a:r>
              <a:rPr b="0" i="0" lang="ko-KR" sz="2000" u="none" strike="noStrike">
                <a:solidFill>
                  <a:srgbClr val="000000"/>
                </a:solidFill>
                <a:latin typeface="Arial"/>
                <a:ea typeface="Arial"/>
                <a:cs typeface="Arial"/>
                <a:sym typeface="Arial"/>
              </a:rPr>
              <a:t>Eine Auslandskrankenversicherung ist obligatorisch für alle, die einen längeren Auslandsaufenthalt planen. Diese ist für Studierende relativ günstig und kann online abgeschlossen werden. </a:t>
            </a:r>
            <a:endParaRPr/>
          </a:p>
          <a:p>
            <a:pPr indent="-182880" lvl="0" marL="182880" rtl="0" algn="l">
              <a:lnSpc>
                <a:spcPct val="100000"/>
              </a:lnSpc>
              <a:spcBef>
                <a:spcPts val="900"/>
              </a:spcBef>
              <a:spcAft>
                <a:spcPts val="0"/>
              </a:spcAft>
              <a:buSzPts val="2000"/>
              <a:buChar char="◦"/>
            </a:pPr>
            <a:r>
              <a:rPr b="0" i="0" lang="ko-KR" sz="2000" u="none" strike="noStrike">
                <a:solidFill>
                  <a:srgbClr val="000000"/>
                </a:solidFill>
                <a:latin typeface="Arial"/>
                <a:ea typeface="Arial"/>
                <a:cs typeface="Arial"/>
                <a:sym typeface="Arial"/>
              </a:rPr>
              <a:t>Beispiel: Bei der </a:t>
            </a:r>
            <a:r>
              <a:rPr b="0" i="0" lang="ko-KR" sz="2000" u="sng" strike="noStrike">
                <a:solidFill>
                  <a:srgbClr val="FF0000"/>
                </a:solidFill>
                <a:latin typeface="Arial"/>
                <a:ea typeface="Arial"/>
                <a:cs typeface="Arial"/>
                <a:sym typeface="Arial"/>
              </a:rPr>
              <a:t>Hanse-Merkur Versicherung </a:t>
            </a:r>
            <a:r>
              <a:rPr b="0" i="0" lang="ko-KR" sz="2000" u="none" strike="noStrike">
                <a:solidFill>
                  <a:srgbClr val="000000"/>
                </a:solidFill>
                <a:latin typeface="Arial"/>
                <a:ea typeface="Arial"/>
                <a:cs typeface="Arial"/>
                <a:sym typeface="Arial"/>
              </a:rPr>
              <a:t>kostet eine Standard-Auslandsversicherung für Studierende 29 Euro im Monat; der Betrag wird monatlich vom deutschen Konto abgebucht. </a:t>
            </a:r>
            <a:endParaRPr/>
          </a:p>
          <a:p>
            <a:pPr indent="-182880" lvl="0" marL="182880" rtl="0" algn="l">
              <a:lnSpc>
                <a:spcPct val="100000"/>
              </a:lnSpc>
              <a:spcBef>
                <a:spcPts val="900"/>
              </a:spcBef>
              <a:spcAft>
                <a:spcPts val="0"/>
              </a:spcAft>
              <a:buSzPts val="2000"/>
              <a:buChar char="◦"/>
            </a:pPr>
            <a:r>
              <a:rPr b="0" i="0" lang="ko-KR" sz="2000" u="none" strike="noStrike">
                <a:solidFill>
                  <a:srgbClr val="000000"/>
                </a:solidFill>
                <a:latin typeface="Arial"/>
                <a:ea typeface="Arial"/>
                <a:cs typeface="Arial"/>
                <a:sym typeface="Arial"/>
              </a:rPr>
              <a:t>Es gibt auch eine andere Versicherung namens </a:t>
            </a:r>
            <a:r>
              <a:rPr b="0" i="0" lang="ko-KR" sz="2000" u="sng" strike="noStrike">
                <a:solidFill>
                  <a:srgbClr val="FF0000"/>
                </a:solidFill>
                <a:latin typeface="Arial"/>
                <a:ea typeface="Arial"/>
                <a:cs typeface="Arial"/>
                <a:sym typeface="Arial"/>
              </a:rPr>
              <a:t>MAWISTA</a:t>
            </a:r>
            <a:r>
              <a:rPr b="0" i="0" lang="ko-KR" sz="2000" u="none" strike="noStrike">
                <a:solidFill>
                  <a:srgbClr val="000000"/>
                </a:solidFill>
                <a:latin typeface="Arial"/>
                <a:ea typeface="Arial"/>
                <a:cs typeface="Arial"/>
                <a:sym typeface="Arial"/>
              </a:rPr>
              <a:t>, bei der der Studententarif 33€ im Monat kostet. </a:t>
            </a:r>
            <a:endParaRPr b="0" i="0" sz="2000" u="none" strike="noStrike">
              <a:solidFill>
                <a:srgbClr val="000000"/>
              </a:solidFill>
              <a:latin typeface="Malgun Gothic"/>
              <a:ea typeface="Malgun Gothic"/>
              <a:cs typeface="Malgun Gothic"/>
              <a:sym typeface="Malgun Gothic"/>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ko-KR" sz="4000"/>
              <a:t>Befreiung der Krankversicherungspflicht</a:t>
            </a:r>
            <a:endParaRPr sz="4000"/>
          </a:p>
        </p:txBody>
      </p:sp>
      <p:sp>
        <p:nvSpPr>
          <p:cNvPr id="171" name="Google Shape;171;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fontScale="92500" lnSpcReduction="10000"/>
          </a:bodyPr>
          <a:lstStyle/>
          <a:p>
            <a:pPr indent="-105727" lvl="0" marL="0" marR="0" rtl="0" algn="just">
              <a:lnSpc>
                <a:spcPct val="115000"/>
              </a:lnSpc>
              <a:spcBef>
                <a:spcPts val="0"/>
              </a:spcBef>
              <a:spcAft>
                <a:spcPts val="0"/>
              </a:spcAft>
              <a:buSzPct val="100000"/>
              <a:buChar char="◦"/>
            </a:pPr>
            <a:r>
              <a:rPr b="0" i="0" lang="ko-KR" sz="1800" u="none" strike="noStrike">
                <a:solidFill>
                  <a:srgbClr val="000000"/>
                </a:solidFill>
                <a:latin typeface="Arial"/>
                <a:ea typeface="Arial"/>
                <a:cs typeface="Arial"/>
                <a:sym typeface="Arial"/>
              </a:rPr>
              <a:t>Es gibt die Möglichkeit, sich von der Versicherungspflicht befreien zu lassen.</a:t>
            </a:r>
            <a:endParaRPr b="0" i="0" sz="1800" u="none" strike="noStrike">
              <a:solidFill>
                <a:srgbClr val="000000"/>
              </a:solidFill>
              <a:latin typeface="Malgun Gothic"/>
              <a:ea typeface="Malgun Gothic"/>
              <a:cs typeface="Malgun Gothic"/>
              <a:sym typeface="Malgun Gothic"/>
            </a:endParaRPr>
          </a:p>
          <a:p>
            <a:pPr indent="-105727" lvl="0" marL="0" marR="0" rtl="0" algn="just">
              <a:lnSpc>
                <a:spcPct val="115000"/>
              </a:lnSpc>
              <a:spcBef>
                <a:spcPts val="0"/>
              </a:spcBef>
              <a:spcAft>
                <a:spcPts val="0"/>
              </a:spcAft>
              <a:buSzPct val="100000"/>
              <a:buChar char="◦"/>
            </a:pPr>
            <a:r>
              <a:rPr b="0" i="0" lang="ko-KR" sz="1800" u="none" strike="noStrike">
                <a:solidFill>
                  <a:srgbClr val="000000"/>
                </a:solidFill>
                <a:latin typeface="Arial"/>
                <a:ea typeface="Arial"/>
                <a:cs typeface="Arial"/>
                <a:sym typeface="Arial"/>
              </a:rPr>
              <a:t>Die Dokumente (einmal auf englisch und einmal auf koreanisch), die man braucht, um sich erfolgreich befreien zu lassen sind:</a:t>
            </a:r>
            <a:endParaRPr b="0" i="0" sz="1800" u="none" strike="noStrike">
              <a:solidFill>
                <a:srgbClr val="000000"/>
              </a:solidFill>
              <a:latin typeface="Malgun Gothic"/>
              <a:ea typeface="Malgun Gothic"/>
              <a:cs typeface="Malgun Gothic"/>
              <a:sym typeface="Malgun Gothic"/>
            </a:endParaRPr>
          </a:p>
          <a:p>
            <a:pPr indent="-228600" lvl="0" marL="457200" marR="0" rtl="0" algn="l">
              <a:lnSpc>
                <a:spcPct val="115000"/>
              </a:lnSpc>
              <a:spcBef>
                <a:spcPts val="0"/>
              </a:spcBef>
              <a:spcAft>
                <a:spcPts val="0"/>
              </a:spcAft>
              <a:buSzPct val="100000"/>
              <a:buChar char="◦"/>
            </a:pPr>
            <a:r>
              <a:rPr b="0" i="0" lang="ko-KR" sz="1800" u="none" strike="noStrike">
                <a:solidFill>
                  <a:srgbClr val="000000"/>
                </a:solidFill>
                <a:latin typeface="Malgun Gothic"/>
                <a:ea typeface="Malgun Gothic"/>
                <a:cs typeface="Malgun Gothic"/>
                <a:sym typeface="Malgun Gothic"/>
              </a:rPr>
              <a:t>1.</a:t>
            </a:r>
            <a:r>
              <a:rPr b="0" i="0" lang="ko-KR" sz="1800" u="none" strike="noStrike">
                <a:solidFill>
                  <a:srgbClr val="000000"/>
                </a:solidFill>
                <a:latin typeface="Arial"/>
                <a:ea typeface="Arial"/>
                <a:cs typeface="Arial"/>
                <a:sym typeface="Arial"/>
              </a:rPr>
              <a:t>   Ein Zertifikat, das den Namen der Versicherung und den Namen der versicherten Person beinhaltet und so beweist, dass man versichert</a:t>
            </a:r>
            <a:r>
              <a:rPr lang="ko-KR">
                <a:solidFill>
                  <a:srgbClr val="000000"/>
                </a:solidFill>
                <a:latin typeface="Arial"/>
                <a:ea typeface="Arial"/>
                <a:cs typeface="Arial"/>
                <a:sym typeface="Arial"/>
              </a:rPr>
              <a:t> </a:t>
            </a:r>
            <a:r>
              <a:rPr b="0" i="0" lang="ko-KR" sz="1800" u="none" strike="noStrike">
                <a:solidFill>
                  <a:srgbClr val="000000"/>
                </a:solidFill>
                <a:latin typeface="Arial"/>
                <a:ea typeface="Arial"/>
                <a:cs typeface="Arial"/>
                <a:sym typeface="Arial"/>
              </a:rPr>
              <a:t>ist (meist das </a:t>
            </a:r>
            <a:r>
              <a:rPr b="1" i="0" lang="ko-KR" sz="1800" u="none" strike="noStrike">
                <a:solidFill>
                  <a:srgbClr val="000000"/>
                </a:solidFill>
                <a:latin typeface="Arial"/>
                <a:ea typeface="Arial"/>
                <a:cs typeface="Arial"/>
                <a:sym typeface="Arial"/>
              </a:rPr>
              <a:t>Invoice</a:t>
            </a:r>
            <a:r>
              <a:rPr b="0" i="0" lang="ko-KR" sz="1800" u="none" strike="noStrike">
                <a:solidFill>
                  <a:srgbClr val="000000"/>
                </a:solidFill>
                <a:latin typeface="Arial"/>
                <a:ea typeface="Arial"/>
                <a:cs typeface="Arial"/>
                <a:sym typeface="Arial"/>
              </a:rPr>
              <a:t>)</a:t>
            </a:r>
            <a:endParaRPr b="0" i="0" sz="1800" u="none" strike="noStrike">
              <a:solidFill>
                <a:srgbClr val="000000"/>
              </a:solidFill>
              <a:latin typeface="Malgun Gothic"/>
              <a:ea typeface="Malgun Gothic"/>
              <a:cs typeface="Malgun Gothic"/>
              <a:sym typeface="Malgun Gothic"/>
            </a:endParaRPr>
          </a:p>
          <a:p>
            <a:pPr indent="-228600" lvl="0" marL="457200" marR="0" rtl="0" algn="l">
              <a:lnSpc>
                <a:spcPct val="115000"/>
              </a:lnSpc>
              <a:spcBef>
                <a:spcPts val="0"/>
              </a:spcBef>
              <a:spcAft>
                <a:spcPts val="0"/>
              </a:spcAft>
              <a:buSzPct val="100000"/>
              <a:buChar char="◦"/>
            </a:pPr>
            <a:r>
              <a:rPr b="0" i="0" lang="ko-KR" sz="1800" u="none" strike="noStrike">
                <a:solidFill>
                  <a:srgbClr val="000000"/>
                </a:solidFill>
                <a:latin typeface="Malgun Gothic"/>
                <a:ea typeface="Malgun Gothic"/>
                <a:cs typeface="Malgun Gothic"/>
                <a:sym typeface="Malgun Gothic"/>
              </a:rPr>
              <a:t>2.</a:t>
            </a:r>
            <a:r>
              <a:rPr b="0" i="0" lang="ko-KR" sz="1800" u="none" strike="noStrike">
                <a:solidFill>
                  <a:srgbClr val="000000"/>
                </a:solidFill>
                <a:latin typeface="Arial"/>
                <a:ea typeface="Arial"/>
                <a:cs typeface="Arial"/>
                <a:sym typeface="Arial"/>
              </a:rPr>
              <a:t>   Eine Liste aller Dinge, die die Versicherung abdeckt, und die Gesamtsumme muss 1000€ pro Jahr entsprechen (was die meisten Versicherungen tun)</a:t>
            </a:r>
            <a:endParaRPr b="0" i="0" sz="1800" u="none" strike="noStrike">
              <a:solidFill>
                <a:srgbClr val="000000"/>
              </a:solidFill>
              <a:latin typeface="Malgun Gothic"/>
              <a:ea typeface="Malgun Gothic"/>
              <a:cs typeface="Malgun Gothic"/>
              <a:sym typeface="Malgun Gothic"/>
            </a:endParaRPr>
          </a:p>
          <a:p>
            <a:pPr indent="-105727" lvl="0" marL="0" marR="0" rtl="0" algn="just">
              <a:lnSpc>
                <a:spcPct val="115000"/>
              </a:lnSpc>
              <a:spcBef>
                <a:spcPts val="0"/>
              </a:spcBef>
              <a:spcAft>
                <a:spcPts val="0"/>
              </a:spcAft>
              <a:buSzPct val="100000"/>
              <a:buChar char="◦"/>
            </a:pPr>
            <a:r>
              <a:rPr b="0" i="0" lang="ko-KR" sz="1800" u="none" strike="noStrike">
                <a:solidFill>
                  <a:srgbClr val="000000"/>
                </a:solidFill>
                <a:latin typeface="Arial"/>
                <a:ea typeface="Arial"/>
                <a:cs typeface="Arial"/>
                <a:sym typeface="Arial"/>
              </a:rPr>
              <a:t>Ich habe meine Dokumente alle selbst mit dem Google Translater übersetzt und in einem Copy Café ausgedruckt. Die NHS hat einen Sitz speziell für Kundenservice an Ausländer gerichtet, welcher sich direkt neben der </a:t>
            </a:r>
            <a:r>
              <a:rPr b="0" i="0" lang="ko-KR" sz="1800" u="none" strike="noStrike">
                <a:solidFill>
                  <a:srgbClr val="000000"/>
                </a:solidFill>
                <a:latin typeface="Malgun Gothic"/>
                <a:ea typeface="Malgun Gothic"/>
                <a:cs typeface="Malgun Gothic"/>
                <a:sym typeface="Malgun Gothic"/>
              </a:rPr>
              <a:t>신도림역</a:t>
            </a:r>
            <a:r>
              <a:rPr b="0" i="0" lang="ko-KR" sz="1800" u="none" strike="noStrike">
                <a:solidFill>
                  <a:srgbClr val="000000"/>
                </a:solidFill>
                <a:latin typeface="Arial"/>
                <a:ea typeface="Arial"/>
                <a:cs typeface="Arial"/>
                <a:sym typeface="Arial"/>
              </a:rPr>
              <a:t>Shindorim Station befindet. Schlussendlich hat dort jedoch niemand Englisch geredet, es war aber trotzdem möglich die Situation zu erklären. Ich wurde nach meiner Registration Card (ARC) gefragt und nach meinen Dokumenten. Danach unterschreibt man noch ein Formular, trägt seinen Namen und seine RC Nummer ein und schon ist man mit sofortiger Wirkung befreit.</a:t>
            </a:r>
            <a:endParaRPr b="0" i="0" sz="1800" u="none" strike="noStrike">
              <a:solidFill>
                <a:srgbClr val="000000"/>
              </a:solidFill>
              <a:latin typeface="Malgun Gothic"/>
              <a:ea typeface="Malgun Gothic"/>
              <a:cs typeface="Malgun Gothic"/>
              <a:sym typeface="Malgun Gothic"/>
            </a:endParaRPr>
          </a:p>
          <a:p>
            <a:pPr indent="-77152" lvl="0" marL="182880" rtl="0" algn="l">
              <a:lnSpc>
                <a:spcPct val="100000"/>
              </a:lnSpc>
              <a:spcBef>
                <a:spcPts val="900"/>
              </a:spcBef>
              <a:spcAft>
                <a:spcPts val="0"/>
              </a:spcAft>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1483962" y="274638"/>
            <a:ext cx="8726838" cy="1143000"/>
          </a:xfrm>
          <a:prstGeom prst="rect">
            <a:avLst/>
          </a:prstGeom>
          <a:no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b="1" lang="ko-KR" sz="4000"/>
              <a:t> [COVID-19] Informationen</a:t>
            </a:r>
            <a:endParaRPr b="1" sz="4000"/>
          </a:p>
        </p:txBody>
      </p:sp>
      <p:sp>
        <p:nvSpPr>
          <p:cNvPr id="177" name="Google Shape;177;p8"/>
          <p:cNvSpPr txBox="1"/>
          <p:nvPr>
            <p:ph idx="1" type="body"/>
          </p:nvPr>
        </p:nvSpPr>
        <p:spPr>
          <a:xfrm>
            <a:off x="1483962" y="1615698"/>
            <a:ext cx="9224075" cy="4526100"/>
          </a:xfrm>
          <a:prstGeom prst="rect">
            <a:avLst/>
          </a:prstGeom>
          <a:noFill/>
          <a:ln>
            <a:noFill/>
          </a:ln>
        </p:spPr>
        <p:txBody>
          <a:bodyPr anchorCtr="0" anchor="t" bIns="45700" lIns="91400" spcFirstLastPara="1" rIns="91400" wrap="square" tIns="45700">
            <a:normAutofit/>
          </a:bodyPr>
          <a:lstStyle/>
          <a:p>
            <a:pPr indent="0" lvl="0" marL="0" rtl="0" algn="l">
              <a:lnSpc>
                <a:spcPct val="100000"/>
              </a:lnSpc>
              <a:spcBef>
                <a:spcPts val="0"/>
              </a:spcBef>
              <a:spcAft>
                <a:spcPts val="0"/>
              </a:spcAft>
              <a:buSzPts val="3200"/>
              <a:buNone/>
            </a:pPr>
            <a:r>
              <a:rPr b="1" lang="ko-KR" sz="3200"/>
              <a:t>Vor der Einreise </a:t>
            </a:r>
            <a:endParaRPr sz="3200"/>
          </a:p>
          <a:p>
            <a:pPr indent="-457200" lvl="0" marL="514350" rtl="0" algn="l">
              <a:lnSpc>
                <a:spcPct val="100000"/>
              </a:lnSpc>
              <a:spcBef>
                <a:spcPts val="900"/>
              </a:spcBef>
              <a:spcAft>
                <a:spcPts val="0"/>
              </a:spcAft>
              <a:buSzPts val="2000"/>
              <a:buChar char="◦"/>
            </a:pPr>
            <a:r>
              <a:rPr lang="ko-KR" sz="2000"/>
              <a:t>Direktflug buchen </a:t>
            </a:r>
            <a:endParaRPr/>
          </a:p>
          <a:p>
            <a:pPr indent="-457200" lvl="0" marL="514350" rtl="0" algn="l">
              <a:lnSpc>
                <a:spcPct val="100000"/>
              </a:lnSpc>
              <a:spcBef>
                <a:spcPts val="900"/>
              </a:spcBef>
              <a:spcAft>
                <a:spcPts val="0"/>
              </a:spcAft>
              <a:buSzPts val="2000"/>
              <a:buChar char="◦"/>
            </a:pPr>
            <a:r>
              <a:rPr lang="ko-KR" sz="2000"/>
              <a:t>Coronatest(PCR oder Anti-Gen Schnellest. keine Pflicht mehr), </a:t>
            </a:r>
            <a:r>
              <a:rPr lang="ko-KR" sz="2000">
                <a:solidFill>
                  <a:srgbClr val="FF0000"/>
                </a:solidFill>
              </a:rPr>
              <a:t>Impfnachweis(wenn vorhanden, für alle Fälle)</a:t>
            </a:r>
            <a:endParaRPr/>
          </a:p>
          <a:p>
            <a:pPr indent="-457200" lvl="0" marL="514350" rtl="0" algn="l">
              <a:lnSpc>
                <a:spcPct val="100000"/>
              </a:lnSpc>
              <a:spcBef>
                <a:spcPts val="900"/>
              </a:spcBef>
              <a:spcAft>
                <a:spcPts val="0"/>
              </a:spcAft>
              <a:buSzPts val="2000"/>
              <a:buChar char="◦"/>
            </a:pPr>
            <a:r>
              <a:rPr lang="ko-KR" sz="2000"/>
              <a:t>Ansprechpartner in Korea (Falls nötig, dann Herrn Shin angeben) </a:t>
            </a:r>
            <a:endParaRPr sz="2000">
              <a:solidFill>
                <a:srgbClr val="FF0000"/>
              </a:solidFill>
            </a:endParaRPr>
          </a:p>
          <a:p>
            <a:pPr indent="-457200" lvl="0" marL="514350" rtl="0" algn="l">
              <a:lnSpc>
                <a:spcPct val="100000"/>
              </a:lnSpc>
              <a:spcBef>
                <a:spcPts val="900"/>
              </a:spcBef>
              <a:spcAft>
                <a:spcPts val="0"/>
              </a:spcAft>
              <a:buSzPts val="2000"/>
              <a:buChar char="◦"/>
            </a:pPr>
            <a:r>
              <a:rPr lang="ko-KR" sz="2000">
                <a:solidFill>
                  <a:srgbClr val="FF0000"/>
                </a:solidFill>
              </a:rPr>
              <a:t>Q-Code: Vor der Abreise in das Q-Code System eintragen</a:t>
            </a:r>
            <a:endParaRPr/>
          </a:p>
          <a:p>
            <a:pPr indent="-457200" lvl="0" marL="514350" rtl="0" algn="l">
              <a:lnSpc>
                <a:spcPct val="100000"/>
              </a:lnSpc>
              <a:spcBef>
                <a:spcPts val="900"/>
              </a:spcBef>
              <a:spcAft>
                <a:spcPts val="0"/>
              </a:spcAft>
              <a:buSzPts val="2000"/>
              <a:buChar char="◦"/>
            </a:pPr>
            <a:r>
              <a:rPr lang="ko-KR" sz="2000">
                <a:solidFill>
                  <a:srgbClr val="FF0000"/>
                </a:solidFill>
              </a:rPr>
              <a:t>https://cov19ent.kdca.go.kr/cpassportal/biz/beffatstmnt/main.do?lang=en</a:t>
            </a:r>
            <a:endParaRPr sz="2700"/>
          </a:p>
          <a:p>
            <a:pPr indent="0" lvl="0" marL="0" rtl="0" algn="l">
              <a:lnSpc>
                <a:spcPct val="100000"/>
              </a:lnSpc>
              <a:spcBef>
                <a:spcPts val="360"/>
              </a:spcBef>
              <a:spcAft>
                <a:spcPts val="0"/>
              </a:spcAft>
              <a:buSzPts val="1800"/>
              <a:buNone/>
            </a:pPr>
            <a:r>
              <a:rPr b="1" lang="ko-KR"/>
              <a:t>Wichtig: </a:t>
            </a:r>
            <a:r>
              <a:rPr lang="ko-KR"/>
              <a:t>Derzeit besteht keine Quarantänepflicht mehr</a:t>
            </a:r>
            <a:endParaRPr/>
          </a:p>
          <a:p>
            <a:pPr indent="0" lvl="0" marL="0" rtl="0" algn="just">
              <a:lnSpc>
                <a:spcPct val="100000"/>
              </a:lnSpc>
              <a:spcBef>
                <a:spcPts val="360"/>
              </a:spcBef>
              <a:spcAft>
                <a:spcPts val="0"/>
              </a:spcAft>
              <a:buSzPts val="1800"/>
              <a:buNone/>
            </a:pPr>
            <a:r>
              <a:rPr b="1" lang="ko-KR"/>
              <a:t>Stand der Information</a:t>
            </a:r>
            <a:r>
              <a:rPr lang="ko-KR"/>
              <a:t>: Januar 2023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1507210" y="274638"/>
            <a:ext cx="8703590" cy="1143000"/>
          </a:xfrm>
          <a:prstGeom prst="rect">
            <a:avLst/>
          </a:prstGeom>
          <a:no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Clr>
                <a:srgbClr val="262626"/>
              </a:buClr>
              <a:buSzPts val="3300"/>
              <a:buFont typeface="Century Gothic"/>
              <a:buNone/>
            </a:pPr>
            <a:r>
              <a:rPr b="1" lang="ko-KR" sz="3300"/>
              <a:t>Einreise</a:t>
            </a:r>
            <a:endParaRPr b="1" sz="3300"/>
          </a:p>
        </p:txBody>
      </p:sp>
      <p:sp>
        <p:nvSpPr>
          <p:cNvPr id="183" name="Google Shape;183;p9"/>
          <p:cNvSpPr txBox="1"/>
          <p:nvPr>
            <p:ph idx="1" type="body"/>
          </p:nvPr>
        </p:nvSpPr>
        <p:spPr>
          <a:xfrm>
            <a:off x="1507210" y="1896176"/>
            <a:ext cx="9177580" cy="4047561"/>
          </a:xfrm>
          <a:prstGeom prst="rect">
            <a:avLst/>
          </a:prstGeom>
          <a:noFill/>
          <a:ln>
            <a:noFill/>
          </a:ln>
        </p:spPr>
        <p:txBody>
          <a:bodyPr anchorCtr="0" anchor="t" bIns="45700" lIns="91400" spcFirstLastPara="1" rIns="91400" wrap="square" tIns="45700">
            <a:normAutofit/>
          </a:bodyPr>
          <a:lstStyle/>
          <a:p>
            <a:pPr indent="0" lvl="0" marL="0" rtl="0" algn="l">
              <a:lnSpc>
                <a:spcPct val="115000"/>
              </a:lnSpc>
              <a:spcBef>
                <a:spcPts val="0"/>
              </a:spcBef>
              <a:spcAft>
                <a:spcPts val="0"/>
              </a:spcAft>
              <a:buSzPts val="1800"/>
              <a:buNone/>
            </a:pPr>
            <a:r>
              <a:rPr b="1" lang="ko-KR"/>
              <a:t>Am Flughafen in Korea</a:t>
            </a:r>
            <a:endParaRPr/>
          </a:p>
          <a:p>
            <a:pPr indent="0" lvl="0" marL="0" rtl="0" algn="l">
              <a:lnSpc>
                <a:spcPct val="115000"/>
              </a:lnSpc>
              <a:spcBef>
                <a:spcPts val="360"/>
              </a:spcBef>
              <a:spcAft>
                <a:spcPts val="0"/>
              </a:spcAft>
              <a:buSzPts val="1800"/>
              <a:buNone/>
            </a:pPr>
            <a:r>
              <a:t/>
            </a:r>
            <a:endParaRPr b="1"/>
          </a:p>
          <a:p>
            <a:pPr indent="-457200" lvl="0" marL="514350" rtl="0" algn="l">
              <a:lnSpc>
                <a:spcPct val="115000"/>
              </a:lnSpc>
              <a:spcBef>
                <a:spcPts val="900"/>
              </a:spcBef>
              <a:spcAft>
                <a:spcPts val="0"/>
              </a:spcAft>
              <a:buSzPts val="1800"/>
              <a:buChar char="◦"/>
            </a:pPr>
            <a:r>
              <a:rPr lang="ko-KR"/>
              <a:t>Dokumente jeglicher Art ausgedruckt und griffbereit  haben (persönliche und Uni Dokumente)</a:t>
            </a:r>
            <a:endParaRPr/>
          </a:p>
          <a:p>
            <a:pPr indent="-457200" lvl="0" marL="514350" rtl="0" algn="l">
              <a:lnSpc>
                <a:spcPct val="115000"/>
              </a:lnSpc>
              <a:spcBef>
                <a:spcPts val="900"/>
              </a:spcBef>
              <a:spcAft>
                <a:spcPts val="0"/>
              </a:spcAft>
              <a:buSzPts val="1800"/>
              <a:buChar char="◦"/>
            </a:pPr>
            <a:r>
              <a:rPr lang="ko-KR"/>
              <a:t>koreanische SIM Karte &amp; Nummer (wenn möglich, empfohlen)</a:t>
            </a:r>
            <a:endParaRPr/>
          </a:p>
          <a:p>
            <a:pPr indent="-457200" lvl="0" marL="514350" rtl="0" algn="l">
              <a:lnSpc>
                <a:spcPct val="115000"/>
              </a:lnSpc>
              <a:spcBef>
                <a:spcPts val="900"/>
              </a:spcBef>
              <a:spcAft>
                <a:spcPts val="0"/>
              </a:spcAft>
              <a:buSzPts val="1800"/>
              <a:buChar char="◦"/>
            </a:pPr>
            <a:r>
              <a:rPr lang="ko-KR"/>
              <a:t>Nach der Einreise, PCR-Coronatest in einem Health Center (innerhalb 72 Stunden) empfohlen </a:t>
            </a:r>
            <a:endParaRPr/>
          </a:p>
          <a:p>
            <a:pPr indent="0" lvl="0" marL="57150" rtl="0" algn="l">
              <a:lnSpc>
                <a:spcPct val="115000"/>
              </a:lnSpc>
              <a:spcBef>
                <a:spcPts val="90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한컴오피스">
  <a:themeElements>
    <a:clrScheme name="한컴오피스">
      <a:dk1>
        <a:srgbClr val="000000"/>
      </a:dk1>
      <a:lt1>
        <a:srgbClr val="FFFFFF"/>
      </a:lt1>
      <a:dk2>
        <a:srgbClr val="3A3C84"/>
      </a:dk2>
      <a:lt2>
        <a:srgbClr val="FAF3DB"/>
      </a:lt2>
      <a:accent1>
        <a:srgbClr val="6182D6"/>
      </a:accent1>
      <a:accent2>
        <a:srgbClr val="FF843A"/>
      </a:accent2>
      <a:accent3>
        <a:srgbClr val="B2B2B2"/>
      </a:accent3>
      <a:accent4>
        <a:srgbClr val="FFD700"/>
      </a:accent4>
      <a:accent5>
        <a:srgbClr val="289B6E"/>
      </a:accent5>
      <a:accent6>
        <a:srgbClr val="9D5CBB"/>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비누">
  <a:themeElements>
    <a:clrScheme name="비누">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비누">
  <a:themeElements>
    <a:clrScheme name="비누">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2021-06-26T08:28:43Z</dcterms:created>
  <dc:creator>한운석</dc:creator>
</cp:coreProperties>
</file>