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34"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380" r:id="rId12"/>
    <p:sldId id="267" r:id="rId13"/>
    <p:sldId id="268" r:id="rId14"/>
    <p:sldId id="269" r:id="rId15"/>
    <p:sldId id="270" r:id="rId16"/>
    <p:sldId id="271" r:id="rId17"/>
    <p:sldId id="274" r:id="rId18"/>
    <p:sldId id="281" r:id="rId19"/>
    <p:sldId id="282" r:id="rId20"/>
    <p:sldId id="283" r:id="rId21"/>
    <p:sldId id="285" r:id="rId22"/>
    <p:sldId id="289" r:id="rId23"/>
    <p:sldId id="290" r:id="rId24"/>
    <p:sldId id="291" r:id="rId25"/>
    <p:sldId id="292" r:id="rId26"/>
    <p:sldId id="275" r:id="rId27"/>
    <p:sldId id="276" r:id="rId28"/>
    <p:sldId id="277" r:id="rId29"/>
    <p:sldId id="279" r:id="rId30"/>
    <p:sldId id="280" r:id="rId31"/>
    <p:sldId id="293" r:id="rId32"/>
    <p:sldId id="294" r:id="rId33"/>
    <p:sldId id="296" r:id="rId34"/>
    <p:sldId id="300" r:id="rId35"/>
    <p:sldId id="302" r:id="rId36"/>
    <p:sldId id="303" r:id="rId37"/>
    <p:sldId id="305" r:id="rId38"/>
    <p:sldId id="309" r:id="rId39"/>
    <p:sldId id="311" r:id="rId40"/>
    <p:sldId id="312" r:id="rId41"/>
    <p:sldId id="314" r:id="rId42"/>
    <p:sldId id="381" r:id="rId43"/>
    <p:sldId id="382" r:id="rId44"/>
    <p:sldId id="315" r:id="rId45"/>
    <p:sldId id="379"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40" r:id="rId67"/>
    <p:sldId id="341" r:id="rId68"/>
    <p:sldId id="342" r:id="rId69"/>
    <p:sldId id="343" r:id="rId70"/>
    <p:sldId id="287" r:id="rId71"/>
    <p:sldId id="344" r:id="rId72"/>
    <p:sldId id="345" r:id="rId73"/>
    <p:sldId id="346" r:id="rId74"/>
    <p:sldId id="347" r:id="rId75"/>
    <p:sldId id="348" r:id="rId76"/>
    <p:sldId id="350" r:id="rId77"/>
    <p:sldId id="351" r:id="rId78"/>
    <p:sldId id="374" r:id="rId79"/>
    <p:sldId id="370" r:id="rId80"/>
  </p:sldIdLst>
  <p:sldSz cx="12192000" cy="6858000"/>
  <p:notesSz cx="6858000" cy="9144000"/>
  <p:embeddedFontLst>
    <p:embeddedFont>
      <p:font typeface="맑은 고딕" panose="020B0503020000020004" pitchFamily="50" charset="-127"/>
      <p:regular r:id="rId82"/>
      <p:bold r:id="rId83"/>
    </p:embeddedFont>
    <p:embeddedFont>
      <p:font typeface="Calibri" panose="020F0502020204030204" pitchFamily="34" charset="0"/>
      <p:regular r:id="rId84"/>
      <p:bold r:id="rId85"/>
      <p:italic r:id="rId86"/>
      <p:boldItalic r:id="rId87"/>
    </p:embeddedFont>
    <p:embeddedFont>
      <p:font typeface="Century Gothic" panose="020B0502020202020204" pitchFamily="34" charset="0"/>
      <p:regular r:id="rId88"/>
      <p:bold r:id="rId89"/>
      <p:italic r:id="rId90"/>
      <p:boldItalic r:id="rId91"/>
    </p:embeddedFont>
    <p:embeddedFont>
      <p:font typeface="Garamond" panose="02020404030301010803" pitchFamily="18" charset="0"/>
      <p:regular r:id="rId92"/>
      <p:bold r:id="rId93"/>
      <p:italic r:id="rId9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ACF4677E-8BD2-47ae-8A1F-98590045965D">
      <hp:hncThemeShow xmlns:hp="http://schemas.haansoft.com/office/presentation/8.0" xmlns:dsp="http://schemas.microsoft.com/office/drawing/2008/diagram" xmlns:dgm="http://schemas.openxmlformats.org/drawingml/2006/diagram" xmlns:c="http://schemas.openxmlformats.org/drawingml/2006/chart" xmlns=""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a:tblStyle styleId="{01A66EDD-3DAB-4C5B-A090-DC80EC1FD486}" styleName="Normal Style 1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lum val="90000"/>
            </a:schemeClr>
          </a:solidFill>
        </a:fill>
      </a:tcStyle>
    </a:wholeTbl>
    <a:band1H>
      <a:tcTxStyle/>
      <a:tcStyle>
        <a:tcBdr/>
        <a:fill>
          <a:solidFill>
            <a:schemeClr val="accent1">
              <a:lum val="80000"/>
            </a:schemeClr>
          </a:solidFill>
        </a:fill>
      </a:tcStyle>
    </a:band1H>
    <a:band2H>
      <a:tcTxStyle/>
      <a:tcStyle>
        <a:tcBdr/>
      </a:tcStyle>
    </a:band2H>
    <a:band1V>
      <a:tcTxStyle/>
      <a:tcStyle>
        <a:tcBdr/>
        <a:fill>
          <a:solidFill>
            <a:schemeClr val="accent1">
              <a:lum val="8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8"/>
    <p:restoredTop sz="93767" autoAdjust="0"/>
  </p:normalViewPr>
  <p:slideViewPr>
    <p:cSldViewPr snapToGrid="0" snapToObjects="1">
      <p:cViewPr>
        <p:scale>
          <a:sx n="72" d="100"/>
          <a:sy n="72" d="100"/>
        </p:scale>
        <p:origin x="24" y="-27"/>
      </p:cViewPr>
      <p:guideLst>
        <p:guide orient="horz" pos="2157"/>
        <p:guide pos="3839"/>
      </p:guideLst>
    </p:cSldViewPr>
  </p:slideViewPr>
  <p:notesTextViewPr>
    <p:cViewPr>
      <p:scale>
        <a:sx n="100" d="100"/>
        <a:sy n="100" d="100"/>
      </p:scale>
      <p:origin x="0" y="0"/>
    </p:cViewPr>
  </p:notesText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명훈" userId="316d74208132648d" providerId="LiveId" clId="{9F47D3FD-2F69-4E20-B13B-0D6541AFFF0C}"/>
    <pc:docChg chg="custSel addSld delSld modSld">
      <pc:chgData name="명훈" userId="316d74208132648d" providerId="LiveId" clId="{9F47D3FD-2F69-4E20-B13B-0D6541AFFF0C}" dt="2023-01-19T13:10:43.686" v="1651" actId="20577"/>
      <pc:docMkLst>
        <pc:docMk/>
      </pc:docMkLst>
      <pc:sldChg chg="modSp">
        <pc:chgData name="명훈" userId="316d74208132648d" providerId="LiveId" clId="{9F47D3FD-2F69-4E20-B13B-0D6541AFFF0C}" dt="2023-01-19T11:32:10.897" v="536" actId="20577"/>
        <pc:sldMkLst>
          <pc:docMk/>
          <pc:sldMk cId="0" sldId="256"/>
        </pc:sldMkLst>
        <pc:spChg chg="mod">
          <ac:chgData name="명훈" userId="316d74208132648d" providerId="LiveId" clId="{9F47D3FD-2F69-4E20-B13B-0D6541AFFF0C}" dt="2023-01-19T11:32:10.897" v="536" actId="20577"/>
          <ac:spMkLst>
            <pc:docMk/>
            <pc:sldMk cId="0" sldId="256"/>
            <ac:spMk id="2" creationId="{00000000-0000-0000-0000-000000000000}"/>
          </ac:spMkLst>
        </pc:spChg>
      </pc:sldChg>
      <pc:sldChg chg="modSp mod">
        <pc:chgData name="명훈" userId="316d74208132648d" providerId="LiveId" clId="{9F47D3FD-2F69-4E20-B13B-0D6541AFFF0C}" dt="2023-01-19T11:35:34.175" v="539" actId="20577"/>
        <pc:sldMkLst>
          <pc:docMk/>
          <pc:sldMk cId="0" sldId="261"/>
        </pc:sldMkLst>
        <pc:spChg chg="mod">
          <ac:chgData name="명훈" userId="316d74208132648d" providerId="LiveId" clId="{9F47D3FD-2F69-4E20-B13B-0D6541AFFF0C}" dt="2023-01-19T11:35:34.175" v="539" actId="20577"/>
          <ac:spMkLst>
            <pc:docMk/>
            <pc:sldMk cId="0" sldId="261"/>
            <ac:spMk id="3" creationId="{00000000-0000-0000-0000-000000000000}"/>
          </ac:spMkLst>
        </pc:spChg>
      </pc:sldChg>
      <pc:sldChg chg="modSp mod">
        <pc:chgData name="명훈" userId="316d74208132648d" providerId="LiveId" clId="{9F47D3FD-2F69-4E20-B13B-0D6541AFFF0C}" dt="2023-01-19T11:37:20.413" v="569" actId="20577"/>
        <pc:sldMkLst>
          <pc:docMk/>
          <pc:sldMk cId="0" sldId="262"/>
        </pc:sldMkLst>
        <pc:spChg chg="mod">
          <ac:chgData name="명훈" userId="316d74208132648d" providerId="LiveId" clId="{9F47D3FD-2F69-4E20-B13B-0D6541AFFF0C}" dt="2023-01-19T11:37:20.413" v="569" actId="20577"/>
          <ac:spMkLst>
            <pc:docMk/>
            <pc:sldMk cId="0" sldId="262"/>
            <ac:spMk id="3" creationId="{00000000-0000-0000-0000-000000000000}"/>
          </ac:spMkLst>
        </pc:spChg>
      </pc:sldChg>
      <pc:sldChg chg="modSp mod">
        <pc:chgData name="명훈" userId="316d74208132648d" providerId="LiveId" clId="{9F47D3FD-2F69-4E20-B13B-0D6541AFFF0C}" dt="2023-01-19T11:40:11.361" v="613" actId="5793"/>
        <pc:sldMkLst>
          <pc:docMk/>
          <pc:sldMk cId="0" sldId="263"/>
        </pc:sldMkLst>
        <pc:spChg chg="mod">
          <ac:chgData name="명훈" userId="316d74208132648d" providerId="LiveId" clId="{9F47D3FD-2F69-4E20-B13B-0D6541AFFF0C}" dt="2023-01-19T11:40:11.361" v="613" actId="5793"/>
          <ac:spMkLst>
            <pc:docMk/>
            <pc:sldMk cId="0" sldId="263"/>
            <ac:spMk id="3" creationId="{00000000-0000-0000-0000-000000000000}"/>
          </ac:spMkLst>
        </pc:spChg>
      </pc:sldChg>
      <pc:sldChg chg="modSp mod">
        <pc:chgData name="명훈" userId="316d74208132648d" providerId="LiveId" clId="{9F47D3FD-2F69-4E20-B13B-0D6541AFFF0C}" dt="2023-01-19T11:41:50.848" v="640" actId="20577"/>
        <pc:sldMkLst>
          <pc:docMk/>
          <pc:sldMk cId="0" sldId="265"/>
        </pc:sldMkLst>
        <pc:spChg chg="mod">
          <ac:chgData name="명훈" userId="316d74208132648d" providerId="LiveId" clId="{9F47D3FD-2F69-4E20-B13B-0D6541AFFF0C}" dt="2023-01-19T11:41:50.848" v="640" actId="20577"/>
          <ac:spMkLst>
            <pc:docMk/>
            <pc:sldMk cId="0" sldId="265"/>
            <ac:spMk id="3" creationId="{00000000-0000-0000-0000-000000000000}"/>
          </ac:spMkLst>
        </pc:spChg>
      </pc:sldChg>
      <pc:sldChg chg="modSp mod">
        <pc:chgData name="명훈" userId="316d74208132648d" providerId="LiveId" clId="{9F47D3FD-2F69-4E20-B13B-0D6541AFFF0C}" dt="2023-01-19T11:44:06.993" v="677" actId="20577"/>
        <pc:sldMkLst>
          <pc:docMk/>
          <pc:sldMk cId="0" sldId="268"/>
        </pc:sldMkLst>
        <pc:spChg chg="mod">
          <ac:chgData name="명훈" userId="316d74208132648d" providerId="LiveId" clId="{9F47D3FD-2F69-4E20-B13B-0D6541AFFF0C}" dt="2023-01-19T11:44:06.993" v="677" actId="20577"/>
          <ac:spMkLst>
            <pc:docMk/>
            <pc:sldMk cId="0" sldId="268"/>
            <ac:spMk id="3" creationId="{00000000-0000-0000-0000-000000000000}"/>
          </ac:spMkLst>
        </pc:spChg>
      </pc:sldChg>
      <pc:sldChg chg="modSp mod">
        <pc:chgData name="명훈" userId="316d74208132648d" providerId="LiveId" clId="{9F47D3FD-2F69-4E20-B13B-0D6541AFFF0C}" dt="2023-01-19T11:46:27.734" v="718" actId="20577"/>
        <pc:sldMkLst>
          <pc:docMk/>
          <pc:sldMk cId="0" sldId="274"/>
        </pc:sldMkLst>
        <pc:spChg chg="mod">
          <ac:chgData name="명훈" userId="316d74208132648d" providerId="LiveId" clId="{9F47D3FD-2F69-4E20-B13B-0D6541AFFF0C}" dt="2023-01-19T11:46:27.734" v="718" actId="20577"/>
          <ac:spMkLst>
            <pc:docMk/>
            <pc:sldMk cId="0" sldId="274"/>
            <ac:spMk id="3" creationId="{00000000-0000-0000-0000-000000000000}"/>
          </ac:spMkLst>
        </pc:spChg>
      </pc:sldChg>
      <pc:sldChg chg="modSp mod">
        <pc:chgData name="명훈" userId="316d74208132648d" providerId="LiveId" clId="{9F47D3FD-2F69-4E20-B13B-0D6541AFFF0C}" dt="2023-01-19T11:49:10.364" v="719" actId="207"/>
        <pc:sldMkLst>
          <pc:docMk/>
          <pc:sldMk cId="0" sldId="276"/>
        </pc:sldMkLst>
        <pc:spChg chg="mod">
          <ac:chgData name="명훈" userId="316d74208132648d" providerId="LiveId" clId="{9F47D3FD-2F69-4E20-B13B-0D6541AFFF0C}" dt="2023-01-19T11:49:10.364" v="719" actId="207"/>
          <ac:spMkLst>
            <pc:docMk/>
            <pc:sldMk cId="0" sldId="276"/>
            <ac:spMk id="3" creationId="{00000000-0000-0000-0000-000000000000}"/>
          </ac:spMkLst>
        </pc:spChg>
      </pc:sldChg>
      <pc:sldChg chg="modSp mod">
        <pc:chgData name="명훈" userId="316d74208132648d" providerId="LiveId" clId="{9F47D3FD-2F69-4E20-B13B-0D6541AFFF0C}" dt="2023-01-19T11:51:50.591" v="760" actId="20577"/>
        <pc:sldMkLst>
          <pc:docMk/>
          <pc:sldMk cId="0" sldId="277"/>
        </pc:sldMkLst>
        <pc:spChg chg="mod">
          <ac:chgData name="명훈" userId="316d74208132648d" providerId="LiveId" clId="{9F47D3FD-2F69-4E20-B13B-0D6541AFFF0C}" dt="2023-01-19T11:51:50.591" v="760" actId="20577"/>
          <ac:spMkLst>
            <pc:docMk/>
            <pc:sldMk cId="0" sldId="277"/>
            <ac:spMk id="3" creationId="{00000000-0000-0000-0000-000000000000}"/>
          </ac:spMkLst>
        </pc:spChg>
      </pc:sldChg>
      <pc:sldChg chg="modSp mod">
        <pc:chgData name="명훈" userId="316d74208132648d" providerId="LiveId" clId="{9F47D3FD-2F69-4E20-B13B-0D6541AFFF0C}" dt="2023-01-19T12:40:26.464" v="1418" actId="20577"/>
        <pc:sldMkLst>
          <pc:docMk/>
          <pc:sldMk cId="0" sldId="287"/>
        </pc:sldMkLst>
        <pc:spChg chg="mod">
          <ac:chgData name="명훈" userId="316d74208132648d" providerId="LiveId" clId="{9F47D3FD-2F69-4E20-B13B-0D6541AFFF0C}" dt="2023-01-19T12:40:26.464" v="1418" actId="20577"/>
          <ac:spMkLst>
            <pc:docMk/>
            <pc:sldMk cId="0" sldId="287"/>
            <ac:spMk id="2" creationId="{00000000-0000-0000-0000-000000000000}"/>
          </ac:spMkLst>
        </pc:spChg>
      </pc:sldChg>
      <pc:sldChg chg="modSp mod">
        <pc:chgData name="명훈" userId="316d74208132648d" providerId="LiveId" clId="{9F47D3FD-2F69-4E20-B13B-0D6541AFFF0C}" dt="2023-01-19T11:57:02.752" v="822" actId="12"/>
        <pc:sldMkLst>
          <pc:docMk/>
          <pc:sldMk cId="0" sldId="294"/>
        </pc:sldMkLst>
        <pc:spChg chg="mod">
          <ac:chgData name="명훈" userId="316d74208132648d" providerId="LiveId" clId="{9F47D3FD-2F69-4E20-B13B-0D6541AFFF0C}" dt="2023-01-19T11:57:02.752" v="822" actId="12"/>
          <ac:spMkLst>
            <pc:docMk/>
            <pc:sldMk cId="0" sldId="294"/>
            <ac:spMk id="3" creationId="{00000000-0000-0000-0000-000000000000}"/>
          </ac:spMkLst>
        </pc:spChg>
      </pc:sldChg>
      <pc:sldChg chg="del">
        <pc:chgData name="명훈" userId="316d74208132648d" providerId="LiveId" clId="{9F47D3FD-2F69-4E20-B13B-0D6541AFFF0C}" dt="2023-01-19T11:57:45.380" v="823" actId="2696"/>
        <pc:sldMkLst>
          <pc:docMk/>
          <pc:sldMk cId="0" sldId="297"/>
        </pc:sldMkLst>
      </pc:sldChg>
      <pc:sldChg chg="del">
        <pc:chgData name="명훈" userId="316d74208132648d" providerId="LiveId" clId="{9F47D3FD-2F69-4E20-B13B-0D6541AFFF0C}" dt="2023-01-19T11:57:50.104" v="824" actId="2696"/>
        <pc:sldMkLst>
          <pc:docMk/>
          <pc:sldMk cId="0" sldId="298"/>
        </pc:sldMkLst>
      </pc:sldChg>
      <pc:sldChg chg="del">
        <pc:chgData name="명훈" userId="316d74208132648d" providerId="LiveId" clId="{9F47D3FD-2F69-4E20-B13B-0D6541AFFF0C}" dt="2023-01-19T11:57:55.775" v="825" actId="2696"/>
        <pc:sldMkLst>
          <pc:docMk/>
          <pc:sldMk cId="0" sldId="299"/>
        </pc:sldMkLst>
      </pc:sldChg>
      <pc:sldChg chg="modSp mod">
        <pc:chgData name="명훈" userId="316d74208132648d" providerId="LiveId" clId="{9F47D3FD-2F69-4E20-B13B-0D6541AFFF0C}" dt="2023-01-19T11:59:20.685" v="862" actId="5793"/>
        <pc:sldMkLst>
          <pc:docMk/>
          <pc:sldMk cId="0" sldId="305"/>
        </pc:sldMkLst>
        <pc:spChg chg="mod">
          <ac:chgData name="명훈" userId="316d74208132648d" providerId="LiveId" clId="{9F47D3FD-2F69-4E20-B13B-0D6541AFFF0C}" dt="2023-01-19T11:59:20.685" v="862" actId="5793"/>
          <ac:spMkLst>
            <pc:docMk/>
            <pc:sldMk cId="0" sldId="305"/>
            <ac:spMk id="3" creationId="{00000000-0000-0000-0000-000000000000}"/>
          </ac:spMkLst>
        </pc:spChg>
      </pc:sldChg>
      <pc:sldChg chg="modSp mod">
        <pc:chgData name="명훈" userId="316d74208132648d" providerId="LiveId" clId="{9F47D3FD-2F69-4E20-B13B-0D6541AFFF0C}" dt="2023-01-19T12:14:03.937" v="1201" actId="20577"/>
        <pc:sldMkLst>
          <pc:docMk/>
          <pc:sldMk cId="0" sldId="323"/>
        </pc:sldMkLst>
        <pc:spChg chg="mod">
          <ac:chgData name="명훈" userId="316d74208132648d" providerId="LiveId" clId="{9F47D3FD-2F69-4E20-B13B-0D6541AFFF0C}" dt="2023-01-19T12:14:03.937" v="1201" actId="20577"/>
          <ac:spMkLst>
            <pc:docMk/>
            <pc:sldMk cId="0" sldId="323"/>
            <ac:spMk id="3" creationId="{00000000-0000-0000-0000-000000000000}"/>
          </ac:spMkLst>
        </pc:spChg>
      </pc:sldChg>
      <pc:sldChg chg="modSp mod">
        <pc:chgData name="명훈" userId="316d74208132648d" providerId="LiveId" clId="{9F47D3FD-2F69-4E20-B13B-0D6541AFFF0C}" dt="2023-01-19T12:27:00.979" v="1207" actId="20577"/>
        <pc:sldMkLst>
          <pc:docMk/>
          <pc:sldMk cId="0" sldId="327"/>
        </pc:sldMkLst>
        <pc:spChg chg="mod">
          <ac:chgData name="명훈" userId="316d74208132648d" providerId="LiveId" clId="{9F47D3FD-2F69-4E20-B13B-0D6541AFFF0C}" dt="2023-01-19T12:27:00.979" v="1207" actId="20577"/>
          <ac:spMkLst>
            <pc:docMk/>
            <pc:sldMk cId="0" sldId="327"/>
            <ac:spMk id="3" creationId="{00000000-0000-0000-0000-000000000000}"/>
          </ac:spMkLst>
        </pc:spChg>
      </pc:sldChg>
      <pc:sldChg chg="modSp mod">
        <pc:chgData name="명훈" userId="316d74208132648d" providerId="LiveId" clId="{9F47D3FD-2F69-4E20-B13B-0D6541AFFF0C}" dt="2023-01-19T12:29:36.755" v="1212" actId="20577"/>
        <pc:sldMkLst>
          <pc:docMk/>
          <pc:sldMk cId="0" sldId="334"/>
        </pc:sldMkLst>
        <pc:spChg chg="mod">
          <ac:chgData name="명훈" userId="316d74208132648d" providerId="LiveId" clId="{9F47D3FD-2F69-4E20-B13B-0D6541AFFF0C}" dt="2023-01-19T12:29:36.755" v="1212" actId="20577"/>
          <ac:spMkLst>
            <pc:docMk/>
            <pc:sldMk cId="0" sldId="334"/>
            <ac:spMk id="2" creationId="{00000000-0000-0000-0000-000000000000}"/>
          </ac:spMkLst>
        </pc:spChg>
      </pc:sldChg>
      <pc:sldChg chg="modSp mod">
        <pc:chgData name="명훈" userId="316d74208132648d" providerId="LiveId" clId="{9F47D3FD-2F69-4E20-B13B-0D6541AFFF0C}" dt="2023-01-19T12:34:51.744" v="1369" actId="20577"/>
        <pc:sldMkLst>
          <pc:docMk/>
          <pc:sldMk cId="0" sldId="335"/>
        </pc:sldMkLst>
        <pc:spChg chg="mod">
          <ac:chgData name="명훈" userId="316d74208132648d" providerId="LiveId" clId="{9F47D3FD-2F69-4E20-B13B-0D6541AFFF0C}" dt="2023-01-19T12:34:51.744" v="1369" actId="20577"/>
          <ac:spMkLst>
            <pc:docMk/>
            <pc:sldMk cId="0" sldId="335"/>
            <ac:spMk id="3" creationId="{00000000-0000-0000-0000-000000000000}"/>
          </ac:spMkLst>
        </pc:spChg>
      </pc:sldChg>
      <pc:sldChg chg="modSp mod">
        <pc:chgData name="명훈" userId="316d74208132648d" providerId="LiveId" clId="{9F47D3FD-2F69-4E20-B13B-0D6541AFFF0C}" dt="2023-01-19T12:37:20.863" v="1406" actId="20577"/>
        <pc:sldMkLst>
          <pc:docMk/>
          <pc:sldMk cId="0" sldId="336"/>
        </pc:sldMkLst>
        <pc:spChg chg="mod">
          <ac:chgData name="명훈" userId="316d74208132648d" providerId="LiveId" clId="{9F47D3FD-2F69-4E20-B13B-0D6541AFFF0C}" dt="2023-01-19T12:37:20.863" v="1406" actId="20577"/>
          <ac:spMkLst>
            <pc:docMk/>
            <pc:sldMk cId="0" sldId="336"/>
            <ac:spMk id="3" creationId="{00000000-0000-0000-0000-000000000000}"/>
          </ac:spMkLst>
        </pc:spChg>
      </pc:sldChg>
      <pc:sldChg chg="del">
        <pc:chgData name="명훈" userId="316d74208132648d" providerId="LiveId" clId="{9F47D3FD-2F69-4E20-B13B-0D6541AFFF0C}" dt="2023-01-19T12:37:34.495" v="1407" actId="2696"/>
        <pc:sldMkLst>
          <pc:docMk/>
          <pc:sldMk cId="0" sldId="337"/>
        </pc:sldMkLst>
      </pc:sldChg>
      <pc:sldChg chg="del">
        <pc:chgData name="명훈" userId="316d74208132648d" providerId="LiveId" clId="{9F47D3FD-2F69-4E20-B13B-0D6541AFFF0C}" dt="2023-01-19T12:37:42.759" v="1408" actId="2696"/>
        <pc:sldMkLst>
          <pc:docMk/>
          <pc:sldMk cId="0" sldId="338"/>
        </pc:sldMkLst>
      </pc:sldChg>
      <pc:sldChg chg="modSp mod">
        <pc:chgData name="명훈" userId="316d74208132648d" providerId="LiveId" clId="{9F47D3FD-2F69-4E20-B13B-0D6541AFFF0C}" dt="2023-01-19T12:41:10.622" v="1455" actId="20577"/>
        <pc:sldMkLst>
          <pc:docMk/>
          <pc:sldMk cId="0" sldId="342"/>
        </pc:sldMkLst>
        <pc:spChg chg="mod">
          <ac:chgData name="명훈" userId="316d74208132648d" providerId="LiveId" clId="{9F47D3FD-2F69-4E20-B13B-0D6541AFFF0C}" dt="2023-01-19T12:41:10.622" v="1455" actId="20577"/>
          <ac:spMkLst>
            <pc:docMk/>
            <pc:sldMk cId="0" sldId="342"/>
            <ac:spMk id="3" creationId="{00000000-0000-0000-0000-000000000000}"/>
          </ac:spMkLst>
        </pc:spChg>
      </pc:sldChg>
      <pc:sldChg chg="modSp mod">
        <pc:chgData name="명훈" userId="316d74208132648d" providerId="LiveId" clId="{9F47D3FD-2F69-4E20-B13B-0D6541AFFF0C}" dt="2023-01-19T12:46:22.663" v="1506" actId="20577"/>
        <pc:sldMkLst>
          <pc:docMk/>
          <pc:sldMk cId="0" sldId="347"/>
        </pc:sldMkLst>
        <pc:spChg chg="mod">
          <ac:chgData name="명훈" userId="316d74208132648d" providerId="LiveId" clId="{9F47D3FD-2F69-4E20-B13B-0D6541AFFF0C}" dt="2023-01-19T12:46:22.663" v="1506" actId="20577"/>
          <ac:spMkLst>
            <pc:docMk/>
            <pc:sldMk cId="0" sldId="347"/>
            <ac:spMk id="3" creationId="{00000000-0000-0000-0000-000000000000}"/>
          </ac:spMkLst>
        </pc:spChg>
      </pc:sldChg>
      <pc:sldChg chg="modSp mod">
        <pc:chgData name="명훈" userId="316d74208132648d" providerId="LiveId" clId="{9F47D3FD-2F69-4E20-B13B-0D6541AFFF0C}" dt="2023-01-19T13:02:50.583" v="1507" actId="20577"/>
        <pc:sldMkLst>
          <pc:docMk/>
          <pc:sldMk cId="0" sldId="348"/>
        </pc:sldMkLst>
        <pc:spChg chg="mod">
          <ac:chgData name="명훈" userId="316d74208132648d" providerId="LiveId" clId="{9F47D3FD-2F69-4E20-B13B-0D6541AFFF0C}" dt="2023-01-19T13:02:50.583" v="1507" actId="20577"/>
          <ac:spMkLst>
            <pc:docMk/>
            <pc:sldMk cId="0" sldId="348"/>
            <ac:spMk id="783" creationId="{00000000-0000-0000-0000-000000000000}"/>
          </ac:spMkLst>
        </pc:spChg>
      </pc:sldChg>
      <pc:sldChg chg="modSp mod">
        <pc:chgData name="명훈" userId="316d74208132648d" providerId="LiveId" clId="{9F47D3FD-2F69-4E20-B13B-0D6541AFFF0C}" dt="2023-01-19T13:09:04.103" v="1577" actId="20577"/>
        <pc:sldMkLst>
          <pc:docMk/>
          <pc:sldMk cId="0" sldId="350"/>
        </pc:sldMkLst>
        <pc:spChg chg="mod">
          <ac:chgData name="명훈" userId="316d74208132648d" providerId="LiveId" clId="{9F47D3FD-2F69-4E20-B13B-0D6541AFFF0C}" dt="2023-01-19T13:09:04.103" v="1577" actId="20577"/>
          <ac:spMkLst>
            <pc:docMk/>
            <pc:sldMk cId="0" sldId="350"/>
            <ac:spMk id="795" creationId="{00000000-0000-0000-0000-000000000000}"/>
          </ac:spMkLst>
        </pc:spChg>
      </pc:sldChg>
      <pc:sldChg chg="modSp mod">
        <pc:chgData name="명훈" userId="316d74208132648d" providerId="LiveId" clId="{9F47D3FD-2F69-4E20-B13B-0D6541AFFF0C}" dt="2023-01-19T13:10:43.686" v="1651" actId="20577"/>
        <pc:sldMkLst>
          <pc:docMk/>
          <pc:sldMk cId="0" sldId="351"/>
        </pc:sldMkLst>
        <pc:spChg chg="mod">
          <ac:chgData name="명훈" userId="316d74208132648d" providerId="LiveId" clId="{9F47D3FD-2F69-4E20-B13B-0D6541AFFF0C}" dt="2023-01-19T13:10:43.686" v="1651" actId="20577"/>
          <ac:spMkLst>
            <pc:docMk/>
            <pc:sldMk cId="0" sldId="351"/>
            <ac:spMk id="801" creationId="{00000000-0000-0000-0000-000000000000}"/>
          </ac:spMkLst>
        </pc:spChg>
      </pc:sldChg>
      <pc:sldChg chg="addSp delSp modSp new mod">
        <pc:chgData name="명훈" userId="316d74208132648d" providerId="LiveId" clId="{9F47D3FD-2F69-4E20-B13B-0D6541AFFF0C}" dt="2023-01-16T15:31:54.973" v="53" actId="20577"/>
        <pc:sldMkLst>
          <pc:docMk/>
          <pc:sldMk cId="3278004071" sldId="381"/>
        </pc:sldMkLst>
        <pc:spChg chg="mod">
          <ac:chgData name="명훈" userId="316d74208132648d" providerId="LiveId" clId="{9F47D3FD-2F69-4E20-B13B-0D6541AFFF0C}" dt="2023-01-16T15:31:54.973" v="53" actId="20577"/>
          <ac:spMkLst>
            <pc:docMk/>
            <pc:sldMk cId="3278004071" sldId="381"/>
            <ac:spMk id="2" creationId="{B032DFA7-A243-652A-BAAB-CEA668D381BA}"/>
          </ac:spMkLst>
        </pc:spChg>
        <pc:spChg chg="del">
          <ac:chgData name="명훈" userId="316d74208132648d" providerId="LiveId" clId="{9F47D3FD-2F69-4E20-B13B-0D6541AFFF0C}" dt="2023-01-16T15:31:27.096" v="46" actId="931"/>
          <ac:spMkLst>
            <pc:docMk/>
            <pc:sldMk cId="3278004071" sldId="381"/>
            <ac:spMk id="3" creationId="{E8655F8A-30EF-B871-ED4C-FA0D1DF098ED}"/>
          </ac:spMkLst>
        </pc:spChg>
        <pc:picChg chg="add mod">
          <ac:chgData name="명훈" userId="316d74208132648d" providerId="LiveId" clId="{9F47D3FD-2F69-4E20-B13B-0D6541AFFF0C}" dt="2023-01-16T15:31:27.096" v="46" actId="931"/>
          <ac:picMkLst>
            <pc:docMk/>
            <pc:sldMk cId="3278004071" sldId="381"/>
            <ac:picMk id="5" creationId="{DC5C7B68-1852-272B-1494-7136FE0921B6}"/>
          </ac:picMkLst>
        </pc:picChg>
      </pc:sldChg>
      <pc:sldChg chg="modSp new mod">
        <pc:chgData name="명훈" userId="316d74208132648d" providerId="LiveId" clId="{9F47D3FD-2F69-4E20-B13B-0D6541AFFF0C}" dt="2023-01-19T12:03:50.095" v="919" actId="5793"/>
        <pc:sldMkLst>
          <pc:docMk/>
          <pc:sldMk cId="2169984161" sldId="382"/>
        </pc:sldMkLst>
        <pc:spChg chg="mod">
          <ac:chgData name="명훈" userId="316d74208132648d" providerId="LiveId" clId="{9F47D3FD-2F69-4E20-B13B-0D6541AFFF0C}" dt="2023-01-16T15:33:53.510" v="85" actId="20577"/>
          <ac:spMkLst>
            <pc:docMk/>
            <pc:sldMk cId="2169984161" sldId="382"/>
            <ac:spMk id="2" creationId="{57B0E760-8979-598C-DAE6-3A9033D0D20F}"/>
          </ac:spMkLst>
        </pc:spChg>
        <pc:spChg chg="mod">
          <ac:chgData name="명훈" userId="316d74208132648d" providerId="LiveId" clId="{9F47D3FD-2F69-4E20-B13B-0D6541AFFF0C}" dt="2023-01-19T12:03:50.095" v="919" actId="5793"/>
          <ac:spMkLst>
            <pc:docMk/>
            <pc:sldMk cId="2169984161" sldId="382"/>
            <ac:spMk id="3" creationId="{3581D6CE-A4A5-79E5-1EF6-EAA8217E28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a:lstStyle>
            <a:lvl1pPr algn="l">
              <a:defRPr sz="1200"/>
            </a:lvl1pPr>
          </a:lstStyle>
          <a:p>
            <a:pPr lvl="0">
              <a:defRPr/>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a:pPr>
            <a:fld id="{E2B2BC9D-A816-4D0A-858B-1D023B3A8ACA}" type="datetime1">
              <a:rPr lang="ko-KR" altLang="en-US"/>
              <a:pPr lvl="0">
                <a:defRPr/>
              </a:pPr>
              <a:t>2023-01-19</a:t>
            </a:fld>
            <a:endParaRPr lang="ko-KR" altLang="en-US"/>
          </a:p>
        </p:txBody>
      </p:sp>
      <p:sp>
        <p:nvSpPr>
          <p:cNvPr id="4" name="슬라이드 이미지 개체 틀 3"/>
          <p:cNvSpPr>
            <a:spLocks noGrp="1" noRot="1" noChangeAspect="1" noTextEdi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anchor="ctr"/>
          <a:lstStyle/>
          <a:p>
            <a:pPr lvl="0">
              <a:defRPr/>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Autofit/>
          </a:bodyPr>
          <a:lstStyle/>
          <a:p>
            <a:pPr lvl="0">
              <a:defRPr/>
            </a:pPr>
            <a:r>
              <a:rPr lang="ko-KR" altLang="en-US"/>
              <a:t>마스터 텍스트 스타일을 편집합니다</a:t>
            </a:r>
          </a:p>
          <a:p>
            <a:pPr lvl="1">
              <a:defRPr/>
            </a:pPr>
            <a:r>
              <a:rPr lang="ko-KR" altLang="en-US"/>
              <a:t>둘째 수준</a:t>
            </a:r>
          </a:p>
          <a:p>
            <a:pPr lvl="2">
              <a:defRPr/>
            </a:pPr>
            <a:r>
              <a:rPr lang="ko-KR" altLang="en-US"/>
              <a:t>셋째 수준</a:t>
            </a:r>
          </a:p>
          <a:p>
            <a:pPr lvl="3">
              <a:defRPr/>
            </a:pPr>
            <a:r>
              <a:rPr lang="ko-KR" altLang="en-US"/>
              <a:t>넷째 수준</a:t>
            </a:r>
          </a:p>
          <a:p>
            <a:pPr lvl="4">
              <a:defRPr/>
            </a:pPr>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a:pPr>
            <a:fld id="{09F4262C-968C-4EE9-8164-CE16364706B3}" type="slidenum">
              <a:rPr lang="ko-KR" altLang="en-US"/>
              <a:pPr lvl="0">
                <a:defRPr/>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j-lt"/>
        <a:ea typeface="+mj-ea"/>
        <a:cs typeface="+mj-cs"/>
      </a:defRPr>
    </a:lvl1pPr>
    <a:lvl2pPr marL="457200" algn="l" defTabSz="914400" rtl="0" eaLnBrk="1" latinLnBrk="1" hangingPunct="1">
      <a:defRPr sz="1200" kern="1200">
        <a:solidFill>
          <a:schemeClr val="tx1"/>
        </a:solidFill>
        <a:latin typeface="+mj-lt"/>
        <a:ea typeface="+mj-ea"/>
        <a:cs typeface="+mj-cs"/>
      </a:defRPr>
    </a:lvl2pPr>
    <a:lvl3pPr marL="914400" algn="l" defTabSz="914400" rtl="0" eaLnBrk="1" latinLnBrk="1" hangingPunct="1">
      <a:defRPr sz="1200" kern="1200">
        <a:solidFill>
          <a:schemeClr val="tx1"/>
        </a:solidFill>
        <a:latin typeface="+mj-lt"/>
        <a:ea typeface="+mj-ea"/>
        <a:cs typeface="+mj-cs"/>
      </a:defRPr>
    </a:lvl3pPr>
    <a:lvl4pPr marL="1371600" algn="l" defTabSz="914400" rtl="0" eaLnBrk="1" latinLnBrk="1" hangingPunct="1">
      <a:defRPr sz="1200" kern="1200">
        <a:solidFill>
          <a:schemeClr val="tx1"/>
        </a:solidFill>
        <a:latin typeface="+mj-lt"/>
        <a:ea typeface="+mj-ea"/>
        <a:cs typeface="+mj-cs"/>
      </a:defRPr>
    </a:lvl4pPr>
    <a:lvl5pPr marL="1828800" algn="l" defTabSz="914400" rtl="0" eaLnBrk="1" latinLnBrk="1" hangingPunct="1">
      <a:defRPr sz="1200" kern="1200">
        <a:solidFill>
          <a:schemeClr val="tx1"/>
        </a:solidFill>
        <a:latin typeface="+mj-lt"/>
        <a:ea typeface="+mj-ea"/>
        <a:cs typeface="+mj-cs"/>
      </a:defRPr>
    </a:lvl5pPr>
    <a:lvl6pPr marL="2286000" algn="l" defTabSz="914400" rtl="0" eaLnBrk="1" latinLnBrk="1" hangingPunct="1">
      <a:defRPr sz="1200" kern="1200">
        <a:solidFill>
          <a:schemeClr val="tx1"/>
        </a:solidFill>
        <a:latin typeface="+mj-lt"/>
        <a:ea typeface="+mj-ea"/>
        <a:cs typeface="+mj-cs"/>
      </a:defRPr>
    </a:lvl6pPr>
    <a:lvl7pPr marL="2743200" algn="l" defTabSz="914400" rtl="0" eaLnBrk="1" latinLnBrk="1" hangingPunct="1">
      <a:defRPr sz="1200" kern="1200">
        <a:solidFill>
          <a:schemeClr val="tx1"/>
        </a:solidFill>
        <a:latin typeface="+mj-lt"/>
        <a:ea typeface="+mj-ea"/>
        <a:cs typeface="+mj-cs"/>
      </a:defRPr>
    </a:lvl7pPr>
    <a:lvl8pPr marL="3200400" algn="l" defTabSz="914400" rtl="0" eaLnBrk="1" latinLnBrk="1" hangingPunct="1">
      <a:defRPr sz="1200" kern="1200">
        <a:solidFill>
          <a:schemeClr val="tx1"/>
        </a:solidFill>
        <a:latin typeface="+mj-lt"/>
        <a:ea typeface="+mj-ea"/>
        <a:cs typeface="+mj-cs"/>
      </a:defRPr>
    </a:lvl8pPr>
    <a:lvl9pPr marL="3657600" algn="l" defTabSz="914400" rtl="0" eaLnBrk="1" latinLnBrk="1" hangingPunct="1">
      <a:defRPr sz="1200" kern="1200">
        <a:solidFill>
          <a:schemeClr val="tx1"/>
        </a:solidFill>
        <a:latin typeface="+mj-lt"/>
        <a:ea typeface="+mj-ea"/>
        <a:cs typeface="+mj-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100" name="Google Shape;100;p2: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0" name="Google Shape;620;ge25bfb01a4_0_63: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621" name="Google Shape;621;ge25bfb01a4_0_63: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3" name="Google Shape;663;ge25bfb01a4_0_68: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664" name="Google Shape;664;ge25bfb01a4_0_68: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9" name="Google Shape;779;ge25bfb01a4_0_0: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e25bfb01a4_0_0: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1" name="Google Shape;791;ge25bfb01a4_0_10: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e25bfb01a4_0_10: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7" name="Google Shape;797;ge25bfb01a4_0_17: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25bfb01a4_0_17: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112" name="Google Shape;112;p4: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lvl="0">
              <a:defRPr/>
            </a:pPr>
            <a:fld id="{09F4262C-968C-4EE9-8164-CE16364706B3}" type="slidenum">
              <a:rPr lang="ko-KR" altLang="en-US" smtClean="0"/>
              <a:pPr lvl="0">
                <a:defRPr/>
              </a:pPr>
              <a:t>6</a:t>
            </a:fld>
            <a:endParaRPr lang="ko-KR" altLang="en-US"/>
          </a:p>
        </p:txBody>
      </p:sp>
    </p:spTree>
    <p:extLst>
      <p:ext uri="{BB962C8B-B14F-4D97-AF65-F5344CB8AC3E}">
        <p14:creationId xmlns:p14="http://schemas.microsoft.com/office/powerpoint/2010/main" val="390106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3"/>
          <p:cNvSpPr>
            <a:spLocks noGrp="1" noRot="1" noChangeAspect="1" noTextEdit="1"/>
          </p:cNvSpPr>
          <p:nvPr>
            <p:ph type="sldImg" idx="2"/>
          </p:nvPr>
        </p:nvSpPr>
        <p:spPr/>
        <p:txBody>
          <a:bodyPr/>
          <a:lstStyle/>
          <a:p>
            <a:pPr>
              <a:defRPr/>
            </a:pPr>
            <a:endParaRPr lang="ko-KR" altLang="en-US"/>
          </a:p>
        </p:txBody>
      </p:sp>
      <p:sp>
        <p:nvSpPr>
          <p:cNvPr id="3" name="슬라이드 노트 개체 틀 4"/>
          <p:cNvSpPr>
            <a:spLocks noGrp="1"/>
          </p:cNvSpPr>
          <p:nvPr>
            <p:ph type="body" sz="quarter" idx="3"/>
          </p:nvPr>
        </p:nvSpPr>
        <p:spPr/>
        <p:txBody>
          <a:bodyPr/>
          <a:lstStyle/>
          <a:p>
            <a:pPr>
              <a:defRPr/>
            </a:pPr>
            <a:endParaRPr lang="ko-KR" altLang="en-US"/>
          </a:p>
        </p:txBody>
      </p:sp>
      <p:sp>
        <p:nvSpPr>
          <p:cNvPr id="4" name="슬라이드 번호 개체 틀 6"/>
          <p:cNvSpPr>
            <a:spLocks noGrp="1"/>
          </p:cNvSpPr>
          <p:nvPr>
            <p:ph type="sldNum" sz="quarter" idx="5"/>
          </p:nvPr>
        </p:nvSpPr>
        <p:spPr/>
        <p:txBody>
          <a:bodyPr/>
          <a:lstStyle/>
          <a:p>
            <a:pPr lvl="0">
              <a:defRPr/>
            </a:pPr>
            <a:fld id="{09F4262C-968C-4EE9-8164-CE16364706B3}" type="slidenum">
              <a:rPr lang="en-US" altLang="en-US"/>
              <a:pPr lvl="0">
                <a:defRPr/>
              </a:pPr>
              <a:t>10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 name="Google Shape;305;ge25bfb01a4_0_37: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306" name="Google Shape;306;ge25bfb01a4_0_37: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6" name="Google Shape;386;ge25bfb01a4_0_42: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387" name="Google Shape;387;ge25bfb01a4_0_42: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6;ge25bfb01a4_0_42: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389" name="Google Shape;387;ge25bfb01a4_0_42:notes"/>
          <p:cNvSpPr>
            <a:spLocks noGrp="1" noRot="1" noChangeAspect="1" noTextEdi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lvl="0">
              <a:defRPr/>
            </a:pPr>
            <a:fld id="{09F4262C-968C-4EE9-8164-CE16364706B3}" type="slidenum">
              <a:rPr lang="ko-KR" altLang="en-US" smtClean="0"/>
              <a:pPr lvl="0">
                <a:defRPr/>
              </a:pPr>
              <a:t>44</a:t>
            </a:fld>
            <a:endParaRPr lang="ko-KR" altLang="en-US"/>
          </a:p>
        </p:txBody>
      </p:sp>
    </p:spTree>
    <p:extLst>
      <p:ext uri="{BB962C8B-B14F-4D97-AF65-F5344CB8AC3E}">
        <p14:creationId xmlns:p14="http://schemas.microsoft.com/office/powerpoint/2010/main" val="276802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6" name="Google Shape;556;ge25bfb01a4_0_47: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557" name="Google Shape;557;ge25bfb01a4_0_47: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6;ge25bfb01a4_0_47: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559" name="Google Shape;557;ge25bfb01a4_0_47:notes"/>
          <p:cNvSpPr>
            <a:spLocks noGrp="1" noRot="1" noChangeAspect="1" noTextEdi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5" name="Google Shape;575;ge25bfb01a4_0_52: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576" name="Google Shape;576;ge25bfb01a4_0_52:notes"/>
          <p:cNvSpPr>
            <a:spLocks noGrp="1" noRot="1" noChangeAspect="1" noTextEdi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5;ge25bfb01a4_0_52:notes"/>
          <p:cNvSpPr txBox="1">
            <a:spLocks noGrp="1"/>
          </p:cNvSpPr>
          <p:nvPr>
            <p:ph type="body" idx="1"/>
          </p:nvPr>
        </p:nvSpPr>
        <p:spPr>
          <a:xfrm>
            <a:off x="685800" y="4343400"/>
            <a:ext cx="5486400" cy="4114800"/>
          </a:xfrm>
          <a:prstGeom prst="rect">
            <a:avLst/>
          </a:prstGeom>
        </p:spPr>
        <p:txBody>
          <a:bodyPr wrap="square" lIns="91424" tIns="91424" rIns="91424" bIns="91424" anchor="t" anchorCtr="0">
            <a:noAutofit/>
          </a:bodyPr>
          <a:lstStyle/>
          <a:p>
            <a:pPr marL="0" lvl="0" indent="0" algn="l" rtl="0">
              <a:spcBef>
                <a:spcPts val="0"/>
              </a:spcBef>
              <a:spcAft>
                <a:spcPts val="0"/>
              </a:spcAft>
              <a:buNone/>
              <a:defRPr/>
            </a:pPr>
            <a:endParaRPr lang="ko-KR" altLang="en-US"/>
          </a:p>
        </p:txBody>
      </p:sp>
      <p:sp>
        <p:nvSpPr>
          <p:cNvPr id="578" name="Google Shape;576;ge25bfb01a4_0_52:notes"/>
          <p:cNvSpPr>
            <a:spLocks noGrp="1" noRot="1" noChangeAspect="1" noTextEdi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ko-KR" altLang="en-US"/>
              <a:t>마스터 제목 스타일 편집</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940A130E-E3B8-4EBE-931F-81B26B8448AA}" type="datetime1">
              <a:rPr lang="ko-KR" altLang="en-US" smtClean="0"/>
              <a:pPr/>
              <a:t>2023-01-19</a:t>
            </a:fld>
            <a:endParaRPr lang="ko-KR" alt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ko-KR" alt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800C6A38-4290-41DD-B95C-4155372FD4AF}" type="slidenum">
              <a:rPr lang="ko-KR" altLang="en-US" smtClean="0"/>
              <a:pPr/>
              <a:t>‹#›</a:t>
            </a:fld>
            <a:endParaRPr lang="ko-KR" altLang="en-US"/>
          </a:p>
        </p:txBody>
      </p:sp>
    </p:spTree>
    <p:extLst>
      <p:ext uri="{BB962C8B-B14F-4D97-AF65-F5344CB8AC3E}">
        <p14:creationId xmlns:p14="http://schemas.microsoft.com/office/powerpoint/2010/main" val="38443396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pPr lvl="0">
              <a:defRPr/>
            </a:pPr>
            <a:fld id="{D422D86A-5F52-4165-8473-F1B836277586}" type="datetime1">
              <a:rPr lang="ko-KR" altLang="en-US" smtClean="0"/>
              <a:pPr lvl="0">
                <a:defRPr/>
              </a:pPr>
              <a:t>2023-01-19</a:t>
            </a:fld>
            <a:endParaRPr lang="ko-KR" altLang="en-US"/>
          </a:p>
        </p:txBody>
      </p:sp>
      <p:sp>
        <p:nvSpPr>
          <p:cNvPr id="5" name="Footer Placeholder 4"/>
          <p:cNvSpPr>
            <a:spLocks noGrp="1"/>
          </p:cNvSpPr>
          <p:nvPr>
            <p:ph type="ftr" sz="quarter" idx="11"/>
          </p:nvPr>
        </p:nvSpPr>
        <p:spPr/>
        <p:txBody>
          <a:bodyPr/>
          <a:lstStyle/>
          <a:p>
            <a:pPr lvl="0">
              <a:defRPr/>
            </a:pPr>
            <a:endParaRPr lang="ko-KR" altLang="en-US"/>
          </a:p>
        </p:txBody>
      </p:sp>
      <p:sp>
        <p:nvSpPr>
          <p:cNvPr id="6" name="Slide Number Placeholder 5"/>
          <p:cNvSpPr>
            <a:spLocks noGrp="1"/>
          </p:cNvSpPr>
          <p:nvPr>
            <p:ph type="sldNum" sz="quarter" idx="12"/>
          </p:nvPr>
        </p:nvSpPr>
        <p:spPr/>
        <p:txBody>
          <a:bodyPr/>
          <a:lstStyle/>
          <a:p>
            <a:pPr lvl="0">
              <a:defRPr/>
            </a:pPr>
            <a:fld id="{AD22CD3B-FDDF-4998-970C-76E6E0BEC65F}" type="slidenum">
              <a:rPr lang="ko-KR" altLang="en-US" smtClean="0"/>
              <a:pPr lvl="0">
                <a:defRPr/>
              </a:pPr>
              <a:t>‹#›</a:t>
            </a:fld>
            <a:endParaRPr lang="ko-KR" altLang="en-US"/>
          </a:p>
        </p:txBody>
      </p:sp>
    </p:spTree>
    <p:extLst>
      <p:ext uri="{BB962C8B-B14F-4D97-AF65-F5344CB8AC3E}">
        <p14:creationId xmlns:p14="http://schemas.microsoft.com/office/powerpoint/2010/main" val="39641976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pPr lvl="0">
              <a:defRPr/>
            </a:pPr>
            <a:fld id="{D422D86A-5F52-4165-8473-F1B836277586}" type="datetime1">
              <a:rPr lang="ko-KR" altLang="en-US" smtClean="0"/>
              <a:pPr lvl="0">
                <a:defRPr/>
              </a:pPr>
              <a:t>2023-01-19</a:t>
            </a:fld>
            <a:endParaRPr lang="ko-KR" altLang="en-US"/>
          </a:p>
        </p:txBody>
      </p:sp>
      <p:sp>
        <p:nvSpPr>
          <p:cNvPr id="5" name="Footer Placeholder 4"/>
          <p:cNvSpPr>
            <a:spLocks noGrp="1"/>
          </p:cNvSpPr>
          <p:nvPr>
            <p:ph type="ftr" sz="quarter" idx="11"/>
          </p:nvPr>
        </p:nvSpPr>
        <p:spPr/>
        <p:txBody>
          <a:bodyPr/>
          <a:lstStyle/>
          <a:p>
            <a:pPr lvl="0">
              <a:defRPr/>
            </a:pPr>
            <a:endParaRPr lang="ko-KR" altLang="en-US"/>
          </a:p>
        </p:txBody>
      </p:sp>
      <p:sp>
        <p:nvSpPr>
          <p:cNvPr id="6" name="Slide Number Placeholder 5"/>
          <p:cNvSpPr>
            <a:spLocks noGrp="1"/>
          </p:cNvSpPr>
          <p:nvPr>
            <p:ph type="sldNum" sz="quarter" idx="12"/>
          </p:nvPr>
        </p:nvSpPr>
        <p:spPr/>
        <p:txBody>
          <a:bodyPr/>
          <a:lstStyle/>
          <a:p>
            <a:pPr lvl="0">
              <a:defRPr/>
            </a:pPr>
            <a:fld id="{AD22CD3B-FDDF-4998-970C-76E6E0BEC65F}" type="slidenum">
              <a:rPr lang="ko-KR" altLang="en-US" smtClean="0"/>
              <a:pPr lvl="0">
                <a:defRPr/>
              </a:pPr>
              <a:t>‹#›</a:t>
            </a:fld>
            <a:endParaRPr lang="ko-KR" altLang="en-US"/>
          </a:p>
        </p:txBody>
      </p:sp>
    </p:spTree>
    <p:extLst>
      <p:ext uri="{BB962C8B-B14F-4D97-AF65-F5344CB8AC3E}">
        <p14:creationId xmlns:p14="http://schemas.microsoft.com/office/powerpoint/2010/main" val="13113102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표 개체 틀 2"/>
          <p:cNvSpPr>
            <a:spLocks noGrp="1"/>
          </p:cNvSpPr>
          <p:nvPr>
            <p:ph type="tbl" sz="quarter" idx="13"/>
          </p:nvPr>
        </p:nvSpPr>
        <p:spPr>
          <a:xfrm>
            <a:off x="608037" y="1643063"/>
            <a:ext cx="10972798" cy="4525200"/>
          </a:xfrm>
        </p:spPr>
        <p:txBody>
          <a:bodyPr/>
          <a:lstStyle>
            <a:lvl1pPr>
              <a:buFontTx/>
              <a:buNone/>
              <a:defRPr/>
            </a:lvl1pPr>
          </a:lstStyle>
          <a:p>
            <a:r>
              <a:rPr lang="ko-KR" altLang="en-US"/>
              <a:t>표를 추가하려면 아이콘을 클릭하십시오</a:t>
            </a:r>
          </a:p>
        </p:txBody>
      </p:sp>
      <p:sp>
        <p:nvSpPr>
          <p:cNvPr id="4" name="날짜 개체 틀 3"/>
          <p:cNvSpPr>
            <a:spLocks noGrp="1"/>
          </p:cNvSpPr>
          <p:nvPr>
            <p:ph type="dt" sz="half" idx="10"/>
          </p:nvPr>
        </p:nvSpPr>
        <p:spPr/>
        <p:txBody>
          <a:bodyPr/>
          <a:lstStyle/>
          <a:p>
            <a:fld id="{58721E90-850C-410B-8B89-8394F580CFDA}" type="datetime1">
              <a:rPr lang="ko-KR" altLang="en-US" smtClean="0"/>
              <a:pPr/>
              <a:t>2023-01-19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extLst>
      <p:ext uri="{BB962C8B-B14F-4D97-AF65-F5344CB8AC3E}">
        <p14:creationId xmlns:p14="http://schemas.microsoft.com/office/powerpoint/2010/main" val="424023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4953836A-82A3-4C8B-9D31-CD724F3673ED}" type="datetime1">
              <a:rPr lang="ko-KR" altLang="en-US" smtClean="0"/>
              <a:pPr/>
              <a:t>2023-01-19</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extLst>
      <p:ext uri="{BB962C8B-B14F-4D97-AF65-F5344CB8AC3E}">
        <p14:creationId xmlns:p14="http://schemas.microsoft.com/office/powerpoint/2010/main" val="409113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ko-KR" altLang="en-US"/>
              <a:t>마스터 제목 스타일 편집</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0728D28-603B-4EFC-80F8-17E5E9107035}" type="datetime1">
              <a:rPr lang="ko-KR" altLang="en-US" smtClean="0"/>
              <a:pPr/>
              <a:t>2023-01-19</a:t>
            </a:fld>
            <a:endParaRPr lang="ko-KR" alt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ko-KR" altLang="en-US"/>
          </a:p>
        </p:txBody>
      </p:sp>
      <p:sp>
        <p:nvSpPr>
          <p:cNvPr id="6" name="Slide Number Placeholder 5"/>
          <p:cNvSpPr>
            <a:spLocks noGrp="1"/>
          </p:cNvSpPr>
          <p:nvPr>
            <p:ph type="sldNum" sz="quarter" idx="12"/>
          </p:nvPr>
        </p:nvSpPr>
        <p:spPr>
          <a:xfrm>
            <a:off x="8604504" y="5211060"/>
            <a:ext cx="2112264" cy="228600"/>
          </a:xfrm>
        </p:spPr>
        <p:txBody>
          <a:bodyPr/>
          <a:lstStyle/>
          <a:p>
            <a:fld id="{AD22CD3B-FDDF-4998-970C-76E6E0BEC65F}" type="slidenum">
              <a:rPr lang="ko-KR" altLang="en-US" smtClean="0"/>
              <a:pPr/>
              <a:t>‹#›</a:t>
            </a:fld>
            <a:endParaRPr lang="ko-KR" altLang="en-US"/>
          </a:p>
        </p:txBody>
      </p:sp>
    </p:spTree>
    <p:extLst>
      <p:ext uri="{BB962C8B-B14F-4D97-AF65-F5344CB8AC3E}">
        <p14:creationId xmlns:p14="http://schemas.microsoft.com/office/powerpoint/2010/main" val="188588402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pPr lvl="0">
              <a:defRPr/>
            </a:pPr>
            <a:fld id="{D422D86A-5F52-4165-8473-F1B836277586}" type="datetime1">
              <a:rPr lang="ko-KR" altLang="en-US" smtClean="0"/>
              <a:pPr lvl="0">
                <a:defRPr/>
              </a:pPr>
              <a:t>2023-01-19</a:t>
            </a:fld>
            <a:endParaRPr lang="ko-KR" altLang="en-US"/>
          </a:p>
        </p:txBody>
      </p:sp>
      <p:sp>
        <p:nvSpPr>
          <p:cNvPr id="6" name="Footer Placeholder 5"/>
          <p:cNvSpPr>
            <a:spLocks noGrp="1"/>
          </p:cNvSpPr>
          <p:nvPr>
            <p:ph type="ftr" sz="quarter" idx="11"/>
          </p:nvPr>
        </p:nvSpPr>
        <p:spPr/>
        <p:txBody>
          <a:bodyPr/>
          <a:lstStyle/>
          <a:p>
            <a:pPr lvl="0">
              <a:defRPr/>
            </a:pPr>
            <a:endParaRPr lang="ko-KR" altLang="en-US"/>
          </a:p>
        </p:txBody>
      </p:sp>
      <p:sp>
        <p:nvSpPr>
          <p:cNvPr id="7" name="Slide Number Placeholder 6"/>
          <p:cNvSpPr>
            <a:spLocks noGrp="1"/>
          </p:cNvSpPr>
          <p:nvPr>
            <p:ph type="sldNum" sz="quarter" idx="12"/>
          </p:nvPr>
        </p:nvSpPr>
        <p:spPr/>
        <p:txBody>
          <a:bodyPr/>
          <a:lstStyle/>
          <a:p>
            <a:pPr lvl="0">
              <a:defRPr/>
            </a:pPr>
            <a:fld id="{AD22CD3B-FDDF-4998-970C-76E6E0BEC65F}" type="slidenum">
              <a:rPr lang="ko-KR" altLang="en-US" smtClean="0"/>
              <a:pPr lvl="0">
                <a:defRPr/>
              </a:pPr>
              <a:t>‹#›</a:t>
            </a:fld>
            <a:endParaRPr lang="ko-KR" altLang="en-US"/>
          </a:p>
        </p:txBody>
      </p:sp>
    </p:spTree>
    <p:extLst>
      <p:ext uri="{BB962C8B-B14F-4D97-AF65-F5344CB8AC3E}">
        <p14:creationId xmlns:p14="http://schemas.microsoft.com/office/powerpoint/2010/main" val="83639497"/>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pPr lvl="0">
              <a:defRPr/>
            </a:pPr>
            <a:fld id="{D422D86A-5F52-4165-8473-F1B836277586}" type="datetime1">
              <a:rPr lang="ko-KR" altLang="en-US" smtClean="0"/>
              <a:pPr lvl="0">
                <a:defRPr/>
              </a:pPr>
              <a:t>2023-01-19</a:t>
            </a:fld>
            <a:endParaRPr lang="ko-KR" altLang="en-US"/>
          </a:p>
        </p:txBody>
      </p:sp>
      <p:sp>
        <p:nvSpPr>
          <p:cNvPr id="8" name="Footer Placeholder 7"/>
          <p:cNvSpPr>
            <a:spLocks noGrp="1"/>
          </p:cNvSpPr>
          <p:nvPr>
            <p:ph type="ftr" sz="quarter" idx="11"/>
          </p:nvPr>
        </p:nvSpPr>
        <p:spPr/>
        <p:txBody>
          <a:bodyPr/>
          <a:lstStyle/>
          <a:p>
            <a:pPr lvl="0">
              <a:defRPr/>
            </a:pPr>
            <a:endParaRPr lang="ko-KR" altLang="en-US"/>
          </a:p>
        </p:txBody>
      </p:sp>
      <p:sp>
        <p:nvSpPr>
          <p:cNvPr id="9" name="Slide Number Placeholder 8"/>
          <p:cNvSpPr>
            <a:spLocks noGrp="1"/>
          </p:cNvSpPr>
          <p:nvPr>
            <p:ph type="sldNum" sz="quarter" idx="12"/>
          </p:nvPr>
        </p:nvSpPr>
        <p:spPr/>
        <p:txBody>
          <a:bodyPr/>
          <a:lstStyle/>
          <a:p>
            <a:pPr lvl="0">
              <a:defRPr/>
            </a:pPr>
            <a:fld id="{AD22CD3B-FDDF-4998-970C-76E6E0BEC65F}" type="slidenum">
              <a:rPr lang="ko-KR" altLang="en-US" smtClean="0"/>
              <a:pPr lvl="0">
                <a:defRPr/>
              </a:pPr>
              <a:t>‹#›</a:t>
            </a:fld>
            <a:endParaRPr lang="ko-KR" altLang="en-US"/>
          </a:p>
        </p:txBody>
      </p:sp>
    </p:spTree>
    <p:extLst>
      <p:ext uri="{BB962C8B-B14F-4D97-AF65-F5344CB8AC3E}">
        <p14:creationId xmlns:p14="http://schemas.microsoft.com/office/powerpoint/2010/main" val="1594715173"/>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5E0DA496-7307-4E8B-88DE-CB97B48BAB6F}" type="datetime1">
              <a:rPr lang="ko-KR" altLang="en-US" smtClean="0"/>
              <a:pPr/>
              <a:t>2023-01-19</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extLst>
      <p:ext uri="{BB962C8B-B14F-4D97-AF65-F5344CB8AC3E}">
        <p14:creationId xmlns:p14="http://schemas.microsoft.com/office/powerpoint/2010/main" val="245341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EBAF6-36D0-4DD8-B695-D4C1B37E35D6}" type="datetime1">
              <a:rPr lang="ko-KR" altLang="en-US" smtClean="0"/>
              <a:pPr/>
              <a:t>2023-01-19</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extLst>
      <p:ext uri="{BB962C8B-B14F-4D97-AF65-F5344CB8AC3E}">
        <p14:creationId xmlns:p14="http://schemas.microsoft.com/office/powerpoint/2010/main" val="85416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ko-KR" altLang="en-US"/>
              <a:t>마스터 제목 스타일 편집</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편집하려면 클릭</a:t>
            </a:r>
          </a:p>
        </p:txBody>
      </p:sp>
      <p:sp>
        <p:nvSpPr>
          <p:cNvPr id="8" name="Date Placeholder 7"/>
          <p:cNvSpPr>
            <a:spLocks noGrp="1"/>
          </p:cNvSpPr>
          <p:nvPr>
            <p:ph type="dt" sz="half" idx="10"/>
          </p:nvPr>
        </p:nvSpPr>
        <p:spPr/>
        <p:txBody>
          <a:bodyPr/>
          <a:lstStyle/>
          <a:p>
            <a:pPr lvl="0">
              <a:defRPr/>
            </a:pPr>
            <a:fld id="{D422D86A-5F52-4165-8473-F1B836277586}" type="datetime1">
              <a:rPr lang="ko-KR" altLang="en-US" smtClean="0"/>
              <a:pPr lvl="0">
                <a:defRPr/>
              </a:pPr>
              <a:t>2023-01-19</a:t>
            </a:fld>
            <a:endParaRPr lang="ko-KR" altLang="en-US"/>
          </a:p>
        </p:txBody>
      </p:sp>
      <p:sp>
        <p:nvSpPr>
          <p:cNvPr id="9" name="Footer Placeholder 8"/>
          <p:cNvSpPr>
            <a:spLocks noGrp="1"/>
          </p:cNvSpPr>
          <p:nvPr>
            <p:ph type="ftr" sz="quarter" idx="11"/>
          </p:nvPr>
        </p:nvSpPr>
        <p:spPr/>
        <p:txBody>
          <a:bodyPr/>
          <a:lstStyle>
            <a:lvl1pPr algn="r">
              <a:defRPr/>
            </a:lvl1pPr>
          </a:lstStyle>
          <a:p>
            <a:pPr lvl="0">
              <a:defRPr/>
            </a:pPr>
            <a:endParaRPr lang="ko-KR" alt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pPr lvl="0">
              <a:defRPr/>
            </a:pPr>
            <a:fld id="{AD22CD3B-FDDF-4998-970C-76E6E0BEC65F}" type="slidenum">
              <a:rPr lang="ko-KR" altLang="en-US" smtClean="0"/>
              <a:pPr lvl="0">
                <a:defRPr/>
              </a:pPr>
              <a:t>‹#›</a:t>
            </a:fld>
            <a:endParaRPr lang="ko-KR" alt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4749115"/>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lvl="0">
              <a:defRPr/>
            </a:pPr>
            <a:fld id="{D422D86A-5F52-4165-8473-F1B836277586}" type="datetime1">
              <a:rPr lang="ko-KR" altLang="en-US" smtClean="0"/>
              <a:pPr lvl="0">
                <a:defRPr/>
              </a:pPr>
              <a:t>2023-01-19</a:t>
            </a:fld>
            <a:endParaRPr lang="ko-KR" alt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lvl="0">
              <a:defRPr/>
            </a:pPr>
            <a:endParaRPr lang="ko-KR" alt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pPr lvl="0">
              <a:defRPr/>
            </a:pPr>
            <a:fld id="{AD22CD3B-FDDF-4998-970C-76E6E0BEC65F}" type="slidenum">
              <a:rPr lang="ko-KR" altLang="en-US" smtClean="0"/>
              <a:pPr lvl="0">
                <a:defRPr/>
              </a:pPr>
              <a:t>‹#›</a:t>
            </a:fld>
            <a:endParaRPr lang="ko-KR" alt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74682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lvl="0">
              <a:defRPr/>
            </a:pPr>
            <a:fld id="{D422D86A-5F52-4165-8473-F1B836277586}" type="datetime1">
              <a:rPr lang="ko-KR" altLang="en-US" smtClean="0"/>
              <a:pPr lvl="0">
                <a:defRPr/>
              </a:pPr>
              <a:t>2023-01-19</a:t>
            </a:fld>
            <a:endParaRPr lang="ko-KR" alt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lvl="0">
              <a:defRPr/>
            </a:pPr>
            <a:endParaRPr lang="ko-KR" alt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lvl="0">
              <a:defRPr/>
            </a:pPr>
            <a:fld id="{AD22CD3B-FDDF-4998-970C-76E6E0BEC65F}" type="slidenum">
              <a:rPr lang="ko-KR" altLang="en-US" smtClean="0"/>
              <a:pPr lvl="0">
                <a:defRPr/>
              </a:pPr>
              <a:t>‹#›</a:t>
            </a:fld>
            <a:endParaRPr lang="ko-KR" altLang="en-US"/>
          </a:p>
        </p:txBody>
      </p:sp>
    </p:spTree>
    <p:extLst>
      <p:ext uri="{BB962C8B-B14F-4D97-AF65-F5344CB8AC3E}">
        <p14:creationId xmlns:p14="http://schemas.microsoft.com/office/powerpoint/2010/main" val="288028079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hf sldNum="0" hdr="0" ftr="0" dt="0"/>
  <p:txStyles>
    <p:titleStyle>
      <a:lvl1pPr algn="l" defTabSz="914400" rtl="0" eaLnBrk="1" latinLnBrk="1"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1"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ream.cnu.ac.kr/contents/kor_01.php" TargetMode="External"/><Relationship Id="rId2" Type="http://schemas.openxmlformats.org/officeDocument/2006/relationships/hyperlink" Target="https://dream.cnu.ac.kr/eng/contents/curriculum.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z3.jbnu.ac.kr/sites/lec_koreaneng/index..do" TargetMode="External"/><Relationship Id="rId2" Type="http://schemas.openxmlformats.org/officeDocument/2006/relationships/hyperlink" Target="http://www.twoponds.co.kr/en/snu"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iie.hanyang.ac.kr/?passedIntro=true&amp;lang=eng" TargetMode="External"/><Relationship Id="rId2" Type="http://schemas.openxmlformats.org/officeDocument/2006/relationships/hyperlink" Target="https://www.hanyang.ac.kr/web/eng/global_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klceng.korea.ac.kr/klceng/index.do"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iie.khu.ac.kr/en/bbs/content.php?co_id=a_10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dorm.snu.ac.kr/en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twoponds.co.kr/en/snu" TargetMode="External"/><Relationship Id="rId2" Type="http://schemas.openxmlformats.org/officeDocument/2006/relationships/hyperlink" Target="https://lei.snu.ac.kr/mobile/en/klec/introduction/T-material.jsp"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klec.sogang.ac.kr/?url=/dep_02/2111.php"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unitc-my.sharepoint.com/:f:/g/personal/ankla01_cloud_uni-tuebingen_de/EnEKJp62a4BMofX_uobQMQABHbXorFLtCE9QVf_i3jG4O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oiss.skku.edu/oiss/index.do"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koreansli.skku.edu/ksli_eng/index.do"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skli.com/hp/main/main.do" TargetMode="External"/><Relationship Id="rId2" Type="http://schemas.openxmlformats.org/officeDocument/2006/relationships/hyperlink" Target="http://oia.yonsei.ac.kr/intstd/exOver.asp"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uni-tuebingen.de/fakultaeten/philosophische-fakultaet/fachbereiche/asien-orient-wissenschaften/koreanistik/tucku/bewerbu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그림 5" descr="실외, 나무, 하늘, 잔디이(가) 표시된 사진&#10;&#10;자동 생성된 설명">
            <a:extLst>
              <a:ext uri="{FF2B5EF4-FFF2-40B4-BE49-F238E27FC236}">
                <a16:creationId xmlns:a16="http://schemas.microsoft.com/office/drawing/2014/main" id="{1348469C-E346-48DC-BE54-D30A3BF4BD15}"/>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 name="제목 1"/>
          <p:cNvSpPr>
            <a:spLocks noGrp="1"/>
          </p:cNvSpPr>
          <p:nvPr>
            <p:ph type="ctrTitle"/>
          </p:nvPr>
        </p:nvSpPr>
        <p:spPr>
          <a:xfrm>
            <a:off x="1561708" y="2091263"/>
            <a:ext cx="9068586" cy="2461504"/>
          </a:xfrm>
        </p:spPr>
        <p:txBody>
          <a:bodyPr>
            <a:normAutofit/>
          </a:bodyPr>
          <a:lstStyle/>
          <a:p>
            <a:pPr>
              <a:defRPr/>
            </a:pPr>
            <a:r>
              <a:rPr lang="en-US" altLang="ko-KR" sz="6100" dirty="0" err="1"/>
              <a:t>Infoveranstaltung</a:t>
            </a:r>
            <a:r>
              <a:rPr lang="en-US" altLang="ko-KR" sz="6100" dirty="0"/>
              <a:t> für </a:t>
            </a:r>
            <a:r>
              <a:rPr lang="en-US" altLang="ko-KR" sz="6100" dirty="0" err="1"/>
              <a:t>Studium</a:t>
            </a:r>
            <a:r>
              <a:rPr lang="en-US" altLang="ko-KR" sz="6100" dirty="0"/>
              <a:t> in Korea</a:t>
            </a:r>
            <a:br>
              <a:rPr lang="en-US" altLang="ko-KR" sz="6100" dirty="0"/>
            </a:br>
            <a:r>
              <a:rPr lang="en-US" altLang="ko-KR" sz="6100" dirty="0"/>
              <a:t> </a:t>
            </a:r>
            <a:r>
              <a:rPr lang="en-US" altLang="ko-KR" sz="6100" dirty="0" err="1"/>
              <a:t>Januar</a:t>
            </a:r>
            <a:r>
              <a:rPr lang="en-US" altLang="ko-KR" sz="6100" dirty="0"/>
              <a:t> 2023</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85825" y="584994"/>
            <a:ext cx="10696572" cy="620712"/>
          </a:xfrm>
        </p:spPr>
        <p:txBody>
          <a:bodyPr>
            <a:normAutofit/>
          </a:bodyPr>
          <a:lstStyle/>
          <a:p>
            <a:pPr>
              <a:defRPr/>
            </a:pPr>
            <a:r>
              <a:rPr lang="en-US" altLang="ko-KR" sz="3300" b="1" dirty="0" err="1"/>
              <a:t>Bewerbungsverfahren</a:t>
            </a:r>
            <a:r>
              <a:rPr lang="en-US" altLang="ko-KR" sz="3300" b="1" dirty="0"/>
              <a:t> </a:t>
            </a:r>
            <a:r>
              <a:rPr lang="de-DE" altLang="ko-KR" sz="3300" b="1" dirty="0"/>
              <a:t>für Koreanistik</a:t>
            </a:r>
            <a:endParaRPr lang="ko-KR" altLang="en-US" sz="3300" b="1" dirty="0"/>
          </a:p>
        </p:txBody>
      </p:sp>
      <p:sp>
        <p:nvSpPr>
          <p:cNvPr id="3" name="내용 개체 틀 2"/>
          <p:cNvSpPr>
            <a:spLocks noGrp="1"/>
          </p:cNvSpPr>
          <p:nvPr>
            <p:ph idx="1"/>
          </p:nvPr>
        </p:nvSpPr>
        <p:spPr>
          <a:xfrm>
            <a:off x="597323" y="1876926"/>
            <a:ext cx="11058871" cy="3628725"/>
          </a:xfrm>
        </p:spPr>
        <p:txBody>
          <a:bodyPr>
            <a:normAutofit/>
          </a:bodyPr>
          <a:lstStyle/>
          <a:p>
            <a:pPr lvl="0" latinLnBrk="0">
              <a:defRPr/>
            </a:pPr>
            <a:r>
              <a:rPr lang="de-DE" u="sng" dirty="0"/>
              <a:t>Ausschlaggebend für die Nominierungen </a:t>
            </a:r>
            <a:r>
              <a:rPr lang="de-DE" dirty="0"/>
              <a:t>- sowohl für den Studienplatz als auch mit dem </a:t>
            </a:r>
            <a:br>
              <a:rPr lang="de-DE" dirty="0"/>
            </a:br>
            <a:r>
              <a:rPr lang="de-DE" dirty="0"/>
              <a:t>Studienplatz verbundene Stipendien</a:t>
            </a:r>
          </a:p>
          <a:p>
            <a:pPr lvl="1" latinLnBrk="0">
              <a:defRPr/>
            </a:pPr>
            <a:r>
              <a:rPr lang="de-DE" dirty="0"/>
              <a:t>Studienleistungen</a:t>
            </a:r>
          </a:p>
          <a:p>
            <a:pPr lvl="1" latinLnBrk="0">
              <a:defRPr/>
            </a:pPr>
            <a:r>
              <a:rPr lang="de-DE" dirty="0"/>
              <a:t>soziales und studentisches Engagement</a:t>
            </a:r>
          </a:p>
          <a:p>
            <a:pPr lvl="1" latinLnBrk="0">
              <a:defRPr/>
            </a:pPr>
            <a:r>
              <a:rPr lang="de-DE" dirty="0"/>
              <a:t>Studienplan sowie die Qualität Ihrer Bewerbung</a:t>
            </a:r>
          </a:p>
          <a:p>
            <a:pPr lvl="0">
              <a:defRPr/>
            </a:pPr>
            <a:r>
              <a:rPr lang="de-DE" dirty="0"/>
              <a:t> </a:t>
            </a:r>
            <a:r>
              <a:rPr lang="de-DE" altLang="ko-KR" dirty="0"/>
              <a:t>Die </a:t>
            </a:r>
            <a:r>
              <a:rPr lang="de-DE" altLang="ko-KR" u="sng" dirty="0"/>
              <a:t>Benachrichtigung</a:t>
            </a:r>
            <a:r>
              <a:rPr lang="de-DE" altLang="ko-KR" dirty="0"/>
              <a:t> über die Nominierung erfolgt </a:t>
            </a:r>
            <a:r>
              <a:rPr lang="de-DE" altLang="ko-KR" u="sng" dirty="0">
                <a:solidFill>
                  <a:srgbClr val="FF0000"/>
                </a:solidFill>
              </a:rPr>
              <a:t>Ende August</a:t>
            </a:r>
            <a:r>
              <a:rPr lang="en-US" altLang="ko-KR" u="sng" dirty="0">
                <a:solidFill>
                  <a:srgbClr val="FF0000"/>
                </a:solidFill>
              </a:rPr>
              <a:t>/</a:t>
            </a:r>
            <a:r>
              <a:rPr lang="en-US" altLang="ko-KR" u="sng" dirty="0" err="1">
                <a:solidFill>
                  <a:srgbClr val="FF0000"/>
                </a:solidFill>
              </a:rPr>
              <a:t>Anfang</a:t>
            </a:r>
            <a:r>
              <a:rPr lang="en-US" altLang="ko-KR" u="sng" dirty="0">
                <a:solidFill>
                  <a:srgbClr val="FF0000"/>
                </a:solidFill>
              </a:rPr>
              <a:t> September</a:t>
            </a:r>
            <a:r>
              <a:rPr lang="de-DE" altLang="ko-KR" dirty="0">
                <a:solidFill>
                  <a:srgbClr val="FF0000"/>
                </a:solidFill>
              </a:rPr>
              <a:t> (Ende Februar fuer das WS) </a:t>
            </a:r>
            <a:r>
              <a:rPr lang="de-DE" altLang="ko-KR" dirty="0"/>
              <a:t>per Mail bzw. für die späteren Bewerber:innen so schnell wie möglich im September.</a:t>
            </a:r>
          </a:p>
          <a:p>
            <a:pPr marL="0" lvl="0" indent="0">
              <a:buNone/>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7F458E-81A9-0DB4-623F-7E2CB7D220FC}"/>
              </a:ext>
            </a:extLst>
          </p:cNvPr>
          <p:cNvSpPr>
            <a:spLocks noGrp="1"/>
          </p:cNvSpPr>
          <p:nvPr>
            <p:ph type="title"/>
          </p:nvPr>
        </p:nvSpPr>
        <p:spPr/>
        <p:txBody>
          <a:bodyPr>
            <a:normAutofit fontScale="90000"/>
          </a:bodyPr>
          <a:lstStyle/>
          <a:p>
            <a:r>
              <a:rPr lang="de-DE" altLang="ko-KR" sz="3700" dirty="0"/>
              <a:t>2.2.2. </a:t>
            </a:r>
            <a:r>
              <a:rPr lang="de-DE" altLang="ko-KR" sz="3700" b="1" dirty="0"/>
              <a:t>Schritt 2: Bewerbung an den Universitäten in Korea </a:t>
            </a:r>
            <a:br>
              <a:rPr lang="de-DE" altLang="ko-KR" sz="4800" b="1" dirty="0"/>
            </a:br>
            <a:endParaRPr lang="ko-KR" altLang="en-US" dirty="0"/>
          </a:p>
        </p:txBody>
      </p:sp>
      <p:sp>
        <p:nvSpPr>
          <p:cNvPr id="3" name="내용 개체 틀 2">
            <a:extLst>
              <a:ext uri="{FF2B5EF4-FFF2-40B4-BE49-F238E27FC236}">
                <a16:creationId xmlns:a16="http://schemas.microsoft.com/office/drawing/2014/main" id="{F8F4B38C-6B36-425F-140E-64B0B109F4BB}"/>
              </a:ext>
            </a:extLst>
          </p:cNvPr>
          <p:cNvSpPr>
            <a:spLocks noGrp="1"/>
          </p:cNvSpPr>
          <p:nvPr>
            <p:ph idx="1"/>
          </p:nvPr>
        </p:nvSpPr>
        <p:spPr/>
        <p:txBody>
          <a:bodyPr/>
          <a:lstStyle/>
          <a:p>
            <a:pPr lvl="0">
              <a:defRPr/>
            </a:pPr>
            <a:r>
              <a:rPr lang="de-DE" altLang="ko-KR" dirty="0"/>
              <a:t>Die Bewerbung an den Universitäten erfolgt </a:t>
            </a:r>
            <a:r>
              <a:rPr lang="de-DE" altLang="ko-KR" i="1" dirty="0"/>
              <a:t>individuell und digital</a:t>
            </a:r>
            <a:r>
              <a:rPr lang="de-DE" altLang="ko-KR" dirty="0"/>
              <a:t>. Alle Dokumente müssen </a:t>
            </a:r>
            <a:r>
              <a:rPr lang="en-US" altLang="ko-KR" u="sng" dirty="0"/>
              <a:t>in </a:t>
            </a:r>
            <a:r>
              <a:rPr lang="en-US" altLang="ko-KR" u="sng" dirty="0" err="1"/>
              <a:t>Englisch</a:t>
            </a:r>
            <a:r>
              <a:rPr lang="en-US" altLang="ko-KR" u="sng" dirty="0"/>
              <a:t> </a:t>
            </a:r>
            <a:r>
              <a:rPr lang="de-DE" altLang="ko-KR" dirty="0"/>
              <a:t>vorliegen</a:t>
            </a:r>
          </a:p>
          <a:p>
            <a:pPr lvl="0">
              <a:defRPr/>
            </a:pPr>
            <a:r>
              <a:rPr lang="de-DE" altLang="ko-KR" dirty="0"/>
              <a:t>Studierende, die für die </a:t>
            </a:r>
            <a:r>
              <a:rPr lang="de-DE" altLang="ko-KR" u="sng" dirty="0"/>
              <a:t>Korea Universit</a:t>
            </a:r>
            <a:r>
              <a:rPr lang="en-US" altLang="ko-KR" u="sng" dirty="0"/>
              <a:t>y</a:t>
            </a:r>
            <a:r>
              <a:rPr lang="en-US" altLang="ko-KR" dirty="0"/>
              <a:t> </a:t>
            </a:r>
            <a:r>
              <a:rPr lang="de-DE" altLang="ko-KR" dirty="0"/>
              <a:t>nominiert wurden, werden vom </a:t>
            </a:r>
            <a:r>
              <a:rPr lang="de-DE" altLang="ko-KR" u="sng" dirty="0"/>
              <a:t>TUCKU</a:t>
            </a:r>
            <a:r>
              <a:rPr lang="de-DE" altLang="ko-KR" dirty="0"/>
              <a:t> hinsichtlich Bewerbung und Zulassung direkt betreut</a:t>
            </a:r>
          </a:p>
          <a:p>
            <a:pPr lvl="0">
              <a:defRPr/>
            </a:pPr>
            <a:r>
              <a:rPr lang="en-US" altLang="ko-KR" dirty="0" err="1"/>
              <a:t>Andere</a:t>
            </a:r>
            <a:r>
              <a:rPr lang="en-US" altLang="ko-KR" dirty="0"/>
              <a:t> </a:t>
            </a:r>
            <a:r>
              <a:rPr lang="de-DE" altLang="ko-KR" dirty="0"/>
              <a:t>Studierende</a:t>
            </a:r>
            <a:r>
              <a:rPr lang="en-US" altLang="ko-KR" dirty="0"/>
              <a:t> - </a:t>
            </a:r>
            <a:r>
              <a:rPr lang="en-US" altLang="ko-KR" dirty="0" err="1"/>
              <a:t>bei</a:t>
            </a:r>
            <a:r>
              <a:rPr lang="en-US" altLang="ko-KR" dirty="0"/>
              <a:t> der </a:t>
            </a:r>
            <a:r>
              <a:rPr lang="de-DE" altLang="ko-KR" dirty="0"/>
              <a:t>Bewerbung und Zulassung</a:t>
            </a:r>
            <a:r>
              <a:rPr lang="en-US" altLang="ko-KR" dirty="0"/>
              <a:t> von</a:t>
            </a:r>
            <a:r>
              <a:rPr lang="de-DE" altLang="ko-KR" dirty="0"/>
              <a:t> </a:t>
            </a:r>
            <a:r>
              <a:rPr lang="de-DE" altLang="ko-KR" b="1" u="sng" dirty="0"/>
              <a:t>Frau Hermle</a:t>
            </a:r>
            <a:r>
              <a:rPr lang="de-DE" altLang="ko-KR" b="1" dirty="0"/>
              <a:t> </a:t>
            </a:r>
            <a:r>
              <a:rPr lang="de-DE" altLang="ko-KR" dirty="0"/>
              <a:t>(International Office) betreut</a:t>
            </a:r>
          </a:p>
          <a:p>
            <a:pPr lvl="0">
              <a:defRPr/>
            </a:pPr>
            <a:endParaRPr lang="de-DE" altLang="ko-KR" dirty="0"/>
          </a:p>
          <a:p>
            <a:r>
              <a:rPr lang="en-US" altLang="ko-KR" dirty="0" err="1">
                <a:solidFill>
                  <a:srgbClr val="FF0000"/>
                </a:solidFill>
              </a:rPr>
              <a:t>Wichtig</a:t>
            </a:r>
            <a:r>
              <a:rPr lang="en-US" altLang="ko-KR" dirty="0">
                <a:solidFill>
                  <a:srgbClr val="FF0000"/>
                </a:solidFill>
              </a:rPr>
              <a:t>!</a:t>
            </a:r>
            <a:r>
              <a:rPr lang="en-US" altLang="ko-KR" dirty="0"/>
              <a:t> </a:t>
            </a:r>
            <a:r>
              <a:rPr lang="en-US" altLang="ko-KR" dirty="0" err="1"/>
              <a:t>Immer</a:t>
            </a:r>
            <a:r>
              <a:rPr lang="en-US" altLang="ko-KR" dirty="0"/>
              <a:t> </a:t>
            </a:r>
            <a:r>
              <a:rPr lang="en-US" altLang="ko-KR" dirty="0" err="1"/>
              <a:t>mehr</a:t>
            </a:r>
            <a:r>
              <a:rPr lang="en-US" altLang="ko-KR" dirty="0"/>
              <a:t> Unis </a:t>
            </a:r>
            <a:r>
              <a:rPr lang="en-US" altLang="ko-KR" dirty="0" err="1"/>
              <a:t>verlangen</a:t>
            </a:r>
            <a:r>
              <a:rPr lang="en-US" altLang="ko-KR" dirty="0"/>
              <a:t> </a:t>
            </a:r>
            <a:r>
              <a:rPr lang="en-US" altLang="ko-KR" dirty="0" err="1"/>
              <a:t>ein</a:t>
            </a:r>
            <a:r>
              <a:rPr lang="en-US" altLang="ko-KR" dirty="0"/>
              <a:t> </a:t>
            </a:r>
            <a:r>
              <a:rPr lang="en-US" altLang="ko-KR" dirty="0" err="1"/>
              <a:t>Bankstatement</a:t>
            </a:r>
            <a:r>
              <a:rPr lang="en-US" altLang="ko-KR" dirty="0"/>
              <a:t> (8.000 -10.000$)</a:t>
            </a:r>
          </a:p>
          <a:p>
            <a:r>
              <a:rPr lang="en-US" altLang="ko-KR" dirty="0" err="1">
                <a:solidFill>
                  <a:srgbClr val="FF0000"/>
                </a:solidFill>
              </a:rPr>
              <a:t>Wichtig</a:t>
            </a:r>
            <a:r>
              <a:rPr lang="en-US" altLang="ko-KR" dirty="0">
                <a:solidFill>
                  <a:srgbClr val="FF0000"/>
                </a:solidFill>
              </a:rPr>
              <a:t>!</a:t>
            </a:r>
            <a:r>
              <a:rPr lang="en-US" altLang="ko-KR" dirty="0"/>
              <a:t> </a:t>
            </a:r>
            <a:r>
              <a:rPr lang="en-US" altLang="ko-KR" dirty="0" err="1"/>
              <a:t>Einige</a:t>
            </a:r>
            <a:r>
              <a:rPr lang="en-US" altLang="ko-KR" dirty="0"/>
              <a:t> Unis </a:t>
            </a:r>
            <a:r>
              <a:rPr lang="en-US" altLang="ko-KR" dirty="0" err="1"/>
              <a:t>Verlangen</a:t>
            </a:r>
            <a:r>
              <a:rPr lang="en-US" altLang="ko-KR" dirty="0"/>
              <a:t> </a:t>
            </a:r>
            <a:r>
              <a:rPr lang="en-US" altLang="ko-KR" dirty="0" err="1"/>
              <a:t>eine</a:t>
            </a:r>
            <a:r>
              <a:rPr lang="en-US" altLang="ko-KR" dirty="0"/>
              <a:t> </a:t>
            </a:r>
            <a:r>
              <a:rPr lang="en-US" altLang="ko-KR" dirty="0" err="1"/>
              <a:t>Bewerbungsgeb</a:t>
            </a:r>
            <a:r>
              <a:rPr lang="de-DE" altLang="ko-KR" dirty="0"/>
              <a:t>ühr! (über Wise ca.50$)</a:t>
            </a:r>
            <a:endParaRPr lang="ko-KR" altLang="en-US" dirty="0"/>
          </a:p>
        </p:txBody>
      </p:sp>
    </p:spTree>
    <p:extLst>
      <p:ext uri="{BB962C8B-B14F-4D97-AF65-F5344CB8AC3E}">
        <p14:creationId xmlns:p14="http://schemas.microsoft.com/office/powerpoint/2010/main" val="29449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1177" y="518319"/>
            <a:ext cx="11087100" cy="773112"/>
          </a:xfrm>
        </p:spPr>
        <p:txBody>
          <a:bodyPr>
            <a:noAutofit/>
          </a:bodyPr>
          <a:lstStyle/>
          <a:p>
            <a:pPr lvl="0">
              <a:defRPr/>
            </a:pPr>
            <a:r>
              <a:rPr lang="de-DE" sz="3300" b="1" dirty="0"/>
              <a:t>Überblick über den zeitlichen Ablauf der Bewerbung</a:t>
            </a:r>
            <a:endParaRPr lang="de-DE" sz="3300" dirty="0"/>
          </a:p>
        </p:txBody>
      </p:sp>
      <p:sp>
        <p:nvSpPr>
          <p:cNvPr id="3" name="Inhaltsplatzhalter 2"/>
          <p:cNvSpPr>
            <a:spLocks noGrp="1"/>
          </p:cNvSpPr>
          <p:nvPr>
            <p:ph idx="1"/>
          </p:nvPr>
        </p:nvSpPr>
        <p:spPr>
          <a:xfrm>
            <a:off x="651177" y="1920339"/>
            <a:ext cx="11087100" cy="5632986"/>
          </a:xfrm>
        </p:spPr>
        <p:txBody>
          <a:bodyPr>
            <a:noAutofit/>
          </a:bodyPr>
          <a:lstStyle/>
          <a:p>
            <a:pPr lvl="0">
              <a:defRPr/>
            </a:pPr>
            <a:r>
              <a:rPr lang="de-DE" b="1" dirty="0"/>
              <a:t>15. August:</a:t>
            </a:r>
            <a:r>
              <a:rPr lang="de-DE" dirty="0"/>
              <a:t> DL der Bewerbung an der Koreanistik</a:t>
            </a:r>
          </a:p>
          <a:p>
            <a:pPr lvl="0">
              <a:defRPr/>
            </a:pPr>
            <a:r>
              <a:rPr lang="de-DE" b="1" dirty="0"/>
              <a:t>Ende August/Anfang Sept.:</a:t>
            </a:r>
            <a:r>
              <a:rPr lang="de-DE" dirty="0"/>
              <a:t> Nominierung durch Abteilung Koreanistik und Übermittlung der </a:t>
            </a:r>
            <a:br>
              <a:rPr lang="de-DE" dirty="0"/>
            </a:br>
            <a:r>
              <a:rPr lang="de-DE" dirty="0"/>
              <a:t>Nominierung an das International Office Tübingen</a:t>
            </a:r>
          </a:p>
          <a:p>
            <a:pPr lvl="0">
              <a:defRPr/>
            </a:pPr>
            <a:r>
              <a:rPr lang="de-DE" b="1" dirty="0"/>
              <a:t>5. September</a:t>
            </a:r>
            <a:r>
              <a:rPr lang="de-DE" dirty="0"/>
              <a:t>: 2. Deadline für  Bewerbung an der Koreanistik (nach Bestehen der Wiederholungs-prüfung)</a:t>
            </a:r>
          </a:p>
          <a:p>
            <a:pPr lvl="0">
              <a:defRPr/>
            </a:pPr>
            <a:r>
              <a:rPr lang="de-DE" b="1" dirty="0"/>
              <a:t>September:</a:t>
            </a:r>
            <a:r>
              <a:rPr lang="de-DE" dirty="0"/>
              <a:t> Obligatorischer Eintrag ins </a:t>
            </a:r>
            <a:r>
              <a:rPr lang="de-DE" i="1" dirty="0"/>
              <a:t>Move On</a:t>
            </a:r>
            <a:r>
              <a:rPr lang="de-DE" dirty="0"/>
              <a:t> (Online-Anmeldeformular des International </a:t>
            </a:r>
            <a:br>
              <a:rPr lang="de-DE" dirty="0"/>
            </a:br>
            <a:r>
              <a:rPr lang="de-DE" dirty="0"/>
              <a:t>Office Tübingen), genaue Information erteilt Frau Hermle</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558082"/>
            <a:ext cx="10972798" cy="596950"/>
          </a:xfrm>
        </p:spPr>
        <p:txBody>
          <a:bodyPr>
            <a:noAutofit/>
          </a:bodyPr>
          <a:lstStyle/>
          <a:p>
            <a:pPr lvl="0">
              <a:defRPr/>
            </a:pPr>
            <a:r>
              <a:rPr lang="de-DE" altLang="ko-KR" sz="3200" b="1" dirty="0"/>
              <a:t>Überblick über den zeitlichen Ablauf der Bewerbung</a:t>
            </a:r>
            <a:endParaRPr lang="ko-KR" altLang="en-US" sz="3200" dirty="0"/>
          </a:p>
        </p:txBody>
      </p:sp>
      <p:sp>
        <p:nvSpPr>
          <p:cNvPr id="3" name="Inhaltsplatzhalter 2"/>
          <p:cNvSpPr>
            <a:spLocks noGrp="1"/>
          </p:cNvSpPr>
          <p:nvPr>
            <p:ph idx="1"/>
          </p:nvPr>
        </p:nvSpPr>
        <p:spPr>
          <a:xfrm>
            <a:off x="744352" y="1674594"/>
            <a:ext cx="10382451" cy="3508811"/>
          </a:xfrm>
        </p:spPr>
        <p:txBody>
          <a:bodyPr>
            <a:normAutofit/>
          </a:bodyPr>
          <a:lstStyle/>
          <a:p>
            <a:pPr lvl="0">
              <a:defRPr/>
            </a:pPr>
            <a:r>
              <a:rPr lang="de-DE" b="1" dirty="0"/>
              <a:t>Oktober/November:</a:t>
            </a:r>
            <a:r>
              <a:rPr lang="de-DE" dirty="0"/>
              <a:t> Bewerbung an den Universitäten in Korea</a:t>
            </a:r>
          </a:p>
          <a:p>
            <a:pPr lvl="0">
              <a:defRPr/>
            </a:pPr>
            <a:r>
              <a:rPr lang="de-DE" b="1" dirty="0"/>
              <a:t>November/Dezember:</a:t>
            </a:r>
            <a:r>
              <a:rPr lang="de-DE" dirty="0"/>
              <a:t> Zulassungsbescheid aus Korea</a:t>
            </a:r>
          </a:p>
          <a:p>
            <a:pPr lvl="0">
              <a:defRPr/>
            </a:pPr>
            <a:r>
              <a:rPr lang="de-DE" b="1" dirty="0"/>
              <a:t>Dezember/Januar</a:t>
            </a:r>
            <a:r>
              <a:rPr lang="de-DE" dirty="0"/>
              <a:t>: Vorbereitung auf Auslandsaufenthalt, Erledigung von Formalitäten </a:t>
            </a:r>
          </a:p>
          <a:p>
            <a:pPr marL="0" lvl="0" indent="0">
              <a:buNone/>
              <a:defRPr/>
            </a:pPr>
            <a:r>
              <a:rPr lang="de-DE" dirty="0"/>
              <a:t>		       (Visum, Wohnheim, Auslandskrankenversicherung)</a:t>
            </a:r>
          </a:p>
          <a:p>
            <a:pPr lvl="0" latinLnBrk="0">
              <a:defRPr/>
            </a:pPr>
            <a:r>
              <a:rPr lang="de-DE" b="1" dirty="0"/>
              <a:t>Mitte Februar</a:t>
            </a:r>
            <a:r>
              <a:rPr lang="de-DE" dirty="0"/>
              <a:t>: Ende Wintersemester in Tübingen</a:t>
            </a:r>
          </a:p>
          <a:p>
            <a:pPr lvl="0">
              <a:defRPr/>
            </a:pPr>
            <a:r>
              <a:rPr lang="de-DE" b="1" dirty="0"/>
              <a:t>Mitte/Ende Februar</a:t>
            </a:r>
            <a:r>
              <a:rPr lang="de-DE" dirty="0"/>
              <a:t>: Reiseantritt ca. </a:t>
            </a:r>
            <a:r>
              <a:rPr lang="en-US" altLang="ko-KR" dirty="0"/>
              <a:t>bis </a:t>
            </a:r>
            <a:r>
              <a:rPr lang="en-US" altLang="ko-KR" dirty="0" err="1"/>
              <a:t>zum</a:t>
            </a:r>
            <a:r>
              <a:rPr lang="en-US" altLang="ko-KR" dirty="0"/>
              <a:t> 20. Feb. </a:t>
            </a:r>
            <a:r>
              <a:rPr lang="de-DE" dirty="0"/>
              <a:t>Man sollte </a:t>
            </a:r>
            <a:r>
              <a:rPr lang="de-DE" dirty="0">
                <a:solidFill>
                  <a:srgbClr val="FF0000"/>
                </a:solidFill>
              </a:rPr>
              <a:t>Termine für Orientation und Einstufungstest </a:t>
            </a:r>
            <a:r>
              <a:rPr lang="de-DE" dirty="0"/>
              <a:t>beachten.</a:t>
            </a:r>
          </a:p>
          <a:p>
            <a:pPr lvl="0">
              <a:defRPr/>
            </a:pPr>
            <a:r>
              <a:rPr lang="de-DE" altLang="ko-KR" sz="1800" b="1" dirty="0"/>
              <a:t>Ende Februar: </a:t>
            </a:r>
            <a:r>
              <a:rPr lang="de-DE" altLang="ko-KR" sz="1800" dirty="0"/>
              <a:t>Kurswahl</a:t>
            </a:r>
            <a:endParaRPr lang="de-DE" dirty="0"/>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266825" y="1343024"/>
            <a:ext cx="10239375" cy="4509135"/>
          </a:xfrm>
        </p:spPr>
        <p:txBody>
          <a:bodyPr>
            <a:normAutofit/>
          </a:bodyPr>
          <a:lstStyle/>
          <a:p>
            <a:pPr lvl="0">
              <a:defRPr/>
            </a:pPr>
            <a:r>
              <a:rPr lang="x-none" b="1" dirty="0"/>
              <a:t>Kontakt International</a:t>
            </a:r>
            <a:r>
              <a:rPr lang="de-DE" b="1" dirty="0"/>
              <a:t>e Angelegenheiten</a:t>
            </a:r>
            <a:r>
              <a:rPr lang="x-none" b="1" dirty="0"/>
              <a:t> Tübingen</a:t>
            </a:r>
            <a:endParaRPr lang="en-US" b="1" dirty="0"/>
          </a:p>
          <a:p>
            <a:pPr lvl="0">
              <a:defRPr/>
            </a:pPr>
            <a:endParaRPr lang="x-none" b="1" dirty="0"/>
          </a:p>
          <a:p>
            <a:pPr marL="0" lvl="0" indent="0">
              <a:buNone/>
              <a:defRPr/>
            </a:pPr>
            <a:r>
              <a:rPr lang="en-US" altLang="ko-KR" dirty="0"/>
              <a:t> </a:t>
            </a:r>
            <a:r>
              <a:rPr lang="en-US" altLang="ko-KR" u="sng" dirty="0"/>
              <a:t>Frau </a:t>
            </a:r>
            <a:r>
              <a:rPr lang="de-DE" u="sng" dirty="0"/>
              <a:t>Waltraud Hermle</a:t>
            </a:r>
          </a:p>
          <a:p>
            <a:pPr marL="0" lvl="0" indent="0">
              <a:buNone/>
              <a:defRPr/>
            </a:pPr>
            <a:r>
              <a:rPr lang="en-US" altLang="ko-KR" dirty="0"/>
              <a:t> </a:t>
            </a:r>
            <a:r>
              <a:rPr lang="de-DE" dirty="0"/>
              <a:t>Austauschprogramme/Exchange Programs </a:t>
            </a:r>
            <a:endParaRPr lang="en-US" altLang="ko-KR" dirty="0"/>
          </a:p>
          <a:p>
            <a:pPr marL="0" lvl="0" indent="0">
              <a:buNone/>
              <a:defRPr/>
            </a:pPr>
            <a:r>
              <a:rPr lang="en-US" altLang="ko-KR" dirty="0"/>
              <a:t> </a:t>
            </a:r>
            <a:r>
              <a:rPr lang="de-DE" dirty="0"/>
              <a:t>Universität Tübingen</a:t>
            </a:r>
          </a:p>
          <a:p>
            <a:pPr marL="0" lvl="0" indent="0">
              <a:buNone/>
              <a:defRPr/>
            </a:pPr>
            <a:r>
              <a:rPr lang="en-US" altLang="ko-KR" dirty="0"/>
              <a:t> </a:t>
            </a:r>
            <a:r>
              <a:rPr lang="de-DE" dirty="0"/>
              <a:t>Dezernat für Internationale Angelegenheiten</a:t>
            </a:r>
          </a:p>
          <a:p>
            <a:pPr marL="0" lvl="0" indent="0">
              <a:buNone/>
              <a:defRPr/>
            </a:pPr>
            <a:r>
              <a:rPr lang="en-US" altLang="ko-KR" dirty="0"/>
              <a:t> </a:t>
            </a:r>
            <a:r>
              <a:rPr lang="de-DE" dirty="0"/>
              <a:t>Wilhelmstr. 9, D-72074 Tübingen</a:t>
            </a:r>
          </a:p>
          <a:p>
            <a:pPr marL="0" lvl="0" indent="0">
              <a:buNone/>
              <a:defRPr/>
            </a:pPr>
            <a:r>
              <a:rPr lang="en-US" altLang="ko-KR" dirty="0"/>
              <a:t> </a:t>
            </a:r>
            <a:r>
              <a:rPr lang="de-DE" dirty="0"/>
              <a:t>Tel.: 07071/29-72554</a:t>
            </a:r>
          </a:p>
          <a:p>
            <a:pPr marL="0" lvl="0" indent="0">
              <a:buNone/>
              <a:defRPr/>
            </a:pPr>
            <a:r>
              <a:rPr lang="en-US" altLang="ko-KR" dirty="0"/>
              <a:t> </a:t>
            </a:r>
            <a:r>
              <a:rPr lang="de-DE" dirty="0"/>
              <a:t>Fax: 07071/29-5404</a:t>
            </a:r>
          </a:p>
          <a:p>
            <a:pPr marL="0" lvl="0" indent="0">
              <a:buNone/>
              <a:defRPr/>
            </a:pPr>
            <a:r>
              <a:rPr lang="en-US" altLang="ko-KR" dirty="0"/>
              <a:t> </a:t>
            </a:r>
            <a:r>
              <a:rPr lang="en-US" dirty="0"/>
              <a:t>Mail: waltraud.hermle@uni-tuebingen.de</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9150" y="437463"/>
            <a:ext cx="10058400" cy="1371600"/>
          </a:xfrm>
        </p:spPr>
        <p:txBody>
          <a:bodyPr>
            <a:normAutofit/>
          </a:bodyPr>
          <a:lstStyle/>
          <a:p>
            <a:pPr lvl="0">
              <a:defRPr/>
            </a:pPr>
            <a:r>
              <a:rPr lang="de-DE" sz="3300" b="1" dirty="0"/>
              <a:t>2.</a:t>
            </a:r>
            <a:r>
              <a:rPr lang="en-US" altLang="ko-KR" sz="3300" b="1" dirty="0"/>
              <a:t>3</a:t>
            </a:r>
            <a:r>
              <a:rPr lang="de-DE" sz="3300" b="1" dirty="0"/>
              <a:t>. Partneruniversitäten in Korea</a:t>
            </a:r>
          </a:p>
        </p:txBody>
      </p:sp>
      <p:sp>
        <p:nvSpPr>
          <p:cNvPr id="3" name="Inhaltsplatzhalter 2"/>
          <p:cNvSpPr>
            <a:spLocks noGrp="1"/>
          </p:cNvSpPr>
          <p:nvPr>
            <p:ph idx="1"/>
          </p:nvPr>
        </p:nvSpPr>
        <p:spPr>
          <a:xfrm>
            <a:off x="1066799" y="2103120"/>
            <a:ext cx="10291011" cy="3277402"/>
          </a:xfrm>
        </p:spPr>
        <p:txBody>
          <a:bodyPr>
            <a:normAutofit/>
          </a:bodyPr>
          <a:lstStyle/>
          <a:p>
            <a:pPr lvl="0">
              <a:lnSpc>
                <a:spcPct val="150000"/>
              </a:lnSpc>
              <a:defRPr/>
            </a:pPr>
            <a:r>
              <a:rPr lang="de-DE" b="1" dirty="0">
                <a:solidFill>
                  <a:srgbClr val="FF0000"/>
                </a:solidFill>
              </a:rPr>
              <a:t>Für Studierende anderer Fächer und Koreanistik im Nebenfach </a:t>
            </a:r>
            <a:r>
              <a:rPr lang="de-DE" dirty="0"/>
              <a:t>ist ein Auslandssemester in Korea ebenfalls möglich, jedoch haben Studierende im Hauptfach Koreanistik bei der </a:t>
            </a:r>
            <a:br>
              <a:rPr lang="de-DE" dirty="0"/>
            </a:br>
            <a:r>
              <a:rPr lang="de-DE" dirty="0"/>
              <a:t>Studienplatzvergabe Priorität.</a:t>
            </a:r>
          </a:p>
          <a:p>
            <a:pPr lvl="0">
              <a:lnSpc>
                <a:spcPct val="150000"/>
              </a:lnSpc>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defRPr/>
            </a:pPr>
            <a:endParaRPr lang="ko-KR" altLang="en-US"/>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844719376"/>
              </p:ext>
            </p:extLst>
          </p:nvPr>
        </p:nvGraphicFramePr>
        <p:xfrm>
          <a:off x="962526" y="346509"/>
          <a:ext cx="10465012" cy="5865462"/>
        </p:xfrm>
        <a:graphic>
          <a:graphicData uri="http://schemas.openxmlformats.org/drawingml/2006/table">
            <a:tbl>
              <a:tblPr firstRow="1" bandRow="1">
                <a:tableStyleId>{5C22544A-7EE6-4342-B048-85BDC9FD1C3A}</a:tableStyleId>
              </a:tblPr>
              <a:tblGrid>
                <a:gridCol w="3184315">
                  <a:extLst>
                    <a:ext uri="{9D8B030D-6E8A-4147-A177-3AD203B41FA5}">
                      <a16:colId xmlns:a16="http://schemas.microsoft.com/office/drawing/2014/main" val="20000"/>
                    </a:ext>
                  </a:extLst>
                </a:gridCol>
                <a:gridCol w="1656453">
                  <a:extLst>
                    <a:ext uri="{9D8B030D-6E8A-4147-A177-3AD203B41FA5}">
                      <a16:colId xmlns:a16="http://schemas.microsoft.com/office/drawing/2014/main" val="20001"/>
                    </a:ext>
                  </a:extLst>
                </a:gridCol>
                <a:gridCol w="2135750">
                  <a:extLst>
                    <a:ext uri="{9D8B030D-6E8A-4147-A177-3AD203B41FA5}">
                      <a16:colId xmlns:a16="http://schemas.microsoft.com/office/drawing/2014/main" val="20002"/>
                    </a:ext>
                  </a:extLst>
                </a:gridCol>
                <a:gridCol w="3488494">
                  <a:extLst>
                    <a:ext uri="{9D8B030D-6E8A-4147-A177-3AD203B41FA5}">
                      <a16:colId xmlns:a16="http://schemas.microsoft.com/office/drawing/2014/main" val="20003"/>
                    </a:ext>
                  </a:extLst>
                </a:gridCol>
              </a:tblGrid>
              <a:tr h="664726">
                <a:tc>
                  <a:txBody>
                    <a:bodyPr/>
                    <a:lstStyle/>
                    <a:p>
                      <a:pPr lvl="0">
                        <a:defRPr/>
                      </a:pPr>
                      <a:endParaRPr lang="de-DE" b="1"/>
                    </a:p>
                  </a:txBody>
                  <a:tcPr/>
                </a:tc>
                <a:tc>
                  <a:txBody>
                    <a:bodyPr/>
                    <a:lstStyle/>
                    <a:p>
                      <a:pPr algn="ctr">
                        <a:defRPr/>
                      </a:pPr>
                      <a:r>
                        <a:rPr lang="de-DE" b="1" dirty="0"/>
                        <a:t>Studienplatz</a:t>
                      </a:r>
                    </a:p>
                  </a:txBody>
                  <a:tcPr/>
                </a:tc>
                <a:tc>
                  <a:txBody>
                    <a:bodyPr/>
                    <a:lstStyle/>
                    <a:p>
                      <a:pPr algn="ctr">
                        <a:defRPr/>
                      </a:pPr>
                      <a:r>
                        <a:rPr lang="en-US" altLang="ko-KR" b="1"/>
                        <a:t>Durchschnitts-note</a:t>
                      </a:r>
                    </a:p>
                  </a:txBody>
                  <a:tcPr/>
                </a:tc>
                <a:tc>
                  <a:txBody>
                    <a:bodyPr/>
                    <a:lstStyle/>
                    <a:p>
                      <a:pPr algn="ctr">
                        <a:defRPr/>
                      </a:pPr>
                      <a:r>
                        <a:rPr lang="de-DE" b="1"/>
                        <a:t>Kostenloser Sprachkurs</a:t>
                      </a:r>
                    </a:p>
                  </a:txBody>
                  <a:tcPr/>
                </a:tc>
                <a:extLst>
                  <a:ext uri="{0D108BD9-81ED-4DB2-BD59-A6C34878D82A}">
                    <a16:rowId xmlns:a16="http://schemas.microsoft.com/office/drawing/2014/main" val="10000"/>
                  </a:ext>
                </a:extLst>
              </a:tr>
              <a:tr h="664726">
                <a:tc>
                  <a:txBody>
                    <a:bodyPr/>
                    <a:lstStyle/>
                    <a:p>
                      <a:pPr lvl="0">
                        <a:defRPr/>
                      </a:pPr>
                      <a:r>
                        <a:rPr lang="de-DE" b="1" dirty="0"/>
                        <a:t>Chungnam NU</a:t>
                      </a:r>
                    </a:p>
                  </a:txBody>
                  <a:tcPr/>
                </a:tc>
                <a:tc>
                  <a:txBody>
                    <a:bodyPr/>
                    <a:lstStyle/>
                    <a:p>
                      <a:pPr algn="ctr">
                        <a:defRPr/>
                      </a:pPr>
                      <a:r>
                        <a:rPr lang="de-DE" b="1"/>
                        <a:t>5</a:t>
                      </a:r>
                    </a:p>
                  </a:txBody>
                  <a:tcPr/>
                </a:tc>
                <a:tc>
                  <a:txBody>
                    <a:bodyPr/>
                    <a:lstStyle/>
                    <a:p>
                      <a:pPr algn="ctr">
                        <a:defRPr/>
                      </a:pPr>
                      <a:r>
                        <a:rPr lang="en-US" altLang="ko-KR" b="1" dirty="0" err="1"/>
                        <a:t>keine</a:t>
                      </a:r>
                      <a:r>
                        <a:rPr lang="en-US" altLang="ko-KR" b="1" dirty="0"/>
                        <a:t>(2.0 f</a:t>
                      </a:r>
                      <a:r>
                        <a:rPr lang="de-DE" altLang="ko-KR" b="1" dirty="0"/>
                        <a:t>ü</a:t>
                      </a:r>
                      <a:r>
                        <a:rPr lang="en-US" altLang="ko-KR" b="1" dirty="0"/>
                        <a:t>r </a:t>
                      </a:r>
                      <a:r>
                        <a:rPr lang="en-US" altLang="ko-KR" b="1" dirty="0" err="1"/>
                        <a:t>Stipendien</a:t>
                      </a:r>
                      <a:r>
                        <a:rPr lang="en-US" altLang="ko-KR" b="1" dirty="0"/>
                        <a:t>)</a:t>
                      </a:r>
                    </a:p>
                  </a:txBody>
                  <a:tcPr/>
                </a:tc>
                <a:tc>
                  <a:txBody>
                    <a:bodyPr/>
                    <a:lstStyle/>
                    <a:p>
                      <a:pPr algn="ctr">
                        <a:defRPr/>
                      </a:pPr>
                      <a:r>
                        <a:rPr lang="de-DE" b="1" dirty="0"/>
                        <a:t>3</a:t>
                      </a:r>
                    </a:p>
                  </a:txBody>
                  <a:tcPr/>
                </a:tc>
                <a:extLst>
                  <a:ext uri="{0D108BD9-81ED-4DB2-BD59-A6C34878D82A}">
                    <a16:rowId xmlns:a16="http://schemas.microsoft.com/office/drawing/2014/main" val="10002"/>
                  </a:ext>
                </a:extLst>
              </a:tr>
              <a:tr h="507467">
                <a:tc>
                  <a:txBody>
                    <a:bodyPr/>
                    <a:lstStyle/>
                    <a:p>
                      <a:pPr lvl="0">
                        <a:defRPr/>
                      </a:pPr>
                      <a:r>
                        <a:rPr lang="de-DE" b="1"/>
                        <a:t>Ewha WU</a:t>
                      </a:r>
                    </a:p>
                  </a:txBody>
                  <a:tcPr/>
                </a:tc>
                <a:tc>
                  <a:txBody>
                    <a:bodyPr/>
                    <a:lstStyle/>
                    <a:p>
                      <a:pPr algn="ctr">
                        <a:defRPr/>
                      </a:pPr>
                      <a:r>
                        <a:rPr lang="de-DE" b="1" dirty="0"/>
                        <a:t>4</a:t>
                      </a:r>
                    </a:p>
                  </a:txBody>
                  <a:tcPr/>
                </a:tc>
                <a:tc>
                  <a:txBody>
                    <a:bodyPr/>
                    <a:lstStyle/>
                    <a:p>
                      <a:pPr algn="ctr">
                        <a:defRPr/>
                      </a:pPr>
                      <a:r>
                        <a:rPr lang="en-US" altLang="ko-KR" b="1" dirty="0"/>
                        <a:t>2.5</a:t>
                      </a:r>
                    </a:p>
                  </a:txBody>
                  <a:tcPr/>
                </a:tc>
                <a:tc>
                  <a:txBody>
                    <a:bodyPr/>
                    <a:lstStyle/>
                    <a:p>
                      <a:pPr algn="ctr">
                        <a:defRPr/>
                      </a:pPr>
                      <a:r>
                        <a:rPr lang="de-DE" b="1"/>
                        <a:t>2</a:t>
                      </a:r>
                    </a:p>
                  </a:txBody>
                  <a:tcPr/>
                </a:tc>
                <a:extLst>
                  <a:ext uri="{0D108BD9-81ED-4DB2-BD59-A6C34878D82A}">
                    <a16:rowId xmlns:a16="http://schemas.microsoft.com/office/drawing/2014/main" val="10003"/>
                  </a:ext>
                </a:extLst>
              </a:tr>
              <a:tr h="253734">
                <a:tc>
                  <a:txBody>
                    <a:bodyPr/>
                    <a:lstStyle/>
                    <a:p>
                      <a:pPr lvl="0">
                        <a:defRPr/>
                      </a:pPr>
                      <a:r>
                        <a:rPr lang="de-DE" b="1"/>
                        <a:t>Hanyang University</a:t>
                      </a:r>
                    </a:p>
                  </a:txBody>
                  <a:tcPr/>
                </a:tc>
                <a:tc>
                  <a:txBody>
                    <a:bodyPr/>
                    <a:lstStyle/>
                    <a:p>
                      <a:pPr algn="ctr">
                        <a:defRPr/>
                      </a:pPr>
                      <a:r>
                        <a:rPr lang="de-DE" b="1"/>
                        <a:t>8</a:t>
                      </a:r>
                    </a:p>
                  </a:txBody>
                  <a:tcPr/>
                </a:tc>
                <a:tc>
                  <a:txBody>
                    <a:bodyPr/>
                    <a:lstStyle/>
                    <a:p>
                      <a:pPr algn="ctr">
                        <a:defRPr/>
                      </a:pPr>
                      <a:r>
                        <a:rPr lang="en-US" altLang="ko-KR" b="1"/>
                        <a:t>2.4</a:t>
                      </a:r>
                    </a:p>
                  </a:txBody>
                  <a:tcPr/>
                </a:tc>
                <a:tc>
                  <a:txBody>
                    <a:bodyPr/>
                    <a:lstStyle/>
                    <a:p>
                      <a:pPr algn="ctr">
                        <a:defRPr/>
                      </a:pPr>
                      <a:r>
                        <a:rPr lang="de-DE" b="1" dirty="0"/>
                        <a:t>4</a:t>
                      </a:r>
                    </a:p>
                  </a:txBody>
                  <a:tcPr/>
                </a:tc>
                <a:extLst>
                  <a:ext uri="{0D108BD9-81ED-4DB2-BD59-A6C34878D82A}">
                    <a16:rowId xmlns:a16="http://schemas.microsoft.com/office/drawing/2014/main" val="10004"/>
                  </a:ext>
                </a:extLst>
              </a:tr>
              <a:tr h="253734">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de-DE" altLang="ko-KR" b="1" dirty="0"/>
                        <a:t>Jeonbuk NU</a:t>
                      </a:r>
                    </a:p>
                  </a:txBody>
                  <a:tcPr/>
                </a:tc>
                <a:tc>
                  <a:txBody>
                    <a:bodyPr/>
                    <a:lstStyle/>
                    <a:p>
                      <a:pPr algn="ctr">
                        <a:defRPr/>
                      </a:pPr>
                      <a:r>
                        <a:rPr lang="de-DE" b="1" dirty="0"/>
                        <a:t>2</a:t>
                      </a:r>
                    </a:p>
                  </a:txBody>
                  <a:tcPr/>
                </a:tc>
                <a:tc>
                  <a:txBody>
                    <a:bodyPr/>
                    <a:lstStyle/>
                    <a:p>
                      <a:pPr algn="ctr">
                        <a:defRPr/>
                      </a:pPr>
                      <a:r>
                        <a:rPr lang="en-US" altLang="ko-KR" b="1" dirty="0"/>
                        <a:t>2.0</a:t>
                      </a:r>
                    </a:p>
                  </a:txBody>
                  <a:tcPr/>
                </a:tc>
                <a:tc>
                  <a:txBody>
                    <a:bodyPr/>
                    <a:lstStyle/>
                    <a:p>
                      <a:pPr algn="ctr">
                        <a:defRPr/>
                      </a:pPr>
                      <a:r>
                        <a:rPr lang="de-DE" b="1" dirty="0"/>
                        <a:t>3</a:t>
                      </a:r>
                    </a:p>
                  </a:txBody>
                  <a:tcPr/>
                </a:tc>
                <a:extLst>
                  <a:ext uri="{0D108BD9-81ED-4DB2-BD59-A6C34878D82A}">
                    <a16:rowId xmlns:a16="http://schemas.microsoft.com/office/drawing/2014/main" val="3126355310"/>
                  </a:ext>
                </a:extLst>
              </a:tr>
              <a:tr h="379844">
                <a:tc>
                  <a:txBody>
                    <a:bodyPr/>
                    <a:lstStyle/>
                    <a:p>
                      <a:pPr lvl="0">
                        <a:defRPr/>
                      </a:pPr>
                      <a:r>
                        <a:rPr lang="de-DE" b="1" dirty="0"/>
                        <a:t>Korea</a:t>
                      </a:r>
                      <a:r>
                        <a:rPr lang="de-DE" b="1" baseline="0" dirty="0"/>
                        <a:t> University</a:t>
                      </a:r>
                      <a:endParaRPr lang="de-DE" b="1" dirty="0"/>
                    </a:p>
                  </a:txBody>
                  <a:tcPr/>
                </a:tc>
                <a:tc>
                  <a:txBody>
                    <a:bodyPr/>
                    <a:lstStyle/>
                    <a:p>
                      <a:pPr algn="ctr">
                        <a:defRPr/>
                      </a:pPr>
                      <a:r>
                        <a:rPr lang="de-DE" b="1" dirty="0"/>
                        <a:t>18</a:t>
                      </a:r>
                    </a:p>
                  </a:txBody>
                  <a:tcPr/>
                </a:tc>
                <a:tc>
                  <a:txBody>
                    <a:bodyPr/>
                    <a:lstStyle/>
                    <a:p>
                      <a:pPr algn="ctr">
                        <a:defRPr/>
                      </a:pPr>
                      <a:r>
                        <a:rPr lang="en-US" altLang="ko-KR" b="1" dirty="0"/>
                        <a:t>2.5</a:t>
                      </a:r>
                    </a:p>
                  </a:txBody>
                  <a:tcPr/>
                </a:tc>
                <a:tc>
                  <a:txBody>
                    <a:bodyPr/>
                    <a:lstStyle/>
                    <a:p>
                      <a:pPr algn="ctr">
                        <a:defRPr/>
                      </a:pPr>
                      <a:r>
                        <a:rPr lang="de-DE" b="1" dirty="0"/>
                        <a:t>3</a:t>
                      </a:r>
                    </a:p>
                  </a:txBody>
                  <a:tcPr/>
                </a:tc>
                <a:extLst>
                  <a:ext uri="{0D108BD9-81ED-4DB2-BD59-A6C34878D82A}">
                    <a16:rowId xmlns:a16="http://schemas.microsoft.com/office/drawing/2014/main" val="10005"/>
                  </a:ext>
                </a:extLst>
              </a:tr>
              <a:tr h="379844">
                <a:tc>
                  <a:txBody>
                    <a:bodyPr/>
                    <a:lstStyle/>
                    <a:p>
                      <a:pPr lvl="0">
                        <a:defRPr/>
                      </a:pPr>
                      <a:r>
                        <a:rPr lang="de-DE" b="1" dirty="0"/>
                        <a:t>Kyung Hee University</a:t>
                      </a:r>
                    </a:p>
                  </a:txBody>
                  <a:tcPr/>
                </a:tc>
                <a:tc>
                  <a:txBody>
                    <a:bodyPr/>
                    <a:lstStyle/>
                    <a:p>
                      <a:pPr algn="ctr">
                        <a:defRPr/>
                      </a:pPr>
                      <a:r>
                        <a:rPr lang="de-DE" b="1" dirty="0"/>
                        <a:t>4</a:t>
                      </a:r>
                    </a:p>
                  </a:txBody>
                  <a:tcPr/>
                </a:tc>
                <a:tc>
                  <a:txBody>
                    <a:bodyPr/>
                    <a:lstStyle/>
                    <a:p>
                      <a:pPr algn="ctr">
                        <a:defRPr/>
                      </a:pPr>
                      <a:r>
                        <a:rPr lang="en-US" altLang="ko-KR" b="1" dirty="0" err="1"/>
                        <a:t>keine</a:t>
                      </a:r>
                      <a:endParaRPr lang="en-US" altLang="ko-KR" b="1" dirty="0"/>
                    </a:p>
                  </a:txBody>
                  <a:tcPr/>
                </a:tc>
                <a:tc>
                  <a:txBody>
                    <a:bodyPr/>
                    <a:lstStyle/>
                    <a:p>
                      <a:pPr algn="ctr">
                        <a:defRPr/>
                      </a:pPr>
                      <a:r>
                        <a:rPr lang="de-DE" b="1" dirty="0"/>
                        <a:t>4</a:t>
                      </a:r>
                    </a:p>
                  </a:txBody>
                  <a:tcPr/>
                </a:tc>
                <a:extLst>
                  <a:ext uri="{0D108BD9-81ED-4DB2-BD59-A6C34878D82A}">
                    <a16:rowId xmlns:a16="http://schemas.microsoft.com/office/drawing/2014/main" val="3296959"/>
                  </a:ext>
                </a:extLst>
              </a:tr>
              <a:tr h="507467">
                <a:tc>
                  <a:txBody>
                    <a:bodyPr/>
                    <a:lstStyle/>
                    <a:p>
                      <a:pPr lvl="0">
                        <a:defRPr/>
                      </a:pPr>
                      <a:r>
                        <a:rPr lang="de-DE" b="1"/>
                        <a:t>Seoul NU</a:t>
                      </a:r>
                    </a:p>
                  </a:txBody>
                  <a:tcPr/>
                </a:tc>
                <a:tc>
                  <a:txBody>
                    <a:bodyPr/>
                    <a:lstStyle/>
                    <a:p>
                      <a:pPr algn="ctr">
                        <a:defRPr/>
                      </a:pPr>
                      <a:r>
                        <a:rPr lang="de-DE" b="1" dirty="0"/>
                        <a:t>3</a:t>
                      </a:r>
                    </a:p>
                  </a:txBody>
                  <a:tcPr/>
                </a:tc>
                <a:tc>
                  <a:txBody>
                    <a:bodyPr/>
                    <a:lstStyle/>
                    <a:p>
                      <a:pPr algn="ctr">
                        <a:defRPr/>
                      </a:pPr>
                      <a:r>
                        <a:rPr lang="en-US" altLang="ko-KR" b="1" dirty="0"/>
                        <a:t>2.5</a:t>
                      </a:r>
                    </a:p>
                  </a:txBody>
                  <a:tcPr/>
                </a:tc>
                <a:tc>
                  <a:txBody>
                    <a:bodyPr/>
                    <a:lstStyle/>
                    <a:p>
                      <a:pPr algn="ctr">
                        <a:defRPr/>
                      </a:pPr>
                      <a:r>
                        <a:rPr lang="en-US" altLang="ko-KR" b="1" dirty="0"/>
                        <a:t>3</a:t>
                      </a:r>
                    </a:p>
                  </a:txBody>
                  <a:tcPr/>
                </a:tc>
                <a:extLst>
                  <a:ext uri="{0D108BD9-81ED-4DB2-BD59-A6C34878D82A}">
                    <a16:rowId xmlns:a16="http://schemas.microsoft.com/office/drawing/2014/main" val="10006"/>
                  </a:ext>
                </a:extLst>
              </a:tr>
              <a:tr h="507467">
                <a:tc>
                  <a:txBody>
                    <a:bodyPr/>
                    <a:lstStyle/>
                    <a:p>
                      <a:pPr lvl="0">
                        <a:defRPr/>
                      </a:pPr>
                      <a:r>
                        <a:rPr lang="de-DE" b="1"/>
                        <a:t>Sogang University</a:t>
                      </a:r>
                    </a:p>
                  </a:txBody>
                  <a:tcPr/>
                </a:tc>
                <a:tc>
                  <a:txBody>
                    <a:bodyPr/>
                    <a:lstStyle/>
                    <a:p>
                      <a:pPr algn="ctr">
                        <a:defRPr/>
                      </a:pPr>
                      <a:r>
                        <a:rPr lang="de-DE" b="1"/>
                        <a:t>2</a:t>
                      </a:r>
                    </a:p>
                  </a:txBody>
                  <a:tcPr/>
                </a:tc>
                <a:tc>
                  <a:txBody>
                    <a:bodyPr/>
                    <a:lstStyle/>
                    <a:p>
                      <a:pPr algn="ctr">
                        <a:defRPr/>
                      </a:pPr>
                      <a:r>
                        <a:rPr lang="en-US" altLang="ko-KR" b="1"/>
                        <a:t>keine</a:t>
                      </a:r>
                    </a:p>
                  </a:txBody>
                  <a:tcPr/>
                </a:tc>
                <a:tc>
                  <a:txBody>
                    <a:bodyPr/>
                    <a:lstStyle/>
                    <a:p>
                      <a:pPr algn="ctr">
                        <a:defRPr/>
                      </a:pPr>
                      <a:r>
                        <a:rPr lang="de-DE" b="1"/>
                        <a:t>2</a:t>
                      </a:r>
                    </a:p>
                  </a:txBody>
                  <a:tcPr/>
                </a:tc>
                <a:extLst>
                  <a:ext uri="{0D108BD9-81ED-4DB2-BD59-A6C34878D82A}">
                    <a16:rowId xmlns:a16="http://schemas.microsoft.com/office/drawing/2014/main" val="10007"/>
                  </a:ext>
                </a:extLst>
              </a:tr>
              <a:tr h="507467">
                <a:tc>
                  <a:txBody>
                    <a:bodyPr/>
                    <a:lstStyle/>
                    <a:p>
                      <a:pPr lvl="0">
                        <a:defRPr/>
                      </a:pPr>
                      <a:r>
                        <a:rPr lang="de-DE" b="1" dirty="0"/>
                        <a:t>Sookmyung</a:t>
                      </a:r>
                      <a:r>
                        <a:rPr lang="de-DE" b="1" baseline="0" dirty="0"/>
                        <a:t> WU</a:t>
                      </a:r>
                      <a:endParaRPr lang="de-DE" b="1" dirty="0"/>
                    </a:p>
                  </a:txBody>
                  <a:tcPr/>
                </a:tc>
                <a:tc>
                  <a:txBody>
                    <a:bodyPr/>
                    <a:lstStyle/>
                    <a:p>
                      <a:pPr algn="ctr">
                        <a:defRPr/>
                      </a:pPr>
                      <a:r>
                        <a:rPr lang="en-US" b="1" dirty="0"/>
                        <a:t>8</a:t>
                      </a:r>
                      <a:endParaRPr lang="de-DE" b="1" dirty="0"/>
                    </a:p>
                  </a:txBody>
                  <a:tcPr/>
                </a:tc>
                <a:tc>
                  <a:txBody>
                    <a:bodyPr/>
                    <a:lstStyle/>
                    <a:p>
                      <a:pPr algn="ctr">
                        <a:defRPr/>
                      </a:pPr>
                      <a:r>
                        <a:rPr lang="en-US" altLang="ko-KR" b="1"/>
                        <a:t>keine</a:t>
                      </a:r>
                    </a:p>
                  </a:txBody>
                  <a:tcPr/>
                </a:tc>
                <a:tc>
                  <a:txBody>
                    <a:bodyPr/>
                    <a:lstStyle/>
                    <a:p>
                      <a:pPr algn="ctr">
                        <a:defRPr/>
                      </a:pPr>
                      <a:r>
                        <a:rPr lang="de-DE" b="1"/>
                        <a:t>4</a:t>
                      </a:r>
                    </a:p>
                  </a:txBody>
                  <a:tcPr/>
                </a:tc>
                <a:extLst>
                  <a:ext uri="{0D108BD9-81ED-4DB2-BD59-A6C34878D82A}">
                    <a16:rowId xmlns:a16="http://schemas.microsoft.com/office/drawing/2014/main" val="10008"/>
                  </a:ext>
                </a:extLst>
              </a:tr>
              <a:tr h="507467">
                <a:tc>
                  <a:txBody>
                    <a:bodyPr/>
                    <a:lstStyle/>
                    <a:p>
                      <a:pPr lvl="0">
                        <a:defRPr/>
                      </a:pPr>
                      <a:r>
                        <a:rPr lang="de-DE" b="1" dirty="0"/>
                        <a:t>Sungkyunkwan</a:t>
                      </a:r>
                      <a:r>
                        <a:rPr lang="de-DE" b="1" baseline="0" dirty="0"/>
                        <a:t> University</a:t>
                      </a:r>
                      <a:endParaRPr lang="de-DE" b="1" dirty="0"/>
                    </a:p>
                  </a:txBody>
                  <a:tcPr/>
                </a:tc>
                <a:tc>
                  <a:txBody>
                    <a:bodyPr/>
                    <a:lstStyle/>
                    <a:p>
                      <a:pPr algn="ctr">
                        <a:defRPr/>
                      </a:pPr>
                      <a:r>
                        <a:rPr lang="de-DE" b="1" dirty="0"/>
                        <a:t>8</a:t>
                      </a:r>
                    </a:p>
                  </a:txBody>
                  <a:tcPr/>
                </a:tc>
                <a:tc>
                  <a:txBody>
                    <a:bodyPr/>
                    <a:lstStyle/>
                    <a:p>
                      <a:pPr algn="ctr">
                        <a:defRPr/>
                      </a:pPr>
                      <a:r>
                        <a:rPr lang="en-US" altLang="ko-KR" b="1" dirty="0" err="1"/>
                        <a:t>keine</a:t>
                      </a:r>
                      <a:endParaRPr lang="en-US" altLang="ko-KR" b="1" dirty="0"/>
                    </a:p>
                  </a:txBody>
                  <a:tcPr/>
                </a:tc>
                <a:tc>
                  <a:txBody>
                    <a:bodyPr/>
                    <a:lstStyle/>
                    <a:p>
                      <a:pPr algn="ctr">
                        <a:defRPr/>
                      </a:pPr>
                      <a:r>
                        <a:rPr lang="de-DE" b="1" dirty="0"/>
                        <a:t>4</a:t>
                      </a:r>
                    </a:p>
                  </a:txBody>
                  <a:tcPr/>
                </a:tc>
                <a:extLst>
                  <a:ext uri="{0D108BD9-81ED-4DB2-BD59-A6C34878D82A}">
                    <a16:rowId xmlns:a16="http://schemas.microsoft.com/office/drawing/2014/main" val="10009"/>
                  </a:ext>
                </a:extLst>
              </a:tr>
              <a:tr h="507467">
                <a:tc>
                  <a:txBody>
                    <a:bodyPr/>
                    <a:lstStyle/>
                    <a:p>
                      <a:pPr lvl="0">
                        <a:defRPr/>
                      </a:pPr>
                      <a:r>
                        <a:rPr lang="de-DE" b="1"/>
                        <a:t>Yonsei University</a:t>
                      </a:r>
                    </a:p>
                  </a:txBody>
                  <a:tcPr/>
                </a:tc>
                <a:tc>
                  <a:txBody>
                    <a:bodyPr/>
                    <a:lstStyle/>
                    <a:p>
                      <a:pPr algn="ctr">
                        <a:defRPr/>
                      </a:pPr>
                      <a:r>
                        <a:rPr lang="de-DE" b="1"/>
                        <a:t>3</a:t>
                      </a:r>
                    </a:p>
                  </a:txBody>
                  <a:tcPr/>
                </a:tc>
                <a:tc>
                  <a:txBody>
                    <a:bodyPr/>
                    <a:lstStyle/>
                    <a:p>
                      <a:pPr algn="ctr">
                        <a:defRPr/>
                      </a:pPr>
                      <a:r>
                        <a:rPr lang="en-US" altLang="ko-KR" b="1"/>
                        <a:t>2.5</a:t>
                      </a:r>
                    </a:p>
                  </a:txBody>
                  <a:tcPr/>
                </a:tc>
                <a:tc>
                  <a:txBody>
                    <a:bodyPr/>
                    <a:lstStyle/>
                    <a:p>
                      <a:pPr algn="ctr">
                        <a:defRPr/>
                      </a:pPr>
                      <a:r>
                        <a:rPr lang="de-DE" b="1" dirty="0"/>
                        <a:t>2(kein</a:t>
                      </a:r>
                      <a:r>
                        <a:rPr lang="de-DE" b="1" baseline="0" dirty="0"/>
                        <a:t> intensiver Kurs)</a:t>
                      </a:r>
                      <a:endParaRPr lang="de-DE" b="1" dirty="0"/>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en-US" altLang="ko-KR" sz="3300" b="1" dirty="0" err="1"/>
              <a:t>Partneruniversit</a:t>
            </a:r>
            <a:r>
              <a:rPr lang="de-DE" altLang="ko-KR" sz="3300" b="1" dirty="0"/>
              <a:t>äten in Korea</a:t>
            </a:r>
            <a:endParaRPr lang="ko-KR" altLang="en-US" sz="3300" b="1" dirty="0"/>
          </a:p>
        </p:txBody>
      </p:sp>
      <p:sp>
        <p:nvSpPr>
          <p:cNvPr id="3" name="Inhaltsplatzhalter 2"/>
          <p:cNvSpPr>
            <a:spLocks noGrp="1"/>
          </p:cNvSpPr>
          <p:nvPr>
            <p:ph idx="1"/>
          </p:nvPr>
        </p:nvSpPr>
        <p:spPr/>
        <p:txBody>
          <a:bodyPr>
            <a:normAutofit/>
          </a:bodyPr>
          <a:lstStyle/>
          <a:p>
            <a:pPr lvl="0">
              <a:defRPr/>
            </a:pPr>
            <a:r>
              <a:rPr lang="de-DE" dirty="0"/>
              <a:t>Die Webseite des jeweiligen International Office nutzen!</a:t>
            </a:r>
          </a:p>
          <a:p>
            <a:pPr marL="0" indent="0">
              <a:buNone/>
              <a:defRPr/>
            </a:pPr>
            <a:endParaRPr lang="de-DE" dirty="0"/>
          </a:p>
          <a:p>
            <a:pPr lvl="0">
              <a:defRPr/>
            </a:pPr>
            <a:r>
              <a:rPr lang="de-DE" dirty="0"/>
              <a:t>„</a:t>
            </a:r>
            <a:r>
              <a:rPr lang="de-DE" u="sng" dirty="0"/>
              <a:t>Erfahrungsberichte</a:t>
            </a:r>
            <a:r>
              <a:rPr lang="de-DE" dirty="0"/>
              <a:t>“ auf der Webseite des TUCKU: ein wachsendes Archiv an </a:t>
            </a:r>
            <a:br>
              <a:rPr lang="de-DE" dirty="0"/>
            </a:br>
            <a:r>
              <a:rPr lang="de-DE" dirty="0"/>
              <a:t>studentischen Berichten zum Auslandsjahr und zu Praktika</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descr="C:\Users\Natascha\Pictures\BERICHT\20150306_120620.jpg"/>
          <p:cNvPicPr>
            <a:picLocks noGrp="1"/>
          </p:cNvPicPr>
          <p:nvPr>
            <p:ph idx="1"/>
          </p:nvPr>
        </p:nvPicPr>
        <p:blipFill rotWithShape="1">
          <a:blip r:embed="rId2"/>
          <a:srcRect/>
          <a:stretch>
            <a:fillRect/>
          </a:stretch>
        </p:blipFill>
        <p:spPr>
          <a:xfrm>
            <a:off x="982366" y="304800"/>
            <a:ext cx="9752309" cy="6070902"/>
          </a:xfrm>
          <a:prstGeom prst="rect">
            <a:avLst/>
          </a:prstGeom>
          <a:noFill/>
          <a:ln>
            <a:noFill/>
          </a:ln>
        </p:spPr>
      </p:pic>
      <p:pic>
        <p:nvPicPr>
          <p:cNvPr id="3074" name="Picture 2" descr="[ë§í¬ ë° ë¡ê³ ] ì¶©ë¨ëíêµ ë§í¬ ë° ë¡ê³ "/>
          <p:cNvPicPr>
            <a:picLocks noChangeAspect="1" noChangeArrowheads="1"/>
          </p:cNvPicPr>
          <p:nvPr/>
        </p:nvPicPr>
        <p:blipFill rotWithShape="1">
          <a:blip r:embed="rId3"/>
          <a:srcRect/>
          <a:stretch>
            <a:fillRect/>
          </a:stretch>
        </p:blipFill>
        <p:spPr>
          <a:xfrm>
            <a:off x="9612197" y="482298"/>
            <a:ext cx="1883563" cy="1704582"/>
          </a:xfrm>
          <a:prstGeom prst="rect">
            <a:avLst/>
          </a:prstGeom>
          <a:noFill/>
        </p:spPr>
      </p:pic>
      <p:sp>
        <p:nvSpPr>
          <p:cNvPr id="3075" name="TextBox 3074"/>
          <p:cNvSpPr txBox="1"/>
          <p:nvPr/>
        </p:nvSpPr>
        <p:spPr>
          <a:xfrm>
            <a:off x="2088468" y="482298"/>
            <a:ext cx="4158462" cy="599472"/>
          </a:xfrm>
          <a:prstGeom prst="rect">
            <a:avLst/>
          </a:prstGeom>
        </p:spPr>
        <p:txBody>
          <a:bodyPr wrap="square">
            <a:spAutoFit/>
          </a:bodyPr>
          <a:lstStyle/>
          <a:p>
            <a:pPr>
              <a:defRPr/>
            </a:pPr>
            <a:r>
              <a:rPr lang="ko-KR" altLang="en-US" sz="3200" b="1" dirty="0"/>
              <a:t>충남대학교</a:t>
            </a:r>
            <a:r>
              <a:rPr lang="en-US" altLang="ko-KR" sz="3200" b="1" dirty="0"/>
              <a:t>   </a:t>
            </a:r>
            <a:r>
              <a:rPr lang="ko-KR" altLang="en-US" sz="3200" b="1" dirty="0"/>
              <a:t> </a:t>
            </a:r>
            <a:r>
              <a:rPr lang="en-US" altLang="ko-KR" sz="3400" b="1" dirty="0"/>
              <a:t>CNU</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4" descr="Ein Bild, das drinnen, Bett, Schlafzimmer, Raum enthält.  Automatisch generierte Beschreibung"/>
          <p:cNvPicPr>
            <a:picLocks noChangeAspect="1"/>
          </p:cNvPicPr>
          <p:nvPr/>
        </p:nvPicPr>
        <p:blipFill rotWithShape="1">
          <a:blip r:embed="rId2"/>
          <a:srcRect t="1690" b="18410"/>
          <a:stretch>
            <a:fillRect/>
          </a:stretch>
        </p:blipFill>
        <p:spPr>
          <a:xfrm>
            <a:off x="8825547" y="1300152"/>
            <a:ext cx="2715705" cy="3857624"/>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Grafik 6" descr="Ein Bild, das draußen, Gebäude, Gras, Zug enthält.  Automatisch generierte Beschreibung"/>
          <p:cNvPicPr>
            <a:picLocks noChangeAspect="1"/>
          </p:cNvPicPr>
          <p:nvPr/>
        </p:nvPicPr>
        <p:blipFill rotWithShape="1">
          <a:blip r:embed="rId3"/>
          <a:srcRect l="19650" r="26030"/>
          <a:stretch>
            <a:fillRect/>
          </a:stretch>
        </p:blipFill>
        <p:spPr>
          <a:xfrm>
            <a:off x="6484575" y="1300152"/>
            <a:ext cx="2793537" cy="3857624"/>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el 1"/>
          <p:cNvSpPr>
            <a:spLocks noGrp="1"/>
          </p:cNvSpPr>
          <p:nvPr>
            <p:ph type="title"/>
          </p:nvPr>
        </p:nvSpPr>
        <p:spPr>
          <a:xfrm>
            <a:off x="1075201" y="426157"/>
            <a:ext cx="2076309" cy="784076"/>
          </a:xfrm>
        </p:spPr>
        <p:txBody>
          <a:bodyPr anchor="ctr">
            <a:normAutofit/>
          </a:bodyPr>
          <a:lstStyle/>
          <a:p>
            <a:pPr lvl="0">
              <a:defRPr/>
            </a:pPr>
            <a:r>
              <a:rPr lang="de-DE" sz="2800" b="1" dirty="0"/>
              <a:t>Wohnheim</a:t>
            </a:r>
          </a:p>
        </p:txBody>
      </p:sp>
      <p:sp>
        <p:nvSpPr>
          <p:cNvPr id="9" name="Content Placeholder 8"/>
          <p:cNvSpPr>
            <a:spLocks noGrp="1"/>
          </p:cNvSpPr>
          <p:nvPr>
            <p:ph idx="1"/>
          </p:nvPr>
        </p:nvSpPr>
        <p:spPr>
          <a:xfrm>
            <a:off x="972635" y="1717755"/>
            <a:ext cx="4152572" cy="2789205"/>
          </a:xfrm>
        </p:spPr>
        <p:txBody>
          <a:bodyPr>
            <a:normAutofit/>
          </a:bodyPr>
          <a:lstStyle/>
          <a:p>
            <a:pPr>
              <a:buFontTx/>
              <a:buChar char="-"/>
              <a:defRPr/>
            </a:pPr>
            <a:r>
              <a:rPr lang="en-US" sz="2400" dirty="0"/>
              <a:t>6 pro </a:t>
            </a:r>
            <a:r>
              <a:rPr lang="en-US" sz="2400" dirty="0" err="1"/>
              <a:t>Wohngemeinschaft</a:t>
            </a:r>
            <a:endParaRPr lang="en-US" sz="2400" dirty="0"/>
          </a:p>
          <a:p>
            <a:pPr>
              <a:buFontTx/>
              <a:buChar char="-"/>
              <a:defRPr/>
            </a:pPr>
            <a:r>
              <a:rPr lang="en-US" sz="2400" dirty="0"/>
              <a:t>2 pro </a:t>
            </a:r>
            <a:r>
              <a:rPr lang="en-US" sz="2400" dirty="0" err="1"/>
              <a:t>Schlafzimmer</a:t>
            </a:r>
            <a:endParaRPr lang="en-US" sz="2400" dirty="0"/>
          </a:p>
          <a:p>
            <a:pPr>
              <a:buFontTx/>
              <a:buChar char="-"/>
              <a:defRPr/>
            </a:pPr>
            <a:r>
              <a:rPr lang="en-US" sz="2400" dirty="0"/>
              <a:t>12 pro </a:t>
            </a:r>
            <a:r>
              <a:rPr lang="en-US" sz="2400" dirty="0" err="1"/>
              <a:t>Badezimmer</a:t>
            </a:r>
            <a:endParaRPr lang="en-US" sz="2400" dirty="0"/>
          </a:p>
          <a:p>
            <a:pPr lvl="1">
              <a:buFontTx/>
              <a:buChar char="-"/>
              <a:defRPr/>
            </a:pPr>
            <a:r>
              <a:rPr lang="en-US" sz="2400" dirty="0"/>
              <a:t>3 </a:t>
            </a:r>
            <a:r>
              <a:rPr lang="en-US" sz="2400" dirty="0" err="1"/>
              <a:t>Toiletten</a:t>
            </a:r>
            <a:r>
              <a:rPr lang="en-US" sz="2400" dirty="0"/>
              <a:t> </a:t>
            </a:r>
          </a:p>
          <a:p>
            <a:pPr lvl="1">
              <a:buFontTx/>
              <a:buChar char="-"/>
              <a:defRPr/>
            </a:pPr>
            <a:r>
              <a:rPr lang="en-US" sz="2400" dirty="0"/>
              <a:t>2 </a:t>
            </a:r>
            <a:r>
              <a:rPr lang="en-US" sz="2400" dirty="0" err="1"/>
              <a:t>Duschen</a:t>
            </a:r>
            <a:endParaRPr lang="en-US" sz="2400" dirty="0"/>
          </a:p>
          <a:p>
            <a:pPr lvl="1">
              <a:buFontTx/>
              <a:buChar char="-"/>
              <a:defRPr/>
            </a:pPr>
            <a:r>
              <a:rPr lang="en-US" sz="2400" dirty="0"/>
              <a:t>3 </a:t>
            </a:r>
            <a:r>
              <a:rPr lang="en-US" altLang="ko-KR" sz="2400" dirty="0" err="1"/>
              <a:t>W</a:t>
            </a:r>
            <a:r>
              <a:rPr lang="en-US" sz="2400" dirty="0" err="1"/>
              <a:t>aschbecken</a:t>
            </a:r>
            <a:endParaRPr lang="en-US" sz="2400"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 name="Google Shape;102;p2"/>
          <p:cNvSpPr txBox="1">
            <a:spLocks noGrp="1"/>
          </p:cNvSpPr>
          <p:nvPr>
            <p:ph type="title"/>
          </p:nvPr>
        </p:nvSpPr>
        <p:spPr>
          <a:xfrm>
            <a:off x="761996" y="382385"/>
            <a:ext cx="10668004" cy="1113295"/>
          </a:xfrm>
          <a:prstGeom prst="rect">
            <a:avLst/>
          </a:prstGeom>
        </p:spPr>
        <p:txBody>
          <a:bodyPr lIns="91424" tIns="45700" rIns="91424" bIns="45700" anchor="b" anchorCtr="0">
            <a:normAutofit/>
          </a:bodyPr>
          <a:lstStyle/>
          <a:p>
            <a:pPr marL="0" lvl="0" indent="0" algn="ctr" rtl="0">
              <a:spcBef>
                <a:spcPts val="0"/>
              </a:spcBef>
              <a:spcAft>
                <a:spcPts val="0"/>
              </a:spcAft>
              <a:buClr>
                <a:schemeClr val="dk1"/>
              </a:buClr>
              <a:buSzPct val="25000"/>
              <a:buFont typeface="Calibri"/>
              <a:buNone/>
              <a:defRPr/>
            </a:pPr>
            <a:r>
              <a:rPr lang="de-DE" b="1" dirty="0"/>
              <a:t>Inhaltsverzeichnis</a:t>
            </a:r>
          </a:p>
        </p:txBody>
      </p:sp>
      <p:sp>
        <p:nvSpPr>
          <p:cNvPr id="103" name="Google Shape;103;p2"/>
          <p:cNvSpPr txBox="1">
            <a:spLocks noGrp="1"/>
          </p:cNvSpPr>
          <p:nvPr>
            <p:ph idx="1"/>
          </p:nvPr>
        </p:nvSpPr>
        <p:spPr>
          <a:xfrm>
            <a:off x="866771" y="2004332"/>
            <a:ext cx="10668004" cy="4386943"/>
          </a:xfrm>
          <a:prstGeom prst="rect">
            <a:avLst/>
          </a:prstGeom>
        </p:spPr>
        <p:txBody>
          <a:bodyPr lIns="91424" tIns="45700" rIns="91424" bIns="45700" anchorCtr="0">
            <a:normAutofit fontScale="92500" lnSpcReduction="20000"/>
          </a:bodyPr>
          <a:lstStyle/>
          <a:p>
            <a:pPr marL="342900" lvl="0" indent="-276860" rtl="0">
              <a:lnSpc>
                <a:spcPct val="100000"/>
              </a:lnSpc>
              <a:spcBef>
                <a:spcPts val="0"/>
              </a:spcBef>
              <a:spcAft>
                <a:spcPts val="0"/>
              </a:spcAft>
              <a:buClr>
                <a:schemeClr val="dk1"/>
              </a:buClr>
              <a:buSzPct val="100000"/>
              <a:buNone/>
              <a:defRPr/>
            </a:pPr>
            <a:endParaRPr lang="de-DE" b="1" dirty="0"/>
          </a:p>
          <a:p>
            <a:pPr marL="0" lvl="0" indent="0" rtl="0">
              <a:lnSpc>
                <a:spcPct val="100000"/>
              </a:lnSpc>
              <a:spcBef>
                <a:spcPts val="208"/>
              </a:spcBef>
              <a:spcAft>
                <a:spcPts val="0"/>
              </a:spcAft>
              <a:buClr>
                <a:schemeClr val="dk1"/>
              </a:buClr>
              <a:buSzPct val="100000"/>
              <a:buNone/>
              <a:defRPr/>
            </a:pPr>
            <a:r>
              <a:rPr lang="de-DE" b="1" cap="none" dirty="0"/>
              <a:t>1.VORSTELLUNG DES TUCKU</a:t>
            </a:r>
          </a:p>
          <a:p>
            <a:pPr marL="0" lvl="0" indent="0" rtl="0">
              <a:lnSpc>
                <a:spcPct val="100000"/>
              </a:lnSpc>
              <a:spcBef>
                <a:spcPts val="455"/>
              </a:spcBef>
              <a:spcAft>
                <a:spcPts val="0"/>
              </a:spcAft>
              <a:buClr>
                <a:schemeClr val="dk1"/>
              </a:buClr>
              <a:buSzPct val="100000"/>
              <a:buNone/>
              <a:defRPr/>
            </a:pPr>
            <a:r>
              <a:rPr lang="de-DE" b="1" cap="none" dirty="0"/>
              <a:t>	</a:t>
            </a:r>
          </a:p>
          <a:p>
            <a:pPr marL="0" lvl="0" indent="0" rtl="0">
              <a:lnSpc>
                <a:spcPct val="100000"/>
              </a:lnSpc>
              <a:spcBef>
                <a:spcPts val="455"/>
              </a:spcBef>
              <a:spcAft>
                <a:spcPts val="0"/>
              </a:spcAft>
              <a:buClr>
                <a:schemeClr val="dk1"/>
              </a:buClr>
              <a:buSzPct val="100000"/>
              <a:buNone/>
              <a:defRPr/>
            </a:pPr>
            <a:r>
              <a:rPr lang="de-DE" b="1" cap="none" dirty="0"/>
              <a:t>2.BEWERBUNG FÜR DAS AUSLANDSJAHR</a:t>
            </a:r>
          </a:p>
          <a:p>
            <a:pPr marL="0" lvl="0" indent="0" rtl="0">
              <a:lnSpc>
                <a:spcPct val="100000"/>
              </a:lnSpc>
              <a:spcBef>
                <a:spcPts val="455"/>
              </a:spcBef>
              <a:spcAft>
                <a:spcPts val="0"/>
              </a:spcAft>
              <a:buClr>
                <a:schemeClr val="dk1"/>
              </a:buClr>
              <a:buSzPct val="100000"/>
              <a:buNone/>
              <a:defRPr/>
            </a:pPr>
            <a:r>
              <a:rPr lang="de-DE" b="1" cap="none" dirty="0"/>
              <a:t>   2.1. </a:t>
            </a:r>
            <a:r>
              <a:rPr lang="de-DE" b="1" dirty="0"/>
              <a:t>Voraussetzungen</a:t>
            </a:r>
          </a:p>
          <a:p>
            <a:pPr marL="0" lvl="1" indent="0" rtl="0">
              <a:lnSpc>
                <a:spcPct val="100000"/>
              </a:lnSpc>
              <a:spcBef>
                <a:spcPts val="455"/>
              </a:spcBef>
              <a:spcAft>
                <a:spcPts val="0"/>
              </a:spcAft>
              <a:buClr>
                <a:schemeClr val="dk1"/>
              </a:buClr>
              <a:buSzPct val="100000"/>
              <a:buNone/>
              <a:defRPr/>
            </a:pPr>
            <a:r>
              <a:rPr lang="de-DE" sz="1800" b="1" dirty="0"/>
              <a:t>   2.2. Bewerbungsverfahren</a:t>
            </a:r>
          </a:p>
          <a:p>
            <a:pPr marL="0" lvl="1" indent="0" rtl="0">
              <a:lnSpc>
                <a:spcPct val="100000"/>
              </a:lnSpc>
              <a:spcBef>
                <a:spcPts val="455"/>
              </a:spcBef>
              <a:spcAft>
                <a:spcPts val="0"/>
              </a:spcAft>
              <a:buClr>
                <a:schemeClr val="dk1"/>
              </a:buClr>
              <a:buSzPct val="100000"/>
              <a:buNone/>
              <a:defRPr/>
            </a:pPr>
            <a:r>
              <a:rPr lang="de-DE" sz="1800" b="1" dirty="0"/>
              <a:t>   2.3. Partneruniversitäten in Korea</a:t>
            </a:r>
          </a:p>
          <a:p>
            <a:pPr marL="0" lvl="0" indent="0" rtl="0">
              <a:lnSpc>
                <a:spcPct val="100000"/>
              </a:lnSpc>
              <a:spcBef>
                <a:spcPts val="455"/>
              </a:spcBef>
              <a:spcAft>
                <a:spcPts val="0"/>
              </a:spcAft>
              <a:buClr>
                <a:schemeClr val="dk1"/>
              </a:buClr>
              <a:buSzPct val="100000"/>
              <a:buNone/>
              <a:defRPr/>
            </a:pPr>
            <a:r>
              <a:rPr lang="de-DE" b="1" dirty="0"/>
              <a:t>   2.4. Stipendium</a:t>
            </a:r>
          </a:p>
          <a:p>
            <a:pPr marL="0" lvl="0" indent="0" rtl="0">
              <a:lnSpc>
                <a:spcPct val="100000"/>
              </a:lnSpc>
              <a:spcBef>
                <a:spcPts val="455"/>
              </a:spcBef>
              <a:spcAft>
                <a:spcPts val="0"/>
              </a:spcAft>
              <a:buClr>
                <a:schemeClr val="dk1"/>
              </a:buClr>
              <a:buSzPct val="100000"/>
              <a:buNone/>
              <a:defRPr/>
            </a:pPr>
            <a:r>
              <a:rPr lang="de-DE" b="1" dirty="0"/>
              <a:t>   2.5. Exkursionen und Vorträge</a:t>
            </a:r>
          </a:p>
          <a:p>
            <a:pPr marL="0" lvl="0" indent="0" rtl="0">
              <a:lnSpc>
                <a:spcPct val="100000"/>
              </a:lnSpc>
              <a:spcBef>
                <a:spcPts val="455"/>
              </a:spcBef>
              <a:spcAft>
                <a:spcPts val="0"/>
              </a:spcAft>
              <a:buClr>
                <a:schemeClr val="dk1"/>
              </a:buClr>
              <a:buSzPct val="100000"/>
              <a:buNone/>
              <a:defRPr/>
            </a:pPr>
            <a:endParaRPr lang="de-DE" b="1" dirty="0"/>
          </a:p>
          <a:p>
            <a:pPr marL="0" lvl="0" indent="0" rtl="0">
              <a:lnSpc>
                <a:spcPct val="100000"/>
              </a:lnSpc>
              <a:spcBef>
                <a:spcPts val="455"/>
              </a:spcBef>
              <a:spcAft>
                <a:spcPts val="0"/>
              </a:spcAft>
              <a:buClr>
                <a:schemeClr val="dk1"/>
              </a:buClr>
              <a:buSzPct val="100000"/>
              <a:buNone/>
              <a:defRPr/>
            </a:pPr>
            <a:r>
              <a:rPr lang="de-DE" b="1" dirty="0"/>
              <a:t>3. National Health Insurance </a:t>
            </a:r>
          </a:p>
          <a:p>
            <a:pPr marL="0" lvl="0" indent="0" rtl="0">
              <a:lnSpc>
                <a:spcPct val="100000"/>
              </a:lnSpc>
              <a:spcBef>
                <a:spcPts val="455"/>
              </a:spcBef>
              <a:spcAft>
                <a:spcPts val="0"/>
              </a:spcAft>
              <a:buClr>
                <a:schemeClr val="dk1"/>
              </a:buClr>
              <a:buSzPct val="100000"/>
              <a:buNone/>
              <a:defRPr/>
            </a:pPr>
            <a:endParaRPr lang="de-DE" b="1" dirty="0"/>
          </a:p>
          <a:p>
            <a:pPr marL="0" lvl="0" indent="0" rtl="0">
              <a:lnSpc>
                <a:spcPct val="100000"/>
              </a:lnSpc>
              <a:spcBef>
                <a:spcPts val="455"/>
              </a:spcBef>
              <a:spcAft>
                <a:spcPts val="0"/>
              </a:spcAft>
              <a:buClr>
                <a:schemeClr val="dk1"/>
              </a:buClr>
              <a:buSzPct val="100000"/>
              <a:buNone/>
              <a:defRPr/>
            </a:pPr>
            <a:r>
              <a:rPr lang="de-DE" b="1" dirty="0"/>
              <a:t>4. COVID-19 Informationen</a:t>
            </a:r>
          </a:p>
          <a:p>
            <a:pPr marL="0" lvl="0" indent="0" rtl="0">
              <a:lnSpc>
                <a:spcPct val="100000"/>
              </a:lnSpc>
              <a:spcBef>
                <a:spcPts val="455"/>
              </a:spcBef>
              <a:spcAft>
                <a:spcPts val="0"/>
              </a:spcAft>
              <a:buClr>
                <a:schemeClr val="dk1"/>
              </a:buClr>
              <a:buSzPct val="100000"/>
              <a:buNone/>
              <a:defRPr/>
            </a:pPr>
            <a:endParaRPr lang="de-DE" b="1" dirty="0"/>
          </a:p>
          <a:p>
            <a:pPr marL="0" lvl="0" indent="0" rtl="0">
              <a:lnSpc>
                <a:spcPct val="100000"/>
              </a:lnSpc>
              <a:spcBef>
                <a:spcPts val="455"/>
              </a:spcBef>
              <a:spcAft>
                <a:spcPts val="0"/>
              </a:spcAft>
              <a:buClr>
                <a:schemeClr val="dk1"/>
              </a:buClr>
              <a:buSzPct val="100000"/>
              <a:buNone/>
              <a:defRPr/>
            </a:pPr>
            <a:r>
              <a:rPr lang="de-DE" b="1" cap="none" dirty="0"/>
              <a:t>5. </a:t>
            </a:r>
            <a:r>
              <a:rPr lang="en-KR" altLang="ko-KR" sz="1800" b="1" dirty="0">
                <a:latin typeface="Century Gothic" panose="020B0502020202020204" pitchFamily="34" charset="0"/>
              </a:rPr>
              <a:t>Hinweise &amp; Tipps</a:t>
            </a:r>
            <a:endParaRPr lang="de-DE" b="1" cap="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Global Scholarship Program (GSP)</a:t>
            </a:r>
          </a:p>
        </p:txBody>
      </p:sp>
      <p:sp>
        <p:nvSpPr>
          <p:cNvPr id="3" name="Inhaltsplatzhalter 2"/>
          <p:cNvSpPr>
            <a:spLocks noGrp="1"/>
          </p:cNvSpPr>
          <p:nvPr>
            <p:ph idx="1"/>
          </p:nvPr>
        </p:nvSpPr>
        <p:spPr/>
        <p:txBody>
          <a:bodyPr/>
          <a:lstStyle/>
          <a:p>
            <a:pPr lvl="0">
              <a:defRPr/>
            </a:pPr>
            <a:r>
              <a:rPr lang="de-DE" dirty="0"/>
              <a:t>Stipendium für zwei Studierende aus Tübingen (für 1 Semester, bis Mitte Juni)</a:t>
            </a:r>
          </a:p>
          <a:p>
            <a:pPr lvl="0">
              <a:defRPr/>
            </a:pPr>
            <a:r>
              <a:rPr lang="de-DE" dirty="0"/>
              <a:t>Kostenlose Unterkunft im Wohnheim </a:t>
            </a:r>
          </a:p>
          <a:p>
            <a:pPr lvl="0">
              <a:defRPr/>
            </a:pPr>
            <a:r>
              <a:rPr lang="de-DE" dirty="0"/>
              <a:t>2 kostenlose Mahlzeiten (Mo. – Fr.) in der Dormitory Cafeteria</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42391" y="683171"/>
            <a:ext cx="8382000" cy="745629"/>
          </a:xfrm>
        </p:spPr>
        <p:txBody>
          <a:bodyPr>
            <a:normAutofit/>
          </a:bodyPr>
          <a:lstStyle/>
          <a:p>
            <a:pPr lvl="0">
              <a:defRPr/>
            </a:pPr>
            <a:r>
              <a:rPr lang="de-DE" sz="3300" b="1" dirty="0"/>
              <a:t>Korean Intensive Course (</a:t>
            </a:r>
            <a:r>
              <a:rPr lang="de-DE" altLang="ko-KR" sz="3300" b="1" dirty="0"/>
              <a:t>KIC) </a:t>
            </a:r>
            <a:endParaRPr lang="de-DE" sz="3300" b="1" dirty="0"/>
          </a:p>
        </p:txBody>
      </p:sp>
      <p:sp>
        <p:nvSpPr>
          <p:cNvPr id="3" name="Inhaltsplatzhalter 2"/>
          <p:cNvSpPr>
            <a:spLocks noGrp="1"/>
          </p:cNvSpPr>
          <p:nvPr>
            <p:ph idx="1"/>
          </p:nvPr>
        </p:nvSpPr>
        <p:spPr>
          <a:xfrm>
            <a:off x="1242391" y="1854349"/>
            <a:ext cx="7416823" cy="4320480"/>
          </a:xfrm>
        </p:spPr>
        <p:txBody>
          <a:bodyPr>
            <a:normAutofit/>
          </a:bodyPr>
          <a:lstStyle/>
          <a:p>
            <a:pPr lvl="0">
              <a:defRPr/>
            </a:pPr>
            <a:r>
              <a:rPr lang="de-DE" dirty="0"/>
              <a:t>10 Wochen pro Kurs</a:t>
            </a:r>
          </a:p>
          <a:p>
            <a:pPr lvl="0">
              <a:defRPr/>
            </a:pPr>
            <a:r>
              <a:rPr lang="de-DE" dirty="0"/>
              <a:t>4</a:t>
            </a:r>
            <a:r>
              <a:rPr lang="en-US" altLang="ko-KR" dirty="0"/>
              <a:t> </a:t>
            </a:r>
            <a:r>
              <a:rPr lang="en-US" altLang="ko-KR" dirty="0" err="1"/>
              <a:t>Stunden</a:t>
            </a:r>
            <a:r>
              <a:rPr lang="en-US" altLang="ko-KR" dirty="0"/>
              <a:t> </a:t>
            </a:r>
            <a:r>
              <a:rPr lang="de-DE" dirty="0"/>
              <a:t> jeden Tag</a:t>
            </a:r>
          </a:p>
          <a:p>
            <a:pPr lvl="0">
              <a:defRPr/>
            </a:pPr>
            <a:r>
              <a:rPr lang="de-DE" u="sng" dirty="0"/>
              <a:t>Vormittagskurs 9:00-12:50 </a:t>
            </a:r>
            <a:r>
              <a:rPr lang="de-DE" dirty="0"/>
              <a:t>oder </a:t>
            </a:r>
            <a:r>
              <a:rPr lang="de-DE" u="sng" dirty="0"/>
              <a:t>Nachmittagskurs 13:00-17:50</a:t>
            </a:r>
          </a:p>
          <a:p>
            <a:pPr lvl="0">
              <a:defRPr/>
            </a:pPr>
            <a:endParaRPr lang="de-DE" dirty="0"/>
          </a:p>
          <a:p>
            <a:pPr marL="0" lvl="0" indent="0">
              <a:buNone/>
              <a:defRPr/>
            </a:pPr>
            <a:r>
              <a:rPr lang="de-DE" dirty="0"/>
              <a:t>Mehr Infos unter:</a:t>
            </a:r>
          </a:p>
          <a:p>
            <a:pPr lvl="0">
              <a:defRPr/>
            </a:pPr>
            <a:r>
              <a:rPr lang="de-DE" dirty="0">
                <a:hlinkClick r:id="rId2"/>
              </a:rPr>
              <a:t>https://dream.cnu.ac.kr/eng/contents/curriculum.php</a:t>
            </a:r>
            <a:endParaRPr lang="de-DE" dirty="0"/>
          </a:p>
          <a:p>
            <a:pPr lvl="0">
              <a:defRPr/>
            </a:pPr>
            <a:r>
              <a:rPr lang="de-DE" dirty="0">
                <a:hlinkClick r:id="rId3"/>
              </a:rPr>
              <a:t>https://dream.cnu.ac.kr/contents/kor_01.php</a:t>
            </a:r>
            <a:endParaRPr lang="de-DE" dirty="0"/>
          </a:p>
          <a:p>
            <a:pPr lvl="0">
              <a:defRPr/>
            </a:pPr>
            <a:endParaRPr lang="de-DE" dirty="0"/>
          </a:p>
          <a:p>
            <a:pPr marL="0" indent="0">
              <a:buNone/>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Kontakt für mehr Infos zur CNU</a:t>
            </a:r>
          </a:p>
        </p:txBody>
      </p:sp>
      <p:sp>
        <p:nvSpPr>
          <p:cNvPr id="3" name="Inhaltsplatzhalter 2"/>
          <p:cNvSpPr>
            <a:spLocks noGrp="1"/>
          </p:cNvSpPr>
          <p:nvPr>
            <p:ph idx="1"/>
          </p:nvPr>
        </p:nvSpPr>
        <p:spPr>
          <a:xfrm>
            <a:off x="1066800" y="1941195"/>
            <a:ext cx="10058400" cy="1487805"/>
          </a:xfrm>
        </p:spPr>
        <p:txBody>
          <a:bodyPr/>
          <a:lstStyle/>
          <a:p>
            <a:pPr marL="0" lvl="0" indent="0">
              <a:buNone/>
              <a:defRPr/>
            </a:pPr>
            <a:endParaRPr lang="en-US" altLang="ko-KR" b="1" dirty="0"/>
          </a:p>
          <a:p>
            <a:pPr marL="0" lvl="0" indent="0">
              <a:buNone/>
              <a:defRPr/>
            </a:pPr>
            <a:r>
              <a:rPr lang="en-US" altLang="ko-KR" dirty="0"/>
              <a:t>Roj-</a:t>
            </a:r>
            <a:r>
              <a:rPr lang="en-US" altLang="ko-KR" dirty="0" err="1"/>
              <a:t>jiyan</a:t>
            </a:r>
            <a:r>
              <a:rPr lang="en-US" altLang="ko-KR" dirty="0"/>
              <a:t> Demir (Roj-jiyan.demir@student.uni-tuebingen.de)</a:t>
            </a:r>
          </a:p>
          <a:p>
            <a:pPr lvl="0">
              <a:defRPr/>
            </a:pPr>
            <a:endParaRPr lang="en-US" altLang="ko-KR" dirty="0"/>
          </a:p>
          <a:p>
            <a:pPr marL="0" lvl="0" indent="0">
              <a:buNone/>
              <a:defRPr/>
            </a:pPr>
            <a:endParaRPr lang="en-US" altLang="ko-KR"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675" y="427038"/>
            <a:ext cx="10058400" cy="1371600"/>
          </a:xfrm>
        </p:spPr>
        <p:txBody>
          <a:bodyPr anchor="ctr">
            <a:normAutofit/>
          </a:bodyPr>
          <a:lstStyle/>
          <a:p>
            <a:pPr lvl="2" algn="ctr" rtl="0">
              <a:spcBef>
                <a:spcPct val="0"/>
              </a:spcBef>
              <a:defRPr/>
            </a:pPr>
            <a:r>
              <a:rPr lang="de-DE" sz="3300" b="1" dirty="0">
                <a:solidFill>
                  <a:schemeClr val="tx1"/>
                </a:solidFill>
              </a:rPr>
              <a:t>Ewha Womans University</a:t>
            </a:r>
          </a:p>
        </p:txBody>
      </p:sp>
      <p:pic>
        <p:nvPicPr>
          <p:cNvPr id="4" name="Inhaltsplatzhalter 3"/>
          <p:cNvPicPr>
            <a:picLocks noGrp="1" noChangeAspect="1"/>
          </p:cNvPicPr>
          <p:nvPr>
            <p:ph type="tbl" sz="quarter" idx="13"/>
          </p:nvPr>
        </p:nvPicPr>
        <p:blipFill>
          <a:blip r:embed="rId2">
            <a:extLst>
              <a:ext uri="{28A0092B-C50C-407E-A947-70E740481C1C}">
                <a14:useLocalDpi xmlns:a14="http://schemas.microsoft.com/office/drawing/2010/main" val="0"/>
              </a:ext>
            </a:extLst>
          </a:blip>
          <a:stretch/>
        </p:blipFill>
        <p:spPr>
          <a:xfrm>
            <a:off x="1709812" y="1433512"/>
            <a:ext cx="8481938" cy="4769713"/>
          </a:xfr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1125" y="332656"/>
            <a:ext cx="10058400" cy="1371600"/>
          </a:xfrm>
        </p:spPr>
        <p:txBody>
          <a:bodyPr>
            <a:normAutofit/>
          </a:bodyPr>
          <a:lstStyle/>
          <a:p>
            <a:pPr lvl="0">
              <a:defRPr/>
            </a:pPr>
            <a:r>
              <a:rPr lang="de-DE" altLang="ko-KR" sz="3300" b="1" dirty="0"/>
              <a:t>Studierendeleben</a:t>
            </a:r>
            <a:endParaRPr lang="ko-KR" altLang="en-US" sz="3300" b="1" dirty="0"/>
          </a:p>
        </p:txBody>
      </p:sp>
      <p:sp>
        <p:nvSpPr>
          <p:cNvPr id="3" name="Inhaltsplatzhalter 2"/>
          <p:cNvSpPr>
            <a:spLocks noGrp="1"/>
          </p:cNvSpPr>
          <p:nvPr>
            <p:ph idx="1"/>
          </p:nvPr>
        </p:nvSpPr>
        <p:spPr>
          <a:xfrm>
            <a:off x="1381125" y="1466503"/>
            <a:ext cx="9867900" cy="3586760"/>
          </a:xfrm>
        </p:spPr>
        <p:txBody>
          <a:bodyPr>
            <a:normAutofit/>
          </a:bodyPr>
          <a:lstStyle/>
          <a:p>
            <a:pPr lvl="0">
              <a:defRPr/>
            </a:pPr>
            <a:r>
              <a:rPr lang="de-DE" dirty="0"/>
              <a:t>Nicht für HF Studierende, da nur 2 Sprachkurse!</a:t>
            </a:r>
          </a:p>
          <a:p>
            <a:pPr lvl="0">
              <a:defRPr/>
            </a:pPr>
            <a:r>
              <a:rPr lang="de-DE" dirty="0"/>
              <a:t>Wohnheim: muss über die Sommerferien verlassen werden (sollte man sich dazu entscheiden, im Sommer keine Kurse zu belegen)</a:t>
            </a:r>
          </a:p>
          <a:p>
            <a:pPr lvl="0">
              <a:defRPr/>
            </a:pPr>
            <a:r>
              <a:rPr lang="de-DE" dirty="0"/>
              <a:t>Es gibt an der Ewha keinen offiziellen organisierten Tandem-Austausch mit der </a:t>
            </a:r>
            <a:br>
              <a:rPr lang="de-DE" dirty="0"/>
            </a:br>
            <a:r>
              <a:rPr lang="de-DE" dirty="0"/>
              <a:t>Germanistik. Wenn Sie trotzdem ein Sprachtandem möchten, können Sie sich direkt </a:t>
            </a:r>
            <a:br>
              <a:rPr lang="de-DE" dirty="0"/>
            </a:br>
            <a:r>
              <a:rPr lang="de-DE" dirty="0"/>
              <a:t>an die Germanistik wenden und um Vermittlung bitten. Achten Sie am Anfang des </a:t>
            </a:r>
            <a:br>
              <a:rPr lang="de-DE" dirty="0"/>
            </a:br>
            <a:r>
              <a:rPr lang="de-DE" dirty="0"/>
              <a:t>Semesters auch auf Informationen zum Germanistikstammtisch. </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Google Shape;308;ge25bfb01a4_0_37"/>
          <p:cNvSpPr txBox="1">
            <a:spLocks noGrp="1"/>
          </p:cNvSpPr>
          <p:nvPr>
            <p:ph type="title"/>
          </p:nvPr>
        </p:nvSpPr>
        <p:spPr>
          <a:xfrm>
            <a:off x="712901" y="407988"/>
            <a:ext cx="8229600" cy="1143000"/>
          </a:xfrm>
          <a:prstGeom prst="rect">
            <a:avLst/>
          </a:prstGeom>
          <a:noFill/>
          <a:ln>
            <a:noFill/>
          </a:ln>
        </p:spPr>
        <p:txBody>
          <a:bodyPr wrap="square" lIns="91424" tIns="45700" rIns="91424" bIns="45700" anchor="ctr" anchorCtr="0">
            <a:normAutofit/>
          </a:bodyPr>
          <a:lstStyle/>
          <a:p>
            <a:pPr marL="0" lvl="0" indent="0" algn="ctr" rtl="0">
              <a:spcBef>
                <a:spcPts val="0"/>
              </a:spcBef>
              <a:spcAft>
                <a:spcPts val="0"/>
              </a:spcAft>
              <a:buClr>
                <a:schemeClr val="dk1"/>
              </a:buClr>
              <a:buSzPct val="25000"/>
              <a:buFont typeface="Calibri"/>
              <a:buNone/>
              <a:defRPr/>
            </a:pPr>
            <a:r>
              <a:rPr lang="de-DE" sz="3300" b="1" dirty="0"/>
              <a:t>FÜR MEHR INFOS UND FRAGEN</a:t>
            </a:r>
            <a:endParaRPr sz="3300" b="1" dirty="0"/>
          </a:p>
        </p:txBody>
      </p:sp>
      <p:sp>
        <p:nvSpPr>
          <p:cNvPr id="309" name="Google Shape;309;ge25bfb01a4_0_37"/>
          <p:cNvSpPr txBox="1">
            <a:spLocks noGrp="1"/>
          </p:cNvSpPr>
          <p:nvPr>
            <p:ph idx="1"/>
          </p:nvPr>
        </p:nvSpPr>
        <p:spPr>
          <a:xfrm>
            <a:off x="1754073" y="1550988"/>
            <a:ext cx="7483774" cy="2263200"/>
          </a:xfrm>
          <a:prstGeom prst="rect">
            <a:avLst/>
          </a:prstGeom>
          <a:noFill/>
          <a:ln>
            <a:noFill/>
          </a:ln>
        </p:spPr>
        <p:txBody>
          <a:bodyPr wrap="square" lIns="91424" tIns="45700" rIns="91424" bIns="45700" anchor="t" anchorCtr="0">
            <a:normAutofit/>
          </a:bodyPr>
          <a:lstStyle/>
          <a:p>
            <a:pPr marL="0" lvl="0" indent="0" algn="l" rtl="0">
              <a:spcBef>
                <a:spcPts val="400"/>
              </a:spcBef>
              <a:spcAft>
                <a:spcPts val="0"/>
              </a:spcAft>
              <a:buClr>
                <a:schemeClr val="dk1"/>
              </a:buClr>
              <a:buSzPct val="83000"/>
              <a:buNone/>
              <a:defRPr/>
            </a:pPr>
            <a:r>
              <a:rPr lang="de-DE" dirty="0"/>
              <a:t>Melisa Cakal(melisa.cakal@student.uni-tuebingen.de)</a:t>
            </a:r>
            <a:endParaRPr sz="3850" dirty="0"/>
          </a:p>
          <a:p>
            <a:pPr marL="0" lvl="0" indent="0" algn="l" rtl="0">
              <a:spcBef>
                <a:spcPts val="400"/>
              </a:spcBef>
              <a:spcAft>
                <a:spcPts val="0"/>
              </a:spcAft>
              <a:buClr>
                <a:schemeClr val="dk1"/>
              </a:buClr>
              <a:buSzPct val="100000"/>
              <a:buNone/>
              <a:defRPr/>
            </a:pPr>
            <a:endParaRPr dirty="0"/>
          </a:p>
          <a:p>
            <a:pPr marL="342900" lvl="0" indent="-215900" algn="l" rtl="0">
              <a:spcBef>
                <a:spcPts val="400"/>
              </a:spcBef>
              <a:spcAft>
                <a:spcPts val="0"/>
              </a:spcAft>
              <a:buClr>
                <a:schemeClr val="dk1"/>
              </a:buClr>
              <a:buSzPct val="100000"/>
              <a:buNone/>
              <a:defRPr/>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defRPr/>
            </a:pPr>
            <a:r>
              <a:rPr lang="ko-KR" altLang="en-US"/>
              <a:t>전북대학교 </a:t>
            </a:r>
            <a:r>
              <a:rPr lang="en-US" altLang="ko-KR"/>
              <a:t>(JBNU)</a:t>
            </a:r>
          </a:p>
        </p:txBody>
      </p:sp>
      <p:pic>
        <p:nvPicPr>
          <p:cNvPr id="4" name="Inhaltsplatzhalter 3"/>
          <p:cNvPicPr>
            <a:picLocks noGrp="1" noChangeAspect="1"/>
          </p:cNvPicPr>
          <p:nvPr>
            <p:ph idx="1"/>
          </p:nvPr>
        </p:nvPicPr>
        <p:blipFill rotWithShape="1">
          <a:blip r:embed="rId2"/>
          <a:stretch>
            <a:fillRect/>
          </a:stretch>
        </p:blipFill>
        <p:spPr>
          <a:xfrm>
            <a:off x="971550" y="2739104"/>
            <a:ext cx="10058400" cy="3346704"/>
          </a:xfrm>
        </p:spPr>
      </p:pic>
      <p:pic>
        <p:nvPicPr>
          <p:cNvPr id="1026" name="Picture 2" descr="ì¬ë³¼ë§í¬"/>
          <p:cNvPicPr>
            <a:picLocks noChangeAspect="1" noChangeArrowheads="1"/>
          </p:cNvPicPr>
          <p:nvPr/>
        </p:nvPicPr>
        <p:blipFill rotWithShape="1">
          <a:blip r:embed="rId3"/>
          <a:srcRect/>
          <a:stretch>
            <a:fillRect/>
          </a:stretch>
        </p:blipFill>
        <p:spPr>
          <a:xfrm>
            <a:off x="6683473" y="526579"/>
            <a:ext cx="1214437" cy="189309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0264" y="471589"/>
            <a:ext cx="8219256" cy="706090"/>
          </a:xfrm>
        </p:spPr>
        <p:txBody>
          <a:bodyPr>
            <a:normAutofit fontScale="90000"/>
          </a:bodyPr>
          <a:lstStyle/>
          <a:p>
            <a:pPr lvl="0">
              <a:defRPr/>
            </a:pPr>
            <a:r>
              <a:rPr lang="de-DE" dirty="0"/>
              <a:t>WOHNHEIM</a:t>
            </a:r>
            <a:endParaRPr lang="en-GB" dirty="0"/>
          </a:p>
        </p:txBody>
      </p:sp>
      <p:sp>
        <p:nvSpPr>
          <p:cNvPr id="3" name="Inhaltsplatzhalter 2"/>
          <p:cNvSpPr>
            <a:spLocks noGrp="1"/>
          </p:cNvSpPr>
          <p:nvPr>
            <p:ph idx="1"/>
          </p:nvPr>
        </p:nvSpPr>
        <p:spPr>
          <a:xfrm>
            <a:off x="1330264" y="1516410"/>
            <a:ext cx="4765736" cy="4320480"/>
          </a:xfrm>
        </p:spPr>
        <p:txBody>
          <a:bodyPr>
            <a:normAutofit/>
          </a:bodyPr>
          <a:lstStyle/>
          <a:p>
            <a:pPr marL="0" lvl="0" indent="0" latinLnBrk="0">
              <a:buNone/>
              <a:defRPr/>
            </a:pPr>
            <a:r>
              <a:rPr lang="de-DE" dirty="0"/>
              <a:t>- JBNU vergibt </a:t>
            </a:r>
            <a:r>
              <a:rPr lang="de-DE" dirty="0">
                <a:solidFill>
                  <a:srgbClr val="FF0000"/>
                </a:solidFill>
              </a:rPr>
              <a:t>zwei volle Stipendien mit kostenlosem Wohnheim für das ganze Jahr</a:t>
            </a:r>
          </a:p>
          <a:p>
            <a:pPr marL="0" lvl="0" indent="0" latinLnBrk="0">
              <a:buNone/>
              <a:defRPr/>
            </a:pPr>
            <a:r>
              <a:rPr lang="de-DE" dirty="0"/>
              <a:t>- Mensa mit Frühstück, Mittagessen, Abendessen inklusive (außer Wochenende)</a:t>
            </a:r>
          </a:p>
          <a:p>
            <a:pPr marL="0" lvl="0" indent="0" latinLnBrk="0">
              <a:buNone/>
              <a:defRPr/>
            </a:pPr>
            <a:r>
              <a:rPr lang="de-DE" dirty="0"/>
              <a:t>- Direkt am Campus, sehr ruhig</a:t>
            </a:r>
          </a:p>
          <a:p>
            <a:pPr lvl="0" latinLnBrk="0">
              <a:buFontTx/>
              <a:buChar char="-"/>
              <a:defRPr/>
            </a:pPr>
            <a:r>
              <a:rPr lang="de-DE" dirty="0"/>
              <a:t>Man lebt mit einem Roommate. </a:t>
            </a:r>
            <a:br>
              <a:rPr lang="de-DE" dirty="0"/>
            </a:br>
            <a:r>
              <a:rPr lang="de-DE" dirty="0"/>
              <a:t>Aufteilung nach Nationalitäten.</a:t>
            </a:r>
          </a:p>
          <a:p>
            <a:pPr marL="0" indent="0" latinLnBrk="0">
              <a:buNone/>
              <a:defRPr/>
            </a:pPr>
            <a:r>
              <a:rPr lang="de-DE" altLang="ko-KR" sz="1800" dirty="0">
                <a:solidFill>
                  <a:schemeClr val="tx1"/>
                </a:solidFill>
              </a:rPr>
              <a:t>- Es gibt keine Küche und kochen ist untersagt! </a:t>
            </a:r>
          </a:p>
          <a:p>
            <a:pPr lvl="0" latinLnBrk="0">
              <a:buFontTx/>
              <a:buChar char="-"/>
              <a:defRPr/>
            </a:pPr>
            <a:endParaRPr lang="de-DE" dirty="0">
              <a:sym typeface="Wingdings"/>
            </a:endParaRPr>
          </a:p>
        </p:txBody>
      </p:sp>
      <p:pic>
        <p:nvPicPr>
          <p:cNvPr id="1026" name="Picture 2" descr="Dormitory | 전북대학교 국제협력부 홈페이지에 오신것을 환영합니다."/>
          <p:cNvPicPr>
            <a:picLocks noChangeAspect="1" noChangeArrowheads="1"/>
          </p:cNvPicPr>
          <p:nvPr/>
        </p:nvPicPr>
        <p:blipFill rotWithShape="1">
          <a:blip r:embed="rId2"/>
          <a:srcRect/>
          <a:stretch>
            <a:fillRect/>
          </a:stretch>
        </p:blipFill>
        <p:spPr>
          <a:xfrm>
            <a:off x="6917463" y="745813"/>
            <a:ext cx="4072589" cy="2419695"/>
          </a:xfrm>
          <a:prstGeom prst="rect">
            <a:avLst/>
          </a:prstGeom>
          <a:noFill/>
        </p:spPr>
      </p:pic>
      <p:pic>
        <p:nvPicPr>
          <p:cNvPr id="1028" name="Picture 4" descr="Dormitory | 전북대학교 국제협력부 홈페이지에 오신것을 환영합니다."/>
          <p:cNvPicPr>
            <a:picLocks noChangeAspect="1" noChangeArrowheads="1"/>
          </p:cNvPicPr>
          <p:nvPr/>
        </p:nvPicPr>
        <p:blipFill rotWithShape="1">
          <a:blip r:embed="rId3"/>
          <a:srcRect/>
          <a:stretch>
            <a:fillRect/>
          </a:stretch>
        </p:blipFill>
        <p:spPr>
          <a:xfrm>
            <a:off x="6917463" y="3593478"/>
            <a:ext cx="4072589" cy="24196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dirty="0"/>
              <a:t>SPRACHKURSE</a:t>
            </a:r>
            <a:endParaRPr lang="en-GB" sz="3300" dirty="0"/>
          </a:p>
        </p:txBody>
      </p:sp>
      <p:sp>
        <p:nvSpPr>
          <p:cNvPr id="3" name="Inhaltsplatzhalter 2"/>
          <p:cNvSpPr>
            <a:spLocks noGrp="1"/>
          </p:cNvSpPr>
          <p:nvPr>
            <p:ph idx="1"/>
          </p:nvPr>
        </p:nvSpPr>
        <p:spPr>
          <a:xfrm>
            <a:off x="1066800" y="2105932"/>
            <a:ext cx="9750725" cy="4149071"/>
          </a:xfrm>
        </p:spPr>
        <p:txBody>
          <a:bodyPr>
            <a:normAutofit/>
          </a:bodyPr>
          <a:lstStyle/>
          <a:p>
            <a:pPr lvl="0">
              <a:defRPr/>
            </a:pPr>
            <a:r>
              <a:rPr lang="de-DE" dirty="0"/>
              <a:t>Sprachkurs: 10 Wochen</a:t>
            </a:r>
          </a:p>
          <a:p>
            <a:pPr lvl="0">
              <a:defRPr/>
            </a:pPr>
            <a:r>
              <a:rPr lang="de-DE" dirty="0">
                <a:sym typeface="Wingdings"/>
              </a:rPr>
              <a:t></a:t>
            </a:r>
            <a:r>
              <a:rPr lang="de-DE" dirty="0"/>
              <a:t> </a:t>
            </a:r>
            <a:r>
              <a:rPr lang="de-DE" u="sng" dirty="0"/>
              <a:t>Level 3 und 4: Mo.-Fr.: 13:00-17:00 Uh</a:t>
            </a:r>
            <a:r>
              <a:rPr lang="de-DE" dirty="0"/>
              <a:t>r </a:t>
            </a:r>
          </a:p>
          <a:p>
            <a:pPr lvl="0">
              <a:defRPr/>
            </a:pPr>
            <a:r>
              <a:rPr lang="de-DE" dirty="0">
                <a:sym typeface="Wingdings"/>
              </a:rPr>
              <a:t></a:t>
            </a:r>
            <a:r>
              <a:rPr lang="de-DE" dirty="0"/>
              <a:t> </a:t>
            </a:r>
            <a:r>
              <a:rPr lang="de-DE" u="sng" dirty="0"/>
              <a:t>Level 5: Mo.-Fr.: 9:00-13:00 Uhr</a:t>
            </a:r>
          </a:p>
          <a:p>
            <a:pPr marL="0" lvl="0" indent="0">
              <a:buNone/>
              <a:defRPr/>
            </a:pPr>
            <a:endParaRPr lang="de-DE" u="sng" dirty="0"/>
          </a:p>
          <a:p>
            <a:pPr lvl="0">
              <a:defRPr/>
            </a:pPr>
            <a:r>
              <a:rPr lang="de-DE" dirty="0"/>
              <a:t>Pro Sprachkurs zwei Bücher mit Workbook, kann man einfach im Uni Buchladen nah am Silk Road Center kaufen</a:t>
            </a:r>
          </a:p>
          <a:p>
            <a:pPr lvl="0">
              <a:defRPr/>
            </a:pPr>
            <a:r>
              <a:rPr lang="de-DE" sz="2000" dirty="0"/>
              <a:t>Blick in die Bücher: </a:t>
            </a:r>
            <a:r>
              <a:rPr lang="en-GB" sz="2000" dirty="0">
                <a:hlinkClick r:id="rId2"/>
              </a:rPr>
              <a:t>http://www.twoponds.co.kr/en/snu</a:t>
            </a:r>
            <a:endParaRPr lang="en-GB" sz="2000" dirty="0"/>
          </a:p>
          <a:p>
            <a:pPr lvl="0">
              <a:defRPr/>
            </a:pPr>
            <a:r>
              <a:rPr lang="en-GB" sz="2000" dirty="0" err="1"/>
              <a:t>Mehr</a:t>
            </a:r>
            <a:r>
              <a:rPr lang="en-GB" sz="2000" dirty="0"/>
              <a:t> </a:t>
            </a:r>
            <a:r>
              <a:rPr lang="en-GB" sz="2000" dirty="0" err="1"/>
              <a:t>Infos</a:t>
            </a:r>
            <a:r>
              <a:rPr lang="en-GB" sz="2000" dirty="0"/>
              <a:t> </a:t>
            </a:r>
            <a:r>
              <a:rPr lang="de-DE" sz="2000" dirty="0"/>
              <a:t>über Sprachkurs:</a:t>
            </a:r>
            <a:r>
              <a:rPr lang="en-US" altLang="ko-KR" sz="1800" b="0" i="0" u="none" strike="noStrike" dirty="0">
                <a:solidFill>
                  <a:srgbClr val="000000"/>
                </a:solidFill>
                <a:effectLst/>
                <a:latin typeface="맑은 고딕" panose="020B0503020000020004" pitchFamily="50" charset="-127"/>
                <a:ea typeface="맑은 고딕" panose="020B0503020000020004" pitchFamily="50" charset="-127"/>
              </a:rPr>
              <a:t> </a:t>
            </a:r>
            <a:r>
              <a:rPr lang="en-US" altLang="ko-KR" sz="2000" b="0" i="0" u="sng" strike="noStrike" dirty="0">
                <a:solidFill>
                  <a:srgbClr val="0563C1"/>
                </a:solidFill>
                <a:effectLst/>
                <a:latin typeface="맑은 고딕" panose="020B0503020000020004" pitchFamily="50" charset="-127"/>
                <a:ea typeface="맑은 고딕" panose="020B0503020000020004" pitchFamily="50" charset="-127"/>
                <a:hlinkClick r:id="rId3"/>
              </a:rPr>
              <a:t>https://wz3.jbnu.ac.kr/sites/</a:t>
            </a:r>
            <a:r>
              <a:rPr lang="en-US" altLang="ko-KR" sz="2000" b="0" i="0" u="sng" strike="noStrike" dirty="0" err="1">
                <a:solidFill>
                  <a:srgbClr val="0563C1"/>
                </a:solidFill>
                <a:effectLst/>
                <a:latin typeface="맑은 고딕" panose="020B0503020000020004" pitchFamily="50" charset="-127"/>
                <a:ea typeface="맑은 고딕" panose="020B0503020000020004" pitchFamily="50" charset="-127"/>
                <a:hlinkClick r:id="rId3"/>
              </a:rPr>
              <a:t>lec_koreaneng</a:t>
            </a:r>
            <a:r>
              <a:rPr lang="en-US" altLang="ko-KR" sz="2000" b="0" i="0" u="sng" strike="noStrike" dirty="0">
                <a:solidFill>
                  <a:srgbClr val="0563C1"/>
                </a:solidFill>
                <a:effectLst/>
                <a:latin typeface="맑은 고딕" panose="020B0503020000020004" pitchFamily="50" charset="-127"/>
                <a:ea typeface="맑은 고딕" panose="020B0503020000020004" pitchFamily="50" charset="-127"/>
                <a:hlinkClick r:id="rId3"/>
              </a:rPr>
              <a:t>/</a:t>
            </a:r>
            <a:r>
              <a:rPr lang="en-US" altLang="ko-KR" sz="2000" b="0" i="0" u="sng" strike="noStrike" dirty="0" err="1">
                <a:solidFill>
                  <a:srgbClr val="0563C1"/>
                </a:solidFill>
                <a:effectLst/>
                <a:latin typeface="맑은 고딕" panose="020B0503020000020004" pitchFamily="50" charset="-127"/>
                <a:ea typeface="맑은 고딕" panose="020B0503020000020004" pitchFamily="50" charset="-127"/>
                <a:hlinkClick r:id="rId3"/>
              </a:rPr>
              <a:t>index..do</a:t>
            </a:r>
            <a:endParaRPr lang="de-DE" altLang="ko-KR" sz="2000" b="0" i="0" u="sng" strike="noStrike" dirty="0">
              <a:solidFill>
                <a:srgbClr val="0563C1"/>
              </a:solidFill>
              <a:effectLst/>
              <a:latin typeface="맑은 고딕" panose="020B0503020000020004" pitchFamily="50" charset="-127"/>
              <a:ea typeface="맑은 고딕" panose="020B0503020000020004" pitchFamily="50" charset="-127"/>
            </a:endParaRPr>
          </a:p>
          <a:p>
            <a:pPr lvl="0">
              <a:defRPr/>
            </a:pPr>
            <a:endParaRPr lang="de-DE" sz="2000" dirty="0"/>
          </a:p>
        </p:txBody>
      </p:sp>
      <p:pic>
        <p:nvPicPr>
          <p:cNvPr id="2050" name="Picture 2" descr="TWO PONDS"/>
          <p:cNvPicPr>
            <a:picLocks noChangeAspect="1" noChangeArrowheads="1"/>
          </p:cNvPicPr>
          <p:nvPr/>
        </p:nvPicPr>
        <p:blipFill rotWithShape="1">
          <a:blip r:embed="rId4"/>
          <a:srcRect/>
          <a:stretch>
            <a:fillRect/>
          </a:stretch>
        </p:blipFill>
        <p:spPr>
          <a:xfrm>
            <a:off x="6096000" y="982711"/>
            <a:ext cx="824607" cy="824607"/>
          </a:xfrm>
          <a:prstGeom prst="rect">
            <a:avLst/>
          </a:prstGeom>
          <a:noFill/>
        </p:spPr>
      </p:pic>
      <p:pic>
        <p:nvPicPr>
          <p:cNvPr id="2052" name="Picture 4" descr="TWO PONDS"/>
          <p:cNvPicPr>
            <a:picLocks noChangeAspect="1" noChangeArrowheads="1"/>
          </p:cNvPicPr>
          <p:nvPr/>
        </p:nvPicPr>
        <p:blipFill rotWithShape="1">
          <a:blip r:embed="rId5"/>
          <a:srcRect/>
          <a:stretch>
            <a:fillRect/>
          </a:stretch>
        </p:blipFill>
        <p:spPr>
          <a:xfrm>
            <a:off x="7102167" y="979983"/>
            <a:ext cx="826889" cy="826889"/>
          </a:xfrm>
          <a:prstGeom prst="rect">
            <a:avLst/>
          </a:prstGeom>
          <a:noFill/>
        </p:spPr>
      </p:pic>
      <p:pic>
        <p:nvPicPr>
          <p:cNvPr id="2054" name="Picture 6" descr="TWO PONDS"/>
          <p:cNvPicPr>
            <a:picLocks noChangeAspect="1" noChangeArrowheads="1"/>
          </p:cNvPicPr>
          <p:nvPr/>
        </p:nvPicPr>
        <p:blipFill rotWithShape="1">
          <a:blip r:embed="rId6"/>
          <a:srcRect/>
          <a:stretch>
            <a:fillRect/>
          </a:stretch>
        </p:blipFill>
        <p:spPr>
          <a:xfrm>
            <a:off x="8104539" y="979039"/>
            <a:ext cx="828279" cy="82827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6800" y="509244"/>
            <a:ext cx="10058400" cy="1371600"/>
          </a:xfrm>
        </p:spPr>
        <p:txBody>
          <a:bodyPr>
            <a:normAutofit/>
          </a:bodyPr>
          <a:lstStyle/>
          <a:p>
            <a:pPr lvl="0">
              <a:defRPr/>
            </a:pPr>
            <a:r>
              <a:rPr lang="de-DE" sz="3300" b="1" dirty="0"/>
              <a:t>FAZIT</a:t>
            </a:r>
            <a:endParaRPr lang="en-GB" sz="3300" b="1" dirty="0"/>
          </a:p>
        </p:txBody>
      </p:sp>
      <p:sp>
        <p:nvSpPr>
          <p:cNvPr id="3" name="Inhaltsplatzhalter 2"/>
          <p:cNvSpPr>
            <a:spLocks noGrp="1"/>
          </p:cNvSpPr>
          <p:nvPr>
            <p:ph idx="1"/>
          </p:nvPr>
        </p:nvSpPr>
        <p:spPr>
          <a:xfrm>
            <a:off x="1066800" y="1738611"/>
            <a:ext cx="10058400" cy="4824536"/>
          </a:xfrm>
        </p:spPr>
        <p:txBody>
          <a:bodyPr>
            <a:normAutofit/>
          </a:bodyPr>
          <a:lstStyle/>
          <a:p>
            <a:pPr lvl="0" latinLnBrk="0">
              <a:defRPr/>
            </a:pPr>
            <a:r>
              <a:rPr lang="de-DE" dirty="0"/>
              <a:t>Wer lieber einen ruhigen Alltag verbringen möchte, dem ist Jeonju sehr zu empfehlen. Es ist nicht Seoul, aber es gibt trotzdem viel zu tun! Für Wochenendtrips ist es auch </a:t>
            </a:r>
            <a:br>
              <a:rPr lang="de-DE" dirty="0"/>
            </a:br>
            <a:r>
              <a:rPr lang="de-DE" dirty="0"/>
              <a:t>super mal nach Seoul zu fahren und Freunde zu besuchen. Städte wie Yeosu, Gwangju </a:t>
            </a:r>
            <a:br>
              <a:rPr lang="de-DE" dirty="0"/>
            </a:br>
            <a:r>
              <a:rPr lang="de-DE" dirty="0"/>
              <a:t>und Daegu sind auch nicht weit! Zudem, ist das Essen in Jeonju sehr lecker und billig. </a:t>
            </a:r>
          </a:p>
          <a:p>
            <a:pPr lvl="0" algn="just">
              <a:defRPr/>
            </a:pPr>
            <a:r>
              <a:rPr lang="de-DE" dirty="0"/>
              <a:t>In den Sprachkursen ist man auf sich alleine gestellt, wir wurden alle in einzelne Kurse </a:t>
            </a:r>
            <a:br>
              <a:rPr lang="de-DE" dirty="0"/>
            </a:br>
            <a:r>
              <a:rPr lang="de-DE" dirty="0"/>
              <a:t>gesteckt. Und, da es leider zum größten Teil Chinesen im Sprachkurs gibt, gibt es oft </a:t>
            </a:r>
            <a:br>
              <a:rPr lang="de-DE" dirty="0"/>
            </a:br>
            <a:r>
              <a:rPr lang="de-DE" dirty="0"/>
              <a:t>Sprach- und Kulturbarrieren. Es macht trotzdem Spaß und obwohl die ersten zwei </a:t>
            </a:r>
            <a:br>
              <a:rPr lang="de-DE" dirty="0"/>
            </a:br>
            <a:r>
              <a:rPr lang="de-DE" dirty="0"/>
              <a:t>Sprachkurse am Nachmittag sind, hat man am Wochenende immer Zeit was zu </a:t>
            </a:r>
            <a:br>
              <a:rPr lang="de-DE" dirty="0"/>
            </a:br>
            <a:r>
              <a:rPr lang="de-DE" dirty="0"/>
              <a:t>unternehmen.</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Google Shape;114;p4"/>
          <p:cNvSpPr txBox="1">
            <a:spLocks noGrp="1"/>
          </p:cNvSpPr>
          <p:nvPr>
            <p:ph type="title"/>
          </p:nvPr>
        </p:nvSpPr>
        <p:spPr>
          <a:xfrm>
            <a:off x="1981200" y="274638"/>
            <a:ext cx="8229600" cy="1143000"/>
          </a:xfrm>
          <a:prstGeom prst="rect">
            <a:avLst/>
          </a:prstGeom>
          <a:noFill/>
          <a:ln>
            <a:noFill/>
          </a:ln>
        </p:spPr>
        <p:txBody>
          <a:bodyPr wrap="square" lIns="91424" tIns="45700" rIns="91424" bIns="45700" anchor="ctr" anchorCtr="0">
            <a:normAutofit/>
          </a:bodyPr>
          <a:lstStyle/>
          <a:p>
            <a:pPr marL="0" lvl="0" indent="0" algn="ctr" rtl="0">
              <a:spcBef>
                <a:spcPts val="0"/>
              </a:spcBef>
              <a:spcAft>
                <a:spcPts val="0"/>
              </a:spcAft>
              <a:buClr>
                <a:schemeClr val="dk1"/>
              </a:buClr>
              <a:buSzPct val="25000"/>
              <a:buFont typeface="Calibri"/>
              <a:buNone/>
              <a:defRPr/>
            </a:pPr>
            <a:r>
              <a:rPr lang="de-DE"/>
              <a:t>TUCKU</a:t>
            </a:r>
          </a:p>
        </p:txBody>
      </p:sp>
      <p:pic>
        <p:nvPicPr>
          <p:cNvPr id="115" name="Google Shape;115;p4"/>
          <p:cNvPicPr>
            <a:picLocks noGrp="1"/>
          </p:cNvPicPr>
          <p:nvPr>
            <p:ph idx="1"/>
          </p:nvPr>
        </p:nvPicPr>
        <p:blipFill rotWithShape="1">
          <a:blip r:embed="rId3">
            <a:alphaModFix/>
          </a:blip>
          <a:srcRect/>
          <a:stretch>
            <a:fillRect/>
          </a:stretch>
        </p:blipFill>
        <p:spPr>
          <a:xfrm>
            <a:off x="928318" y="1163515"/>
            <a:ext cx="5167682" cy="2671151"/>
          </a:xfrm>
          <a:prstGeom prst="rect">
            <a:avLst/>
          </a:prstGeom>
          <a:noFill/>
          <a:ln>
            <a:noFill/>
          </a:ln>
        </p:spPr>
      </p:pic>
      <p:pic>
        <p:nvPicPr>
          <p:cNvPr id="116" name="Google Shape;116;p4"/>
          <p:cNvPicPr/>
          <p:nvPr/>
        </p:nvPicPr>
        <p:blipFill rotWithShape="1">
          <a:blip r:embed="rId4">
            <a:alphaModFix/>
          </a:blip>
          <a:srcRect/>
          <a:stretch>
            <a:fillRect/>
          </a:stretch>
        </p:blipFill>
        <p:spPr>
          <a:xfrm>
            <a:off x="5841881" y="3608335"/>
            <a:ext cx="5467349" cy="2738662"/>
          </a:xfrm>
          <a:prstGeom prst="rect">
            <a:avLst/>
          </a:prstGeom>
          <a:noFill/>
          <a:ln>
            <a:noFill/>
          </a:ln>
        </p:spPr>
      </p:pic>
      <p:sp>
        <p:nvSpPr>
          <p:cNvPr id="2" name="TextBox 1">
            <a:extLst>
              <a:ext uri="{FF2B5EF4-FFF2-40B4-BE49-F238E27FC236}">
                <a16:creationId xmlns:a16="http://schemas.microsoft.com/office/drawing/2014/main" id="{90210A3D-3AC9-40E2-5457-E106FABC106F}"/>
              </a:ext>
            </a:extLst>
          </p:cNvPr>
          <p:cNvSpPr txBox="1"/>
          <p:nvPr/>
        </p:nvSpPr>
        <p:spPr>
          <a:xfrm>
            <a:off x="6662697" y="1979820"/>
            <a:ext cx="4646533" cy="646331"/>
          </a:xfrm>
          <a:prstGeom prst="rect">
            <a:avLst/>
          </a:prstGeom>
          <a:noFill/>
        </p:spPr>
        <p:txBody>
          <a:bodyPr wrap="square" rtlCol="0">
            <a:spAutoFit/>
          </a:bodyPr>
          <a:lstStyle/>
          <a:p>
            <a:r>
              <a:rPr lang="de-DE" altLang="ko-KR" dirty="0"/>
              <a:t>Adresse: </a:t>
            </a:r>
            <a:r>
              <a:rPr lang="ko-KR" altLang="en-US" dirty="0"/>
              <a:t>서울특별시 </a:t>
            </a:r>
            <a:r>
              <a:rPr lang="ko-KR" altLang="en-US" dirty="0" err="1"/>
              <a:t>성복구</a:t>
            </a:r>
            <a:r>
              <a:rPr lang="ko-KR" altLang="en-US" dirty="0"/>
              <a:t> </a:t>
            </a:r>
            <a:r>
              <a:rPr lang="ko-KR" altLang="en-US" dirty="0" err="1"/>
              <a:t>안암로</a:t>
            </a:r>
            <a:r>
              <a:rPr lang="ko-KR" altLang="en-US" dirty="0"/>
              <a:t> </a:t>
            </a:r>
            <a:r>
              <a:rPr lang="en-US" altLang="ko-KR" dirty="0"/>
              <a:t>145 </a:t>
            </a:r>
            <a:r>
              <a:rPr lang="ko-KR" altLang="en-US" dirty="0"/>
              <a:t>고려대학교 안암캠퍼스 민족문화관 </a:t>
            </a:r>
            <a:r>
              <a:rPr lang="en-US" altLang="ko-KR" dirty="0"/>
              <a:t>(B202)</a:t>
            </a:r>
            <a:endParaRPr lang="ko-KR"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FÜR MEHR INFOS UND FRAGEN</a:t>
            </a:r>
            <a:endParaRPr lang="en-GB" sz="3300" b="1" dirty="0"/>
          </a:p>
        </p:txBody>
      </p:sp>
      <p:sp>
        <p:nvSpPr>
          <p:cNvPr id="3" name="Inhaltsplatzhalter 2"/>
          <p:cNvSpPr>
            <a:spLocks noGrp="1"/>
          </p:cNvSpPr>
          <p:nvPr>
            <p:ph idx="1"/>
          </p:nvPr>
        </p:nvSpPr>
        <p:spPr>
          <a:xfrm>
            <a:off x="1066800" y="2014195"/>
            <a:ext cx="7818159" cy="1046640"/>
          </a:xfrm>
        </p:spPr>
        <p:txBody>
          <a:bodyPr>
            <a:normAutofit/>
          </a:bodyPr>
          <a:lstStyle/>
          <a:p>
            <a:pPr marL="0" indent="0">
              <a:buNone/>
              <a:defRPr/>
            </a:pPr>
            <a:endParaRPr lang="de-DE" dirty="0"/>
          </a:p>
          <a:p>
            <a:pPr marL="0" indent="0">
              <a:buNone/>
              <a:defRPr/>
            </a:pPr>
            <a:r>
              <a:rPr lang="en-US" altLang="ko-KR" dirty="0"/>
              <a:t>Celine </a:t>
            </a:r>
            <a:r>
              <a:rPr lang="en-US" altLang="ko-KR" dirty="0" err="1"/>
              <a:t>Veit</a:t>
            </a:r>
            <a:r>
              <a:rPr lang="en-US" altLang="ko-KR" dirty="0"/>
              <a:t> (celine.veit@student.uni-tuebingen.de)</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6800" y="312020"/>
            <a:ext cx="10058400" cy="1371600"/>
          </a:xfrm>
        </p:spPr>
        <p:txBody>
          <a:bodyPr anchor="ctr">
            <a:normAutofit/>
          </a:bodyPr>
          <a:lstStyle/>
          <a:p>
            <a:pPr lvl="2" algn="ctr" rtl="0">
              <a:spcBef>
                <a:spcPct val="0"/>
              </a:spcBef>
              <a:defRPr/>
            </a:pPr>
            <a:r>
              <a:rPr lang="de-DE" sz="4400" b="1" dirty="0">
                <a:solidFill>
                  <a:schemeClr val="tx1"/>
                </a:solidFill>
              </a:rPr>
              <a:t>Hanyang University</a:t>
            </a:r>
          </a:p>
        </p:txBody>
      </p:sp>
      <p:pic>
        <p:nvPicPr>
          <p:cNvPr id="4" name="Inhaltsplatzhalter 3"/>
          <p:cNvPicPr>
            <a:picLocks noGrp="1" noChangeAspect="1"/>
          </p:cNvPicPr>
          <p:nvPr>
            <p:ph type="tbl" sz="quarter" idx="13"/>
          </p:nvPr>
        </p:nvPicPr>
        <p:blipFill rotWithShape="1">
          <a:blip r:embed="rId2"/>
          <a:stretch>
            <a:fillRect/>
          </a:stretch>
        </p:blipFill>
        <p:spPr>
          <a:xfrm>
            <a:off x="1486335" y="2858653"/>
            <a:ext cx="1914524" cy="1914524"/>
          </a:xfrm>
        </p:spPr>
      </p:pic>
      <p:pic>
        <p:nvPicPr>
          <p:cNvPr id="5" name="그림 4" descr="실외, 하늘, 잔디, 운동경기이(가) 표시된 사진&#10;&#10;자동 생성된 설명">
            <a:extLst>
              <a:ext uri="{FF2B5EF4-FFF2-40B4-BE49-F238E27FC236}">
                <a16:creationId xmlns:a16="http://schemas.microsoft.com/office/drawing/2014/main" id="{E29D5E69-674B-4ED8-AF21-5E1648BB8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257" y="1771650"/>
            <a:ext cx="6251574" cy="408853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1167" y="625682"/>
            <a:ext cx="7726679" cy="990109"/>
          </a:xfrm>
        </p:spPr>
        <p:txBody>
          <a:bodyPr>
            <a:normAutofit/>
          </a:bodyPr>
          <a:lstStyle/>
          <a:p>
            <a:pPr lvl="2" algn="l" rtl="0">
              <a:spcBef>
                <a:spcPct val="0"/>
              </a:spcBef>
              <a:defRPr/>
            </a:pPr>
            <a:r>
              <a:rPr lang="de-DE" sz="3300" b="1" dirty="0">
                <a:latin typeface="Century Gothic" panose="020B0502020202020204" pitchFamily="34" charset="0"/>
                <a:ea typeface="나눔고딕 ExtraBold"/>
              </a:rPr>
              <a:t>Hanyang University</a:t>
            </a:r>
            <a:br>
              <a:rPr lang="de-DE" b="1" dirty="0"/>
            </a:br>
            <a:endParaRPr lang="de-DE" dirty="0"/>
          </a:p>
        </p:txBody>
      </p:sp>
      <p:sp>
        <p:nvSpPr>
          <p:cNvPr id="3" name="Inhaltsplatzhalter 2"/>
          <p:cNvSpPr>
            <a:spLocks noGrp="1"/>
          </p:cNvSpPr>
          <p:nvPr>
            <p:ph idx="1"/>
          </p:nvPr>
        </p:nvSpPr>
        <p:spPr>
          <a:xfrm>
            <a:off x="1511167" y="1874700"/>
            <a:ext cx="8998664" cy="3723843"/>
          </a:xfrm>
        </p:spPr>
        <p:txBody>
          <a:bodyPr>
            <a:normAutofit/>
          </a:bodyPr>
          <a:lstStyle/>
          <a:p>
            <a:pPr lvl="0">
              <a:defRPr/>
            </a:pPr>
            <a:r>
              <a:rPr lang="de-DE" b="1" dirty="0"/>
              <a:t>Webseite für Exchange Students</a:t>
            </a:r>
            <a:r>
              <a:rPr lang="de-DE" dirty="0"/>
              <a:t>: </a:t>
            </a:r>
            <a:r>
              <a:rPr lang="de-DE" u="sng" dirty="0">
                <a:hlinkClick r:id="rId2"/>
              </a:rPr>
              <a:t>https://www.hanyang.ac.kr/web/eng/global_s</a:t>
            </a:r>
            <a:endParaRPr lang="de-DE" u="sng" dirty="0"/>
          </a:p>
          <a:p>
            <a:pPr lvl="0">
              <a:defRPr/>
            </a:pPr>
            <a:r>
              <a:rPr lang="de-DE" altLang="ko-KR" dirty="0"/>
              <a:t>4</a:t>
            </a:r>
            <a:r>
              <a:rPr lang="de-DE" altLang="ko-KR" b="1" dirty="0"/>
              <a:t> </a:t>
            </a:r>
            <a:r>
              <a:rPr lang="de-DE" altLang="ko-KR" dirty="0"/>
              <a:t>gebührenfreie Sprachkurse</a:t>
            </a:r>
          </a:p>
          <a:p>
            <a:pPr>
              <a:defRPr/>
            </a:pPr>
            <a:r>
              <a:rPr lang="de-DE" dirty="0"/>
              <a:t>Sprachkurs: 10 Wochen</a:t>
            </a:r>
          </a:p>
          <a:p>
            <a:pPr>
              <a:defRPr/>
            </a:pPr>
            <a:r>
              <a:rPr lang="de-DE" altLang="ko-KR" dirty="0"/>
              <a:t>Ca. 2 Wochen Pause dazwischen</a:t>
            </a:r>
          </a:p>
          <a:p>
            <a:pPr>
              <a:defRPr/>
            </a:pPr>
            <a:r>
              <a:rPr lang="de-DE" altLang="ko-KR" dirty="0"/>
              <a:t>Mehr über Sprachkurse: </a:t>
            </a:r>
            <a:r>
              <a:rPr lang="en-US" altLang="ko-KR" sz="1800" b="0" i="0" u="sng" strike="noStrike" dirty="0">
                <a:solidFill>
                  <a:srgbClr val="0563C1"/>
                </a:solidFill>
                <a:effectLst/>
                <a:latin typeface="맑은 고딕" panose="020B0503020000020004" pitchFamily="50" charset="-127"/>
                <a:ea typeface="맑은 고딕" panose="020B0503020000020004" pitchFamily="50" charset="-127"/>
                <a:hlinkClick r:id="rId3"/>
              </a:rPr>
              <a:t>https://iie.hanyang.ac.kr/?passedIntro=true&amp;lang=eng</a:t>
            </a:r>
            <a:endParaRPr lang="de-DE" altLang="ko-KR" dirty="0"/>
          </a:p>
          <a:p>
            <a:pPr lvl="0">
              <a:defRPr/>
            </a:pPr>
            <a:r>
              <a:rPr lang="de-DE" altLang="ko-KR" dirty="0"/>
              <a:t>Bestehen:</a:t>
            </a:r>
          </a:p>
          <a:p>
            <a:pPr marL="0" indent="0">
              <a:buNone/>
              <a:defRPr/>
            </a:pPr>
            <a:r>
              <a:rPr lang="en-US" altLang="ko-KR" dirty="0"/>
              <a:t>    </a:t>
            </a:r>
            <a:r>
              <a:rPr lang="en-US" altLang="ko-KR" b="1" dirty="0">
                <a:solidFill>
                  <a:srgbClr val="FF0000"/>
                </a:solidFill>
              </a:rPr>
              <a:t> *</a:t>
            </a:r>
            <a:r>
              <a:rPr lang="de-DE" altLang="ko-KR" b="1" dirty="0">
                <a:solidFill>
                  <a:srgbClr val="FF0000"/>
                </a:solidFill>
              </a:rPr>
              <a:t>Anwesenheit mind. 80% </a:t>
            </a:r>
          </a:p>
          <a:p>
            <a:pPr marL="0" indent="0">
              <a:buFontTx/>
              <a:buNone/>
              <a:defRPr/>
            </a:pPr>
            <a:r>
              <a:rPr lang="en-US" altLang="ko-KR" b="1" dirty="0">
                <a:solidFill>
                  <a:srgbClr val="FF0000"/>
                </a:solidFill>
              </a:rPr>
              <a:t>     *</a:t>
            </a:r>
            <a:r>
              <a:rPr lang="de-DE" altLang="ko-KR" b="1" dirty="0">
                <a:solidFill>
                  <a:srgbClr val="FF0000"/>
                </a:solidFill>
              </a:rPr>
              <a:t>jede Klausur mind. 70% </a:t>
            </a:r>
          </a:p>
          <a:p>
            <a:pPr>
              <a:defRPr/>
            </a:pPr>
            <a:endParaRPr lang="de-DE" altLang="ko-KR" dirty="0"/>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6619745" y="1190650"/>
            <a:ext cx="4648330" cy="1230237"/>
          </a:xfrm>
        </p:spPr>
        <p:txBody>
          <a:bodyPr vert="horz" lIns="91440" tIns="45720" rIns="91440" bIns="45720" anchor="ctr">
            <a:normAutofit/>
          </a:bodyPr>
          <a:lstStyle/>
          <a:p>
            <a:pPr lvl="0">
              <a:defRPr/>
            </a:pPr>
            <a:r>
              <a:rPr lang="en-US" sz="3300" b="1" dirty="0" err="1"/>
              <a:t>Hanyang</a:t>
            </a:r>
            <a:r>
              <a:rPr lang="en-US" sz="3300" b="1" dirty="0"/>
              <a:t> University </a:t>
            </a:r>
            <a:br>
              <a:rPr lang="en-US" sz="3300" b="1" dirty="0"/>
            </a:br>
            <a:r>
              <a:rPr lang="ko-KR" altLang="en-US" sz="3300" b="1" dirty="0"/>
              <a:t>한양대학교 </a:t>
            </a:r>
            <a:endParaRPr lang="en-US" sz="3300" b="1" dirty="0"/>
          </a:p>
        </p:txBody>
      </p:sp>
      <p:sp>
        <p:nvSpPr>
          <p:cNvPr id="6" name="Inhaltsplatzhalter 5"/>
          <p:cNvSpPr>
            <a:spLocks noGrp="1"/>
          </p:cNvSpPr>
          <p:nvPr>
            <p:ph sz="half" idx="1"/>
          </p:nvPr>
        </p:nvSpPr>
        <p:spPr>
          <a:xfrm>
            <a:off x="6367940" y="2928329"/>
            <a:ext cx="4509610" cy="2669456"/>
          </a:xfrm>
        </p:spPr>
        <p:txBody>
          <a:bodyPr vert="horz" lIns="91440" tIns="45720" rIns="91440" bIns="45720">
            <a:normAutofit/>
          </a:bodyPr>
          <a:lstStyle/>
          <a:p>
            <a:pPr lvl="0">
              <a:defRPr/>
            </a:pPr>
            <a:r>
              <a:rPr lang="en-US" dirty="0" err="1"/>
              <a:t>Eigene</a:t>
            </a:r>
            <a:r>
              <a:rPr lang="en-US" dirty="0"/>
              <a:t> U-Bahn Station</a:t>
            </a:r>
          </a:p>
          <a:p>
            <a:pPr lvl="0">
              <a:defRPr/>
            </a:pPr>
            <a:r>
              <a:rPr lang="de-DE" dirty="0"/>
              <a:t>Hanyang Plaza: </a:t>
            </a:r>
            <a:r>
              <a:rPr lang="en-US" dirty="0"/>
              <a:t>Cafés, Restaurants, Convenience Stores, etc. </a:t>
            </a:r>
          </a:p>
          <a:p>
            <a:pPr lvl="0">
              <a:defRPr/>
            </a:pPr>
            <a:r>
              <a:rPr lang="en-US" dirty="0" err="1"/>
              <a:t>Sprachkurs</a:t>
            </a:r>
            <a:r>
              <a:rPr lang="en-US" dirty="0"/>
              <a:t> </a:t>
            </a:r>
            <a:r>
              <a:rPr lang="en-US" dirty="0" err="1"/>
              <a:t>Gebäude</a:t>
            </a:r>
            <a:r>
              <a:rPr lang="en-US" dirty="0"/>
              <a:t>: </a:t>
            </a:r>
            <a:r>
              <a:rPr lang="en-US" dirty="0" err="1"/>
              <a:t>Gebäude</a:t>
            </a:r>
            <a:r>
              <a:rPr lang="en-US" dirty="0"/>
              <a:t> 108</a:t>
            </a:r>
          </a:p>
          <a:p>
            <a:pPr lvl="0">
              <a:defRPr/>
            </a:pPr>
            <a:r>
              <a:rPr lang="en-US" dirty="0"/>
              <a:t>Sehr </a:t>
            </a:r>
            <a:r>
              <a:rPr lang="en-US" dirty="0" err="1"/>
              <a:t>hügelig</a:t>
            </a:r>
            <a:r>
              <a:rPr lang="en-US" dirty="0"/>
              <a:t> </a:t>
            </a:r>
          </a:p>
          <a:p>
            <a:pPr lvl="0">
              <a:defRPr/>
            </a:pPr>
            <a:endParaRPr lang="en-US" dirty="0"/>
          </a:p>
          <a:p>
            <a:pPr lvl="0">
              <a:defRPr/>
            </a:pPr>
            <a:endParaRPr lang="en-US" dirty="0"/>
          </a:p>
        </p:txBody>
      </p:sp>
      <p:pic>
        <p:nvPicPr>
          <p:cNvPr id="9" name="Inhaltsplatzhalter 8" descr="Ein Bild, das Text, Karte enthält.  Automatisch generierte Beschreibung"/>
          <p:cNvPicPr>
            <a:picLocks noGrp="1" noChangeAspect="1"/>
          </p:cNvPicPr>
          <p:nvPr>
            <p:ph sz="half" idx="2"/>
          </p:nvPr>
        </p:nvPicPr>
        <p:blipFill rotWithShape="1">
          <a:blip r:embed="rId2"/>
          <a:stretch>
            <a:fillRect/>
          </a:stretch>
        </p:blipFill>
        <p:spPr>
          <a:xfrm>
            <a:off x="923925" y="1305673"/>
            <a:ext cx="4974577" cy="455174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4491" y="480669"/>
            <a:ext cx="10058400" cy="1371600"/>
          </a:xfrm>
        </p:spPr>
        <p:txBody>
          <a:bodyPr>
            <a:normAutofit/>
          </a:bodyPr>
          <a:lstStyle/>
          <a:p>
            <a:pPr>
              <a:defRPr/>
            </a:pPr>
            <a:r>
              <a:rPr lang="de-DE" altLang="ko-KR" sz="3300" b="1" dirty="0"/>
              <a:t>Klausuren/Registrierung</a:t>
            </a:r>
            <a:endParaRPr lang="ko-KR" altLang="en-US" sz="3300" b="1" dirty="0"/>
          </a:p>
        </p:txBody>
      </p:sp>
      <p:sp>
        <p:nvSpPr>
          <p:cNvPr id="3" name="Inhaltsplatzhalter 2"/>
          <p:cNvSpPr>
            <a:spLocks noGrp="1"/>
          </p:cNvSpPr>
          <p:nvPr>
            <p:ph idx="1"/>
          </p:nvPr>
        </p:nvSpPr>
        <p:spPr>
          <a:xfrm>
            <a:off x="1434491" y="2053630"/>
            <a:ext cx="9262084" cy="5760640"/>
          </a:xfrm>
        </p:spPr>
        <p:txBody>
          <a:bodyPr>
            <a:normAutofit/>
          </a:bodyPr>
          <a:lstStyle/>
          <a:p>
            <a:pPr lvl="0">
              <a:defRPr/>
            </a:pPr>
            <a:r>
              <a:rPr lang="de-DE" altLang="ko-KR" b="1" dirty="0">
                <a:solidFill>
                  <a:srgbClr val="FF0000"/>
                </a:solidFill>
              </a:rPr>
              <a:t>Vorsicht!!  </a:t>
            </a:r>
            <a:r>
              <a:rPr lang="de-DE" altLang="ko-KR" dirty="0"/>
              <a:t>Nach dem Ende eines Kurses wird man </a:t>
            </a:r>
            <a:r>
              <a:rPr lang="de-DE" altLang="ko-KR" b="1" dirty="0"/>
              <a:t>nicht automatisch</a:t>
            </a:r>
            <a:r>
              <a:rPr lang="de-DE" altLang="ko-KR" dirty="0"/>
              <a:t> für den nächsten Kurs registriert, sondern muss man </a:t>
            </a:r>
            <a:r>
              <a:rPr lang="de-DE" altLang="ko-KR" u="sng" dirty="0"/>
              <a:t>rechtzeitig selbst registrieren</a:t>
            </a:r>
            <a:r>
              <a:rPr lang="de-DE" altLang="ko-KR" dirty="0"/>
              <a:t>. </a:t>
            </a:r>
          </a:p>
          <a:p>
            <a:pPr lvl="0">
              <a:defRPr/>
            </a:pPr>
            <a:r>
              <a:rPr lang="de-DE" dirty="0"/>
              <a:t>Um den Kurs zu bestehen, muss man zu </a:t>
            </a:r>
            <a:r>
              <a:rPr lang="de-DE" dirty="0">
                <a:solidFill>
                  <a:srgbClr val="FF0000"/>
                </a:solidFill>
              </a:rPr>
              <a:t>80%</a:t>
            </a:r>
            <a:r>
              <a:rPr lang="de-DE" dirty="0"/>
              <a:t> des Unterrichts </a:t>
            </a:r>
            <a:r>
              <a:rPr lang="de-DE" dirty="0">
                <a:solidFill>
                  <a:srgbClr val="FF0000"/>
                </a:solidFill>
              </a:rPr>
              <a:t>anwesend</a:t>
            </a:r>
            <a:r>
              <a:rPr lang="de-DE" dirty="0"/>
              <a:t> sein </a:t>
            </a:r>
            <a:br>
              <a:rPr lang="de-DE" dirty="0"/>
            </a:br>
            <a:r>
              <a:rPr lang="de-DE" dirty="0"/>
              <a:t>und </a:t>
            </a:r>
            <a:r>
              <a:rPr lang="de-DE" b="1" dirty="0"/>
              <a:t>man darf in keiner der 4 Prüfungen weniger als </a:t>
            </a:r>
            <a:r>
              <a:rPr lang="de-DE" b="1" dirty="0">
                <a:solidFill>
                  <a:srgbClr val="FF0000"/>
                </a:solidFill>
              </a:rPr>
              <a:t>70%</a:t>
            </a:r>
            <a:r>
              <a:rPr lang="de-DE" b="1" dirty="0"/>
              <a:t> der Punkte bekommen.</a:t>
            </a:r>
            <a:r>
              <a:rPr lang="de-DE" dirty="0"/>
              <a:t> Man sollte besonders auf die schwierige Hörverständnis-Prüfung gut </a:t>
            </a:r>
            <a:br>
              <a:rPr lang="de-DE" dirty="0"/>
            </a:br>
            <a:r>
              <a:rPr lang="de-DE" dirty="0"/>
              <a:t>vorbereitet sein.  </a:t>
            </a:r>
          </a:p>
          <a:p>
            <a:pPr lvl="0">
              <a:defRPr/>
            </a:pPr>
            <a:endParaRPr lang="de-DE" altLang="ko-KR"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89;ge25bfb01a4_0_42"/>
          <p:cNvSpPr txBox="1">
            <a:spLocks noGrp="1"/>
          </p:cNvSpPr>
          <p:nvPr>
            <p:ph type="title"/>
          </p:nvPr>
        </p:nvSpPr>
        <p:spPr>
          <a:xfrm>
            <a:off x="1508125" y="446088"/>
            <a:ext cx="8229600" cy="1143000"/>
          </a:xfrm>
          <a:prstGeom prst="rect">
            <a:avLst/>
          </a:prstGeom>
          <a:noFill/>
          <a:ln>
            <a:noFill/>
          </a:ln>
        </p:spPr>
        <p:txBody>
          <a:bodyPr wrap="square" lIns="91424" tIns="45700" rIns="91424" bIns="45700" anchor="ctr" anchorCtr="0">
            <a:normAutofit/>
          </a:bodyPr>
          <a:lstStyle/>
          <a:p>
            <a:pPr marL="0" lvl="0" indent="0" rtl="0">
              <a:spcBef>
                <a:spcPts val="0"/>
              </a:spcBef>
              <a:spcAft>
                <a:spcPts val="0"/>
              </a:spcAft>
              <a:buClr>
                <a:schemeClr val="dk1"/>
              </a:buClr>
              <a:buSzPct val="25000"/>
              <a:buFont typeface="Calibri"/>
              <a:buNone/>
              <a:defRPr/>
            </a:pPr>
            <a:r>
              <a:rPr lang="de-DE" sz="3300" b="1" dirty="0"/>
              <a:t>FÜR MEHR INFOS UND FRAGEN</a:t>
            </a:r>
            <a:endParaRPr sz="3300" b="1" dirty="0"/>
          </a:p>
        </p:txBody>
      </p:sp>
      <p:sp>
        <p:nvSpPr>
          <p:cNvPr id="390" name="Google Shape;390;ge25bfb01a4_0_42"/>
          <p:cNvSpPr txBox="1">
            <a:spLocks noGrp="1"/>
          </p:cNvSpPr>
          <p:nvPr>
            <p:ph idx="1"/>
          </p:nvPr>
        </p:nvSpPr>
        <p:spPr>
          <a:xfrm>
            <a:off x="1588911" y="1877732"/>
            <a:ext cx="8921875" cy="2263200"/>
          </a:xfrm>
          <a:prstGeom prst="rect">
            <a:avLst/>
          </a:prstGeom>
          <a:noFill/>
          <a:ln>
            <a:noFill/>
          </a:ln>
        </p:spPr>
        <p:txBody>
          <a:bodyPr wrap="square" lIns="91424" tIns="45700" rIns="91424" bIns="45700" anchor="t" anchorCtr="0">
            <a:normAutofit/>
          </a:bodyPr>
          <a:lstStyle/>
          <a:p>
            <a:pPr marL="0" lvl="0" indent="0" algn="l" rtl="0">
              <a:spcBef>
                <a:spcPts val="400"/>
              </a:spcBef>
              <a:spcAft>
                <a:spcPts val="0"/>
              </a:spcAft>
              <a:buClr>
                <a:schemeClr val="dk1"/>
              </a:buClr>
              <a:buSzPct val="83000"/>
              <a:buNone/>
              <a:defRPr/>
            </a:pPr>
            <a:r>
              <a:rPr lang="de-DE" dirty="0"/>
              <a:t>Iris Pantic(iris.pantic@student.uni-tuebingen.de)</a:t>
            </a:r>
          </a:p>
          <a:p>
            <a:pPr marL="0" lvl="0" indent="0" algn="l" rtl="0">
              <a:spcBef>
                <a:spcPts val="400"/>
              </a:spcBef>
              <a:spcAft>
                <a:spcPts val="0"/>
              </a:spcAft>
              <a:buClr>
                <a:schemeClr val="dk1"/>
              </a:buClr>
              <a:buSzPct val="83000"/>
              <a:buNone/>
              <a:defRPr/>
            </a:pPr>
            <a:endParaRPr sz="3850" dirty="0"/>
          </a:p>
          <a:p>
            <a:pPr marL="0" lvl="0" indent="0" algn="l" rtl="0">
              <a:spcBef>
                <a:spcPts val="400"/>
              </a:spcBef>
              <a:spcAft>
                <a:spcPts val="0"/>
              </a:spcAft>
              <a:buClr>
                <a:schemeClr val="dk1"/>
              </a:buClr>
              <a:buSzPct val="100000"/>
              <a:buNone/>
              <a:defRPr/>
            </a:pPr>
            <a:endParaRPr dirty="0"/>
          </a:p>
          <a:p>
            <a:pPr marL="342900" lvl="0" indent="-215900" algn="l" rtl="0">
              <a:spcBef>
                <a:spcPts val="400"/>
              </a:spcBef>
              <a:spcAft>
                <a:spcPts val="0"/>
              </a:spcAft>
              <a:buClr>
                <a:schemeClr val="dk1"/>
              </a:buClr>
              <a:buSzPct val="100000"/>
              <a:buNone/>
              <a:defRPr/>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고려대 본관 Totale.jpg"/>
          <p:cNvPicPr>
            <a:picLocks noGrp="1" noChangeAspect="1"/>
          </p:cNvPicPr>
          <p:nvPr>
            <p:ph idx="1"/>
          </p:nvPr>
        </p:nvPicPr>
        <p:blipFill rotWithShape="1">
          <a:blip r:embed="rId2"/>
          <a:stretch>
            <a:fillRect/>
          </a:stretch>
        </p:blipFill>
        <p:spPr>
          <a:xfrm>
            <a:off x="660125" y="727373"/>
            <a:ext cx="8667418" cy="5650256"/>
          </a:xfrm>
        </p:spPr>
      </p:pic>
      <p:pic>
        <p:nvPicPr>
          <p:cNvPr id="5" name="Picture 2" descr="E:\0TUCKU\Infoabend 2017-1\고려대1.jpg"/>
          <p:cNvPicPr>
            <a:picLocks noChangeAspect="1" noChangeArrowheads="1"/>
          </p:cNvPicPr>
          <p:nvPr/>
        </p:nvPicPr>
        <p:blipFill rotWithShape="1">
          <a:blip r:embed="rId3"/>
          <a:srcRect/>
          <a:stretch>
            <a:fillRect/>
          </a:stretch>
        </p:blipFill>
        <p:spPr>
          <a:xfrm>
            <a:off x="9511086" y="727373"/>
            <a:ext cx="1671927" cy="2026578"/>
          </a:xfrm>
          <a:prstGeom prst="rect">
            <a:avLst/>
          </a:prstGeom>
          <a:noFill/>
        </p:spPr>
      </p:pic>
      <p:sp>
        <p:nvSpPr>
          <p:cNvPr id="6" name="TextBox 5">
            <a:extLst>
              <a:ext uri="{FF2B5EF4-FFF2-40B4-BE49-F238E27FC236}">
                <a16:creationId xmlns:a16="http://schemas.microsoft.com/office/drawing/2014/main" id="{0F2B4A4E-9537-4392-8AEF-5915F5E6AFE7}"/>
              </a:ext>
            </a:extLst>
          </p:cNvPr>
          <p:cNvSpPr txBox="1"/>
          <p:nvPr/>
        </p:nvSpPr>
        <p:spPr>
          <a:xfrm>
            <a:off x="1066800" y="843675"/>
            <a:ext cx="6096000" cy="600164"/>
          </a:xfrm>
          <a:prstGeom prst="rect">
            <a:avLst/>
          </a:prstGeom>
          <a:noFill/>
        </p:spPr>
        <p:txBody>
          <a:bodyPr wrap="square">
            <a:spAutoFit/>
          </a:bodyPr>
          <a:lstStyle/>
          <a:p>
            <a:r>
              <a:rPr lang="ko-KR" altLang="en-US" sz="3300" b="1" dirty="0"/>
              <a:t>고려대학교 </a:t>
            </a:r>
            <a:r>
              <a:rPr lang="de-DE" altLang="ko-KR" sz="3300" b="1" dirty="0"/>
              <a:t>Korea University</a:t>
            </a:r>
            <a:endParaRPr lang="ko-KR" altLang="en-US" sz="3300" b="1"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defRPr/>
            </a:pPr>
            <a:r>
              <a:rPr lang="de-DE" b="1" dirty="0"/>
              <a:t>Einstufungstest für die Sprachkurse</a:t>
            </a:r>
          </a:p>
        </p:txBody>
      </p:sp>
      <p:sp>
        <p:nvSpPr>
          <p:cNvPr id="3" name="Inhaltsplatzhalter 2"/>
          <p:cNvSpPr>
            <a:spLocks noGrp="1"/>
          </p:cNvSpPr>
          <p:nvPr>
            <p:ph idx="1"/>
          </p:nvPr>
        </p:nvSpPr>
        <p:spPr>
          <a:xfrm>
            <a:off x="1066800" y="2103120"/>
            <a:ext cx="10229850" cy="3931920"/>
          </a:xfrm>
        </p:spPr>
        <p:txBody>
          <a:bodyPr/>
          <a:lstStyle/>
          <a:p>
            <a:pPr lvl="0">
              <a:defRPr/>
            </a:pPr>
            <a:r>
              <a:rPr lang="de-DE" dirty="0"/>
              <a:t>Einstieg in Level 3 und 4 möglich </a:t>
            </a:r>
          </a:p>
          <a:p>
            <a:pPr lvl="1">
              <a:defRPr/>
            </a:pPr>
            <a:r>
              <a:rPr lang="de-DE" altLang="ko-KR" dirty="0"/>
              <a:t>Level 3 ist empfohlen, enthält Wiederhohlung</a:t>
            </a:r>
          </a:p>
          <a:p>
            <a:pPr lvl="1">
              <a:defRPr/>
            </a:pPr>
            <a:r>
              <a:rPr lang="de-DE" altLang="ko-KR" dirty="0"/>
              <a:t>Level 4 für diejenigen, die sich challangen wollen (self study ist notwendig! Tübinger Sprachlehrer:innen geben Infos)</a:t>
            </a:r>
            <a:endParaRPr lang="en-US" altLang="ko-KR" dirty="0"/>
          </a:p>
          <a:p>
            <a:pPr lvl="0">
              <a:defRPr/>
            </a:pPr>
            <a:r>
              <a:rPr lang="de-DE" dirty="0">
                <a:solidFill>
                  <a:srgbClr val="FF0000"/>
                </a:solidFill>
              </a:rPr>
              <a:t>Sollte die Leveleinstufung nicht zufriedenstellend sein, kann durch ein Gespräch mit den Lehrer:innen eine erneute Einstufung stattfinden</a:t>
            </a:r>
            <a:r>
              <a:rPr lang="en-US" altLang="ko-KR" dirty="0">
                <a:solidFill>
                  <a:srgbClr val="FF0000"/>
                </a:solidFill>
              </a:rPr>
              <a:t>.</a:t>
            </a:r>
          </a:p>
          <a:p>
            <a:pPr lvl="0">
              <a:defRPr/>
            </a:pPr>
            <a:r>
              <a:rPr lang="de-DE" dirty="0"/>
              <a:t>Mehr Infos über Sprachkurse: </a:t>
            </a:r>
            <a:r>
              <a:rPr lang="en-US" altLang="ko-KR" sz="1800" b="0" i="0" u="sng" strike="noStrike" dirty="0">
                <a:solidFill>
                  <a:srgbClr val="0563C1"/>
                </a:solidFill>
                <a:effectLst/>
                <a:latin typeface="맑은 고딕" panose="020B0503020000020004" pitchFamily="50" charset="-127"/>
                <a:ea typeface="맑은 고딕" panose="020B0503020000020004" pitchFamily="50" charset="-127"/>
                <a:hlinkClick r:id="rId2"/>
              </a:rPr>
              <a:t>https://klceng.korea.ac.kr/klceng/index.do</a:t>
            </a:r>
            <a:endParaRPr lang="en-US" altLang="ko-KR" sz="1800" b="0" i="0" u="sng" strike="noStrike" dirty="0">
              <a:solidFill>
                <a:srgbClr val="0563C1"/>
              </a:solidFill>
              <a:effectLst/>
              <a:latin typeface="맑은 고딕" panose="020B0503020000020004" pitchFamily="50" charset="-127"/>
              <a:ea typeface="맑은 고딕" panose="020B0503020000020004" pitchFamily="50" charset="-127"/>
            </a:endParaRPr>
          </a:p>
          <a:p>
            <a:pPr marL="0" lvl="0" indent="0">
              <a:buNone/>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00150" y="642594"/>
            <a:ext cx="10058400" cy="1371600"/>
          </a:xfrm>
        </p:spPr>
        <p:txBody>
          <a:bodyPr>
            <a:normAutofit/>
          </a:bodyPr>
          <a:lstStyle/>
          <a:p>
            <a:pPr>
              <a:defRPr/>
            </a:pPr>
            <a:r>
              <a:rPr lang="de-DE" altLang="ko-KR" sz="3300" b="1" dirty="0"/>
              <a:t>Inhaltliche Kurse</a:t>
            </a:r>
            <a:endParaRPr lang="ko-KR" altLang="en-US" sz="3300" b="1" dirty="0"/>
          </a:p>
        </p:txBody>
      </p:sp>
      <p:sp>
        <p:nvSpPr>
          <p:cNvPr id="3" name="Inhaltsplatzhalter 2"/>
          <p:cNvSpPr>
            <a:spLocks noGrp="1"/>
          </p:cNvSpPr>
          <p:nvPr>
            <p:ph idx="1"/>
          </p:nvPr>
        </p:nvSpPr>
        <p:spPr>
          <a:xfrm>
            <a:off x="1066800" y="1939734"/>
            <a:ext cx="9485522" cy="5808146"/>
          </a:xfrm>
        </p:spPr>
        <p:txBody>
          <a:bodyPr>
            <a:normAutofit/>
          </a:bodyPr>
          <a:lstStyle/>
          <a:p>
            <a:pPr>
              <a:defRPr/>
            </a:pPr>
            <a:r>
              <a:rPr lang="en-US" altLang="ko-KR" dirty="0"/>
              <a:t>KU </a:t>
            </a:r>
            <a:r>
              <a:rPr lang="en-US" altLang="ko-KR" dirty="0" err="1"/>
              <a:t>Studierende</a:t>
            </a:r>
            <a:r>
              <a:rPr lang="en-US" altLang="ko-KR" dirty="0"/>
              <a:t> </a:t>
            </a:r>
            <a:r>
              <a:rPr lang="en-US" altLang="ko-KR" dirty="0" err="1"/>
              <a:t>müssen</a:t>
            </a:r>
            <a:r>
              <a:rPr lang="en-US" altLang="ko-KR" dirty="0"/>
              <a:t> 2 </a:t>
            </a:r>
            <a:r>
              <a:rPr lang="en-US" altLang="ko-KR" dirty="0" err="1"/>
              <a:t>inhaltliche</a:t>
            </a:r>
            <a:r>
              <a:rPr lang="en-US" altLang="ko-KR" dirty="0"/>
              <a:t> </a:t>
            </a:r>
            <a:r>
              <a:rPr lang="en-US" altLang="ko-KR" dirty="0" err="1"/>
              <a:t>Kurse</a:t>
            </a:r>
            <a:r>
              <a:rPr lang="en-US" altLang="ko-KR" dirty="0"/>
              <a:t> </a:t>
            </a:r>
            <a:r>
              <a:rPr lang="en-US" altLang="ko-KR" dirty="0" err="1"/>
              <a:t>belegen</a:t>
            </a:r>
            <a:r>
              <a:rPr lang="en-US" altLang="ko-KR" dirty="0"/>
              <a:t>!</a:t>
            </a:r>
          </a:p>
          <a:p>
            <a:pPr>
              <a:defRPr/>
            </a:pPr>
            <a:r>
              <a:rPr lang="en-US" altLang="ko-KR" dirty="0"/>
              <a:t>“Comparing Everyday Cultures between Korea and Germany”(</a:t>
            </a:r>
            <a:r>
              <a:rPr lang="ko-KR" altLang="en-US" dirty="0" err="1">
                <a:solidFill>
                  <a:srgbClr val="FF0000"/>
                </a:solidFill>
              </a:rPr>
              <a:t>한독문화비교</a:t>
            </a:r>
            <a:r>
              <a:rPr lang="en-US" altLang="ko-KR" dirty="0"/>
              <a:t>):</a:t>
            </a:r>
            <a:r>
              <a:rPr lang="ko-KR" altLang="en-US" dirty="0"/>
              <a:t> </a:t>
            </a:r>
            <a:r>
              <a:rPr lang="en-US" altLang="ko-KR" dirty="0" err="1"/>
              <a:t>zweimal</a:t>
            </a:r>
            <a:r>
              <a:rPr lang="ko-KR" altLang="en-US" dirty="0"/>
              <a:t> </a:t>
            </a:r>
            <a:r>
              <a:rPr lang="en-US" altLang="ko-KR" dirty="0"/>
              <a:t>in der </a:t>
            </a:r>
            <a:r>
              <a:rPr lang="en-US" altLang="ko-KR" dirty="0" err="1"/>
              <a:t>Woche</a:t>
            </a:r>
            <a:r>
              <a:rPr lang="en-US" altLang="ko-KR" dirty="0"/>
              <a:t> (2x75Minuten), auf Deutsch, 3 BQ-</a:t>
            </a:r>
            <a:r>
              <a:rPr lang="en-US" altLang="ko-KR" dirty="0" err="1"/>
              <a:t>Punkte</a:t>
            </a:r>
            <a:r>
              <a:rPr lang="en-US" altLang="ko-KR" dirty="0"/>
              <a:t>, </a:t>
            </a:r>
            <a:r>
              <a:rPr lang="en-US" altLang="ko-KR" dirty="0" err="1"/>
              <a:t>angeboten</a:t>
            </a:r>
            <a:r>
              <a:rPr lang="en-US" altLang="ko-KR" dirty="0"/>
              <a:t> </a:t>
            </a:r>
            <a:r>
              <a:rPr lang="en-US" altLang="ko-KR" dirty="0" err="1"/>
              <a:t>im</a:t>
            </a:r>
            <a:r>
              <a:rPr lang="en-US" altLang="ko-KR" dirty="0"/>
              <a:t> SS und WS</a:t>
            </a:r>
          </a:p>
          <a:p>
            <a:pPr>
              <a:defRPr/>
            </a:pPr>
            <a:r>
              <a:rPr lang="en-US" altLang="ko-KR" dirty="0"/>
              <a:t>“</a:t>
            </a:r>
            <a:r>
              <a:rPr lang="en-US" altLang="ko-KR" dirty="0">
                <a:solidFill>
                  <a:srgbClr val="FF0000"/>
                </a:solidFill>
              </a:rPr>
              <a:t>Unification Academy</a:t>
            </a:r>
            <a:r>
              <a:rPr lang="en-US" altLang="ko-KR" dirty="0"/>
              <a:t>” </a:t>
            </a:r>
            <a:r>
              <a:rPr lang="en-US" altLang="ko-KR" dirty="0" err="1"/>
              <a:t>im</a:t>
            </a:r>
            <a:r>
              <a:rPr lang="en-US" altLang="ko-KR" dirty="0"/>
              <a:t> WS, 3 </a:t>
            </a:r>
            <a:r>
              <a:rPr lang="en-US" altLang="ko-KR" dirty="0" err="1"/>
              <a:t>Stunden</a:t>
            </a:r>
            <a:r>
              <a:rPr lang="en-US" altLang="ko-KR" dirty="0"/>
              <a:t> pro </a:t>
            </a:r>
            <a:r>
              <a:rPr lang="en-US" altLang="ko-KR" dirty="0" err="1"/>
              <a:t>Woche</a:t>
            </a:r>
            <a:r>
              <a:rPr lang="en-US" altLang="ko-KR" dirty="0"/>
              <a:t>,  3 credits; </a:t>
            </a:r>
            <a:r>
              <a:rPr lang="en-US" altLang="ko-KR" dirty="0" err="1"/>
              <a:t>Vorträge</a:t>
            </a:r>
            <a:r>
              <a:rPr lang="en-US" altLang="ko-KR" dirty="0"/>
              <a:t> von </a:t>
            </a:r>
            <a:r>
              <a:rPr lang="en-US" altLang="ko-KR" dirty="0" err="1"/>
              <a:t>Expert:innen</a:t>
            </a:r>
            <a:r>
              <a:rPr lang="en-US" altLang="ko-KR" dirty="0"/>
              <a:t>, 3-tägigen Camp </a:t>
            </a:r>
            <a:r>
              <a:rPr lang="en-US" altLang="ko-KR" dirty="0" err="1"/>
              <a:t>im</a:t>
            </a:r>
            <a:r>
              <a:rPr lang="en-US" altLang="ko-KR" dirty="0"/>
              <a:t> DMZ um </a:t>
            </a:r>
            <a:r>
              <a:rPr lang="ko-KR" altLang="en-US" dirty="0"/>
              <a:t>철원</a:t>
            </a:r>
            <a:endParaRPr lang="en-US" altLang="ko-KR" dirty="0"/>
          </a:p>
          <a:p>
            <a:pPr>
              <a:defRPr/>
            </a:pPr>
            <a:endParaRPr lang="en-US" altLang="ko-KR" dirty="0"/>
          </a:p>
          <a:p>
            <a:pPr>
              <a:defRPr/>
            </a:pPr>
            <a:r>
              <a:rPr lang="en-US" altLang="ko-KR" dirty="0" err="1"/>
              <a:t>Anstatt</a:t>
            </a:r>
            <a:r>
              <a:rPr lang="en-US" altLang="ko-KR" dirty="0"/>
              <a:t> der Unification Academy </a:t>
            </a:r>
            <a:r>
              <a:rPr lang="en-US" altLang="ko-KR" dirty="0" err="1"/>
              <a:t>kann</a:t>
            </a:r>
            <a:r>
              <a:rPr lang="en-US" altLang="ko-KR" dirty="0"/>
              <a:t> </a:t>
            </a:r>
            <a:r>
              <a:rPr lang="en-US" altLang="ko-KR" dirty="0" err="1"/>
              <a:t>auch</a:t>
            </a:r>
            <a:r>
              <a:rPr lang="en-US" altLang="ko-KR" dirty="0"/>
              <a:t> </a:t>
            </a:r>
            <a:r>
              <a:rPr lang="en-US" altLang="ko-KR" dirty="0" err="1"/>
              <a:t>ein</a:t>
            </a:r>
            <a:r>
              <a:rPr lang="en-US" altLang="ko-KR" dirty="0"/>
              <a:t> </a:t>
            </a:r>
            <a:r>
              <a:rPr lang="en-US" altLang="ko-KR" dirty="0" err="1"/>
              <a:t>anderer</a:t>
            </a:r>
            <a:r>
              <a:rPr lang="en-US" altLang="ko-KR" dirty="0"/>
              <a:t> </a:t>
            </a:r>
            <a:r>
              <a:rPr lang="en-US" altLang="ko-KR" dirty="0" err="1"/>
              <a:t>Inhaltskurs</a:t>
            </a:r>
            <a:r>
              <a:rPr lang="en-US" altLang="ko-KR" dirty="0"/>
              <a:t> </a:t>
            </a:r>
            <a:r>
              <a:rPr lang="en-US" altLang="ko-KR" dirty="0" err="1"/>
              <a:t>zum</a:t>
            </a:r>
            <a:r>
              <a:rPr lang="en-US" altLang="ko-KR" dirty="0"/>
              <a:t> Thema Korea </a:t>
            </a:r>
            <a:r>
              <a:rPr lang="en-US" altLang="ko-KR" dirty="0" err="1"/>
              <a:t>belegt</a:t>
            </a:r>
            <a:r>
              <a:rPr lang="en-US" altLang="ko-KR" dirty="0"/>
              <a:t> </a:t>
            </a:r>
            <a:r>
              <a:rPr lang="en-US" altLang="ko-KR" dirty="0" err="1"/>
              <a:t>werden</a:t>
            </a:r>
            <a:endParaRPr lang="en-US" altLang="ko-KR" dirty="0"/>
          </a:p>
          <a:p>
            <a:pPr>
              <a:defRPr/>
            </a:pPr>
            <a:endParaRPr lang="en-US" altLang="ko-KR"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99719"/>
            <a:ext cx="10058400" cy="1371600"/>
          </a:xfrm>
        </p:spPr>
        <p:txBody>
          <a:bodyPr>
            <a:normAutofit/>
          </a:bodyPr>
          <a:lstStyle/>
          <a:p>
            <a:pPr lvl="0">
              <a:defRPr/>
            </a:pPr>
            <a:r>
              <a:rPr lang="de-DE" sz="3300" b="1" dirty="0"/>
              <a:t>KUBA (Buddy Program)</a:t>
            </a:r>
            <a:endParaRPr lang="en-US" sz="3300" b="1" dirty="0"/>
          </a:p>
        </p:txBody>
      </p:sp>
      <p:sp>
        <p:nvSpPr>
          <p:cNvPr id="3" name="Content Placeholder 2"/>
          <p:cNvSpPr>
            <a:spLocks noGrp="1"/>
          </p:cNvSpPr>
          <p:nvPr>
            <p:ph idx="1"/>
          </p:nvPr>
        </p:nvSpPr>
        <p:spPr>
          <a:xfrm>
            <a:off x="1066800" y="1736350"/>
            <a:ext cx="8837420" cy="5218984"/>
          </a:xfrm>
        </p:spPr>
        <p:txBody>
          <a:bodyPr>
            <a:normAutofit/>
          </a:bodyPr>
          <a:lstStyle/>
          <a:p>
            <a:pPr lvl="0">
              <a:defRPr/>
            </a:pPr>
            <a:r>
              <a:rPr lang="de-DE" altLang="ko-KR" dirty="0"/>
              <a:t>KUBA organisiert viele Treffen</a:t>
            </a:r>
          </a:p>
          <a:p>
            <a:pPr>
              <a:defRPr/>
            </a:pPr>
            <a:r>
              <a:rPr lang="de-DE" altLang="ko-KR" dirty="0"/>
              <a:t>T-Shirt und Jacke organisiert, aber Organisation teilweise schwierig</a:t>
            </a:r>
          </a:p>
          <a:p>
            <a:pPr marL="0" indent="0">
              <a:buNone/>
              <a:defRPr/>
            </a:pPr>
            <a:endParaRPr lang="de-DE" altLang="ko-KR" dirty="0"/>
          </a:p>
          <a:p>
            <a:pPr marL="0" indent="0">
              <a:buNone/>
              <a:defRPr/>
            </a:pPr>
            <a:r>
              <a:rPr lang="de-DE" altLang="ko-KR" dirty="0"/>
              <a:t>oder auch</a:t>
            </a:r>
            <a:endParaRPr lang="en-US" altLang="ko-KR" dirty="0"/>
          </a:p>
          <a:p>
            <a:pPr lvl="0">
              <a:defRPr/>
            </a:pPr>
            <a:r>
              <a:rPr lang="ko-KR" altLang="de-DE" dirty="0"/>
              <a:t>도우미</a:t>
            </a:r>
            <a:r>
              <a:rPr lang="de-DE" altLang="ko-KR" dirty="0"/>
              <a:t>-Programm über den Sprachkurs:</a:t>
            </a:r>
          </a:p>
          <a:p>
            <a:pPr lvl="1">
              <a:defRPr/>
            </a:pPr>
            <a:r>
              <a:rPr lang="de-DE" dirty="0"/>
              <a:t>Rechtzeitige Anmeldung erforderlich</a:t>
            </a:r>
          </a:p>
          <a:p>
            <a:pPr lvl="1">
              <a:defRPr/>
            </a:pPr>
            <a:r>
              <a:rPr lang="de-DE" dirty="0"/>
              <a:t>Keine Garantie auf einen Partner:in</a:t>
            </a:r>
          </a:p>
          <a:p>
            <a:pPr lvl="1">
              <a:defRPr/>
            </a:pPr>
            <a:r>
              <a:rPr lang="de-DE" dirty="0"/>
              <a:t>Im Gegensatz zu KUBA nur koreanisch</a:t>
            </a:r>
          </a:p>
          <a:p>
            <a:pPr lvl="0">
              <a:defRPr/>
            </a:pPr>
            <a:endParaRPr lang="de-DE" dirty="0"/>
          </a:p>
          <a:p>
            <a:pPr lvl="0">
              <a:defRPr/>
            </a:pPr>
            <a:endParaRPr lang="de-DE" dirty="0"/>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defRPr/>
            </a:pPr>
            <a:r>
              <a:rPr lang="de-DE" dirty="0"/>
              <a:t>2. Bewerbung für das Auslandsjahr </a:t>
            </a:r>
          </a:p>
        </p:txBody>
      </p:sp>
      <p:sp>
        <p:nvSpPr>
          <p:cNvPr id="3" name="Inhaltsplatzhalter 2"/>
          <p:cNvSpPr>
            <a:spLocks noGrp="1"/>
          </p:cNvSpPr>
          <p:nvPr>
            <p:ph idx="1"/>
          </p:nvPr>
        </p:nvSpPr>
        <p:spPr>
          <a:xfrm>
            <a:off x="1133475" y="1933575"/>
            <a:ext cx="9886950" cy="5257800"/>
          </a:xfrm>
        </p:spPr>
        <p:txBody>
          <a:bodyPr>
            <a:normAutofit/>
          </a:bodyPr>
          <a:lstStyle/>
          <a:p>
            <a:pPr marL="0" lvl="1" indent="0">
              <a:buNone/>
              <a:defRPr/>
            </a:pPr>
            <a:r>
              <a:rPr lang="de-DE" sz="3300" b="1" dirty="0"/>
              <a:t>2.1. Voraussetzungen</a:t>
            </a:r>
            <a:r>
              <a:rPr lang="de-DE" sz="3300" b="1" dirty="0">
                <a:solidFill>
                  <a:srgbClr val="FF0000"/>
                </a:solidFill>
              </a:rPr>
              <a:t> </a:t>
            </a:r>
          </a:p>
          <a:p>
            <a:pPr lvl="0">
              <a:defRPr/>
            </a:pPr>
            <a:r>
              <a:rPr lang="en-US" altLang="ko-KR" sz="2000" dirty="0" err="1"/>
              <a:t>Absolvierung</a:t>
            </a:r>
            <a:r>
              <a:rPr lang="en-US" altLang="ko-KR" sz="2000" dirty="0"/>
              <a:t> </a:t>
            </a:r>
            <a:r>
              <a:rPr lang="en-US" altLang="ko-KR" sz="2000" dirty="0" err="1"/>
              <a:t>aller</a:t>
            </a:r>
            <a:r>
              <a:rPr lang="en-US" altLang="ko-KR" sz="2000" dirty="0"/>
              <a:t> </a:t>
            </a:r>
            <a:r>
              <a:rPr lang="de-DE" sz="2000" u="sng" dirty="0"/>
              <a:t>Module des ersten und zweiten Semesters des Koreanistik-</a:t>
            </a:r>
            <a:br>
              <a:rPr lang="de-DE" sz="2000" u="sng" dirty="0"/>
            </a:br>
            <a:r>
              <a:rPr lang="de-DE" sz="2000" u="sng" dirty="0"/>
              <a:t>B</a:t>
            </a:r>
            <a:r>
              <a:rPr lang="en-US" altLang="ko-KR" sz="2000" u="sng" dirty="0"/>
              <a:t>A-Stu</a:t>
            </a:r>
            <a:r>
              <a:rPr lang="de-DE" sz="2000" u="sng" dirty="0"/>
              <a:t>diums</a:t>
            </a:r>
          </a:p>
          <a:p>
            <a:pPr lvl="1">
              <a:defRPr/>
            </a:pPr>
            <a:r>
              <a:rPr lang="de-DE" sz="1800" u="sng" dirty="0"/>
              <a:t>Das 3. Semester muss bestanden werden um nach Korea fliegen zu dürfen!</a:t>
            </a:r>
            <a:endParaRPr lang="de-DE" sz="1800" dirty="0"/>
          </a:p>
          <a:p>
            <a:pPr lvl="0">
              <a:defRPr/>
            </a:pPr>
            <a:r>
              <a:rPr lang="de-DE" sz="2000" dirty="0"/>
              <a:t>Wiederholungsprüfung </a:t>
            </a:r>
            <a:r>
              <a:rPr lang="de-DE" sz="2000" u="sng" dirty="0"/>
              <a:t>bis Ende August</a:t>
            </a:r>
            <a:r>
              <a:rPr lang="de-DE" sz="2000" dirty="0"/>
              <a:t> </a:t>
            </a:r>
            <a:r>
              <a:rPr lang="en-US" altLang="ko-KR" sz="2000" dirty="0"/>
              <a:t>m</a:t>
            </a:r>
            <a:r>
              <a:rPr lang="de-DE" sz="2000" dirty="0"/>
              <a:t>ö</a:t>
            </a:r>
            <a:r>
              <a:rPr lang="en-US" altLang="ko-KR" sz="2000" dirty="0" err="1"/>
              <a:t>glich</a:t>
            </a:r>
            <a:r>
              <a:rPr lang="en-US" altLang="ko-KR" sz="2000" dirty="0"/>
              <a:t>. </a:t>
            </a:r>
            <a:r>
              <a:rPr lang="en-US" altLang="ko-KR" sz="2000" dirty="0" err="1"/>
              <a:t>Bewerbung</a:t>
            </a:r>
            <a:r>
              <a:rPr lang="en-US" altLang="ko-KR" sz="2000" dirty="0"/>
              <a:t> </a:t>
            </a:r>
            <a:r>
              <a:rPr lang="en-US" altLang="ko-KR" sz="2000" dirty="0" err="1"/>
              <a:t>danach</a:t>
            </a:r>
            <a:r>
              <a:rPr lang="de-DE" sz="2000" dirty="0"/>
              <a:t> </a:t>
            </a:r>
            <a:r>
              <a:rPr lang="de-DE" sz="2000" u="sng" dirty="0"/>
              <a:t>bis zum </a:t>
            </a:r>
            <a:r>
              <a:rPr lang="de-DE" sz="2000" b="1" u="sng" dirty="0"/>
              <a:t>5. September</a:t>
            </a:r>
            <a:r>
              <a:rPr lang="de-DE" sz="2000" u="sng" dirty="0"/>
              <a:t> </a:t>
            </a:r>
            <a:r>
              <a:rPr lang="de-DE" sz="2000" dirty="0"/>
              <a:t> </a:t>
            </a:r>
          </a:p>
          <a:p>
            <a:pPr lvl="0">
              <a:defRPr/>
            </a:pPr>
            <a:r>
              <a:rPr lang="en-US" altLang="ko-KR" sz="2000" dirty="0" err="1"/>
              <a:t>Rechtzeitige</a:t>
            </a:r>
            <a:r>
              <a:rPr lang="en-US" altLang="ko-KR" sz="2000" dirty="0"/>
              <a:t> </a:t>
            </a:r>
            <a:r>
              <a:rPr lang="en-US" altLang="ko-KR" sz="2000" dirty="0" err="1"/>
              <a:t>Abgabe</a:t>
            </a:r>
            <a:r>
              <a:rPr lang="en-US" altLang="ko-KR" sz="2000" dirty="0"/>
              <a:t> der </a:t>
            </a:r>
            <a:r>
              <a:rPr lang="de-DE" sz="2000" dirty="0"/>
              <a:t>Hausarbeiten für die inhaltlichen Kurse </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altLang="ko-KR" sz="3300" b="1" dirty="0"/>
              <a:t>Stipendium/Arbeitsmöglichkeit</a:t>
            </a:r>
            <a:endParaRPr lang="ko-KR" altLang="en-US" sz="3300" b="1" dirty="0"/>
          </a:p>
        </p:txBody>
      </p:sp>
      <p:sp>
        <p:nvSpPr>
          <p:cNvPr id="3" name="Inhaltsplatzhalter 2"/>
          <p:cNvSpPr>
            <a:spLocks noGrp="1"/>
          </p:cNvSpPr>
          <p:nvPr>
            <p:ph idx="1"/>
          </p:nvPr>
        </p:nvSpPr>
        <p:spPr>
          <a:xfrm>
            <a:off x="1240615" y="2132013"/>
            <a:ext cx="9760759" cy="5666132"/>
          </a:xfrm>
        </p:spPr>
        <p:txBody>
          <a:bodyPr>
            <a:noAutofit/>
          </a:bodyPr>
          <a:lstStyle/>
          <a:p>
            <a:pPr lvl="0">
              <a:lnSpc>
                <a:spcPct val="150000"/>
              </a:lnSpc>
              <a:defRPr/>
            </a:pPr>
            <a:r>
              <a:rPr lang="de-DE" b="1" dirty="0"/>
              <a:t>Global KU Scholarship der Korea University</a:t>
            </a:r>
            <a:r>
              <a:rPr lang="de-DE" dirty="0"/>
              <a:t>: Die KU verleiht </a:t>
            </a:r>
            <a:r>
              <a:rPr lang="en-US" altLang="ko-KR" dirty="0" err="1"/>
              <a:t>im</a:t>
            </a:r>
            <a:r>
              <a:rPr lang="en-US" altLang="ko-KR" dirty="0"/>
              <a:t> 2.</a:t>
            </a:r>
            <a:r>
              <a:rPr lang="de-DE" u="sng" dirty="0"/>
              <a:t> Semester </a:t>
            </a:r>
            <a:r>
              <a:rPr lang="de-DE" dirty="0"/>
              <a:t>ein kleines Stipendium (einmalige Zahlung von ca. 400,000 Won) an </a:t>
            </a:r>
            <a:r>
              <a:rPr lang="en-US" altLang="ko-KR" dirty="0" err="1"/>
              <a:t>eine</a:t>
            </a:r>
            <a:r>
              <a:rPr lang="en-US" altLang="ko-KR" dirty="0"/>
              <a:t> </a:t>
            </a:r>
            <a:r>
              <a:rPr lang="en-US" altLang="ko-KR" dirty="0" err="1"/>
              <a:t>oder</a:t>
            </a:r>
            <a:r>
              <a:rPr lang="en-US" altLang="ko-KR" dirty="0"/>
              <a:t> </a:t>
            </a:r>
            <a:r>
              <a:rPr lang="de-DE" dirty="0"/>
              <a:t>zwei Studierende aus Tübingen.</a:t>
            </a:r>
            <a:r>
              <a:rPr lang="en-US" altLang="ko-KR" dirty="0"/>
              <a:t> </a:t>
            </a:r>
            <a:r>
              <a:rPr lang="en-US" altLang="ko-KR" dirty="0" err="1"/>
              <a:t>Antrag</a:t>
            </a:r>
            <a:r>
              <a:rPr lang="en-US" altLang="ko-KR" dirty="0"/>
              <a:t> bis </a:t>
            </a:r>
            <a:r>
              <a:rPr lang="en-US" altLang="ko-KR" dirty="0" err="1"/>
              <a:t>Juli</a:t>
            </a:r>
            <a:r>
              <a:rPr lang="en-US" altLang="ko-KR" dirty="0"/>
              <a:t>.</a:t>
            </a:r>
          </a:p>
          <a:p>
            <a:pPr lvl="0">
              <a:lnSpc>
                <a:spcPct val="150000"/>
              </a:lnSpc>
              <a:defRPr/>
            </a:pPr>
            <a:r>
              <a:rPr lang="en-US" altLang="ko-KR" b="1" dirty="0" err="1"/>
              <a:t>HiWi</a:t>
            </a:r>
            <a:r>
              <a:rPr lang="en-US" altLang="ko-KR" b="1" dirty="0"/>
              <a:t> </a:t>
            </a:r>
            <a:r>
              <a:rPr lang="en-US" altLang="ko-KR" b="1" dirty="0" err="1"/>
              <a:t>im</a:t>
            </a:r>
            <a:r>
              <a:rPr lang="en-US" altLang="ko-KR" b="1" dirty="0"/>
              <a:t> TUCKU</a:t>
            </a:r>
            <a:r>
              <a:rPr lang="en-US" altLang="ko-KR" dirty="0"/>
              <a:t>: 1-2 </a:t>
            </a:r>
            <a:r>
              <a:rPr lang="en-US" altLang="ko-KR" dirty="0" err="1"/>
              <a:t>Studierende</a:t>
            </a:r>
            <a:r>
              <a:rPr lang="en-US" altLang="ko-KR" dirty="0"/>
              <a:t> an der Korea University in </a:t>
            </a:r>
            <a:r>
              <a:rPr lang="en-US" altLang="ko-KR" dirty="0" err="1"/>
              <a:t>jedem</a:t>
            </a:r>
            <a:r>
              <a:rPr lang="en-US" altLang="ko-KR" dirty="0"/>
              <a:t> Semester. </a:t>
            </a:r>
            <a:r>
              <a:rPr lang="en-US" altLang="ko-KR" dirty="0" err="1"/>
              <a:t>Bewerbung</a:t>
            </a:r>
            <a:r>
              <a:rPr lang="en-US" altLang="ko-KR" dirty="0"/>
              <a:t> </a:t>
            </a:r>
            <a:r>
              <a:rPr lang="en-US" altLang="ko-KR" b="1" dirty="0"/>
              <a:t>Ende </a:t>
            </a:r>
            <a:r>
              <a:rPr lang="en-US" altLang="ko-KR" b="1" dirty="0" err="1"/>
              <a:t>Februar</a:t>
            </a:r>
            <a:r>
              <a:rPr lang="en-US" altLang="ko-KR" b="1" dirty="0"/>
              <a:t> </a:t>
            </a:r>
            <a:r>
              <a:rPr lang="en-US" altLang="ko-KR" dirty="0"/>
              <a:t>und </a:t>
            </a:r>
            <a:r>
              <a:rPr lang="en-US" altLang="ko-KR" b="1" dirty="0"/>
              <a:t>Ende </a:t>
            </a:r>
            <a:r>
              <a:rPr lang="en-US" altLang="ko-KR" b="1" dirty="0" err="1"/>
              <a:t>Juli</a:t>
            </a:r>
            <a:r>
              <a:rPr lang="en-US" altLang="ko-KR" dirty="0"/>
              <a:t> </a:t>
            </a:r>
            <a:r>
              <a:rPr lang="en-US" altLang="ko-KR" dirty="0" err="1"/>
              <a:t>beim</a:t>
            </a:r>
            <a:r>
              <a:rPr lang="en-US" altLang="ko-KR" dirty="0"/>
              <a:t> TUCKU. </a:t>
            </a:r>
            <a:r>
              <a:rPr lang="en-US" altLang="ko-KR" dirty="0" err="1"/>
              <a:t>Voraussetzung</a:t>
            </a:r>
            <a:r>
              <a:rPr lang="en-US" altLang="ko-KR" dirty="0"/>
              <a:t>: </a:t>
            </a:r>
            <a:r>
              <a:rPr lang="en-US" altLang="ko-KR" dirty="0" err="1"/>
              <a:t>Kompetenz</a:t>
            </a:r>
            <a:r>
              <a:rPr lang="en-US" altLang="ko-KR" dirty="0"/>
              <a:t>, </a:t>
            </a:r>
            <a:r>
              <a:rPr lang="en-US" altLang="ko-KR" dirty="0" err="1"/>
              <a:t>ordentlich</a:t>
            </a:r>
            <a:r>
              <a:rPr lang="en-US" altLang="ko-KR" dirty="0"/>
              <a:t> und gut </a:t>
            </a:r>
            <a:r>
              <a:rPr lang="en-US" altLang="ko-KR" dirty="0" err="1"/>
              <a:t>mit</a:t>
            </a:r>
            <a:r>
              <a:rPr lang="en-US" altLang="ko-KR" dirty="0"/>
              <a:t> Computer </a:t>
            </a:r>
            <a:r>
              <a:rPr lang="en-US" altLang="ko-KR" dirty="0" err="1"/>
              <a:t>zu</a:t>
            </a:r>
            <a:r>
              <a:rPr lang="en-US" altLang="ko-KR" dirty="0"/>
              <a:t> </a:t>
            </a:r>
            <a:r>
              <a:rPr lang="en-US" altLang="ko-KR" dirty="0" err="1"/>
              <a:t>arbeiten</a:t>
            </a:r>
            <a:r>
              <a:rPr lang="en-US" altLang="ko-KR" dirty="0"/>
              <a:t> (Word, </a:t>
            </a:r>
            <a:r>
              <a:rPr lang="en-US" altLang="ko-KR" dirty="0" err="1"/>
              <a:t>Excell</a:t>
            </a:r>
            <a:r>
              <a:rPr lang="en-US" altLang="ko-KR" dirty="0"/>
              <a:t>, PPT, </a:t>
            </a:r>
            <a:r>
              <a:rPr lang="en-US" altLang="ko-KR" dirty="0" err="1"/>
              <a:t>Datenverwaltung</a:t>
            </a:r>
            <a:r>
              <a:rPr lang="en-US" altLang="ko-KR" dirty="0"/>
              <a:t>)</a:t>
            </a:r>
          </a:p>
          <a:p>
            <a:pPr lvl="0">
              <a:lnSpc>
                <a:spcPct val="150000"/>
              </a:lnSpc>
              <a:defRPr/>
            </a:pPr>
            <a:endParaRPr lang="de-DE" sz="2400"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Kontakt</a:t>
            </a:r>
          </a:p>
        </p:txBody>
      </p:sp>
      <p:sp>
        <p:nvSpPr>
          <p:cNvPr id="3" name="Inhaltsplatzhalter 2"/>
          <p:cNvSpPr>
            <a:spLocks noGrp="1"/>
          </p:cNvSpPr>
          <p:nvPr>
            <p:ph idx="1"/>
          </p:nvPr>
        </p:nvSpPr>
        <p:spPr/>
        <p:txBody>
          <a:bodyPr/>
          <a:lstStyle/>
          <a:p>
            <a:pPr marL="0" indent="0">
              <a:buNone/>
              <a:defRPr/>
            </a:pPr>
            <a:r>
              <a:rPr lang="de-DE" altLang="ko-KR"/>
              <a:t>Selma Bannert (bannertselma@gmail.com)</a:t>
            </a:r>
            <a:endParaRPr lang="de-DE" altLang="ko-KR" dirty="0"/>
          </a:p>
          <a:p>
            <a:pPr marL="0" indent="0">
              <a:buNone/>
              <a:defRPr/>
            </a:pPr>
            <a:r>
              <a:rPr lang="de-DE" altLang="ko-KR" dirty="0"/>
              <a:t>Elli Uitzetter (eleonora.uitzetter</a:t>
            </a:r>
            <a:r>
              <a:rPr lang="en-US" altLang="ko-KR" dirty="0"/>
              <a:t>@gmail.com)</a:t>
            </a:r>
          </a:p>
          <a:p>
            <a:pPr marL="0" indent="0">
              <a:buNone/>
              <a:defRPr/>
            </a:pPr>
            <a:endParaRPr lang="de-DE" dirty="0"/>
          </a:p>
        </p:txBody>
      </p:sp>
      <p:sp>
        <p:nvSpPr>
          <p:cNvPr id="4" name="TextBox 3"/>
          <p:cNvSpPr txBox="1"/>
          <p:nvPr/>
        </p:nvSpPr>
        <p:spPr>
          <a:xfrm>
            <a:off x="3048000" y="3248977"/>
            <a:ext cx="6096000" cy="360045"/>
          </a:xfrm>
          <a:prstGeom prst="rect">
            <a:avLst/>
          </a:prstGeom>
        </p:spPr>
        <p:txBody>
          <a:bodyPr wrap="square">
            <a:spAutoFit/>
          </a:bodyPr>
          <a:lstStyle/>
          <a:p>
            <a:pPr marL="0" indent="0">
              <a:buNone/>
              <a:defRPr/>
            </a:pPr>
            <a:endParaRPr lang="de-DE"/>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032DFA7-A243-652A-BAAB-CEA668D381BA}"/>
              </a:ext>
            </a:extLst>
          </p:cNvPr>
          <p:cNvSpPr>
            <a:spLocks noGrp="1"/>
          </p:cNvSpPr>
          <p:nvPr>
            <p:ph type="title"/>
          </p:nvPr>
        </p:nvSpPr>
        <p:spPr/>
        <p:txBody>
          <a:bodyPr/>
          <a:lstStyle/>
          <a:p>
            <a:r>
              <a:rPr lang="en-US" altLang="ko-KR" dirty="0"/>
              <a:t>Kyung </a:t>
            </a:r>
            <a:r>
              <a:rPr lang="en-US" altLang="ko-KR" dirty="0" err="1"/>
              <a:t>Hee</a:t>
            </a:r>
            <a:r>
              <a:rPr lang="en-US" altLang="ko-KR" dirty="0"/>
              <a:t> University </a:t>
            </a:r>
            <a:r>
              <a:rPr lang="ko-KR" altLang="en-US" dirty="0"/>
              <a:t>경희대학교</a:t>
            </a:r>
          </a:p>
        </p:txBody>
      </p:sp>
      <p:pic>
        <p:nvPicPr>
          <p:cNvPr id="5" name="내용 개체 틀 4">
            <a:extLst>
              <a:ext uri="{FF2B5EF4-FFF2-40B4-BE49-F238E27FC236}">
                <a16:creationId xmlns:a16="http://schemas.microsoft.com/office/drawing/2014/main" id="{DC5C7B68-1852-272B-1494-7136FE0921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377" y="2103438"/>
            <a:ext cx="9729246" cy="3932237"/>
          </a:xfrm>
        </p:spPr>
      </p:pic>
    </p:spTree>
    <p:extLst>
      <p:ext uri="{BB962C8B-B14F-4D97-AF65-F5344CB8AC3E}">
        <p14:creationId xmlns:p14="http://schemas.microsoft.com/office/powerpoint/2010/main" val="3278004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7B0E760-8979-598C-DAE6-3A9033D0D20F}"/>
              </a:ext>
            </a:extLst>
          </p:cNvPr>
          <p:cNvSpPr>
            <a:spLocks noGrp="1"/>
          </p:cNvSpPr>
          <p:nvPr>
            <p:ph type="title"/>
          </p:nvPr>
        </p:nvSpPr>
        <p:spPr/>
        <p:txBody>
          <a:bodyPr/>
          <a:lstStyle/>
          <a:p>
            <a:r>
              <a:rPr lang="en-US" altLang="ko-KR" dirty="0" err="1"/>
              <a:t>Sprachkurs</a:t>
            </a:r>
            <a:endParaRPr lang="ko-KR" altLang="en-US" dirty="0"/>
          </a:p>
        </p:txBody>
      </p:sp>
      <p:sp>
        <p:nvSpPr>
          <p:cNvPr id="3" name="내용 개체 틀 2">
            <a:extLst>
              <a:ext uri="{FF2B5EF4-FFF2-40B4-BE49-F238E27FC236}">
                <a16:creationId xmlns:a16="http://schemas.microsoft.com/office/drawing/2014/main" id="{3581D6CE-A4A5-79E5-1EF6-EAA8217E2821}"/>
              </a:ext>
            </a:extLst>
          </p:cNvPr>
          <p:cNvSpPr>
            <a:spLocks noGrp="1"/>
          </p:cNvSpPr>
          <p:nvPr>
            <p:ph idx="1"/>
          </p:nvPr>
        </p:nvSpPr>
        <p:spPr/>
        <p:txBody>
          <a:bodyPr/>
          <a:lstStyle/>
          <a:p>
            <a:r>
              <a:rPr lang="en-US" altLang="ko-KR" dirty="0"/>
              <a:t>4 </a:t>
            </a:r>
            <a:r>
              <a:rPr lang="en-US" altLang="ko-KR" dirty="0" err="1"/>
              <a:t>freie</a:t>
            </a:r>
            <a:r>
              <a:rPr lang="en-US" altLang="ko-KR" dirty="0"/>
              <a:t> </a:t>
            </a:r>
            <a:r>
              <a:rPr lang="en-US" altLang="ko-KR" dirty="0" err="1"/>
              <a:t>Sprachkurse</a:t>
            </a:r>
            <a:endParaRPr lang="en-US" altLang="ko-KR" dirty="0"/>
          </a:p>
          <a:p>
            <a:r>
              <a:rPr lang="en-US" altLang="ko-KR" dirty="0" err="1"/>
              <a:t>Anfang</a:t>
            </a:r>
            <a:r>
              <a:rPr lang="en-US" altLang="ko-KR" dirty="0"/>
              <a:t> des </a:t>
            </a:r>
            <a:r>
              <a:rPr lang="en-US" altLang="ko-KR" dirty="0" err="1"/>
              <a:t>Sprachkurses</a:t>
            </a:r>
            <a:r>
              <a:rPr lang="en-US" altLang="ko-KR" dirty="0"/>
              <a:t>: Ende </a:t>
            </a:r>
            <a:r>
              <a:rPr lang="en-US" altLang="ko-KR" dirty="0" err="1"/>
              <a:t>März</a:t>
            </a:r>
            <a:r>
              <a:rPr lang="en-US" altLang="ko-KR" dirty="0"/>
              <a:t> </a:t>
            </a:r>
          </a:p>
          <a:p>
            <a:r>
              <a:rPr lang="en-US" altLang="ko-KR" dirty="0" err="1"/>
              <a:t>Orientierung</a:t>
            </a:r>
            <a:r>
              <a:rPr lang="en-US" altLang="ko-KR" dirty="0"/>
              <a:t>: Mitte </a:t>
            </a:r>
            <a:r>
              <a:rPr lang="en-US" altLang="ko-KR" dirty="0" err="1"/>
              <a:t>März</a:t>
            </a:r>
            <a:r>
              <a:rPr lang="en-US" altLang="ko-KR" dirty="0"/>
              <a:t> (per E-Mail </a:t>
            </a:r>
            <a:r>
              <a:rPr lang="en-US" altLang="ko-KR" dirty="0" err="1"/>
              <a:t>benachrichtigt</a:t>
            </a:r>
            <a:r>
              <a:rPr lang="en-US" altLang="ko-KR" dirty="0"/>
              <a:t>)</a:t>
            </a:r>
          </a:p>
          <a:p>
            <a:r>
              <a:rPr lang="en-US" altLang="ko-KR" dirty="0" err="1"/>
              <a:t>Einstufungstest</a:t>
            </a:r>
            <a:r>
              <a:rPr lang="en-US" altLang="ko-KR" dirty="0"/>
              <a:t>: Mitte </a:t>
            </a:r>
            <a:r>
              <a:rPr lang="en-US" altLang="ko-KR" dirty="0" err="1"/>
              <a:t>März</a:t>
            </a:r>
            <a:r>
              <a:rPr lang="en-US" altLang="ko-KR" dirty="0"/>
              <a:t> </a:t>
            </a:r>
            <a:r>
              <a:rPr lang="en-US" altLang="ko-KR" dirty="0" err="1"/>
              <a:t>durch</a:t>
            </a:r>
            <a:r>
              <a:rPr lang="en-US" altLang="ko-KR" dirty="0"/>
              <a:t> Online</a:t>
            </a:r>
          </a:p>
          <a:p>
            <a:r>
              <a:rPr lang="en-US" altLang="ko-KR" dirty="0"/>
              <a:t>Für </a:t>
            </a:r>
            <a:r>
              <a:rPr lang="en-US" altLang="ko-KR" dirty="0" err="1"/>
              <a:t>erfolgreiche</a:t>
            </a:r>
            <a:r>
              <a:rPr lang="en-US" altLang="ko-KR" dirty="0"/>
              <a:t> </a:t>
            </a:r>
            <a:r>
              <a:rPr lang="en-US" altLang="ko-KR" dirty="0" err="1"/>
              <a:t>Absolvierung</a:t>
            </a:r>
            <a:r>
              <a:rPr lang="en-US" altLang="ko-KR" dirty="0"/>
              <a:t> des </a:t>
            </a:r>
            <a:r>
              <a:rPr lang="en-US" altLang="ko-KR" dirty="0" err="1"/>
              <a:t>Sorachkurses</a:t>
            </a:r>
            <a:endParaRPr lang="en-US" altLang="ko-KR" dirty="0"/>
          </a:p>
          <a:p>
            <a:pPr marL="274320" lvl="1" indent="0">
              <a:buNone/>
            </a:pPr>
            <a:r>
              <a:rPr lang="en-US" altLang="ko-KR" dirty="0"/>
              <a:t>- </a:t>
            </a:r>
            <a:r>
              <a:rPr lang="en-US" altLang="ko-KR" dirty="0" err="1"/>
              <a:t>über</a:t>
            </a:r>
            <a:r>
              <a:rPr lang="en-US" altLang="ko-KR" dirty="0"/>
              <a:t> 65 </a:t>
            </a:r>
            <a:r>
              <a:rPr lang="en-US" altLang="ko-KR" dirty="0" err="1"/>
              <a:t>Punkte</a:t>
            </a:r>
            <a:r>
              <a:rPr lang="en-US" altLang="ko-KR" dirty="0"/>
              <a:t> und 80% </a:t>
            </a:r>
            <a:r>
              <a:rPr lang="en-US" altLang="ko-KR" dirty="0" err="1"/>
              <a:t>Anwesenheit</a:t>
            </a:r>
            <a:endParaRPr lang="en-US" altLang="ko-KR" dirty="0"/>
          </a:p>
          <a:p>
            <a:pPr lvl="1">
              <a:buFontTx/>
              <a:buChar char="-"/>
            </a:pPr>
            <a:r>
              <a:rPr lang="en-US" altLang="ko-KR" dirty="0" err="1"/>
              <a:t>Unter</a:t>
            </a:r>
            <a:r>
              <a:rPr lang="en-US" altLang="ko-KR" dirty="0"/>
              <a:t> 70 % </a:t>
            </a:r>
            <a:r>
              <a:rPr lang="en-US" altLang="ko-KR" dirty="0" err="1"/>
              <a:t>Anwesenheit</a:t>
            </a:r>
            <a:r>
              <a:rPr lang="en-US" altLang="ko-KR" dirty="0"/>
              <a:t>, </a:t>
            </a:r>
            <a:r>
              <a:rPr lang="en-US" altLang="ko-KR" dirty="0" err="1"/>
              <a:t>dann</a:t>
            </a:r>
            <a:r>
              <a:rPr lang="en-US" altLang="ko-KR" dirty="0"/>
              <a:t> </a:t>
            </a:r>
            <a:r>
              <a:rPr lang="en-US" altLang="ko-KR" dirty="0" err="1"/>
              <a:t>sofortige</a:t>
            </a:r>
            <a:r>
              <a:rPr lang="en-US" altLang="ko-KR" dirty="0"/>
              <a:t> </a:t>
            </a:r>
            <a:r>
              <a:rPr lang="en-US" altLang="ko-KR" dirty="0" err="1"/>
              <a:t>Beendigung</a:t>
            </a:r>
            <a:r>
              <a:rPr lang="en-US" altLang="ko-KR" dirty="0"/>
              <a:t> des Exchange </a:t>
            </a:r>
            <a:r>
              <a:rPr lang="en-US" altLang="ko-KR" dirty="0" err="1"/>
              <a:t>Programms</a:t>
            </a:r>
            <a:endParaRPr lang="en-US" altLang="ko-KR" dirty="0"/>
          </a:p>
          <a:p>
            <a:pPr>
              <a:buFont typeface="Arial" panose="020B0604020202020204" pitchFamily="34" charset="0"/>
              <a:buChar char="•"/>
            </a:pPr>
            <a:r>
              <a:rPr lang="en-US" altLang="ko-KR" dirty="0"/>
              <a:t>Kultur </a:t>
            </a:r>
            <a:r>
              <a:rPr lang="en-US" altLang="ko-KR" dirty="0" err="1"/>
              <a:t>Programm</a:t>
            </a:r>
            <a:r>
              <a:rPr lang="en-US" altLang="ko-KR" dirty="0"/>
              <a:t> am </a:t>
            </a:r>
            <a:r>
              <a:rPr lang="en-US" altLang="ko-KR" dirty="0" err="1"/>
              <a:t>jeden</a:t>
            </a:r>
            <a:r>
              <a:rPr lang="en-US" altLang="ko-KR" dirty="0"/>
              <a:t> </a:t>
            </a:r>
            <a:r>
              <a:rPr lang="en-US" altLang="ko-KR" dirty="0" err="1"/>
              <a:t>Donnerstag</a:t>
            </a:r>
            <a:r>
              <a:rPr lang="en-US" altLang="ko-KR" dirty="0"/>
              <a:t>: K-Pop, Drama, </a:t>
            </a:r>
            <a:r>
              <a:rPr lang="en-US" altLang="ko-KR" dirty="0" err="1"/>
              <a:t>Ausflug</a:t>
            </a:r>
            <a:r>
              <a:rPr lang="en-US" altLang="ko-KR" dirty="0"/>
              <a:t> </a:t>
            </a:r>
            <a:r>
              <a:rPr lang="en-US" altLang="ko-KR" dirty="0" err="1"/>
              <a:t>usw</a:t>
            </a:r>
            <a:r>
              <a:rPr lang="en-US" altLang="ko-KR" dirty="0"/>
              <a:t>. </a:t>
            </a:r>
            <a:r>
              <a:rPr lang="en-US" altLang="ko-KR" dirty="0" err="1"/>
              <a:t>Kostenlos</a:t>
            </a:r>
            <a:r>
              <a:rPr lang="en-US" altLang="ko-KR" dirty="0"/>
              <a:t>.</a:t>
            </a:r>
          </a:p>
          <a:p>
            <a:pPr>
              <a:buFont typeface="Arial" panose="020B0604020202020204" pitchFamily="34" charset="0"/>
              <a:buChar char="•"/>
            </a:pPr>
            <a:r>
              <a:rPr lang="en-US" altLang="ko-KR" dirty="0" err="1"/>
              <a:t>Mehr</a:t>
            </a:r>
            <a:r>
              <a:rPr lang="ko-KR" altLang="en-US" dirty="0"/>
              <a:t> </a:t>
            </a:r>
            <a:r>
              <a:rPr lang="en-US" altLang="ko-KR" dirty="0" err="1"/>
              <a:t>Infos</a:t>
            </a:r>
            <a:r>
              <a:rPr lang="ko-KR" altLang="en-US" dirty="0"/>
              <a:t> </a:t>
            </a:r>
            <a:r>
              <a:rPr lang="de-DE" altLang="ko-KR" dirty="0"/>
              <a:t>über Sprachkurse: </a:t>
            </a:r>
            <a:r>
              <a:rPr lang="de-DE" altLang="ko-KR" dirty="0">
                <a:hlinkClick r:id="rId2"/>
              </a:rPr>
              <a:t>https://iie.khu.ac.kr/en/bbs/content.php?co_id=a_101</a:t>
            </a:r>
            <a:endParaRPr lang="de-DE" altLang="ko-KR" dirty="0"/>
          </a:p>
          <a:p>
            <a:pPr marL="0" indent="0">
              <a:buNone/>
            </a:pPr>
            <a:endParaRPr lang="en-US" altLang="ko-KR" dirty="0"/>
          </a:p>
        </p:txBody>
      </p:sp>
    </p:spTree>
    <p:extLst>
      <p:ext uri="{BB962C8B-B14F-4D97-AF65-F5344CB8AC3E}">
        <p14:creationId xmlns:p14="http://schemas.microsoft.com/office/powerpoint/2010/main" val="2169984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5123"/>
          <p:cNvSpPr txBox="1"/>
          <p:nvPr/>
        </p:nvSpPr>
        <p:spPr>
          <a:xfrm>
            <a:off x="609599" y="274638"/>
            <a:ext cx="10972798" cy="1143000"/>
          </a:xfrm>
          <a:prstGeom prst="rect">
            <a:avLst/>
          </a:prstGeom>
        </p:spPr>
        <p:txBody>
          <a:bodyPr vert="horz" lIns="91440" tIns="45720" rIns="91440" bIns="45720" anchor="ctr">
            <a:normAutofit/>
          </a:bodyPr>
          <a:lstStyle/>
          <a:p>
            <a:pPr lvl="0" algn="ctr">
              <a:spcBef>
                <a:spcPct val="0"/>
              </a:spcBef>
              <a:spcAft>
                <a:spcPts val="600"/>
              </a:spcAft>
              <a:defRPr/>
            </a:pPr>
            <a:r>
              <a:rPr lang="ko-KR" altLang="en-US" sz="4400" b="1" kern="1200">
                <a:latin typeface="+mj-lt"/>
                <a:ea typeface="+mj-ea"/>
                <a:cs typeface="+mj-cs"/>
              </a:rPr>
              <a:t>Seoul National University</a:t>
            </a:r>
          </a:p>
        </p:txBody>
      </p:sp>
      <p:pic>
        <p:nvPicPr>
          <p:cNvPr id="7" name="그림 6" descr="나무, 실외이(가) 표시된 사진&#10;&#10;자동 생성된 설명">
            <a:extLst>
              <a:ext uri="{FF2B5EF4-FFF2-40B4-BE49-F238E27FC236}">
                <a16:creationId xmlns:a16="http://schemas.microsoft.com/office/drawing/2014/main" id="{151EB5CC-9799-4315-8F90-07B8E8A22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267" y="1501520"/>
            <a:ext cx="7051637" cy="46992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3EFD0E7-E6CF-43FC-B37F-24F1AAD7A718}"/>
              </a:ext>
            </a:extLst>
          </p:cNvPr>
          <p:cNvSpPr>
            <a:spLocks noGrp="1"/>
          </p:cNvSpPr>
          <p:nvPr>
            <p:ph type="title"/>
          </p:nvPr>
        </p:nvSpPr>
        <p:spPr/>
        <p:txBody>
          <a:bodyPr>
            <a:normAutofit/>
          </a:bodyPr>
          <a:lstStyle/>
          <a:p>
            <a:r>
              <a:rPr lang="de-DE" altLang="ko-KR" sz="3300" b="1" dirty="0">
                <a:solidFill>
                  <a:schemeClr val="tx1"/>
                </a:solidFill>
              </a:rPr>
              <a:t>Wichtige Infos vor Beginn des Sprachkurses</a:t>
            </a:r>
            <a:endParaRPr lang="ko-KR" altLang="en-US" sz="3300" b="1" dirty="0">
              <a:solidFill>
                <a:schemeClr val="tx1"/>
              </a:solidFill>
            </a:endParaRPr>
          </a:p>
        </p:txBody>
      </p:sp>
      <p:sp>
        <p:nvSpPr>
          <p:cNvPr id="3" name="내용 개체 틀 2">
            <a:extLst>
              <a:ext uri="{FF2B5EF4-FFF2-40B4-BE49-F238E27FC236}">
                <a16:creationId xmlns:a16="http://schemas.microsoft.com/office/drawing/2014/main" id="{D8569834-1D3F-489B-9A8B-D38B4E901C11}"/>
              </a:ext>
            </a:extLst>
          </p:cNvPr>
          <p:cNvSpPr>
            <a:spLocks noGrp="1"/>
          </p:cNvSpPr>
          <p:nvPr>
            <p:ph sz="half" idx="1"/>
          </p:nvPr>
        </p:nvSpPr>
        <p:spPr>
          <a:xfrm>
            <a:off x="1066800" y="2103120"/>
            <a:ext cx="10610850" cy="3749040"/>
          </a:xfrm>
        </p:spPr>
        <p:txBody>
          <a:bodyPr/>
          <a:lstStyle/>
          <a:p>
            <a:pPr lvl="0">
              <a:defRPr/>
            </a:pPr>
            <a:r>
              <a:rPr lang="de-DE" altLang="ko-KR" sz="1800" dirty="0">
                <a:solidFill>
                  <a:srgbClr val="000000"/>
                </a:solidFill>
              </a:rPr>
              <a:t>International office: </a:t>
            </a:r>
            <a:r>
              <a:rPr lang="en-US" altLang="ko-KR" sz="1800" u="sng" kern="150" dirty="0">
                <a:solidFill>
                  <a:srgbClr val="000000"/>
                </a:solidFill>
                <a:effectLst/>
                <a:latin typeface="Arial"/>
                <a:ea typeface="맑은 고딕"/>
                <a:cs typeface="Arial"/>
              </a:rPr>
              <a:t>http://oia.snu.ac.kr</a:t>
            </a:r>
          </a:p>
          <a:p>
            <a:pPr lvl="0">
              <a:defRPr/>
            </a:pPr>
            <a:r>
              <a:rPr lang="de-DE" altLang="ko-KR" sz="1800" dirty="0">
                <a:solidFill>
                  <a:srgbClr val="000000"/>
                </a:solidFill>
              </a:rPr>
              <a:t>Mind. Durchschnittsnote: 2.5 GPA, 3 kostenlose Sprachkurse</a:t>
            </a:r>
          </a:p>
          <a:p>
            <a:pPr lvl="0">
              <a:defRPr/>
            </a:pPr>
            <a:r>
              <a:rPr lang="de-DE" altLang="ko-KR" sz="1800" dirty="0">
                <a:solidFill>
                  <a:srgbClr val="000000"/>
                </a:solidFill>
              </a:rPr>
              <a:t>Bewerbungsvorbereitungen früher als bei den anderen Unis</a:t>
            </a:r>
          </a:p>
          <a:p>
            <a:pPr lvl="0">
              <a:defRPr/>
            </a:pPr>
            <a:r>
              <a:rPr lang="de-DE" altLang="ko-KR" sz="1800" dirty="0">
                <a:solidFill>
                  <a:srgbClr val="000000"/>
                </a:solidFill>
              </a:rPr>
              <a:t>Placementtest: eine Woche vor Beginn der Sprachkurse am Sprachinstitut (LEI), schriftlicher und mündlicher Teil</a:t>
            </a:r>
          </a:p>
          <a:p>
            <a:endParaRPr lang="ko-KR" altLang="en-US" dirty="0"/>
          </a:p>
        </p:txBody>
      </p:sp>
    </p:spTree>
    <p:extLst>
      <p:ext uri="{BB962C8B-B14F-4D97-AF65-F5344CB8AC3E}">
        <p14:creationId xmlns:p14="http://schemas.microsoft.com/office/powerpoint/2010/main" val="1560991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32469" y="455944"/>
            <a:ext cx="5767150" cy="1302534"/>
          </a:xfrm>
        </p:spPr>
        <p:txBody>
          <a:bodyPr>
            <a:noAutofit/>
          </a:bodyPr>
          <a:lstStyle/>
          <a:p>
            <a:pPr lvl="0">
              <a:defRPr/>
            </a:pPr>
            <a:r>
              <a:rPr lang="de-DE" sz="3300" b="1" dirty="0"/>
              <a:t>Campus-life und Wohnen</a:t>
            </a:r>
          </a:p>
        </p:txBody>
      </p:sp>
      <p:sp>
        <p:nvSpPr>
          <p:cNvPr id="3" name="Inhaltsplatzhalter 2"/>
          <p:cNvSpPr>
            <a:spLocks noGrp="1"/>
          </p:cNvSpPr>
          <p:nvPr>
            <p:ph idx="1"/>
          </p:nvPr>
        </p:nvSpPr>
        <p:spPr>
          <a:xfrm>
            <a:off x="932469" y="2154957"/>
            <a:ext cx="9639300" cy="2548086"/>
          </a:xfrm>
        </p:spPr>
        <p:txBody>
          <a:bodyPr anchor="ctr">
            <a:normAutofit/>
          </a:bodyPr>
          <a:lstStyle/>
          <a:p>
            <a:pPr lvl="0">
              <a:defRPr/>
            </a:pPr>
            <a:r>
              <a:rPr lang="de-DE" dirty="0"/>
              <a:t>SNU Gwanak Residence Halls: </a:t>
            </a:r>
            <a:r>
              <a:rPr lang="de-DE" dirty="0">
                <a:hlinkClick r:id="rId2">
                  <a:extLst>
                    <a:ext uri="{A12FA001-AC4F-418D-AE19-62706E023703}">
                      <ahyp:hlinkClr xmlns:ahyp="http://schemas.microsoft.com/office/drawing/2018/hyperlinkcolor" val="tx"/>
                    </a:ext>
                  </a:extLst>
                </a:hlinkClick>
              </a:rPr>
              <a:t>https://dorm.snu.ac.kr/eng/</a:t>
            </a:r>
            <a:endParaRPr lang="de-DE" dirty="0"/>
          </a:p>
          <a:p>
            <a:pPr lvl="0">
              <a:defRPr/>
            </a:pPr>
            <a:r>
              <a:rPr lang="de-DE" dirty="0"/>
              <a:t>Zahlreiche Wohnmöglichkeiten in der Nähe der SNU, Sillim und Umgebung </a:t>
            </a:r>
            <a:br>
              <a:rPr lang="de-DE" dirty="0"/>
            </a:br>
            <a:r>
              <a:rPr lang="de-DE" dirty="0"/>
              <a:t>(preisgünstige One Rooms)</a:t>
            </a:r>
          </a:p>
          <a:p>
            <a:pPr lvl="0">
              <a:defRPr/>
            </a:pPr>
            <a:r>
              <a:rPr lang="de-DE" dirty="0"/>
              <a:t>Buddy-Programm, große Veranstaltungen in Gruppen, mehrmals pro Woche </a:t>
            </a:r>
            <a:br>
              <a:rPr lang="de-DE" dirty="0"/>
            </a:br>
            <a:r>
              <a:rPr lang="de-DE" dirty="0"/>
              <a:t>Ausflüge und Verabredungen zum Essen (mehr Infos werden von der SNU </a:t>
            </a:r>
            <a:br>
              <a:rPr lang="de-DE" dirty="0"/>
            </a:br>
            <a:r>
              <a:rPr lang="de-DE" dirty="0"/>
              <a:t>Koordinatorin am Anfang des Bewerbungsprozesses zur Verfügung gestellt)</a:t>
            </a:r>
          </a:p>
          <a:p>
            <a:pPr lvl="0">
              <a:defRPr/>
            </a:pPr>
            <a:r>
              <a:rPr lang="de-DE" dirty="0"/>
              <a:t>Tandemprogramm mit Studierenden der SNU Germanistik</a:t>
            </a:r>
            <a:r>
              <a:rPr lang="en-US" altLang="ko-KR" dirty="0"/>
              <a:t>(</a:t>
            </a:r>
            <a:r>
              <a:rPr lang="en-US" altLang="ko-KR" dirty="0" err="1"/>
              <a:t>DaF</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2667000" y="1500187"/>
            <a:ext cx="6858000" cy="3857625"/>
          </a:xfrm>
          <a:prstGeom prst="rect">
            <a:avLst/>
          </a:prstGeom>
          <a:ln w="12700" cap="flat" cmpd="sng" algn="ctr">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 name="Group 11"/>
          <p:cNvGrpSpPr>
            <a:grpSpLocks noGrp="1" noChangeAspect="1" noMove="1" noResize="1"/>
          </p:cNvGrpSpPr>
          <p:nvPr/>
        </p:nvGrpSpPr>
        <p:grpSpPr>
          <a:xfrm>
            <a:off x="2667000" y="1500187"/>
            <a:ext cx="6858000" cy="3857625"/>
            <a:chOff x="0" y="0"/>
            <a:chExt cx="12192000" cy="6858000"/>
          </a:xfrm>
        </p:grpSpPr>
        <p:sp>
          <p:nvSpPr>
            <p:cNvPr id="13" name="Rectangle 12"/>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 name="Inhaltsplatzhalter 4" descr="Ein Bild, das Text, Karte enthält.  Automatisch generierte Beschreibung"/>
          <p:cNvPicPr>
            <a:picLocks noGrp="1" noChangeAspect="1"/>
          </p:cNvPicPr>
          <p:nvPr>
            <p:ph idx="1"/>
          </p:nvPr>
        </p:nvPicPr>
        <p:blipFill rotWithShape="1">
          <a:blip r:embed="rId2"/>
          <a:srcRect t="3280" b="5620"/>
          <a:stretch>
            <a:fillRect/>
          </a:stretch>
        </p:blipFill>
        <p:spPr>
          <a:xfrm>
            <a:off x="2667011" y="1500192"/>
            <a:ext cx="6857989" cy="3857619"/>
          </a:xfrm>
          <a:custGeom>
            <a:avLst/>
            <a:gdLst/>
            <a:ahLst/>
            <a:cxnLst/>
            <a:rect l="l" t="t" r="r" b="b"/>
            <a:pathLst>
              <a:path w="12192000" h="6858000">
                <a:moveTo>
                  <a:pt x="0" y="0"/>
                </a:moveTo>
                <a:lnTo>
                  <a:pt x="12192000" y="0"/>
                </a:lnTo>
                <a:lnTo>
                  <a:pt x="12192000" y="6858000"/>
                </a:lnTo>
                <a:lnTo>
                  <a:pt x="0" y="6858000"/>
                </a:lnTo>
                <a:close/>
              </a:path>
            </a:pathLst>
          </a:cu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52550" y="447675"/>
            <a:ext cx="4038599" cy="820642"/>
          </a:xfrm>
        </p:spPr>
        <p:txBody>
          <a:bodyPr>
            <a:normAutofit/>
          </a:bodyPr>
          <a:lstStyle/>
          <a:p>
            <a:pPr lvl="0">
              <a:defRPr/>
            </a:pPr>
            <a:r>
              <a:rPr lang="en-GB" sz="3300" b="1" dirty="0" err="1"/>
              <a:t>Sprachkurs</a:t>
            </a:r>
            <a:endParaRPr lang="de-DE" sz="3300" b="1" dirty="0"/>
          </a:p>
        </p:txBody>
      </p:sp>
      <p:sp>
        <p:nvSpPr>
          <p:cNvPr id="3" name="Inhaltsplatzhalter 2"/>
          <p:cNvSpPr>
            <a:spLocks noGrp="1"/>
          </p:cNvSpPr>
          <p:nvPr>
            <p:ph idx="1"/>
          </p:nvPr>
        </p:nvSpPr>
        <p:spPr>
          <a:xfrm>
            <a:off x="952499" y="1268317"/>
            <a:ext cx="8467725" cy="4249216"/>
          </a:xfrm>
        </p:spPr>
        <p:txBody>
          <a:bodyPr anchor="ctr">
            <a:normAutofit/>
          </a:bodyPr>
          <a:lstStyle/>
          <a:p>
            <a:pPr lvl="0">
              <a:defRPr/>
            </a:pPr>
            <a:r>
              <a:rPr lang="de-DE" dirty="0"/>
              <a:t>10 Wochen pro Kurs, 200 Stunden insgesamt, Montag-Freitag</a:t>
            </a:r>
          </a:p>
          <a:p>
            <a:pPr lvl="0">
              <a:defRPr/>
            </a:pPr>
            <a:r>
              <a:rPr lang="en-GB" dirty="0" err="1"/>
              <a:t>Mehrere</a:t>
            </a:r>
            <a:r>
              <a:rPr lang="en-GB" dirty="0"/>
              <a:t> Lehrer (2-3 </a:t>
            </a:r>
            <a:r>
              <a:rPr lang="en-GB" dirty="0" err="1"/>
              <a:t>Personen</a:t>
            </a:r>
            <a:r>
              <a:rPr lang="en-GB" dirty="0"/>
              <a:t>)</a:t>
            </a:r>
          </a:p>
          <a:p>
            <a:pPr lvl="0">
              <a:defRPr/>
            </a:pPr>
            <a:r>
              <a:rPr lang="de-DE" dirty="0"/>
              <a:t>4h Unterricht pro Tag</a:t>
            </a:r>
          </a:p>
          <a:p>
            <a:pPr marL="0" indent="0">
              <a:buNone/>
              <a:defRPr/>
            </a:pPr>
            <a:r>
              <a:rPr lang="de-DE" dirty="0">
                <a:sym typeface="Wingdings"/>
              </a:rPr>
              <a:t> </a:t>
            </a:r>
            <a:r>
              <a:rPr lang="de-DE" dirty="0"/>
              <a:t>Morgenkurs 9:00-13:00/Nachmittagskurs 13:30-17:20</a:t>
            </a:r>
          </a:p>
          <a:p>
            <a:pPr lvl="0">
              <a:defRPr/>
            </a:pPr>
            <a:r>
              <a:rPr lang="de-DE" dirty="0"/>
              <a:t>Level 1-4 : Vokabeltests zu den Lektionen alle zwei Tage, Midterm + Final exam in der 5. und 10. Woche</a:t>
            </a:r>
          </a:p>
          <a:p>
            <a:pPr lvl="0">
              <a:defRPr/>
            </a:pPr>
            <a:r>
              <a:rPr lang="ko-KR" altLang="de-DE" dirty="0"/>
              <a:t>말하기</a:t>
            </a:r>
            <a:r>
              <a:rPr lang="de-DE" altLang="ko-KR" dirty="0"/>
              <a:t>, </a:t>
            </a:r>
            <a:r>
              <a:rPr lang="ko-KR" altLang="de-DE" dirty="0"/>
              <a:t>쓰기</a:t>
            </a:r>
            <a:r>
              <a:rPr lang="de-DE" altLang="ko-KR" dirty="0"/>
              <a:t>, </a:t>
            </a:r>
            <a:r>
              <a:rPr lang="ko-KR" altLang="de-DE" dirty="0"/>
              <a:t>듣기</a:t>
            </a:r>
            <a:r>
              <a:rPr lang="de-DE" altLang="ko-KR" dirty="0"/>
              <a:t>, </a:t>
            </a:r>
            <a:r>
              <a:rPr lang="ko-KR" altLang="de-DE" dirty="0"/>
              <a:t>읽기 </a:t>
            </a:r>
            <a:r>
              <a:rPr lang="de-DE" altLang="ko-KR" dirty="0"/>
              <a:t>(</a:t>
            </a:r>
            <a:r>
              <a:rPr lang="ko-KR" altLang="de-DE" dirty="0"/>
              <a:t>발표</a:t>
            </a:r>
            <a:r>
              <a:rPr lang="ko-KR" altLang="en-US" dirty="0"/>
              <a:t>와</a:t>
            </a:r>
            <a:r>
              <a:rPr lang="ko-KR" altLang="de-DE" dirty="0"/>
              <a:t> 토론</a:t>
            </a:r>
            <a:r>
              <a:rPr lang="de-DE" altLang="ko-KR" dirty="0"/>
              <a:t>/</a:t>
            </a:r>
            <a:r>
              <a:rPr lang="ko-KR" altLang="de-DE" dirty="0"/>
              <a:t>토의 </a:t>
            </a:r>
            <a:r>
              <a:rPr lang="de-DE" altLang="ko-KR" dirty="0"/>
              <a:t>ab Level 4)</a:t>
            </a:r>
          </a:p>
          <a:p>
            <a:pPr lvl="0">
              <a:defRPr/>
            </a:pPr>
            <a:r>
              <a:rPr lang="de-DE" dirty="0"/>
              <a:t>Level 5+6: tägliche Vokabeltests, große Menge an neuen Vokabeln</a:t>
            </a:r>
          </a:p>
          <a:p>
            <a:pPr lvl="0">
              <a:defRPr/>
            </a:pPr>
            <a:r>
              <a:rPr lang="ko-KR" altLang="de-DE" dirty="0"/>
              <a:t>말하기</a:t>
            </a:r>
            <a:r>
              <a:rPr lang="de-DE" altLang="ko-KR" dirty="0"/>
              <a:t>, </a:t>
            </a:r>
            <a:r>
              <a:rPr lang="ko-KR" altLang="de-DE" dirty="0"/>
              <a:t>쓰기</a:t>
            </a:r>
            <a:r>
              <a:rPr lang="de-DE" altLang="ko-KR" dirty="0"/>
              <a:t>, </a:t>
            </a:r>
            <a:r>
              <a:rPr lang="ko-KR" altLang="de-DE" dirty="0"/>
              <a:t>듣기</a:t>
            </a:r>
            <a:r>
              <a:rPr lang="de-DE" altLang="ko-KR" dirty="0"/>
              <a:t>, </a:t>
            </a:r>
            <a:r>
              <a:rPr lang="ko-KR" altLang="de-DE" dirty="0"/>
              <a:t>읽기</a:t>
            </a:r>
            <a:r>
              <a:rPr lang="de-DE" altLang="ko-KR" dirty="0"/>
              <a:t>, </a:t>
            </a:r>
            <a:r>
              <a:rPr lang="ko-KR" altLang="de-DE" dirty="0"/>
              <a:t>발표</a:t>
            </a:r>
            <a:r>
              <a:rPr lang="ko-KR" altLang="en-US" dirty="0"/>
              <a:t>와</a:t>
            </a:r>
            <a:r>
              <a:rPr lang="ko-KR" altLang="de-DE" dirty="0"/>
              <a:t> 토론</a:t>
            </a:r>
            <a:r>
              <a:rPr lang="de-DE" altLang="ko-KR" dirty="0"/>
              <a:t>/</a:t>
            </a:r>
            <a:r>
              <a:rPr lang="ko-KR" altLang="de-DE" dirty="0"/>
              <a:t>토의 </a:t>
            </a: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60620" y="727427"/>
            <a:ext cx="5797417" cy="745629"/>
          </a:xfrm>
        </p:spPr>
        <p:txBody>
          <a:bodyPr>
            <a:normAutofit/>
          </a:bodyPr>
          <a:lstStyle/>
          <a:p>
            <a:pPr lvl="0">
              <a:defRPr/>
            </a:pPr>
            <a:r>
              <a:rPr lang="de-DE" sz="3300" b="1" dirty="0">
                <a:solidFill>
                  <a:schemeClr val="tx1"/>
                </a:solidFill>
              </a:rPr>
              <a:t>SNU Textbooks</a:t>
            </a:r>
          </a:p>
        </p:txBody>
      </p:sp>
      <p:sp>
        <p:nvSpPr>
          <p:cNvPr id="3" name="Inhaltsplatzhalter 2"/>
          <p:cNvSpPr>
            <a:spLocks noGrp="1"/>
          </p:cNvSpPr>
          <p:nvPr>
            <p:ph idx="1"/>
          </p:nvPr>
        </p:nvSpPr>
        <p:spPr>
          <a:xfrm>
            <a:off x="1129047" y="1498654"/>
            <a:ext cx="4519277" cy="2298477"/>
          </a:xfrm>
        </p:spPr>
        <p:txBody>
          <a:bodyPr anchor="ctr">
            <a:normAutofit/>
          </a:bodyPr>
          <a:lstStyle/>
          <a:p>
            <a:pPr lvl="0">
              <a:defRPr/>
            </a:pPr>
            <a:r>
              <a:rPr lang="de-DE" sz="2000" dirty="0"/>
              <a:t>Ausführliche Information: </a:t>
            </a:r>
            <a:r>
              <a:rPr lang="de-DE" sz="2000" dirty="0">
                <a:hlinkClick r:id="rId2"/>
              </a:rPr>
              <a:t>https://lei.snu.ac.kr/mobile/en/klec/introduction/T-material.jsp</a:t>
            </a:r>
            <a:r>
              <a:rPr lang="de-DE" sz="2000" dirty="0"/>
              <a:t>, </a:t>
            </a:r>
            <a:r>
              <a:rPr lang="de-DE" sz="2000" dirty="0">
                <a:hlinkClick r:id="rId3"/>
              </a:rPr>
              <a:t>http://www.twoponds.co.kr/en/snu</a:t>
            </a:r>
            <a:endParaRPr lang="de-DE" sz="2000" dirty="0"/>
          </a:p>
          <a:p>
            <a:pPr lvl="0">
              <a:defRPr/>
            </a:pPr>
            <a:r>
              <a:rPr lang="de-DE" sz="2000" dirty="0"/>
              <a:t>Text- und Workbook</a:t>
            </a:r>
          </a:p>
        </p:txBody>
      </p:sp>
      <p:pic>
        <p:nvPicPr>
          <p:cNvPr id="5" name="Grafik 4" descr="Ein Bild, das Kasten enthält.  Automatisch generierte Beschreibung"/>
          <p:cNvPicPr>
            <a:picLocks noChangeAspect="1"/>
          </p:cNvPicPr>
          <p:nvPr/>
        </p:nvPicPr>
        <p:blipFill rotWithShape="1">
          <a:blip r:embed="rId4"/>
          <a:stretch>
            <a:fillRect/>
          </a:stretch>
        </p:blipFill>
        <p:spPr>
          <a:xfrm>
            <a:off x="4972049" y="3140966"/>
            <a:ext cx="2983437" cy="2983437"/>
          </a:xfrm>
          <a:prstGeom prst="rect">
            <a:avLst/>
          </a:prstGeom>
        </p:spPr>
      </p:pic>
      <p:pic>
        <p:nvPicPr>
          <p:cNvPr id="7" name="Grafik 6" descr="Ein Bild, das Gerät enthält.  Automatisch generierte Beschreibung"/>
          <p:cNvPicPr>
            <a:picLocks noChangeAspect="1"/>
          </p:cNvPicPr>
          <p:nvPr/>
        </p:nvPicPr>
        <p:blipFill rotWithShape="1">
          <a:blip r:embed="rId5"/>
          <a:stretch>
            <a:fillRect/>
          </a:stretch>
        </p:blipFill>
        <p:spPr>
          <a:xfrm>
            <a:off x="8743950" y="3140967"/>
            <a:ext cx="2983437" cy="2983437"/>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66800" y="528294"/>
            <a:ext cx="10058400" cy="1119753"/>
          </a:xfrm>
        </p:spPr>
        <p:txBody>
          <a:bodyPr>
            <a:normAutofit/>
          </a:bodyPr>
          <a:lstStyle/>
          <a:p>
            <a:pPr marL="0" lvl="1" indent="0">
              <a:buNone/>
              <a:defRPr/>
            </a:pPr>
            <a:r>
              <a:rPr lang="en-US" altLang="ko-KR" sz="3300" b="1" dirty="0">
                <a:latin typeface="Calibri"/>
                <a:cs typeface="Calibri"/>
              </a:rPr>
              <a:t>2.2. </a:t>
            </a:r>
            <a:r>
              <a:rPr lang="de-DE" sz="3300" b="1" dirty="0">
                <a:latin typeface="Calibri"/>
                <a:cs typeface="Calibri"/>
              </a:rPr>
              <a:t>Bewerbungsverfahren</a:t>
            </a:r>
          </a:p>
        </p:txBody>
      </p:sp>
      <p:sp>
        <p:nvSpPr>
          <p:cNvPr id="3" name="내용 개체 틀 2"/>
          <p:cNvSpPr>
            <a:spLocks noGrp="1"/>
          </p:cNvSpPr>
          <p:nvPr>
            <p:ph idx="1"/>
          </p:nvPr>
        </p:nvSpPr>
        <p:spPr>
          <a:xfrm>
            <a:off x="771525" y="1792473"/>
            <a:ext cx="10648949" cy="4381500"/>
          </a:xfrm>
        </p:spPr>
        <p:txBody>
          <a:bodyPr>
            <a:normAutofit/>
          </a:bodyPr>
          <a:lstStyle/>
          <a:p>
            <a:pPr lvl="0">
              <a:defRPr/>
            </a:pPr>
            <a:r>
              <a:rPr lang="de-DE" dirty="0"/>
              <a:t>Immer mehr koreanische Universitäten verlangen als Voraussetzung der Zulassung </a:t>
            </a:r>
            <a:r>
              <a:rPr lang="de-DE" b="1" dirty="0">
                <a:solidFill>
                  <a:srgbClr val="FF0000"/>
                </a:solidFill>
              </a:rPr>
              <a:t>GPA Note über 2.5 on a 4.0 scale </a:t>
            </a:r>
            <a:r>
              <a:rPr lang="de-DE" dirty="0"/>
              <a:t>im Durchschnitt. (Ausnahme: KyungHee, SKKU, Sookmyung, Sogang, Chungnam </a:t>
            </a:r>
            <a:r>
              <a:rPr lang="de-DE" dirty="0">
                <a:sym typeface="Wingdings"/>
              </a:rPr>
              <a:t> insgesamt 27 Plätze</a:t>
            </a:r>
            <a:r>
              <a:rPr lang="de-DE" dirty="0"/>
              <a:t>)</a:t>
            </a:r>
          </a:p>
          <a:p>
            <a:pPr lvl="0">
              <a:defRPr/>
            </a:pPr>
            <a:r>
              <a:rPr lang="de-DE" dirty="0"/>
              <a:t>Die Bewerbung für das Auslandsjahr in Korea erfolgt in zwei Schritten: </a:t>
            </a:r>
          </a:p>
          <a:p>
            <a:pPr marL="0" lvl="0" indent="0">
              <a:buNone/>
              <a:defRPr/>
            </a:pPr>
            <a:r>
              <a:rPr lang="en-US" altLang="ko-KR" dirty="0"/>
              <a:t>    *</a:t>
            </a:r>
            <a:r>
              <a:rPr lang="de-DE" dirty="0"/>
              <a:t>Schritt 1: Bewerbung an der Koreanistik</a:t>
            </a:r>
          </a:p>
          <a:p>
            <a:pPr marL="0" lvl="0" indent="0">
              <a:buNone/>
              <a:defRPr/>
            </a:pPr>
            <a:r>
              <a:rPr lang="en-US" altLang="ko-KR" dirty="0"/>
              <a:t>    *</a:t>
            </a:r>
            <a:r>
              <a:rPr lang="de-DE" dirty="0"/>
              <a:t>Schritt 2: Einige Wochen später erfolgt die offizielle (Online-) </a:t>
            </a:r>
          </a:p>
          <a:p>
            <a:pPr marL="0" lvl="0" indent="0">
              <a:buNone/>
              <a:defRPr/>
            </a:pPr>
            <a:r>
              <a:rPr lang="en-US" altLang="ko-KR" dirty="0"/>
              <a:t>                     </a:t>
            </a:r>
            <a:r>
              <a:rPr lang="de-DE" dirty="0"/>
              <a:t>Bewerbung an der koreanischen Universität</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Google Shape;559;ge25bfb01a4_0_47"/>
          <p:cNvSpPr txBox="1">
            <a:spLocks noGrp="1"/>
          </p:cNvSpPr>
          <p:nvPr>
            <p:ph type="title"/>
          </p:nvPr>
        </p:nvSpPr>
        <p:spPr>
          <a:xfrm>
            <a:off x="1390650" y="311151"/>
            <a:ext cx="8229600" cy="1143000"/>
          </a:xfrm>
          <a:prstGeom prst="rect">
            <a:avLst/>
          </a:prstGeom>
          <a:noFill/>
          <a:ln>
            <a:noFill/>
          </a:ln>
        </p:spPr>
        <p:txBody>
          <a:bodyPr wrap="square" lIns="91424" tIns="45700" rIns="91424" bIns="45700" anchor="ctr" anchorCtr="0">
            <a:normAutofit/>
          </a:bodyPr>
          <a:lstStyle/>
          <a:p>
            <a:pPr marL="0" lvl="0" indent="0" rtl="0">
              <a:spcBef>
                <a:spcPts val="0"/>
              </a:spcBef>
              <a:spcAft>
                <a:spcPts val="0"/>
              </a:spcAft>
              <a:buClr>
                <a:schemeClr val="dk1"/>
              </a:buClr>
              <a:buSzPct val="25000"/>
              <a:buFont typeface="Calibri"/>
              <a:buNone/>
              <a:defRPr/>
            </a:pPr>
            <a:r>
              <a:rPr lang="de-DE" sz="3300" b="1" dirty="0"/>
              <a:t>FÜR MEHR INFOS UND FRAGEN</a:t>
            </a:r>
            <a:endParaRPr sz="3300" b="1" dirty="0"/>
          </a:p>
        </p:txBody>
      </p:sp>
      <p:sp>
        <p:nvSpPr>
          <p:cNvPr id="4" name="Inhaltsplatzhalter 2">
            <a:extLst>
              <a:ext uri="{FF2B5EF4-FFF2-40B4-BE49-F238E27FC236}">
                <a16:creationId xmlns:a16="http://schemas.microsoft.com/office/drawing/2014/main" id="{ED0A1BFD-3D7B-43FD-B81D-CAD5C50ABCD2}"/>
              </a:ext>
            </a:extLst>
          </p:cNvPr>
          <p:cNvSpPr txBox="1">
            <a:spLocks/>
          </p:cNvSpPr>
          <p:nvPr/>
        </p:nvSpPr>
        <p:spPr>
          <a:xfrm>
            <a:off x="1390651" y="1446119"/>
            <a:ext cx="9410700" cy="1143000"/>
          </a:xfrm>
          <a:prstGeom prst="rect">
            <a:avLst/>
          </a:prstGeom>
        </p:spPr>
        <p:txBody>
          <a:bodyPr vert="horz" lIns="91440" tIns="45720" rIns="91440" bIns="45720" rtlCol="0" anchor="ctr">
            <a:normAutofit/>
          </a:bodyPr>
          <a:lstStyle>
            <a:lvl1pPr marL="182880" indent="-182880" algn="l" defTabSz="914400" rtl="0" eaLnBrk="1" latinLnBrk="1"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1"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400"/>
              </a:spcBef>
              <a:buClr>
                <a:schemeClr val="dk1"/>
              </a:buClr>
              <a:buSzPct val="83000"/>
              <a:buNone/>
              <a:defRPr/>
            </a:pPr>
            <a:r>
              <a:rPr lang="de-DE" altLang="ko-KR" dirty="0"/>
              <a:t>Philine Mutze (Philine.mutze</a:t>
            </a:r>
            <a:r>
              <a:rPr lang="en-US" altLang="ko-KR" dirty="0"/>
              <a:t>@</a:t>
            </a:r>
            <a:r>
              <a:rPr lang="de-DE" altLang="ko-KR" dirty="0"/>
              <a:t>student.uni-tuebingen.de</a:t>
            </a:r>
            <a:r>
              <a:rPr lang="en-US" altLang="ko-KR" dirty="0"/>
              <a:t>) </a:t>
            </a:r>
          </a:p>
          <a:p>
            <a:pPr marL="0" lvl="0" indent="0" algn="l" rtl="0">
              <a:spcBef>
                <a:spcPts val="400"/>
              </a:spcBef>
              <a:spcAft>
                <a:spcPts val="0"/>
              </a:spcAft>
              <a:buClr>
                <a:schemeClr val="dk1"/>
              </a:buClr>
              <a:buSzPct val="83000"/>
              <a:buNone/>
              <a:defRPr/>
            </a:pPr>
            <a:endParaRPr lang="de-DE" altLang="ko-K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0241" y="642594"/>
            <a:ext cx="10058400" cy="1371600"/>
          </a:xfrm>
        </p:spPr>
        <p:txBody>
          <a:bodyPr>
            <a:normAutofit/>
          </a:bodyPr>
          <a:lstStyle/>
          <a:p>
            <a:pPr lvl="0">
              <a:defRPr/>
            </a:pPr>
            <a:r>
              <a:rPr lang="de-DE" altLang="ko-KR" sz="3300" b="1" dirty="0"/>
              <a:t>Sogang University</a:t>
            </a:r>
            <a:endParaRPr lang="ko-KR" altLang="en-US" sz="3300" b="1" dirty="0"/>
          </a:p>
        </p:txBody>
      </p:sp>
      <p:pic>
        <p:nvPicPr>
          <p:cNvPr id="4" name="Inhaltsplatzhalter 3" descr="sogang1.jpg"/>
          <p:cNvPicPr>
            <a:picLocks noGrp="1" noChangeAspect="1"/>
          </p:cNvPicPr>
          <p:nvPr>
            <p:ph idx="1"/>
          </p:nvPr>
        </p:nvPicPr>
        <p:blipFill rotWithShape="1">
          <a:blip r:embed="rId2"/>
          <a:stretch>
            <a:fillRect/>
          </a:stretch>
        </p:blipFill>
        <p:spPr>
          <a:xfrm>
            <a:off x="1390241" y="3706931"/>
            <a:ext cx="9649234" cy="2273751"/>
          </a:xfrm>
        </p:spPr>
      </p:pic>
      <p:pic>
        <p:nvPicPr>
          <p:cNvPr id="8194" name="Picture 2" descr="E:\0TUCKU\Infoabend 2017-1\서강대1.jpg"/>
          <p:cNvPicPr>
            <a:picLocks noChangeAspect="1" noChangeArrowheads="1"/>
          </p:cNvPicPr>
          <p:nvPr/>
        </p:nvPicPr>
        <p:blipFill rotWithShape="1">
          <a:blip r:embed="rId3"/>
          <a:srcRect/>
          <a:stretch>
            <a:fillRect/>
          </a:stretch>
        </p:blipFill>
        <p:spPr>
          <a:xfrm>
            <a:off x="7592895" y="642594"/>
            <a:ext cx="2530602" cy="25180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altLang="ko-KR" sz="3300" b="1" dirty="0"/>
              <a:t>Besonderheiten des Sprachkurses</a:t>
            </a:r>
            <a:endParaRPr lang="ko-KR" altLang="en-US" sz="3300" b="1" dirty="0"/>
          </a:p>
        </p:txBody>
      </p:sp>
      <p:sp>
        <p:nvSpPr>
          <p:cNvPr id="3" name="Inhaltsplatzhalter 2"/>
          <p:cNvSpPr>
            <a:spLocks noGrp="1"/>
          </p:cNvSpPr>
          <p:nvPr>
            <p:ph idx="1"/>
          </p:nvPr>
        </p:nvSpPr>
        <p:spPr>
          <a:xfrm>
            <a:off x="1176979" y="2328519"/>
            <a:ext cx="9838042" cy="4245936"/>
          </a:xfrm>
        </p:spPr>
        <p:txBody>
          <a:bodyPr>
            <a:normAutofit/>
          </a:bodyPr>
          <a:lstStyle/>
          <a:p>
            <a:pPr lvl="0">
              <a:defRPr/>
            </a:pPr>
            <a:r>
              <a:rPr lang="de-DE" dirty="0"/>
              <a:t>Zu Anfang des Semesters muss ein „</a:t>
            </a:r>
            <a:r>
              <a:rPr lang="de-DE" b="1" dirty="0">
                <a:solidFill>
                  <a:srgbClr val="FF0000"/>
                </a:solidFill>
              </a:rPr>
              <a:t>Deposit Payment</a:t>
            </a:r>
            <a:r>
              <a:rPr lang="de-DE" dirty="0"/>
              <a:t>“ an die Universität überwiesen werden, das ungefähr </a:t>
            </a:r>
            <a:r>
              <a:rPr lang="de-DE" dirty="0">
                <a:solidFill>
                  <a:srgbClr val="FF0000"/>
                </a:solidFill>
              </a:rPr>
              <a:t>300 USD </a:t>
            </a:r>
            <a:r>
              <a:rPr lang="de-DE" dirty="0"/>
              <a:t>beträgt. Das Deposit dient als Rücksicherung für die </a:t>
            </a:r>
            <a:br>
              <a:rPr lang="de-DE" dirty="0"/>
            </a:br>
            <a:r>
              <a:rPr lang="de-DE" dirty="0"/>
              <a:t>Sprachkurse. Besteht man die Kurse (</a:t>
            </a:r>
            <a:r>
              <a:rPr lang="de-DE" dirty="0">
                <a:solidFill>
                  <a:srgbClr val="FF0000"/>
                </a:solidFill>
              </a:rPr>
              <a:t>70%</a:t>
            </a:r>
            <a:r>
              <a:rPr lang="de-DE" dirty="0"/>
              <a:t>) und hat eine Anwesenheit von mindestens </a:t>
            </a:r>
            <a:r>
              <a:rPr lang="de-DE" dirty="0">
                <a:solidFill>
                  <a:srgbClr val="FF0000"/>
                </a:solidFill>
              </a:rPr>
              <a:t>80%,</a:t>
            </a:r>
            <a:r>
              <a:rPr lang="de-DE" dirty="0"/>
              <a:t> erhält man den gesamten Betrag wieder zurück. </a:t>
            </a:r>
          </a:p>
          <a:p>
            <a:pPr lvl="0">
              <a:defRPr/>
            </a:pPr>
            <a:r>
              <a:rPr lang="de-DE" dirty="0"/>
              <a:t>Sogang bietet 2 freie Sprachkurse an, daher nicht empfoheln für Koreanistik Hauptfächler:innen</a:t>
            </a:r>
          </a:p>
          <a:p>
            <a:pPr marL="0" lvl="0" indent="0">
              <a:buNone/>
              <a:defRPr/>
            </a:pPr>
            <a:r>
              <a:rPr lang="de-DE" dirty="0"/>
              <a:t>Mehr Infos über Sprachkurse: </a:t>
            </a:r>
            <a:r>
              <a:rPr lang="de-DE" dirty="0">
                <a:hlinkClick r:id="rId2"/>
              </a:rPr>
              <a:t>https://klec.sogang.ac.kr/?url=/dep_02/2111.php</a:t>
            </a:r>
            <a:endParaRPr lang="de-DE" dirty="0"/>
          </a:p>
          <a:p>
            <a:pPr marL="0" lvl="0" indent="0">
              <a:buNone/>
              <a:defRPr/>
            </a:pPr>
            <a:endParaRPr lang="de-DE" dirty="0"/>
          </a:p>
          <a:p>
            <a:pPr lvl="0">
              <a:defRPr/>
            </a:pPr>
            <a:endParaRPr lang="de-DE" dirty="0"/>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Google Shape;578;ge25bfb01a4_0_52"/>
          <p:cNvSpPr txBox="1">
            <a:spLocks noGrp="1"/>
          </p:cNvSpPr>
          <p:nvPr>
            <p:ph type="title"/>
          </p:nvPr>
        </p:nvSpPr>
        <p:spPr>
          <a:xfrm>
            <a:off x="1981200" y="274638"/>
            <a:ext cx="8229600" cy="1143000"/>
          </a:xfrm>
          <a:prstGeom prst="rect">
            <a:avLst/>
          </a:prstGeom>
          <a:noFill/>
          <a:ln>
            <a:noFill/>
          </a:ln>
        </p:spPr>
        <p:txBody>
          <a:bodyPr wrap="square" lIns="91424" tIns="45700" rIns="91424" bIns="45700" anchor="ctr" anchorCtr="0">
            <a:normAutofit/>
          </a:bodyPr>
          <a:lstStyle/>
          <a:p>
            <a:pPr marL="0" lvl="0" indent="0" rtl="0">
              <a:spcBef>
                <a:spcPts val="0"/>
              </a:spcBef>
              <a:spcAft>
                <a:spcPts val="0"/>
              </a:spcAft>
              <a:buClr>
                <a:schemeClr val="dk1"/>
              </a:buClr>
              <a:buSzPct val="25000"/>
              <a:buFont typeface="Calibri"/>
              <a:buNone/>
              <a:defRPr/>
            </a:pPr>
            <a:r>
              <a:rPr lang="de-DE" sz="3300" b="1" dirty="0"/>
              <a:t>FÜR MEHR INFOS UND FRAGEN</a:t>
            </a:r>
            <a:endParaRPr sz="3300" b="1" dirty="0"/>
          </a:p>
        </p:txBody>
      </p:sp>
      <p:sp>
        <p:nvSpPr>
          <p:cNvPr id="579" name="Google Shape;579;ge25bfb01a4_0_52"/>
          <p:cNvSpPr txBox="1">
            <a:spLocks noGrp="1"/>
          </p:cNvSpPr>
          <p:nvPr>
            <p:ph idx="1"/>
          </p:nvPr>
        </p:nvSpPr>
        <p:spPr>
          <a:xfrm>
            <a:off x="1981200" y="1653347"/>
            <a:ext cx="7911950" cy="2263200"/>
          </a:xfrm>
          <a:prstGeom prst="rect">
            <a:avLst/>
          </a:prstGeom>
          <a:noFill/>
          <a:ln>
            <a:noFill/>
          </a:ln>
        </p:spPr>
        <p:txBody>
          <a:bodyPr wrap="square" lIns="91424" tIns="45700" rIns="91424" bIns="45700" anchor="t" anchorCtr="0">
            <a:normAutofit/>
          </a:bodyPr>
          <a:lstStyle/>
          <a:p>
            <a:pPr marL="0" indent="0">
              <a:spcBef>
                <a:spcPts val="400"/>
              </a:spcBef>
              <a:buClr>
                <a:schemeClr val="dk1"/>
              </a:buClr>
              <a:buSzPct val="83000"/>
              <a:buNone/>
              <a:defRPr/>
            </a:pPr>
            <a:r>
              <a:rPr lang="de-DE" dirty="0"/>
              <a:t>Maria Pape (Maria.Pape</a:t>
            </a:r>
            <a:r>
              <a:rPr lang="en-US" altLang="ko-KR" dirty="0"/>
              <a:t>@</a:t>
            </a:r>
            <a:r>
              <a:rPr lang="de-DE" altLang="ko-KR" dirty="0"/>
              <a:t>student.uni-tuebingen.de</a:t>
            </a:r>
            <a:r>
              <a:rPr lang="en-US" altLang="ko-KR" dirty="0"/>
              <a:t>)</a:t>
            </a:r>
            <a:endParaRPr sz="3850" dirty="0"/>
          </a:p>
          <a:p>
            <a:pPr marL="0" lvl="0" indent="0" algn="l" rtl="0">
              <a:spcBef>
                <a:spcPts val="400"/>
              </a:spcBef>
              <a:spcAft>
                <a:spcPts val="0"/>
              </a:spcAft>
              <a:buClr>
                <a:schemeClr val="dk1"/>
              </a:buClr>
              <a:buSzPct val="100000"/>
              <a:buNone/>
              <a:defRPr/>
            </a:pPr>
            <a:endParaRPr dirty="0"/>
          </a:p>
          <a:p>
            <a:pPr marL="342900" lvl="0" indent="-215900" algn="l" rtl="0">
              <a:spcBef>
                <a:spcPts val="400"/>
              </a:spcBef>
              <a:spcAft>
                <a:spcPts val="0"/>
              </a:spcAft>
              <a:buClr>
                <a:schemeClr val="dk1"/>
              </a:buClr>
              <a:buSzPct val="100000"/>
              <a:buNone/>
              <a:defRPr/>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en-US" altLang="ko-KR" sz="3300" b="1" dirty="0" err="1"/>
              <a:t>Sookmyung</a:t>
            </a:r>
            <a:r>
              <a:rPr lang="ko-KR" altLang="en-US" sz="3300" b="1" dirty="0"/>
              <a:t> </a:t>
            </a:r>
            <a:r>
              <a:rPr lang="en-US" altLang="ko-KR" sz="3300" b="1" dirty="0"/>
              <a:t>Women’s</a:t>
            </a:r>
            <a:r>
              <a:rPr lang="ko-KR" altLang="en-US" sz="3300" b="1" dirty="0"/>
              <a:t> </a:t>
            </a:r>
            <a:r>
              <a:rPr lang="en-US" altLang="ko-KR" sz="3300" b="1" dirty="0"/>
              <a:t>University</a:t>
            </a:r>
            <a:endParaRPr lang="ko-KR" altLang="en-US" sz="3300" b="1" dirty="0"/>
          </a:p>
        </p:txBody>
      </p:sp>
      <p:pic>
        <p:nvPicPr>
          <p:cNvPr id="6" name="내용 개체 틀 5" descr="건물, 실외, 하늘, 도시이(가) 표시된 사진&#10;&#10;자동 생성된 설명">
            <a:extLst>
              <a:ext uri="{FF2B5EF4-FFF2-40B4-BE49-F238E27FC236}">
                <a16:creationId xmlns:a16="http://schemas.microsoft.com/office/drawing/2014/main" id="{1AF49097-FD4B-488C-B2D2-D62DA27AD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9472" y="2014194"/>
            <a:ext cx="10453056" cy="4160044"/>
          </a:xfr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Vorbereitung</a:t>
            </a:r>
          </a:p>
        </p:txBody>
      </p:sp>
      <p:sp>
        <p:nvSpPr>
          <p:cNvPr id="3" name="Inhaltsplatzhalter 2"/>
          <p:cNvSpPr>
            <a:spLocks noGrp="1"/>
          </p:cNvSpPr>
          <p:nvPr>
            <p:ph idx="1"/>
          </p:nvPr>
        </p:nvSpPr>
        <p:spPr>
          <a:xfrm>
            <a:off x="1066800" y="2103120"/>
            <a:ext cx="10188102" cy="3931920"/>
          </a:xfrm>
        </p:spPr>
        <p:txBody>
          <a:bodyPr>
            <a:normAutofit/>
          </a:bodyPr>
          <a:lstStyle/>
          <a:p>
            <a:pPr lvl="0">
              <a:defRPr/>
            </a:pPr>
            <a:r>
              <a:rPr lang="de-DE" sz="2100" dirty="0"/>
              <a:t>Zusätzlich zu den gängigen Dokumenten </a:t>
            </a:r>
            <a:r>
              <a:rPr lang="de-DE" sz="2100" dirty="0">
                <a:solidFill>
                  <a:srgbClr val="FF0000"/>
                </a:solidFill>
              </a:rPr>
              <a:t>Nachweis über $10.000,</a:t>
            </a:r>
            <a:r>
              <a:rPr lang="de-DE" sz="2100" dirty="0"/>
              <a:t> welche </a:t>
            </a:r>
            <a:br>
              <a:rPr lang="de-DE" sz="2100" dirty="0"/>
            </a:br>
            <a:r>
              <a:rPr lang="de-DE" sz="2100" dirty="0"/>
              <a:t>man noch einmal beim Visa beantragen Nachweisen muss </a:t>
            </a:r>
          </a:p>
          <a:p>
            <a:pPr lvl="0">
              <a:defRPr/>
            </a:pPr>
            <a:r>
              <a:rPr lang="de-DE" sz="2100" u="sng" dirty="0"/>
              <a:t>Ausführlicher Gesundheitstest mit Syphilis und HIV test</a:t>
            </a:r>
          </a:p>
          <a:p>
            <a:pPr lvl="0">
              <a:defRPr/>
            </a:pPr>
            <a:r>
              <a:rPr lang="de-DE" sz="2100" dirty="0"/>
              <a:t>Bruströntgenbild nicht notwendig Tuberkulosetest reicht</a:t>
            </a:r>
          </a:p>
          <a:p>
            <a:pPr lvl="0">
              <a:defRPr/>
            </a:pPr>
            <a:r>
              <a:rPr lang="de-DE" sz="2100" dirty="0"/>
              <a:t>Man kann die Ärztlichen Unterlagen auch in Korea bei der SMWU besorgen und sich dort testen</a:t>
            </a:r>
          </a:p>
          <a:p>
            <a:pPr lvl="0">
              <a:defRPr/>
            </a:pPr>
            <a:r>
              <a:rPr lang="de-DE" sz="2100" dirty="0"/>
              <a:t>Alles bis November abgeben</a:t>
            </a:r>
          </a:p>
          <a:p>
            <a:pPr lvl="0">
              <a:defRPr/>
            </a:pPr>
            <a:r>
              <a:rPr lang="de-DE" sz="2100" dirty="0"/>
              <a:t>Bestätigung kommt im Januar</a:t>
            </a:r>
          </a:p>
          <a:p>
            <a:pPr lvl="0">
              <a:defRPr/>
            </a:pPr>
            <a:r>
              <a:rPr lang="de-DE" sz="2100" dirty="0"/>
              <a:t>Visum sofort beantragen, da Orientation Ende Februar ist</a:t>
            </a:r>
          </a:p>
          <a:p>
            <a:pPr lvl="0">
              <a:defRPr/>
            </a:pPr>
            <a:endParaRPr lang="de-DE" dirty="0"/>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1202" y="1109167"/>
            <a:ext cx="7248872" cy="529567"/>
          </a:xfrm>
        </p:spPr>
        <p:txBody>
          <a:bodyPr>
            <a:noAutofit/>
          </a:bodyPr>
          <a:lstStyle/>
          <a:p>
            <a:pPr lvl="0">
              <a:defRPr/>
            </a:pPr>
            <a:r>
              <a:rPr lang="de-DE" sz="3300" b="1" dirty="0"/>
              <a:t>Sprach- und Inhaltskurs</a:t>
            </a:r>
          </a:p>
        </p:txBody>
      </p:sp>
      <p:sp>
        <p:nvSpPr>
          <p:cNvPr id="3" name="Inhaltsplatzhalter 2"/>
          <p:cNvSpPr>
            <a:spLocks noGrp="1"/>
          </p:cNvSpPr>
          <p:nvPr>
            <p:ph idx="1"/>
          </p:nvPr>
        </p:nvSpPr>
        <p:spPr>
          <a:xfrm>
            <a:off x="1111202" y="2070040"/>
            <a:ext cx="8313878" cy="2717919"/>
          </a:xfrm>
        </p:spPr>
        <p:txBody>
          <a:bodyPr>
            <a:noAutofit/>
          </a:bodyPr>
          <a:lstStyle/>
          <a:p>
            <a:pPr lvl="0">
              <a:defRPr/>
            </a:pPr>
            <a:r>
              <a:rPr lang="de-DE" dirty="0"/>
              <a:t>4 freie Sprachkurse </a:t>
            </a:r>
          </a:p>
          <a:p>
            <a:pPr lvl="0">
              <a:defRPr/>
            </a:pPr>
            <a:r>
              <a:rPr lang="de-DE" dirty="0"/>
              <a:t>Man muss sich extra über das Lingua Express portal der Uni anmelden</a:t>
            </a:r>
            <a:r>
              <a:rPr lang="en-US" altLang="ko-KR" dirty="0"/>
              <a:t>.</a:t>
            </a:r>
            <a:r>
              <a:rPr lang="de-DE" dirty="0"/>
              <a:t> </a:t>
            </a:r>
          </a:p>
          <a:p>
            <a:pPr lvl="0">
              <a:defRPr/>
            </a:pPr>
            <a:r>
              <a:rPr lang="de-DE" dirty="0"/>
              <a:t>Mo-Fr </a:t>
            </a:r>
            <a:r>
              <a:rPr lang="en-US" altLang="ko-KR" dirty="0"/>
              <a:t>  </a:t>
            </a:r>
            <a:r>
              <a:rPr lang="de-DE" dirty="0"/>
              <a:t>9:10</a:t>
            </a:r>
            <a:r>
              <a:rPr lang="en-US" altLang="ko-KR" dirty="0"/>
              <a:t> </a:t>
            </a:r>
            <a:r>
              <a:rPr lang="de-DE" dirty="0"/>
              <a:t>-</a:t>
            </a:r>
            <a:r>
              <a:rPr lang="en-US" altLang="ko-KR" dirty="0"/>
              <a:t> </a:t>
            </a:r>
            <a:r>
              <a:rPr lang="de-DE" dirty="0"/>
              <a:t>13 Uhr</a:t>
            </a:r>
          </a:p>
          <a:p>
            <a:pPr lvl="0">
              <a:defRPr/>
            </a:pPr>
            <a:r>
              <a:rPr lang="de-DE" dirty="0"/>
              <a:t>2h Grammatik und Sprechen 1h Schreiben 1h Lese- und Hörverstehen </a:t>
            </a:r>
            <a:br>
              <a:rPr lang="de-DE" dirty="0"/>
            </a:br>
            <a:r>
              <a:rPr lang="de-DE" dirty="0"/>
              <a:t>(Bücher sind pro Level kostenlos: 1 Grammatikbuch + 1 Workbook, </a:t>
            </a:r>
            <a:br>
              <a:rPr lang="de-DE" dirty="0"/>
            </a:br>
            <a:r>
              <a:rPr lang="de-DE" dirty="0"/>
              <a:t>1 </a:t>
            </a:r>
            <a:r>
              <a:rPr lang="ko-KR" altLang="de-DE" dirty="0"/>
              <a:t>쓰기</a:t>
            </a:r>
            <a:r>
              <a:rPr lang="de-DE" altLang="ko-KR" dirty="0"/>
              <a:t>,</a:t>
            </a:r>
            <a:r>
              <a:rPr lang="ko-KR" altLang="de-DE" dirty="0"/>
              <a:t> </a:t>
            </a:r>
            <a:r>
              <a:rPr lang="de-DE" altLang="ko-KR" dirty="0"/>
              <a:t>1</a:t>
            </a:r>
            <a:r>
              <a:rPr lang="ko-KR" altLang="de-DE" dirty="0"/>
              <a:t> 듣기</a:t>
            </a:r>
            <a:r>
              <a:rPr lang="de-DE" altLang="ko-KR" dirty="0"/>
              <a:t>)</a:t>
            </a:r>
          </a:p>
          <a:p>
            <a:pPr lvl="0">
              <a:defRPr/>
            </a:pPr>
            <a:endParaRPr lang="de-DE" sz="2600"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defRPr/>
            </a:pPr>
            <a:r>
              <a:rPr lang="de-DE" altLang="ko-KR" sz="3300" b="1" dirty="0"/>
              <a:t>Sprach-und Inhaltskurs</a:t>
            </a:r>
            <a:endParaRPr lang="ko-KR" altLang="en-US" sz="3300" b="1" dirty="0"/>
          </a:p>
        </p:txBody>
      </p:sp>
      <p:sp>
        <p:nvSpPr>
          <p:cNvPr id="3" name="내용 개체 틀 2"/>
          <p:cNvSpPr>
            <a:spLocks noGrp="1"/>
          </p:cNvSpPr>
          <p:nvPr>
            <p:ph idx="1"/>
          </p:nvPr>
        </p:nvSpPr>
        <p:spPr>
          <a:xfrm>
            <a:off x="1066799" y="2103120"/>
            <a:ext cx="10158919" cy="3931920"/>
          </a:xfrm>
        </p:spPr>
        <p:txBody>
          <a:bodyPr>
            <a:normAutofit/>
          </a:bodyPr>
          <a:lstStyle/>
          <a:p>
            <a:pPr lvl="0">
              <a:defRPr/>
            </a:pPr>
            <a:r>
              <a:rPr lang="de-DE" dirty="0"/>
              <a:t>Freitags letzte zwei Stunden </a:t>
            </a:r>
            <a:r>
              <a:rPr lang="de-DE" dirty="0">
                <a:solidFill>
                  <a:srgbClr val="FF0000"/>
                </a:solidFill>
              </a:rPr>
              <a:t>Special class</a:t>
            </a:r>
            <a:r>
              <a:rPr lang="de-DE" dirty="0"/>
              <a:t> (</a:t>
            </a:r>
            <a:r>
              <a:rPr lang="ko-KR" altLang="en-US" dirty="0"/>
              <a:t>특별수업 </a:t>
            </a:r>
            <a:r>
              <a:rPr lang="de-DE" dirty="0"/>
              <a:t>TOPIK Vorbereitung, Outings, Tanzen)</a:t>
            </a:r>
          </a:p>
          <a:p>
            <a:pPr lvl="0">
              <a:defRPr/>
            </a:pPr>
            <a:r>
              <a:rPr lang="de-DE" dirty="0"/>
              <a:t>Kurs besteht aus bis zu 10 S</a:t>
            </a:r>
            <a:r>
              <a:rPr lang="en-US" altLang="ko-KR" dirty="0"/>
              <a:t>t</a:t>
            </a:r>
            <a:r>
              <a:rPr lang="de-DE" dirty="0"/>
              <a:t>udierenden (man wird in A und B Klassen eingeteilt)</a:t>
            </a:r>
          </a:p>
          <a:p>
            <a:pPr lvl="0">
              <a:defRPr/>
            </a:pPr>
            <a:r>
              <a:rPr lang="de-DE" dirty="0"/>
              <a:t>Viele </a:t>
            </a:r>
            <a:r>
              <a:rPr lang="de-DE" u="sng" dirty="0"/>
              <a:t>Möglichkeiten für Sprachaustausch</a:t>
            </a:r>
            <a:r>
              <a:rPr lang="de-DE" dirty="0"/>
              <a:t> (Tandemprogramm, Buddy, Nachhilfe)</a:t>
            </a:r>
          </a:p>
          <a:p>
            <a:pPr lvl="0">
              <a:defRPr/>
            </a:pPr>
            <a:r>
              <a:rPr lang="de-DE" dirty="0"/>
              <a:t>Viele Inhaltskurse auf Englisch (es empfiehlt sich auch einen </a:t>
            </a:r>
            <a:r>
              <a:rPr lang="de-DE" u="sng" dirty="0"/>
              <a:t>Gender Studies Kurs </a:t>
            </a:r>
            <a:r>
              <a:rPr lang="de-DE" dirty="0"/>
              <a:t>zu </a:t>
            </a:r>
            <a:br>
              <a:rPr lang="de-DE" dirty="0"/>
            </a:br>
            <a:r>
              <a:rPr lang="de-DE" dirty="0"/>
              <a:t>belegen)</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1052" y="957713"/>
            <a:ext cx="6218448" cy="367549"/>
          </a:xfrm>
        </p:spPr>
        <p:txBody>
          <a:bodyPr>
            <a:noAutofit/>
          </a:bodyPr>
          <a:lstStyle/>
          <a:p>
            <a:pPr lvl="0">
              <a:defRPr/>
            </a:pPr>
            <a:r>
              <a:rPr lang="de-DE" sz="3300" b="1" dirty="0"/>
              <a:t>Studentenleben</a:t>
            </a:r>
          </a:p>
        </p:txBody>
      </p:sp>
      <p:sp>
        <p:nvSpPr>
          <p:cNvPr id="3" name="Inhaltsplatzhalter 2"/>
          <p:cNvSpPr>
            <a:spLocks noGrp="1"/>
          </p:cNvSpPr>
          <p:nvPr>
            <p:ph idx="1"/>
          </p:nvPr>
        </p:nvSpPr>
        <p:spPr>
          <a:xfrm>
            <a:off x="1111052" y="1636295"/>
            <a:ext cx="9865151" cy="4263992"/>
          </a:xfrm>
        </p:spPr>
        <p:txBody>
          <a:bodyPr>
            <a:normAutofit/>
          </a:bodyPr>
          <a:lstStyle/>
          <a:p>
            <a:pPr lvl="0">
              <a:defRPr/>
            </a:pPr>
            <a:r>
              <a:rPr lang="de-DE" dirty="0"/>
              <a:t>Buddy-Programm mit diversen Events (Ausflüge, Treffen, Parties) </a:t>
            </a:r>
          </a:p>
          <a:p>
            <a:pPr lvl="0">
              <a:defRPr/>
            </a:pPr>
            <a:r>
              <a:rPr lang="de-DE" dirty="0"/>
              <a:t>Mehrere Wohnheime auf dem Campus (Ausgangssperre 12-5</a:t>
            </a:r>
            <a:r>
              <a:rPr lang="ko-KR" altLang="de-DE" dirty="0"/>
              <a:t> </a:t>
            </a:r>
            <a:r>
              <a:rPr lang="de-DE" altLang="ko-KR" dirty="0"/>
              <a:t>Uhr)</a:t>
            </a:r>
          </a:p>
          <a:p>
            <a:pPr lvl="0">
              <a:defRPr/>
            </a:pPr>
            <a:r>
              <a:rPr lang="de-DE" dirty="0"/>
              <a:t>Uni ist sehr zentral mit perfekter Anbindung an Linie 1, 4, 6, </a:t>
            </a:r>
            <a:r>
              <a:rPr lang="ko-KR" altLang="de-DE" dirty="0"/>
              <a:t>경의중앙 </a:t>
            </a:r>
            <a:r>
              <a:rPr lang="de-DE" altLang="ko-KR" dirty="0"/>
              <a:t>demnach direkte Verbindung zu Seoul Station, Hongdae Station, Dongdaemun Station und Myeongdong Station</a:t>
            </a:r>
          </a:p>
          <a:p>
            <a:pPr lvl="0">
              <a:defRPr/>
            </a:pPr>
            <a:r>
              <a:rPr lang="de-DE" altLang="ko-KR" dirty="0"/>
              <a:t>Auch gute Verbindung mit Bus </a:t>
            </a:r>
          </a:p>
          <a:p>
            <a:pPr lvl="0">
              <a:defRPr/>
            </a:pPr>
            <a:r>
              <a:rPr lang="de-DE" dirty="0"/>
              <a:t>Wohnungssuche ist einfach </a:t>
            </a:r>
          </a:p>
          <a:p>
            <a:pPr lvl="0">
              <a:defRPr/>
            </a:pPr>
            <a:r>
              <a:rPr lang="de-DE" dirty="0"/>
              <a:t>Viele gute und günstige Restaurants und Cafés in der Nähe </a:t>
            </a:r>
          </a:p>
          <a:p>
            <a:pPr lvl="0">
              <a:defRPr/>
            </a:pPr>
            <a:r>
              <a:rPr lang="de-DE" dirty="0"/>
              <a:t>Hyochang Park ist gleich neben Uni (gut für Sport, Picknick etc)</a:t>
            </a:r>
          </a:p>
          <a:p>
            <a:pPr lvl="0">
              <a:defRPr/>
            </a:pPr>
            <a:r>
              <a:rPr lang="de-DE" dirty="0"/>
              <a:t>Uni hat eigenes Fitnesstudio und bietet viele Clubs an (u.A. Camps-Katzen Club, Tanz Club etc)</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Besonderheiten</a:t>
            </a:r>
          </a:p>
        </p:txBody>
      </p:sp>
      <p:sp>
        <p:nvSpPr>
          <p:cNvPr id="3" name="Inhaltsplatzhalter 2"/>
          <p:cNvSpPr>
            <a:spLocks noGrp="1"/>
          </p:cNvSpPr>
          <p:nvPr>
            <p:ph idx="1"/>
          </p:nvPr>
        </p:nvSpPr>
        <p:spPr>
          <a:xfrm>
            <a:off x="1066800" y="1884087"/>
            <a:ext cx="7981950" cy="3394472"/>
          </a:xfrm>
        </p:spPr>
        <p:txBody>
          <a:bodyPr>
            <a:normAutofit/>
          </a:bodyPr>
          <a:lstStyle/>
          <a:p>
            <a:pPr lvl="0">
              <a:defRPr/>
            </a:pPr>
            <a:r>
              <a:rPr lang="de-DE" dirty="0"/>
              <a:t>Am Orientation Day wird einem geholfen ein Bankkontto zu eröffnen (Woori oder Shinhan) oder man kann mit seinem Buddy hingehen </a:t>
            </a:r>
            <a:br>
              <a:rPr lang="de-DE" dirty="0"/>
            </a:br>
            <a:r>
              <a:rPr lang="de-DE" dirty="0"/>
              <a:t>(Shinhan wird empfohlen, da es gleich neben der Uni ist)</a:t>
            </a:r>
          </a:p>
          <a:p>
            <a:pPr lvl="0">
              <a:defRPr/>
            </a:pPr>
            <a:r>
              <a:rPr lang="de-DE" dirty="0"/>
              <a:t>Uni bietet Krankenversicherung an (je nach Alter zwischen 90,000 </a:t>
            </a:r>
            <a:br>
              <a:rPr lang="de-DE" dirty="0"/>
            </a:br>
            <a:r>
              <a:rPr lang="de-DE" dirty="0"/>
              <a:t>oder 110,000 Won) </a:t>
            </a:r>
          </a:p>
          <a:p>
            <a:pPr lvl="0">
              <a:defRPr/>
            </a:pPr>
            <a:r>
              <a:rPr lang="de-DE" dirty="0"/>
              <a:t>Maskottchen für jedes Department</a:t>
            </a:r>
          </a:p>
        </p:txBody>
      </p:sp>
      <p:pic>
        <p:nvPicPr>
          <p:cNvPr id="4" name="Grafik 4"/>
          <p:cNvPicPr>
            <a:picLocks noChangeAspect="1"/>
          </p:cNvPicPr>
          <p:nvPr/>
        </p:nvPicPr>
        <p:blipFill rotWithShape="1">
          <a:blip r:embed="rId2"/>
          <a:stretch>
            <a:fillRect/>
          </a:stretch>
        </p:blipFill>
        <p:spPr>
          <a:xfrm>
            <a:off x="8553449" y="4524958"/>
            <a:ext cx="1334312" cy="1334312"/>
          </a:xfrm>
          <a:prstGeom prst="rect">
            <a:avLst/>
          </a:prstGeom>
        </p:spPr>
      </p:pic>
      <p:pic>
        <p:nvPicPr>
          <p:cNvPr id="5" name="Grafik 5"/>
          <p:cNvPicPr>
            <a:picLocks noChangeAspect="1"/>
          </p:cNvPicPr>
          <p:nvPr/>
        </p:nvPicPr>
        <p:blipFill rotWithShape="1">
          <a:blip r:embed="rId3"/>
          <a:stretch>
            <a:fillRect/>
          </a:stretch>
        </p:blipFill>
        <p:spPr>
          <a:xfrm>
            <a:off x="7170822" y="4524958"/>
            <a:ext cx="1289834" cy="1334311"/>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7250" y="433044"/>
            <a:ext cx="10058400" cy="1371600"/>
          </a:xfrm>
        </p:spPr>
        <p:txBody>
          <a:bodyPr>
            <a:normAutofit/>
          </a:bodyPr>
          <a:lstStyle/>
          <a:p>
            <a:pPr marL="0" lvl="2" indent="0">
              <a:buNone/>
              <a:defRPr/>
            </a:pPr>
            <a:r>
              <a:rPr lang="de-DE" sz="3300" b="1" dirty="0">
                <a:latin typeface="Calibri"/>
                <a:cs typeface="Calibri"/>
              </a:rPr>
              <a:t>2.2.1.  Schritt 1: Bewerbung an der Koreanistik</a:t>
            </a:r>
            <a:endParaRPr lang="de-DE" sz="3300" b="1" dirty="0"/>
          </a:p>
        </p:txBody>
      </p:sp>
      <p:sp>
        <p:nvSpPr>
          <p:cNvPr id="3" name="Inhaltsplatzhalter 2"/>
          <p:cNvSpPr>
            <a:spLocks noGrp="1"/>
          </p:cNvSpPr>
          <p:nvPr>
            <p:ph idx="1"/>
          </p:nvPr>
        </p:nvSpPr>
        <p:spPr>
          <a:xfrm>
            <a:off x="857250" y="1903229"/>
            <a:ext cx="10291873" cy="3817087"/>
          </a:xfrm>
        </p:spPr>
        <p:txBody>
          <a:bodyPr>
            <a:normAutofit/>
          </a:bodyPr>
          <a:lstStyle/>
          <a:p>
            <a:pPr latinLnBrk="0">
              <a:defRPr/>
            </a:pPr>
            <a:r>
              <a:rPr lang="de-DE" b="1" dirty="0"/>
              <a:t>Deadline der Bewerbung:</a:t>
            </a:r>
            <a:r>
              <a:rPr lang="de-DE" dirty="0"/>
              <a:t> </a:t>
            </a:r>
          </a:p>
          <a:p>
            <a:pPr lvl="1" latinLnBrk="0">
              <a:defRPr/>
            </a:pPr>
            <a:r>
              <a:rPr lang="de-DE" b="1" u="sng" dirty="0"/>
              <a:t>Frühlingssemester: </a:t>
            </a:r>
            <a:r>
              <a:rPr lang="de-DE" b="1" u="sng" dirty="0">
                <a:solidFill>
                  <a:srgbClr val="FF0000"/>
                </a:solidFill>
              </a:rPr>
              <a:t>15. August</a:t>
            </a:r>
            <a:r>
              <a:rPr lang="de-DE" u="sng" dirty="0">
                <a:solidFill>
                  <a:srgbClr val="FF0000"/>
                </a:solidFill>
              </a:rPr>
              <a:t> </a:t>
            </a:r>
          </a:p>
          <a:p>
            <a:pPr lvl="1" latinLnBrk="0">
              <a:defRPr/>
            </a:pPr>
            <a:r>
              <a:rPr lang="de-DE" b="1" u="sng" dirty="0"/>
              <a:t>Herbstsemester: </a:t>
            </a:r>
            <a:r>
              <a:rPr lang="de-DE" b="1" u="sng" dirty="0">
                <a:solidFill>
                  <a:srgbClr val="FF0000"/>
                </a:solidFill>
              </a:rPr>
              <a:t>15. Februar </a:t>
            </a:r>
            <a:r>
              <a:rPr lang="de-DE" dirty="0"/>
              <a:t>des Vorjahres, in dem das Auslandsstudium stattfinden soll.</a:t>
            </a:r>
          </a:p>
          <a:p>
            <a:pPr lvl="0">
              <a:defRPr/>
            </a:pPr>
            <a:r>
              <a:rPr lang="de-DE" dirty="0"/>
              <a:t>Die Bewerbungen sind an die Koreanistik zu schicken </a:t>
            </a:r>
            <a:r>
              <a:rPr lang="en-US" dirty="0" err="1"/>
              <a:t>durch</a:t>
            </a:r>
            <a:r>
              <a:rPr lang="ko-KR" altLang="en-US" dirty="0"/>
              <a:t> </a:t>
            </a:r>
            <a:r>
              <a:rPr lang="en-US" altLang="ko-KR" dirty="0" err="1"/>
              <a:t>unteren</a:t>
            </a:r>
            <a:r>
              <a:rPr lang="ko-KR" altLang="en-US" dirty="0"/>
              <a:t> </a:t>
            </a:r>
            <a:r>
              <a:rPr lang="en-US" altLang="ko-KR" dirty="0"/>
              <a:t>Link</a:t>
            </a:r>
            <a:r>
              <a:rPr lang="de-DE" dirty="0"/>
              <a:t>: </a:t>
            </a:r>
          </a:p>
          <a:p>
            <a:pPr lvl="0">
              <a:defRPr/>
            </a:pPr>
            <a:r>
              <a:rPr lang="de-DE" dirty="0">
                <a:hlinkClick r:id="rId3"/>
              </a:rPr>
              <a:t>https://unitc-my.sharepoint.com/:f:/g/personal/ankla01_cloud_uni-tuebingen_de/EnEKJp62a4BMofX_uobQMQABHbXorFLtCE9QVf_i3jG4Ow</a:t>
            </a:r>
            <a:endParaRPr lang="de-DE" dirty="0"/>
          </a:p>
          <a:p>
            <a:pPr lvl="0">
              <a:defRPr/>
            </a:pPr>
            <a:endParaRPr lang="de-DE" dirty="0"/>
          </a:p>
          <a:p>
            <a:pPr marL="0" lvl="0" indent="0">
              <a:buNone/>
              <a:defRPr/>
            </a:pPr>
            <a:r>
              <a:rPr lang="de-DE" dirty="0"/>
              <a:t>Ansprechpartner für Bewerbung:</a:t>
            </a:r>
          </a:p>
          <a:p>
            <a:pPr lvl="0">
              <a:buNone/>
              <a:defRPr/>
            </a:pPr>
            <a:r>
              <a:rPr lang="en-US" dirty="0"/>
              <a:t>	*Prof. </a:t>
            </a:r>
            <a:r>
              <a:rPr lang="en-US" dirty="0" err="1"/>
              <a:t>Yewon</a:t>
            </a:r>
            <a:r>
              <a:rPr lang="en-US" dirty="0"/>
              <a:t> Lee: yewon.lee@uni-tuebingen.de</a:t>
            </a:r>
          </a:p>
          <a:p>
            <a:pPr lvl="0">
              <a:buNone/>
              <a:defRPr/>
            </a:pPr>
            <a:r>
              <a:rPr lang="de-DE" dirty="0"/>
              <a:t>   *Dr. Myoung Hoon Shin: myoung-hoon.shin@uni-tuebingen.de</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ltLang="ko-KR" sz="3300" b="1" dirty="0"/>
              <a:t>Studentenleben</a:t>
            </a:r>
            <a:br>
              <a:rPr lang="de-DE" altLang="ko-KR" sz="3300" b="1" dirty="0"/>
            </a:br>
            <a:endParaRPr lang="ko-KR" altLang="en-US" sz="3300" dirty="0"/>
          </a:p>
        </p:txBody>
      </p:sp>
      <p:sp>
        <p:nvSpPr>
          <p:cNvPr id="3" name="Inhaltsplatzhalter 2"/>
          <p:cNvSpPr>
            <a:spLocks noGrp="1"/>
          </p:cNvSpPr>
          <p:nvPr>
            <p:ph idx="1"/>
          </p:nvPr>
        </p:nvSpPr>
        <p:spPr>
          <a:xfrm>
            <a:off x="1066799" y="1625005"/>
            <a:ext cx="9858375" cy="5832648"/>
          </a:xfrm>
        </p:spPr>
        <p:txBody>
          <a:bodyPr>
            <a:normAutofit/>
          </a:bodyPr>
          <a:lstStyle/>
          <a:p>
            <a:pPr lvl="0">
              <a:lnSpc>
                <a:spcPct val="150000"/>
              </a:lnSpc>
              <a:defRPr/>
            </a:pPr>
            <a:r>
              <a:rPr lang="de-DE" sz="1900" dirty="0"/>
              <a:t>Die SMWU bietet viele Tagesausflüge innerhalb des Sprachkurses und auch von </a:t>
            </a:r>
            <a:br>
              <a:rPr lang="de-DE" sz="1900" dirty="0"/>
            </a:br>
            <a:r>
              <a:rPr lang="de-DE" sz="1900" dirty="0"/>
              <a:t>anderen Organisationen an. Des Weiteren gibt es das </a:t>
            </a:r>
            <a:r>
              <a:rPr lang="de-DE" sz="1900" u="sng" dirty="0"/>
              <a:t>Buddy Programm U.R.I</a:t>
            </a:r>
            <a:r>
              <a:rPr lang="de-DE" sz="1900" dirty="0"/>
              <a:t>, </a:t>
            </a:r>
            <a:br>
              <a:rPr lang="de-DE" sz="1900" dirty="0"/>
            </a:br>
            <a:r>
              <a:rPr lang="de-DE" sz="1900" dirty="0"/>
              <a:t>das über das Semester verteilt einige Veranstaltungen vorsieht. Auch innerhalb </a:t>
            </a:r>
            <a:br>
              <a:rPr lang="de-DE" sz="1900" dirty="0"/>
            </a:br>
            <a:r>
              <a:rPr lang="de-DE" sz="1900" dirty="0"/>
              <a:t>des Sprachkurses wird das sogenannte </a:t>
            </a:r>
            <a:r>
              <a:rPr lang="de-DE" sz="1900" u="sng" dirty="0"/>
              <a:t>Korean Helper Programm </a:t>
            </a:r>
            <a:r>
              <a:rPr lang="de-DE" sz="1900" dirty="0"/>
              <a:t>angeboten, bei dem man sich anmelden kann, um einen koreanischen Tandempartner:in </a:t>
            </a:r>
            <a:br>
              <a:rPr lang="de-DE" sz="1900" dirty="0"/>
            </a:br>
            <a:r>
              <a:rPr lang="de-DE" sz="1900" dirty="0"/>
              <a:t>zugeteilt zu bekommen. </a:t>
            </a:r>
          </a:p>
          <a:p>
            <a:pPr lvl="0">
              <a:lnSpc>
                <a:spcPct val="150000"/>
              </a:lnSpc>
              <a:defRPr/>
            </a:pPr>
            <a:endParaRPr lang="de-DE" sz="2800"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defRPr/>
            </a:pPr>
            <a:r>
              <a:rPr lang="de-DE" altLang="ko-KR" sz="3300" b="1" dirty="0"/>
              <a:t>Studentenleben</a:t>
            </a:r>
            <a:endParaRPr lang="ko-KR" altLang="en-US" sz="3300" b="1" dirty="0"/>
          </a:p>
        </p:txBody>
      </p:sp>
      <p:sp>
        <p:nvSpPr>
          <p:cNvPr id="3" name="내용 개체 틀 2"/>
          <p:cNvSpPr>
            <a:spLocks noGrp="1"/>
          </p:cNvSpPr>
          <p:nvPr>
            <p:ph idx="1"/>
          </p:nvPr>
        </p:nvSpPr>
        <p:spPr>
          <a:xfrm>
            <a:off x="647701" y="2103120"/>
            <a:ext cx="10925174" cy="3931920"/>
          </a:xfrm>
        </p:spPr>
        <p:txBody>
          <a:bodyPr>
            <a:normAutofit/>
          </a:bodyPr>
          <a:lstStyle/>
          <a:p>
            <a:pPr lvl="0">
              <a:defRPr/>
            </a:pPr>
            <a:r>
              <a:rPr lang="de-DE" dirty="0"/>
              <a:t>Es lohnt sich auch, die </a:t>
            </a:r>
            <a:r>
              <a:rPr lang="de-DE" u="sng" dirty="0"/>
              <a:t>Abteilung für Germanistik</a:t>
            </a:r>
            <a:r>
              <a:rPr lang="de-DE" dirty="0"/>
              <a:t> zu kontaktieren. Sie werden sich dann darum </a:t>
            </a:r>
            <a:br>
              <a:rPr lang="de-DE" dirty="0"/>
            </a:br>
            <a:r>
              <a:rPr lang="de-DE" dirty="0"/>
              <a:t>bemühen, Tandems zu vermitteln wie auch Tutorienstellen für unsere Studierenden anzubieten. </a:t>
            </a:r>
          </a:p>
          <a:p>
            <a:pPr lvl="0">
              <a:defRPr/>
            </a:pPr>
            <a:r>
              <a:rPr lang="de-DE" dirty="0"/>
              <a:t>Für das Wohnheim muss man sich über die elektronische Bewerbung der Universität anmelden. Man kann angeben, ob man gerne in ein Einzel-, Zweier-, Dreier- oder Vierer-Zimmer möchte. </a:t>
            </a:r>
            <a:br>
              <a:rPr lang="de-DE" dirty="0"/>
            </a:br>
            <a:r>
              <a:rPr lang="de-DE" dirty="0"/>
              <a:t>Zu beachten ist, dass das Wohnheim eine </a:t>
            </a:r>
            <a:r>
              <a:rPr lang="de-DE" b="1" dirty="0">
                <a:solidFill>
                  <a:srgbClr val="FF0000"/>
                </a:solidFill>
              </a:rPr>
              <a:t>Ausgangssperre</a:t>
            </a:r>
            <a:r>
              <a:rPr lang="de-DE" dirty="0"/>
              <a:t> hat (24-5 Uhr). </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Google Shape;623;ge25bfb01a4_0_63"/>
          <p:cNvSpPr txBox="1">
            <a:spLocks noGrp="1"/>
          </p:cNvSpPr>
          <p:nvPr>
            <p:ph type="title"/>
          </p:nvPr>
        </p:nvSpPr>
        <p:spPr>
          <a:xfrm>
            <a:off x="1607418" y="635267"/>
            <a:ext cx="8603381" cy="1414913"/>
          </a:xfrm>
          <a:prstGeom prst="rect">
            <a:avLst/>
          </a:prstGeom>
          <a:noFill/>
          <a:ln>
            <a:noFill/>
          </a:ln>
        </p:spPr>
        <p:txBody>
          <a:bodyPr wrap="square" lIns="91424" tIns="45700" rIns="91424" bIns="45700" anchor="ctr" anchorCtr="0">
            <a:normAutofit/>
          </a:bodyPr>
          <a:lstStyle/>
          <a:p>
            <a:pPr marL="0" lvl="0" indent="0" rtl="0">
              <a:spcBef>
                <a:spcPts val="0"/>
              </a:spcBef>
              <a:spcAft>
                <a:spcPts val="0"/>
              </a:spcAft>
              <a:buClr>
                <a:schemeClr val="dk1"/>
              </a:buClr>
              <a:buSzPct val="25000"/>
              <a:buFont typeface="Calibri"/>
              <a:buNone/>
              <a:defRPr/>
            </a:pPr>
            <a:r>
              <a:rPr lang="de-DE" sz="3300" b="1" dirty="0"/>
              <a:t>FÜR MEHR INFOS UND FRAGEN</a:t>
            </a:r>
            <a:endParaRPr sz="3300" b="1" dirty="0"/>
          </a:p>
        </p:txBody>
      </p:sp>
      <p:sp>
        <p:nvSpPr>
          <p:cNvPr id="624" name="Google Shape;624;ge25bfb01a4_0_63"/>
          <p:cNvSpPr txBox="1">
            <a:spLocks noGrp="1"/>
          </p:cNvSpPr>
          <p:nvPr>
            <p:ph idx="1"/>
          </p:nvPr>
        </p:nvSpPr>
        <p:spPr>
          <a:xfrm>
            <a:off x="1607418" y="2050180"/>
            <a:ext cx="8714357" cy="933652"/>
          </a:xfrm>
          <a:prstGeom prst="rect">
            <a:avLst/>
          </a:prstGeom>
          <a:noFill/>
          <a:ln>
            <a:noFill/>
          </a:ln>
        </p:spPr>
        <p:txBody>
          <a:bodyPr wrap="square" lIns="91424" tIns="45700" rIns="91424" bIns="45700" anchor="t" anchorCtr="0">
            <a:normAutofit/>
          </a:bodyPr>
          <a:lstStyle/>
          <a:p>
            <a:pPr marL="0" lvl="0" indent="0" algn="l" rtl="0">
              <a:spcBef>
                <a:spcPts val="400"/>
              </a:spcBef>
              <a:spcAft>
                <a:spcPts val="0"/>
              </a:spcAft>
              <a:buClr>
                <a:schemeClr val="dk1"/>
              </a:buClr>
              <a:buSzPct val="83000"/>
              <a:buNone/>
              <a:defRPr/>
            </a:pPr>
            <a:r>
              <a:rPr lang="de-DE" dirty="0"/>
              <a:t>Carolina Menges (Carolina.Menges</a:t>
            </a:r>
            <a:r>
              <a:rPr lang="en-US" dirty="0"/>
              <a:t>@</a:t>
            </a:r>
            <a:r>
              <a:rPr lang="de-DE" dirty="0"/>
              <a:t>student.uni-tuebingen.de)</a:t>
            </a:r>
          </a:p>
          <a:p>
            <a:pPr marL="0" lvl="0" indent="0" algn="l" rtl="0">
              <a:spcBef>
                <a:spcPts val="400"/>
              </a:spcBef>
              <a:spcAft>
                <a:spcPts val="0"/>
              </a:spcAft>
              <a:buClr>
                <a:schemeClr val="dk1"/>
              </a:buClr>
              <a:buSzPct val="83000"/>
              <a:buNone/>
              <a:defRPr/>
            </a:pPr>
            <a:endParaRPr sz="3850" dirty="0"/>
          </a:p>
          <a:p>
            <a:pPr marL="0" lvl="0" indent="0" algn="l" rtl="0">
              <a:spcBef>
                <a:spcPts val="400"/>
              </a:spcBef>
              <a:spcAft>
                <a:spcPts val="0"/>
              </a:spcAft>
              <a:buClr>
                <a:schemeClr val="dk1"/>
              </a:buClr>
              <a:buSzPct val="100000"/>
              <a:buNone/>
              <a:defRPr/>
            </a:pPr>
            <a:endParaRPr dirty="0"/>
          </a:p>
          <a:p>
            <a:pPr marL="342900" lvl="0" indent="-215900" algn="l" rtl="0">
              <a:spcBef>
                <a:spcPts val="400"/>
              </a:spcBef>
              <a:spcAft>
                <a:spcPts val="0"/>
              </a:spcAft>
              <a:buClr>
                <a:schemeClr val="dk1"/>
              </a:buClr>
              <a:buSzPct val="100000"/>
              <a:buNone/>
              <a:defRPr/>
            </a:pP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defRPr/>
            </a:pPr>
            <a:r>
              <a:rPr lang="ko-KR" altLang="en-US" dirty="0"/>
              <a:t>성균관대학교 </a:t>
            </a:r>
            <a:r>
              <a:rPr lang="de-DE" altLang="ko-KR" dirty="0"/>
              <a:t>SKKU</a:t>
            </a:r>
            <a:endParaRPr lang="ko-KR" altLang="en-US"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p:blipFill>
        <p:spPr>
          <a:xfrm>
            <a:off x="4720857" y="2014194"/>
            <a:ext cx="6595730" cy="3672623"/>
          </a:xfrm>
        </p:spPr>
      </p:pic>
      <p:pic>
        <p:nvPicPr>
          <p:cNvPr id="10242" name="Picture 2" descr="E:\0TUCKU\Infoabend 2017-1\성균관1.jpg"/>
          <p:cNvPicPr>
            <a:picLocks noChangeAspect="1" noChangeArrowheads="1"/>
          </p:cNvPicPr>
          <p:nvPr/>
        </p:nvPicPr>
        <p:blipFill rotWithShape="1">
          <a:blip r:embed="rId3"/>
          <a:srcRect/>
          <a:stretch>
            <a:fillRect/>
          </a:stretch>
        </p:blipFill>
        <p:spPr>
          <a:xfrm>
            <a:off x="1561769" y="2014194"/>
            <a:ext cx="2664120" cy="266412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7785" y="620688"/>
            <a:ext cx="6056430" cy="421555"/>
          </a:xfrm>
        </p:spPr>
        <p:txBody>
          <a:bodyPr>
            <a:noAutofit/>
          </a:bodyPr>
          <a:lstStyle/>
          <a:p>
            <a:pPr lvl="0">
              <a:defRPr/>
            </a:pPr>
            <a:r>
              <a:rPr lang="de-DE" sz="3300" b="1" dirty="0"/>
              <a:t>Sungkyunkwan University</a:t>
            </a:r>
          </a:p>
        </p:txBody>
      </p:sp>
      <p:sp>
        <p:nvSpPr>
          <p:cNvPr id="3" name="Inhaltsplatzhalter 2"/>
          <p:cNvSpPr>
            <a:spLocks noGrp="1"/>
          </p:cNvSpPr>
          <p:nvPr>
            <p:ph idx="1"/>
          </p:nvPr>
        </p:nvSpPr>
        <p:spPr>
          <a:xfrm>
            <a:off x="1261616" y="1655545"/>
            <a:ext cx="9279254" cy="4437247"/>
          </a:xfrm>
        </p:spPr>
        <p:txBody>
          <a:bodyPr>
            <a:noAutofit/>
          </a:bodyPr>
          <a:lstStyle/>
          <a:p>
            <a:pPr lvl="0" latinLnBrk="0">
              <a:defRPr/>
            </a:pPr>
            <a:r>
              <a:rPr lang="en-US" sz="2000" b="1" dirty="0"/>
              <a:t>International Office:</a:t>
            </a:r>
          </a:p>
          <a:p>
            <a:pPr lvl="0" latinLnBrk="0">
              <a:defRPr/>
            </a:pPr>
            <a:r>
              <a:rPr lang="en-US" sz="2000" u="sng" dirty="0">
                <a:hlinkClick r:id="rId2"/>
              </a:rPr>
              <a:t>https://oiss.skku.edu/oiss/index.do</a:t>
            </a:r>
            <a:endParaRPr lang="en-US" sz="2000" u="sng" dirty="0"/>
          </a:p>
          <a:p>
            <a:pPr lvl="0" latinLnBrk="0">
              <a:defRPr/>
            </a:pPr>
            <a:r>
              <a:rPr lang="de-DE" sz="2000" b="1" dirty="0"/>
              <a:t>Sprach- und Inhaltskurse</a:t>
            </a:r>
          </a:p>
          <a:p>
            <a:pPr lvl="0" latinLnBrk="0">
              <a:defRPr/>
            </a:pPr>
            <a:r>
              <a:rPr lang="de-DE" sz="2000" dirty="0"/>
              <a:t>Mit nur acht Wochen sind die Intensivkurse der SKKU die kürzesten im Programm. Es können vier Sprachkurse gebührenfrei besucht werden. </a:t>
            </a:r>
          </a:p>
          <a:p>
            <a:pPr lvl="0" latinLnBrk="0">
              <a:defRPr/>
            </a:pPr>
            <a:r>
              <a:rPr lang="de-DE" sz="2000" dirty="0"/>
              <a:t>Der Sprachunterricht zeichnet sich vor allem durch eine gute Strukturierung aus, die es ermöglicht, die Unterrichtsinhalte in diesem komprimierten zeitlichen Format zu vermitteln. Es werden vor allem viele neue Grammatiken geübt. Die SKKU verwendet für ihren Unterricht drei Lehrbücher und zwei Workbooks.</a:t>
            </a:r>
          </a:p>
          <a:p>
            <a:pPr lvl="0" latinLnBrk="0">
              <a:defRPr/>
            </a:pPr>
            <a:r>
              <a:rPr lang="de-DE" sz="2000" dirty="0"/>
              <a:t>Sprachkurse finden entweder in Seoul Campus oder Suwon Campus statt. Man kann das nicht selbst entscheiden.</a:t>
            </a:r>
          </a:p>
          <a:p>
            <a:pPr lvl="0" latinLnBrk="0">
              <a:defRPr/>
            </a:pPr>
            <a:endParaRPr lang="de-DE" sz="2000" dirty="0"/>
          </a:p>
          <a:p>
            <a:pPr lvl="0" latinLnBrk="0">
              <a:defRPr/>
            </a:pPr>
            <a:endParaRPr lang="de-DE" sz="26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lvl="0">
              <a:defRPr/>
            </a:pPr>
            <a:r>
              <a:rPr lang="de-DE" sz="2000" b="1" dirty="0">
                <a:solidFill>
                  <a:srgbClr val="FF0000"/>
                </a:solidFill>
              </a:rPr>
              <a:t>Es ist ratsam beim Sprachkurs vom Level 3 anzufangen, obwohl man durch </a:t>
            </a:r>
          </a:p>
          <a:p>
            <a:pPr marL="0" lvl="0" indent="0">
              <a:buNone/>
              <a:defRPr/>
            </a:pPr>
            <a:r>
              <a:rPr lang="de-DE" sz="2000" b="1" dirty="0">
                <a:solidFill>
                  <a:srgbClr val="FF0000"/>
                </a:solidFill>
              </a:rPr>
              <a:t>   Einstufungstest auf Level 4 nominiert wird. </a:t>
            </a:r>
          </a:p>
          <a:p>
            <a:pPr lvl="0" latinLnBrk="0">
              <a:defRPr/>
            </a:pPr>
            <a:r>
              <a:rPr lang="de-DE" sz="2000" dirty="0"/>
              <a:t>Die Inhaltskurse überschneiden sich häufig zeitlich mit den Sprachkursen.  Wer innerhalb des Semesters keinen Inhaltskurs belegen kann, kann dies im International Summer Semester ISS oder dem Winter International Student Experience WISE nachholen. Dort steht ein jährlich wechselndes Kursprogramm zur Auswahl, was neben dem Unterricht auch Ausflüge beinhaltet. </a:t>
            </a:r>
          </a:p>
          <a:p>
            <a:pPr lvl="0" latinLnBrk="0">
              <a:defRPr/>
            </a:pPr>
            <a:r>
              <a:rPr lang="de-DE" sz="2000" dirty="0"/>
              <a:t>Mehr Infos über Sprachkurse: </a:t>
            </a:r>
            <a:r>
              <a:rPr lang="de-DE" sz="2000" dirty="0">
                <a:hlinkClick r:id="rId2"/>
              </a:rPr>
              <a:t>https://koreansli.skku.edu/ksli_eng/index.do</a:t>
            </a:r>
            <a:endParaRPr lang="de-DE" sz="2000" dirty="0"/>
          </a:p>
          <a:p>
            <a:pPr lvl="0" latinLnBrk="0">
              <a:defRPr/>
            </a:pPr>
            <a:endParaRPr lang="de-DE" sz="2000"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Google Shape;666;ge25bfb01a4_0_68"/>
          <p:cNvSpPr txBox="1">
            <a:spLocks noGrp="1"/>
          </p:cNvSpPr>
          <p:nvPr>
            <p:ph type="title"/>
          </p:nvPr>
        </p:nvSpPr>
        <p:spPr>
          <a:xfrm>
            <a:off x="1981200" y="683393"/>
            <a:ext cx="8229600" cy="981777"/>
          </a:xfrm>
          <a:prstGeom prst="rect">
            <a:avLst/>
          </a:prstGeom>
          <a:noFill/>
          <a:ln>
            <a:noFill/>
          </a:ln>
        </p:spPr>
        <p:txBody>
          <a:bodyPr wrap="square" lIns="91424" tIns="45700" rIns="91424" bIns="45700" anchor="ctr" anchorCtr="0">
            <a:normAutofit/>
          </a:bodyPr>
          <a:lstStyle/>
          <a:p>
            <a:pPr marL="0" lvl="0" indent="0" rtl="0">
              <a:spcBef>
                <a:spcPts val="0"/>
              </a:spcBef>
              <a:spcAft>
                <a:spcPts val="0"/>
              </a:spcAft>
              <a:buClr>
                <a:schemeClr val="dk1"/>
              </a:buClr>
              <a:buSzPct val="25000"/>
              <a:buFont typeface="Calibri"/>
              <a:buNone/>
              <a:defRPr/>
            </a:pPr>
            <a:r>
              <a:rPr lang="de-DE" sz="3600" dirty="0"/>
              <a:t>FÜR MEHR INFOS UND FRAGEN</a:t>
            </a:r>
            <a:endParaRPr sz="3600" dirty="0"/>
          </a:p>
        </p:txBody>
      </p:sp>
      <p:sp>
        <p:nvSpPr>
          <p:cNvPr id="667" name="Google Shape;667;ge25bfb01a4_0_68"/>
          <p:cNvSpPr txBox="1">
            <a:spLocks noGrp="1"/>
          </p:cNvSpPr>
          <p:nvPr>
            <p:ph idx="1"/>
          </p:nvPr>
        </p:nvSpPr>
        <p:spPr>
          <a:xfrm>
            <a:off x="2059806" y="2076649"/>
            <a:ext cx="7677918" cy="981777"/>
          </a:xfrm>
          <a:prstGeom prst="rect">
            <a:avLst/>
          </a:prstGeom>
          <a:noFill/>
          <a:ln>
            <a:noFill/>
          </a:ln>
        </p:spPr>
        <p:txBody>
          <a:bodyPr wrap="square" lIns="91424" tIns="45700" rIns="91424" bIns="45700" anchor="t" anchorCtr="0">
            <a:normAutofit/>
          </a:bodyPr>
          <a:lstStyle/>
          <a:p>
            <a:pPr marL="0" lvl="0" indent="0" algn="l" rtl="0">
              <a:spcBef>
                <a:spcPts val="400"/>
              </a:spcBef>
              <a:spcAft>
                <a:spcPts val="0"/>
              </a:spcAft>
              <a:buClr>
                <a:schemeClr val="dk1"/>
              </a:buClr>
              <a:buSzPct val="83000"/>
              <a:buNone/>
              <a:defRPr/>
            </a:pPr>
            <a:r>
              <a:rPr lang="de-DE" dirty="0"/>
              <a:t>Meret Wiegers (meret.wiegers@student.uni-tuebingen.de)</a:t>
            </a:r>
          </a:p>
          <a:p>
            <a:pPr marL="0" lvl="0" indent="0" algn="l" rtl="0">
              <a:spcBef>
                <a:spcPts val="400"/>
              </a:spcBef>
              <a:spcAft>
                <a:spcPts val="0"/>
              </a:spcAft>
              <a:buClr>
                <a:schemeClr val="dk1"/>
              </a:buClr>
              <a:buSzPct val="83000"/>
              <a:buNone/>
              <a:defRPr/>
            </a:pPr>
            <a:endParaRPr sz="3850" dirty="0"/>
          </a:p>
          <a:p>
            <a:pPr marL="0" lvl="0" indent="0" algn="l" rtl="0">
              <a:spcBef>
                <a:spcPts val="400"/>
              </a:spcBef>
              <a:spcAft>
                <a:spcPts val="0"/>
              </a:spcAft>
              <a:buClr>
                <a:schemeClr val="dk1"/>
              </a:buClr>
              <a:buSzPct val="100000"/>
              <a:buNone/>
              <a:defRPr/>
            </a:pPr>
            <a:endParaRPr dirty="0"/>
          </a:p>
          <a:p>
            <a:pPr marL="342900" lvl="0" indent="-215900" algn="l" rtl="0">
              <a:spcBef>
                <a:spcPts val="400"/>
              </a:spcBef>
              <a:spcAft>
                <a:spcPts val="0"/>
              </a:spcAft>
              <a:buClr>
                <a:schemeClr val="dk1"/>
              </a:buClr>
              <a:buSzPct val="100000"/>
              <a:buNone/>
              <a:defRPr/>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defRPr/>
            </a:pPr>
            <a:r>
              <a:rPr lang="en-US" altLang="ko-KR" dirty="0"/>
              <a:t>Yonsei University</a:t>
            </a:r>
            <a:endParaRPr lang="ko-KR" altLang="en-US" dirty="0"/>
          </a:p>
        </p:txBody>
      </p:sp>
      <p:pic>
        <p:nvPicPr>
          <p:cNvPr id="4" name="Inhaltsplatzhalter 3" descr="YonseiCIMG7625.JPG"/>
          <p:cNvPicPr>
            <a:picLocks noGrp="1" noChangeAspect="1"/>
          </p:cNvPicPr>
          <p:nvPr>
            <p:ph idx="1"/>
          </p:nvPr>
        </p:nvPicPr>
        <p:blipFill rotWithShape="1">
          <a:blip r:embed="rId2"/>
          <a:stretch>
            <a:fillRect/>
          </a:stretch>
        </p:blipFill>
        <p:spPr>
          <a:xfrm>
            <a:off x="4623947" y="2103438"/>
            <a:ext cx="5240740" cy="3932237"/>
          </a:xfrm>
        </p:spPr>
      </p:pic>
      <p:pic>
        <p:nvPicPr>
          <p:cNvPr id="13314" name="Picture 2" descr="E:\0TUCKU\Infoabend 2017-1\연대1.jpg"/>
          <p:cNvPicPr>
            <a:picLocks noChangeAspect="1" noChangeArrowheads="1"/>
          </p:cNvPicPr>
          <p:nvPr/>
        </p:nvPicPr>
        <p:blipFill rotWithShape="1">
          <a:blip r:embed="rId3"/>
          <a:srcRect/>
          <a:stretch>
            <a:fillRect/>
          </a:stretch>
        </p:blipFill>
        <p:spPr>
          <a:xfrm>
            <a:off x="1914526" y="3144185"/>
            <a:ext cx="2052228" cy="20522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1791" y="383399"/>
            <a:ext cx="5948418" cy="529567"/>
          </a:xfrm>
        </p:spPr>
        <p:txBody>
          <a:bodyPr>
            <a:noAutofit/>
          </a:bodyPr>
          <a:lstStyle/>
          <a:p>
            <a:pPr lvl="0">
              <a:defRPr/>
            </a:pPr>
            <a:r>
              <a:rPr lang="de-DE" sz="3300" b="1" dirty="0"/>
              <a:t>Yonsei University</a:t>
            </a:r>
          </a:p>
        </p:txBody>
      </p:sp>
      <p:sp>
        <p:nvSpPr>
          <p:cNvPr id="3" name="Inhaltsplatzhalter 2"/>
          <p:cNvSpPr>
            <a:spLocks noGrp="1"/>
          </p:cNvSpPr>
          <p:nvPr>
            <p:ph idx="1"/>
          </p:nvPr>
        </p:nvSpPr>
        <p:spPr>
          <a:xfrm>
            <a:off x="925033" y="1456660"/>
            <a:ext cx="10972800" cy="5212700"/>
          </a:xfrm>
        </p:spPr>
        <p:txBody>
          <a:bodyPr>
            <a:normAutofit/>
          </a:bodyPr>
          <a:lstStyle/>
          <a:p>
            <a:pPr lvl="0">
              <a:defRPr/>
            </a:pPr>
            <a:r>
              <a:rPr lang="en-US" b="1" dirty="0"/>
              <a:t>International Office: </a:t>
            </a:r>
            <a:r>
              <a:rPr lang="en-US" u="sng" dirty="0">
                <a:hlinkClick r:id="rId2"/>
              </a:rPr>
              <a:t>http://oia.yonsei.ac.kr/intstd/exOver.asp</a:t>
            </a:r>
            <a:endParaRPr lang="en-US" u="sng" dirty="0"/>
          </a:p>
          <a:p>
            <a:pPr lvl="0">
              <a:defRPr/>
            </a:pPr>
            <a:r>
              <a:rPr lang="de-DE" b="1" dirty="0"/>
              <a:t>Besonderheiten</a:t>
            </a:r>
            <a:r>
              <a:rPr lang="de-DE" dirty="0"/>
              <a:t>: Angebot nicht für Hauptfach-Studierende im Bachelor geeignet. </a:t>
            </a:r>
          </a:p>
          <a:p>
            <a:pPr lvl="0">
              <a:defRPr/>
            </a:pPr>
            <a:r>
              <a:rPr lang="de-DE" b="1" dirty="0"/>
              <a:t>Sprach- und Inhaltskurse</a:t>
            </a:r>
          </a:p>
          <a:p>
            <a:pPr lvl="0" latinLnBrk="0">
              <a:lnSpc>
                <a:spcPct val="150000"/>
              </a:lnSpc>
              <a:defRPr/>
            </a:pPr>
            <a:r>
              <a:rPr lang="de-DE" dirty="0"/>
              <a:t>Die gebührenfrei angebotenen Sprachkurse des Korean Language Institute (KLI) sind keine Intensivkurse mit 200 Stunden pro Kurs. Diese Sprachkurse sind für Hauptfachstudenten daher nicht empfehlenswert und sie werden auch nicht für die Yonsei nominiert. Stattdessen findet der Kurs täglich für zwei Stunden statt. Ein hohes Maß an Selbststudium ist notwendig. </a:t>
            </a:r>
          </a:p>
          <a:p>
            <a:pPr lvl="0" latinLnBrk="0">
              <a:lnSpc>
                <a:spcPct val="150000"/>
              </a:lnSpc>
              <a:defRPr/>
            </a:pPr>
            <a:r>
              <a:rPr lang="de-DE" dirty="0"/>
              <a:t>Mehr Infos über Sprachkurse: </a:t>
            </a:r>
            <a:r>
              <a:rPr lang="en-US" altLang="ko-KR" sz="1800" b="0" i="0" u="sng" strike="noStrike" dirty="0">
                <a:solidFill>
                  <a:srgbClr val="0563C1"/>
                </a:solidFill>
                <a:effectLst/>
                <a:latin typeface="맑은 고딕" panose="020B0503020000020004" pitchFamily="50" charset="-127"/>
                <a:ea typeface="맑은 고딕" panose="020B0503020000020004" pitchFamily="50" charset="-127"/>
                <a:hlinkClick r:id="rId3"/>
              </a:rPr>
              <a:t>https://www.yskli.com/hp/main/main.do</a:t>
            </a:r>
            <a:endParaRPr lang="de-DE" altLang="ko-KR" sz="1800" b="0" i="0" u="sng" strike="noStrike" dirty="0">
              <a:solidFill>
                <a:srgbClr val="0563C1"/>
              </a:solidFill>
              <a:effectLst/>
              <a:latin typeface="맑은 고딕" panose="020B0503020000020004" pitchFamily="50" charset="-127"/>
              <a:ea typeface="맑은 고딕" panose="020B0503020000020004" pitchFamily="50" charset="-127"/>
            </a:endParaRPr>
          </a:p>
          <a:p>
            <a:pPr lvl="0" latinLnBrk="0">
              <a:lnSpc>
                <a:spcPct val="150000"/>
              </a:lnSpc>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lvl="0" latinLnBrk="0">
              <a:defRPr/>
            </a:pPr>
            <a:r>
              <a:rPr lang="de-DE" dirty="0"/>
              <a:t>Für Nebenfachstudierende oder Studierende anderer Fächer bietet die Yonsei-Universität jedoch ein attraktives Studienangebot. Es muss ebenfalls zu Beginn ein Einstufungstest absolviert werden. Allerdings kann man bis zu zwei Wochen nach Semesterbeginn mit Einwilligung der Dozenten noch das Level wechseln. Die Yonsei University verwendet für den Unterricht ausschließlich die universitätseigenen Bücher. Die Klausuren sind wie der TOPIK-Test aufgebaut, was eine gute Vorbereitung auf den Test darstellt. </a:t>
            </a:r>
          </a:p>
          <a:p>
            <a:pPr lvl="0">
              <a:defRPr/>
            </a:pPr>
            <a:r>
              <a:rPr lang="de-DE" dirty="0"/>
              <a:t>Die Yonsei University ist bei ausländischen Studenten sehr beliebt. Deshalb wird eine ausreichend große Zahl englischsprachiger Kurse zur Verfügung gestellt.</a:t>
            </a:r>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1049" y="923924"/>
            <a:ext cx="10972798" cy="876300"/>
          </a:xfrm>
        </p:spPr>
        <p:txBody>
          <a:bodyPr>
            <a:normAutofit/>
          </a:bodyPr>
          <a:lstStyle/>
          <a:p>
            <a:pPr>
              <a:defRPr/>
            </a:pPr>
            <a:r>
              <a:rPr lang="x-none" altLang="ko-KR" sz="3300" b="1" dirty="0"/>
              <a:t>Bewerbungsunterlagen</a:t>
            </a:r>
            <a:r>
              <a:rPr lang="de-DE" altLang="ko-KR" sz="3300" b="1" dirty="0"/>
              <a:t> für Koreanistik</a:t>
            </a:r>
            <a:endParaRPr lang="ko-KR" altLang="en-US" sz="3300" dirty="0"/>
          </a:p>
        </p:txBody>
      </p:sp>
      <p:sp>
        <p:nvSpPr>
          <p:cNvPr id="3" name="Inhaltsplatzhalter 2"/>
          <p:cNvSpPr>
            <a:spLocks noGrp="1"/>
          </p:cNvSpPr>
          <p:nvPr>
            <p:ph idx="1"/>
          </p:nvPr>
        </p:nvSpPr>
        <p:spPr>
          <a:xfrm>
            <a:off x="866774" y="1904999"/>
            <a:ext cx="9420226" cy="4101165"/>
          </a:xfrm>
        </p:spPr>
        <p:txBody>
          <a:bodyPr>
            <a:normAutofit/>
          </a:bodyPr>
          <a:lstStyle/>
          <a:p>
            <a:pPr marL="0" lvl="0" indent="0">
              <a:buNone/>
              <a:defRPr/>
            </a:pPr>
            <a:r>
              <a:rPr lang="de-DE" dirty="0"/>
              <a:t>1. Abiturzeugnis (einfache Kopie)</a:t>
            </a:r>
          </a:p>
          <a:p>
            <a:pPr marL="0" lvl="0" indent="0">
              <a:buNone/>
              <a:defRPr/>
            </a:pPr>
            <a:r>
              <a:rPr lang="de-DE" dirty="0"/>
              <a:t>2. Lebenslauf (Englisch)</a:t>
            </a:r>
          </a:p>
          <a:p>
            <a:pPr marL="0" lvl="0" indent="0">
              <a:buNone/>
              <a:defRPr/>
            </a:pPr>
            <a:r>
              <a:rPr lang="de-DE" dirty="0"/>
              <a:t>3. Motivationsschreiben (Englisch)</a:t>
            </a:r>
          </a:p>
          <a:p>
            <a:pPr marL="0" lvl="0" indent="0">
              <a:buNone/>
              <a:defRPr/>
            </a:pPr>
            <a:r>
              <a:rPr lang="de-DE" dirty="0"/>
              <a:t>4. Studienverlaufsplan für das Auslandssemester (Information über Art, Stundenzahl und Inhalt); siehe beispielsweise http://www.korea.edu/</a:t>
            </a:r>
          </a:p>
          <a:p>
            <a:pPr marL="0" lvl="0" indent="0">
              <a:buNone/>
              <a:defRPr/>
            </a:pPr>
            <a:r>
              <a:rPr lang="de-DE" dirty="0"/>
              <a:t>5. Praktikumsvorhaben unter Angabe möglicher Institutionen und Termine (nur für </a:t>
            </a:r>
            <a:br>
              <a:rPr lang="de-DE" dirty="0"/>
            </a:br>
            <a:r>
              <a:rPr lang="de-DE" dirty="0"/>
              <a:t>Studierende im Hauptfach Koreanistik)</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Mehr über Inhaltskurs</a:t>
            </a:r>
          </a:p>
        </p:txBody>
      </p:sp>
      <p:sp>
        <p:nvSpPr>
          <p:cNvPr id="3" name="Inhaltsplatzhalter 2"/>
          <p:cNvSpPr>
            <a:spLocks noGrp="1"/>
          </p:cNvSpPr>
          <p:nvPr>
            <p:ph idx="1"/>
          </p:nvPr>
        </p:nvSpPr>
        <p:spPr>
          <a:xfrm>
            <a:off x="1066799" y="2103120"/>
            <a:ext cx="10248901" cy="3931920"/>
          </a:xfrm>
        </p:spPr>
        <p:txBody>
          <a:bodyPr>
            <a:normAutofit/>
          </a:bodyPr>
          <a:lstStyle/>
          <a:p>
            <a:pPr>
              <a:defRPr/>
            </a:pPr>
            <a:r>
              <a:rPr lang="de-DE" dirty="0"/>
              <a:t>Für HF Studierende ist 1 Inhaltskurs verpflichtend! </a:t>
            </a:r>
          </a:p>
          <a:p>
            <a:pPr lvl="1">
              <a:defRPr/>
            </a:pPr>
            <a:r>
              <a:rPr lang="de-DE" altLang="ko-KR" dirty="0">
                <a:solidFill>
                  <a:srgbClr val="FF0000"/>
                </a:solidFill>
              </a:rPr>
              <a:t>Ausnahmen: KU, SKKU, Hanyang</a:t>
            </a:r>
            <a:endParaRPr lang="de-DE" dirty="0"/>
          </a:p>
          <a:p>
            <a:pPr lvl="0">
              <a:defRPr/>
            </a:pPr>
            <a:r>
              <a:rPr lang="de-DE" dirty="0"/>
              <a:t>Erste Kurswahl: normalerweise im Februar (kann bei manchen Unis bereits in Deutschland erfolgen)</a:t>
            </a:r>
          </a:p>
          <a:p>
            <a:pPr lvl="0">
              <a:defRPr/>
            </a:pPr>
            <a:r>
              <a:rPr lang="de-DE" dirty="0"/>
              <a:t>Bei Problemen/Fragen wendet euch an die Studentenberatung</a:t>
            </a:r>
          </a:p>
          <a:p>
            <a:pPr marL="0" lvl="0" indent="0">
              <a:buNone/>
              <a:defRPr/>
            </a:pPr>
            <a:endParaRPr lang="de-DE" dirty="0"/>
          </a:p>
          <a:p>
            <a:pPr lvl="0">
              <a:defRPr/>
            </a:pPr>
            <a:r>
              <a:rPr lang="de-DE" dirty="0"/>
              <a:t>WICHTIG: sobald ihr die Email-Adresse der Lehrperson habt, schreibt ihn/sie an und </a:t>
            </a:r>
            <a:r>
              <a:rPr lang="de-DE" dirty="0">
                <a:solidFill>
                  <a:srgbClr val="FF0000"/>
                </a:solidFill>
              </a:rPr>
              <a:t>fragt ob der Kurs wirklich auf Englisch ist! </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defRPr/>
            </a:pPr>
            <a:r>
              <a:rPr lang="de-DE" sz="3300" b="1" dirty="0"/>
              <a:t>2.</a:t>
            </a:r>
            <a:r>
              <a:rPr lang="en-US" altLang="ko-KR" sz="3300" b="1" dirty="0"/>
              <a:t>4</a:t>
            </a:r>
            <a:r>
              <a:rPr lang="de-DE" sz="3300" b="1" dirty="0"/>
              <a:t>. Stipendium</a:t>
            </a:r>
          </a:p>
        </p:txBody>
      </p:sp>
      <p:sp>
        <p:nvSpPr>
          <p:cNvPr id="3" name="Inhaltsplatzhalter 2"/>
          <p:cNvSpPr>
            <a:spLocks noGrp="1"/>
          </p:cNvSpPr>
          <p:nvPr>
            <p:ph idx="1"/>
          </p:nvPr>
        </p:nvSpPr>
        <p:spPr>
          <a:xfrm>
            <a:off x="1066800" y="2434856"/>
            <a:ext cx="9493696" cy="4234504"/>
          </a:xfrm>
        </p:spPr>
        <p:txBody>
          <a:bodyPr>
            <a:normAutofit/>
          </a:bodyPr>
          <a:lstStyle/>
          <a:p>
            <a:pPr lvl="0">
              <a:defRPr/>
            </a:pPr>
            <a:r>
              <a:rPr lang="de-DE" dirty="0"/>
              <a:t>DAAD: wahrscheinlich 1-2 Studierende</a:t>
            </a:r>
          </a:p>
          <a:p>
            <a:pPr lvl="0" latinLnBrk="0">
              <a:defRPr/>
            </a:pPr>
            <a:r>
              <a:rPr lang="de-DE" dirty="0"/>
              <a:t>Chungnam University: 2 Studierende</a:t>
            </a:r>
            <a:r>
              <a:rPr lang="de-DE" altLang="ko-KR" dirty="0"/>
              <a:t> (kostenloser Aufenthalt im Studentenheim während des ersten Semesters)</a:t>
            </a:r>
          </a:p>
          <a:p>
            <a:pPr lvl="0">
              <a:defRPr/>
            </a:pPr>
            <a:r>
              <a:rPr lang="de-DE" dirty="0"/>
              <a:t>Jeonbuk University: 2 Studierende (kostenloser Aufenthalt im Studentenheim während des ganzen Jahres)</a:t>
            </a:r>
          </a:p>
          <a:p>
            <a:pPr lvl="0">
              <a:defRPr/>
            </a:pPr>
            <a:r>
              <a:rPr lang="de-DE" dirty="0"/>
              <a:t>Korea University: Global KU Scholarship, 2 Studierende</a:t>
            </a:r>
            <a:r>
              <a:rPr lang="en-US" altLang="ko-KR" dirty="0"/>
              <a:t>, </a:t>
            </a:r>
            <a:r>
              <a:rPr lang="ko-KR" altLang="en-US" dirty="0"/>
              <a:t>성적우수장학금</a:t>
            </a:r>
            <a:r>
              <a:rPr lang="en-US" altLang="ko-KR" dirty="0"/>
              <a:t>(Für </a:t>
            </a:r>
            <a:r>
              <a:rPr lang="en-US" altLang="ko-KR" dirty="0" err="1"/>
              <a:t>Studenten</a:t>
            </a:r>
            <a:r>
              <a:rPr lang="en-US" altLang="ko-KR" dirty="0"/>
              <a:t> </a:t>
            </a:r>
            <a:r>
              <a:rPr lang="en-US" altLang="ko-KR" dirty="0" err="1"/>
              <a:t>mit</a:t>
            </a:r>
            <a:r>
              <a:rPr lang="en-US" altLang="ko-KR" dirty="0"/>
              <a:t> </a:t>
            </a:r>
            <a:r>
              <a:rPr lang="en-US" altLang="ko-KR" dirty="0" err="1"/>
              <a:t>besten</a:t>
            </a:r>
            <a:r>
              <a:rPr lang="en-US" altLang="ko-KR" dirty="0"/>
              <a:t> </a:t>
            </a:r>
            <a:r>
              <a:rPr lang="en-US" altLang="ko-KR" dirty="0" err="1"/>
              <a:t>Leistungen</a:t>
            </a:r>
            <a:r>
              <a:rPr lang="en-US" altLang="ko-KR" dirty="0"/>
              <a:t> </a:t>
            </a:r>
            <a:r>
              <a:rPr lang="en-US" altLang="ko-KR" dirty="0" err="1"/>
              <a:t>im</a:t>
            </a:r>
            <a:r>
              <a:rPr lang="en-US" altLang="ko-KR" dirty="0"/>
              <a:t> </a:t>
            </a:r>
            <a:r>
              <a:rPr lang="en-US" altLang="ko-KR" dirty="0" err="1"/>
              <a:t>Frühlingssemester</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6843" y="489098"/>
            <a:ext cx="8572561" cy="1180214"/>
          </a:xfrm>
        </p:spPr>
        <p:txBody>
          <a:bodyPr>
            <a:normAutofit/>
          </a:bodyPr>
          <a:lstStyle/>
          <a:p>
            <a:pPr lvl="0">
              <a:defRPr/>
            </a:pPr>
            <a:r>
              <a:rPr lang="de-DE" sz="3300" b="1" dirty="0"/>
              <a:t>Jahresstipendium des DAAD</a:t>
            </a:r>
            <a:endParaRPr lang="de-DE" sz="3300" dirty="0"/>
          </a:p>
        </p:txBody>
      </p:sp>
      <p:sp>
        <p:nvSpPr>
          <p:cNvPr id="3" name="Inhaltsplatzhalter 2"/>
          <p:cNvSpPr>
            <a:spLocks noGrp="1"/>
          </p:cNvSpPr>
          <p:nvPr>
            <p:ph idx="1"/>
          </p:nvPr>
        </p:nvSpPr>
        <p:spPr>
          <a:xfrm>
            <a:off x="1666843" y="1818167"/>
            <a:ext cx="9210263" cy="4306186"/>
          </a:xfrm>
        </p:spPr>
        <p:txBody>
          <a:bodyPr>
            <a:normAutofit/>
          </a:bodyPr>
          <a:lstStyle/>
          <a:p>
            <a:pPr lvl="0">
              <a:defRPr/>
            </a:pPr>
            <a:r>
              <a:rPr lang="de-DE" sz="2000" dirty="0"/>
              <a:t>Ziel dieses Programms ist es, Studierenden die Möglichkeit zu bieten, im Rahmen eines Studienaufenthaltes an einer anerkannten Hochschule internationale Studienerfahrung im Ausland zu sammeln.</a:t>
            </a:r>
          </a:p>
          <a:p>
            <a:pPr lvl="0" latinLnBrk="0">
              <a:defRPr/>
            </a:pPr>
            <a:r>
              <a:rPr lang="de-DE" sz="2000" dirty="0"/>
              <a:t>Bewerben können sich </a:t>
            </a:r>
            <a:r>
              <a:rPr lang="de-DE" sz="2000" u="sng" dirty="0"/>
              <a:t>qualifizierte Studierende</a:t>
            </a:r>
            <a:r>
              <a:rPr lang="de-DE" sz="2000" dirty="0"/>
              <a:t> aller wissenschaftlichen Fachrichtungen, die noch keinen ersten Abschluss erworben haben. </a:t>
            </a:r>
          </a:p>
          <a:p>
            <a:pPr lvl="0">
              <a:defRPr/>
            </a:pPr>
            <a:r>
              <a:rPr lang="de-DE" sz="2000" dirty="0"/>
              <a:t>Unter bestimmten Voraussetzungen können sich </a:t>
            </a:r>
            <a:r>
              <a:rPr lang="de-DE" sz="2000" u="sng" dirty="0"/>
              <a:t>auch Personen mit </a:t>
            </a:r>
          </a:p>
          <a:p>
            <a:pPr marL="0" lvl="0" indent="0">
              <a:buNone/>
              <a:defRPr/>
            </a:pPr>
            <a:r>
              <a:rPr lang="de-DE" sz="2000" u="sng" dirty="0"/>
              <a:t>  ausländischer Staatsangehörigkeit </a:t>
            </a:r>
            <a:r>
              <a:rPr lang="de-DE" sz="2000" dirty="0"/>
              <a:t>bewerben: Weitere Informationen </a:t>
            </a:r>
          </a:p>
          <a:p>
            <a:pPr marL="0" lvl="0" indent="0">
              <a:buNone/>
              <a:defRPr/>
            </a:pPr>
            <a:r>
              <a:rPr lang="de-DE" sz="2000" dirty="0"/>
              <a:t>  unter [https://www.daad.de/ausland/studieren/bewerbung/de/59-bew  erbung-um-ein-stipendium/]</a:t>
            </a:r>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38282" y="1318437"/>
            <a:ext cx="8786874" cy="4572000"/>
          </a:xfrm>
        </p:spPr>
        <p:txBody>
          <a:bodyPr>
            <a:normAutofit/>
          </a:bodyPr>
          <a:lstStyle/>
          <a:p>
            <a:pPr lvl="0">
              <a:defRPr/>
            </a:pPr>
            <a:r>
              <a:rPr lang="de-DE" dirty="0"/>
              <a:t>Dieses Stipendium gilt für die Dauer, in welcher Sie Kurse im Ausland belegen. Generell ist dies die Dauer </a:t>
            </a:r>
            <a:r>
              <a:rPr lang="de-DE" u="sng" dirty="0"/>
              <a:t>von März bis Dezember, also zehn Monate</a:t>
            </a:r>
            <a:r>
              <a:rPr lang="de-DE" dirty="0"/>
              <a:t>. </a:t>
            </a:r>
          </a:p>
          <a:p>
            <a:pPr lvl="0">
              <a:defRPr/>
            </a:pPr>
            <a:r>
              <a:rPr lang="de-DE" dirty="0"/>
              <a:t>Das Stipendium umfasst die folgenden Leistungen:</a:t>
            </a:r>
          </a:p>
          <a:p>
            <a:pPr lvl="0">
              <a:defRPr/>
            </a:pPr>
            <a:r>
              <a:rPr lang="de-DE" dirty="0"/>
              <a:t>Eine monatliche, je nach Gastland festgelegte Stipendienrate(</a:t>
            </a:r>
            <a:r>
              <a:rPr lang="de-DE" u="sng" dirty="0"/>
              <a:t>ca. 950Euro im Monat </a:t>
            </a:r>
            <a:r>
              <a:rPr lang="de-DE" dirty="0"/>
              <a:t>in Korea),</a:t>
            </a:r>
          </a:p>
          <a:p>
            <a:pPr lvl="0" latinLnBrk="0">
              <a:defRPr/>
            </a:pPr>
            <a:r>
              <a:rPr lang="de-DE" u="sng" dirty="0"/>
              <a:t>Reisekostenzuschuss </a:t>
            </a:r>
            <a:r>
              <a:rPr lang="de-DE" dirty="0"/>
              <a:t>je nach Gastland, Leistungen zur Kranken-, Unfall- und Privathaftpflichtversicherung. </a:t>
            </a:r>
          </a:p>
          <a:p>
            <a:pPr lvl="0">
              <a:defRPr/>
            </a:pPr>
            <a:r>
              <a:rPr lang="de-DE" dirty="0"/>
              <a:t>Studierende müssen sich zum Zeitpunkt der Bewerbung </a:t>
            </a:r>
            <a:r>
              <a:rPr lang="de-DE" u="sng" dirty="0"/>
              <a:t>mindestens im zweiten Semester </a:t>
            </a:r>
            <a:r>
              <a:rPr lang="de-DE" dirty="0"/>
              <a:t>bzw. in der zweiten Hälfte des ersten Studienjahres an einer staatlichen bzw. staatlich anerkannten Hochschule in Deutschland befinden. </a:t>
            </a:r>
          </a:p>
          <a:p>
            <a:pPr lvl="0">
              <a:defRPr/>
            </a:pPr>
            <a:r>
              <a:rPr lang="de-DE" dirty="0"/>
              <a:t>Für ausführliche Informationen siehe</a:t>
            </a:r>
          </a:p>
          <a:p>
            <a:pPr marL="0" lvl="0" indent="0">
              <a:buNone/>
              <a:defRPr/>
            </a:pPr>
            <a:r>
              <a:rPr lang="en-US" altLang="ko-KR" dirty="0"/>
              <a:t>    </a:t>
            </a:r>
            <a:r>
              <a:rPr lang="en-US" dirty="0"/>
              <a:t>[daad.de/go/stipd50015536 [/go/stipd50015536]</a:t>
            </a:r>
          </a:p>
          <a:p>
            <a:pPr lvl="0">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981200" y="274638"/>
            <a:ext cx="8219256" cy="706090"/>
          </a:xfrm>
        </p:spPr>
        <p:txBody>
          <a:bodyPr>
            <a:normAutofit/>
          </a:bodyPr>
          <a:lstStyle/>
          <a:p>
            <a:pPr lvl="0">
              <a:defRPr/>
            </a:pPr>
            <a:r>
              <a:rPr lang="en-US" altLang="ko-KR" sz="3300" b="1" dirty="0"/>
              <a:t>2.5. </a:t>
            </a:r>
            <a:r>
              <a:rPr lang="en-US" altLang="ko-KR" sz="3300" b="1" dirty="0" err="1"/>
              <a:t>Exkursionen</a:t>
            </a:r>
            <a:r>
              <a:rPr lang="en-US" altLang="ko-KR" sz="3300" b="1" dirty="0"/>
              <a:t> und </a:t>
            </a:r>
            <a:r>
              <a:rPr lang="en-US" altLang="ko-KR" sz="3300" b="1" dirty="0" err="1"/>
              <a:t>Vorträge</a:t>
            </a:r>
            <a:endParaRPr lang="en-US" altLang="ko-KR" sz="3300" b="1" dirty="0"/>
          </a:p>
        </p:txBody>
      </p:sp>
      <p:sp>
        <p:nvSpPr>
          <p:cNvPr id="3" name="내용 개체 틀 2"/>
          <p:cNvSpPr>
            <a:spLocks noGrp="1"/>
          </p:cNvSpPr>
          <p:nvPr>
            <p:ph idx="1"/>
          </p:nvPr>
        </p:nvSpPr>
        <p:spPr>
          <a:xfrm>
            <a:off x="1775520" y="1488558"/>
            <a:ext cx="8712968" cy="5180802"/>
          </a:xfrm>
        </p:spPr>
        <p:txBody>
          <a:bodyPr>
            <a:normAutofit/>
          </a:bodyPr>
          <a:lstStyle/>
          <a:p>
            <a:pPr lvl="0">
              <a:defRPr/>
            </a:pPr>
            <a:r>
              <a:rPr lang="en-US" altLang="ko-KR" dirty="0" err="1"/>
              <a:t>Historische</a:t>
            </a:r>
            <a:r>
              <a:rPr lang="en-US" altLang="ko-KR" dirty="0"/>
              <a:t> </a:t>
            </a:r>
            <a:r>
              <a:rPr lang="en-US" altLang="ko-KR" dirty="0" err="1"/>
              <a:t>Exkursion</a:t>
            </a:r>
            <a:r>
              <a:rPr lang="en-US" altLang="ko-KR" dirty="0"/>
              <a:t> in </a:t>
            </a:r>
            <a:r>
              <a:rPr lang="en-US" altLang="ko-KR" dirty="0" err="1"/>
              <a:t>Chungdong</a:t>
            </a:r>
            <a:r>
              <a:rPr lang="en-US" altLang="ko-KR" dirty="0"/>
              <a:t>(</a:t>
            </a:r>
            <a:r>
              <a:rPr lang="ko-KR" altLang="en-US" dirty="0"/>
              <a:t>정동</a:t>
            </a:r>
            <a:r>
              <a:rPr lang="en-US" altLang="ko-KR" dirty="0"/>
              <a:t>) und </a:t>
            </a:r>
            <a:r>
              <a:rPr lang="en-US" altLang="ko-KR" dirty="0" err="1"/>
              <a:t>Pukchon</a:t>
            </a:r>
            <a:r>
              <a:rPr lang="en-US" altLang="ko-KR" dirty="0"/>
              <a:t>(</a:t>
            </a:r>
            <a:r>
              <a:rPr lang="ko-KR" altLang="en-US" dirty="0"/>
              <a:t>북촌</a:t>
            </a:r>
            <a:r>
              <a:rPr lang="en-US" altLang="ko-KR" dirty="0"/>
              <a:t>) </a:t>
            </a:r>
            <a:r>
              <a:rPr lang="en-US" altLang="ko-KR" dirty="0" err="1"/>
              <a:t>im</a:t>
            </a:r>
            <a:r>
              <a:rPr lang="en-US" altLang="ko-KR" dirty="0"/>
              <a:t> </a:t>
            </a:r>
            <a:r>
              <a:rPr lang="en-US" altLang="ko-KR" dirty="0" err="1"/>
              <a:t>Fruehling</a:t>
            </a:r>
            <a:endParaRPr lang="en-US" altLang="ko-KR" dirty="0"/>
          </a:p>
          <a:p>
            <a:pPr lvl="0">
              <a:defRPr/>
            </a:pPr>
            <a:r>
              <a:rPr lang="en-US" altLang="ko-KR" dirty="0" err="1"/>
              <a:t>Besuch</a:t>
            </a:r>
            <a:r>
              <a:rPr lang="en-US" altLang="ko-KR" dirty="0"/>
              <a:t> der </a:t>
            </a:r>
            <a:r>
              <a:rPr lang="en-US" altLang="ko-KR" dirty="0" err="1"/>
              <a:t>Königlichen</a:t>
            </a:r>
            <a:r>
              <a:rPr lang="en-US" altLang="ko-KR" dirty="0"/>
              <a:t> </a:t>
            </a:r>
            <a:r>
              <a:rPr lang="en-US" altLang="ko-KR" dirty="0" err="1"/>
              <a:t>Grabstätte</a:t>
            </a:r>
            <a:endParaRPr lang="en-US" altLang="ko-KR" dirty="0"/>
          </a:p>
          <a:p>
            <a:pPr lvl="0">
              <a:defRPr/>
            </a:pPr>
            <a:r>
              <a:rPr lang="en-US" altLang="ko-KR" dirty="0" err="1"/>
              <a:t>Bergwandern</a:t>
            </a:r>
            <a:r>
              <a:rPr lang="en-US" altLang="ko-KR" dirty="0"/>
              <a:t> in </a:t>
            </a:r>
            <a:r>
              <a:rPr lang="en-US" altLang="ko-KR" dirty="0" err="1"/>
              <a:t>Pukhansan</a:t>
            </a:r>
            <a:r>
              <a:rPr lang="en-US" altLang="ko-KR" dirty="0"/>
              <a:t>(</a:t>
            </a:r>
            <a:r>
              <a:rPr lang="ko-KR" altLang="en-US" dirty="0"/>
              <a:t>북한산</a:t>
            </a:r>
            <a:r>
              <a:rPr lang="en-US" altLang="ko-KR" dirty="0"/>
              <a:t>)</a:t>
            </a:r>
          </a:p>
          <a:p>
            <a:pPr lvl="0">
              <a:defRPr/>
            </a:pPr>
            <a:r>
              <a:rPr lang="en-US" altLang="ko-KR" dirty="0"/>
              <a:t>DMZ-</a:t>
            </a:r>
            <a:r>
              <a:rPr lang="en-US" altLang="ko-KR" dirty="0" err="1"/>
              <a:t>Besuch</a:t>
            </a:r>
            <a:r>
              <a:rPr lang="en-US" altLang="ko-KR" dirty="0"/>
              <a:t> in </a:t>
            </a:r>
            <a:r>
              <a:rPr lang="en-US" altLang="ko-KR" dirty="0" err="1"/>
              <a:t>Cholwon</a:t>
            </a:r>
            <a:endParaRPr lang="en-US" altLang="ko-KR" dirty="0"/>
          </a:p>
          <a:p>
            <a:pPr lvl="0">
              <a:defRPr/>
            </a:pPr>
            <a:r>
              <a:rPr lang="en-US" altLang="ko-KR" dirty="0" err="1"/>
              <a:t>Exkursion</a:t>
            </a:r>
            <a:r>
              <a:rPr lang="en-US" altLang="ko-KR" dirty="0"/>
              <a:t> </a:t>
            </a:r>
            <a:r>
              <a:rPr lang="en-US" altLang="ko-KR" dirty="0" err="1"/>
              <a:t>nach</a:t>
            </a:r>
            <a:r>
              <a:rPr lang="en-US" altLang="ko-KR" dirty="0"/>
              <a:t> </a:t>
            </a:r>
            <a:r>
              <a:rPr lang="en-US" altLang="ko-KR" dirty="0" err="1"/>
              <a:t>Andong</a:t>
            </a:r>
            <a:r>
              <a:rPr lang="en-US" altLang="ko-KR" dirty="0"/>
              <a:t> </a:t>
            </a:r>
            <a:r>
              <a:rPr lang="en-US" altLang="ko-KR" dirty="0" err="1"/>
              <a:t>oder</a:t>
            </a:r>
            <a:r>
              <a:rPr lang="en-US" altLang="ko-KR" dirty="0"/>
              <a:t> Busan </a:t>
            </a:r>
            <a:r>
              <a:rPr lang="en-US" altLang="ko-KR" dirty="0" err="1"/>
              <a:t>oder</a:t>
            </a:r>
            <a:r>
              <a:rPr lang="en-US" altLang="ko-KR" dirty="0"/>
              <a:t> Ganghwa</a:t>
            </a:r>
          </a:p>
          <a:p>
            <a:pPr lvl="0">
              <a:defRPr/>
            </a:pPr>
            <a:r>
              <a:rPr lang="en-US" altLang="ko-KR" dirty="0"/>
              <a:t>KBS-</a:t>
            </a:r>
            <a:r>
              <a:rPr lang="en-US" altLang="ko-KR" dirty="0" err="1"/>
              <a:t>Besuch</a:t>
            </a:r>
            <a:endParaRPr lang="en-US" altLang="ko-KR" dirty="0"/>
          </a:p>
          <a:p>
            <a:pPr lvl="0">
              <a:defRPr/>
            </a:pPr>
            <a:r>
              <a:rPr lang="en-US" altLang="ko-KR" dirty="0" err="1"/>
              <a:t>Museumsbesuch</a:t>
            </a:r>
            <a:r>
              <a:rPr lang="en-US" altLang="ko-KR" dirty="0"/>
              <a:t>: </a:t>
            </a:r>
            <a:r>
              <a:rPr lang="ko-KR" altLang="en-US" dirty="0"/>
              <a:t>국립박물관</a:t>
            </a:r>
            <a:r>
              <a:rPr lang="en-US" altLang="ko-KR" dirty="0"/>
              <a:t>, </a:t>
            </a:r>
            <a:r>
              <a:rPr lang="ko-KR" altLang="en-US" dirty="0"/>
              <a:t>민속박물관</a:t>
            </a:r>
            <a:r>
              <a:rPr lang="en-US" altLang="ko-KR" dirty="0"/>
              <a:t>, </a:t>
            </a:r>
            <a:r>
              <a:rPr lang="ko-KR" altLang="en-US" dirty="0"/>
              <a:t>대한민국역사박물관</a:t>
            </a:r>
            <a:r>
              <a:rPr lang="en-US" altLang="ko-KR" dirty="0"/>
              <a:t>, </a:t>
            </a:r>
            <a:r>
              <a:rPr lang="ko-KR" altLang="en-US" dirty="0"/>
              <a:t>서울역사박물관</a:t>
            </a:r>
          </a:p>
          <a:p>
            <a:pPr lvl="0">
              <a:defRPr/>
            </a:pPr>
            <a:r>
              <a:rPr lang="en-US" altLang="ko-KR" dirty="0" err="1"/>
              <a:t>Templestay</a:t>
            </a:r>
            <a:r>
              <a:rPr lang="en-US" altLang="ko-KR" dirty="0"/>
              <a:t>(</a:t>
            </a:r>
            <a:r>
              <a:rPr lang="ko-KR" altLang="en-US" dirty="0" err="1"/>
              <a:t>진관사</a:t>
            </a:r>
            <a:r>
              <a:rPr lang="en-US" altLang="ko-KR" dirty="0"/>
              <a:t>)</a:t>
            </a:r>
          </a:p>
          <a:p>
            <a:pPr lvl="0">
              <a:defRPr/>
            </a:pPr>
            <a:r>
              <a:rPr lang="en-US" altLang="ko-KR" dirty="0"/>
              <a:t>NGO-</a:t>
            </a:r>
            <a:r>
              <a:rPr lang="en-US" altLang="ko-KR" dirty="0" err="1"/>
              <a:t>Besuch</a:t>
            </a:r>
            <a:r>
              <a:rPr lang="en-US" altLang="ko-KR" dirty="0"/>
              <a:t>: PSPD(</a:t>
            </a:r>
            <a:r>
              <a:rPr lang="ko-KR" altLang="en-US" dirty="0"/>
              <a:t>참여연대</a:t>
            </a:r>
            <a:r>
              <a:rPr lang="en-US" altLang="ko-KR" dirty="0"/>
              <a:t>)</a:t>
            </a:r>
          </a:p>
          <a:p>
            <a:pPr lvl="0">
              <a:defRPr/>
            </a:pPr>
            <a:r>
              <a:rPr lang="en-US" altLang="ko-KR" dirty="0" err="1"/>
              <a:t>Verschiedene</a:t>
            </a:r>
            <a:r>
              <a:rPr lang="en-US" altLang="ko-KR" dirty="0"/>
              <a:t> </a:t>
            </a:r>
            <a:r>
              <a:rPr lang="en-US" altLang="ko-KR" dirty="0" err="1"/>
              <a:t>Vorträge</a:t>
            </a:r>
            <a:endParaRPr lang="en-US" altLang="ko-KR"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Google Shape;782;ge25bfb01a4_0_0"/>
          <p:cNvSpPr txBox="1">
            <a:spLocks noGrp="1"/>
          </p:cNvSpPr>
          <p:nvPr>
            <p:ph type="title"/>
          </p:nvPr>
        </p:nvSpPr>
        <p:spPr>
          <a:xfrm>
            <a:off x="1203158" y="274638"/>
            <a:ext cx="9007642" cy="1143000"/>
          </a:xfrm>
          <a:prstGeom prst="rect">
            <a:avLst/>
          </a:prstGeom>
        </p:spPr>
        <p:txBody>
          <a:bodyPr wrap="square" lIns="91424" tIns="45700" rIns="91424" bIns="45700" anchor="ctr" anchorCtr="0">
            <a:normAutofit/>
          </a:bodyPr>
          <a:lstStyle/>
          <a:p>
            <a:pPr marL="0" lvl="0" indent="0" rtl="0">
              <a:spcBef>
                <a:spcPts val="0"/>
              </a:spcBef>
              <a:spcAft>
                <a:spcPts val="0"/>
              </a:spcAft>
              <a:buNone/>
              <a:defRPr/>
            </a:pPr>
            <a:r>
              <a:rPr lang="de-DE" sz="4000" b="1" dirty="0"/>
              <a:t>3. National Health Insurance</a:t>
            </a:r>
            <a:endParaRPr sz="4000" b="1" dirty="0"/>
          </a:p>
        </p:txBody>
      </p:sp>
      <p:sp>
        <p:nvSpPr>
          <p:cNvPr id="783" name="Google Shape;783;ge25bfb01a4_0_0"/>
          <p:cNvSpPr txBox="1">
            <a:spLocks noGrp="1"/>
          </p:cNvSpPr>
          <p:nvPr>
            <p:ph idx="1"/>
          </p:nvPr>
        </p:nvSpPr>
        <p:spPr>
          <a:xfrm>
            <a:off x="805911" y="1417638"/>
            <a:ext cx="10580775" cy="4723280"/>
          </a:xfrm>
          <a:prstGeom prst="rect">
            <a:avLst/>
          </a:prstGeom>
        </p:spPr>
        <p:txBody>
          <a:bodyPr wrap="square" lIns="91424" tIns="45700" rIns="91424" bIns="45700" anchor="t" anchorCtr="0">
            <a:normAutofit/>
          </a:bodyPr>
          <a:lstStyle/>
          <a:p>
            <a:pPr marL="457200" lvl="0" indent="-349250" algn="l" rtl="0">
              <a:lnSpc>
                <a:spcPct val="150000"/>
              </a:lnSpc>
              <a:spcBef>
                <a:spcPts val="360"/>
              </a:spcBef>
              <a:spcAft>
                <a:spcPts val="0"/>
              </a:spcAft>
              <a:buSzPct val="25000"/>
              <a:buChar char="●"/>
              <a:defRPr/>
            </a:pPr>
            <a:r>
              <a:rPr lang="de-DE" dirty="0"/>
              <a:t>verpflichtend bei einem D-2 Visum (über 6 Monate Aufenthalt)</a:t>
            </a:r>
          </a:p>
          <a:p>
            <a:pPr marL="457200" lvl="0" indent="-349250" algn="l" rtl="0">
              <a:lnSpc>
                <a:spcPct val="150000"/>
              </a:lnSpc>
              <a:spcBef>
                <a:spcPts val="0"/>
              </a:spcBef>
              <a:spcAft>
                <a:spcPts val="0"/>
              </a:spcAft>
              <a:buSzPct val="25000"/>
              <a:buChar char="●"/>
              <a:defRPr/>
            </a:pPr>
            <a:r>
              <a:rPr lang="de-DE" dirty="0"/>
              <a:t>automatische Registrierung bei Beantragung der RC</a:t>
            </a:r>
          </a:p>
          <a:p>
            <a:pPr marL="457200" lvl="0" indent="-349250" algn="l" rtl="0">
              <a:lnSpc>
                <a:spcPct val="150000"/>
              </a:lnSpc>
              <a:spcBef>
                <a:spcPts val="0"/>
              </a:spcBef>
              <a:spcAft>
                <a:spcPts val="0"/>
              </a:spcAft>
              <a:buSzPct val="25000"/>
              <a:buChar char="●"/>
              <a:defRPr/>
            </a:pPr>
            <a:r>
              <a:rPr lang="de-DE" dirty="0"/>
              <a:t>monatlich: 56,030 Won </a:t>
            </a:r>
            <a:r>
              <a:rPr lang="de-DE" dirty="0">
                <a:solidFill>
                  <a:srgbClr val="FF0000"/>
                </a:solidFill>
              </a:rPr>
              <a:t>seit 01.03.2022</a:t>
            </a:r>
          </a:p>
          <a:p>
            <a:pPr marL="457200" lvl="0" indent="-349250" algn="l" rtl="0" latinLnBrk="0">
              <a:lnSpc>
                <a:spcPct val="150000"/>
              </a:lnSpc>
              <a:spcBef>
                <a:spcPts val="0"/>
              </a:spcBef>
              <a:spcAft>
                <a:spcPts val="0"/>
              </a:spcAft>
              <a:buSzPct val="25000"/>
              <a:buChar char="●"/>
              <a:defRPr/>
            </a:pPr>
            <a:r>
              <a:rPr lang="de-DE" dirty="0"/>
              <a:t>Krankenhausaufenthalt, ärztliche Behandlung, Pflege bei Erkrankung, </a:t>
            </a:r>
            <a:br>
              <a:rPr lang="de-DE" dirty="0"/>
            </a:br>
            <a:r>
              <a:rPr lang="de-DE" dirty="0"/>
              <a:t>Gesundheitscheck</a:t>
            </a:r>
          </a:p>
          <a:p>
            <a:pPr marL="457200" lvl="0" indent="-349250" algn="l" rtl="0">
              <a:lnSpc>
                <a:spcPct val="150000"/>
              </a:lnSpc>
              <a:spcBef>
                <a:spcPts val="0"/>
              </a:spcBef>
              <a:spcAft>
                <a:spcPts val="0"/>
              </a:spcAft>
              <a:buSzPct val="25000"/>
              <a:buChar char="●"/>
              <a:defRPr/>
            </a:pPr>
            <a:r>
              <a:rPr lang="de-DE" dirty="0"/>
              <a:t>Möglichkeit der Befreiung: </a:t>
            </a:r>
          </a:p>
          <a:p>
            <a:pPr marL="457200" lvl="0" indent="0" algn="l" rtl="0">
              <a:lnSpc>
                <a:spcPct val="150000"/>
              </a:lnSpc>
              <a:spcBef>
                <a:spcPts val="360"/>
              </a:spcBef>
              <a:spcAft>
                <a:spcPts val="0"/>
              </a:spcAft>
              <a:buNone/>
              <a:defRPr/>
            </a:pPr>
            <a:r>
              <a:rPr lang="de-DE" dirty="0"/>
              <a:t>- Vertrag mit der dt. Versicherung auf koreanisch übersetzt</a:t>
            </a:r>
          </a:p>
          <a:p>
            <a:pPr marL="457200" lvl="0" indent="0" algn="l" rtl="0">
              <a:lnSpc>
                <a:spcPct val="150000"/>
              </a:lnSpc>
              <a:spcBef>
                <a:spcPts val="360"/>
              </a:spcBef>
              <a:spcAft>
                <a:spcPts val="0"/>
              </a:spcAft>
              <a:buNone/>
              <a:defRPr/>
            </a:pPr>
            <a:r>
              <a:rPr lang="de-DE" dirty="0"/>
              <a:t>- muss 1000 Euro abdecken</a:t>
            </a:r>
          </a:p>
          <a:p>
            <a:pPr marL="457200" lvl="0" indent="0" algn="l" rtl="0">
              <a:lnSpc>
                <a:spcPct val="150000"/>
              </a:lnSpc>
              <a:spcBef>
                <a:spcPts val="360"/>
              </a:spcBef>
              <a:spcAft>
                <a:spcPts val="0"/>
              </a:spcAft>
              <a:buNone/>
              <a:defRPr/>
            </a:pPr>
            <a:r>
              <a:rPr lang="de-DE" dirty="0"/>
              <a:t>- Liste aller Dinge die abgedeckt werden</a:t>
            </a:r>
          </a:p>
        </p:txBody>
      </p:sp>
      <p:pic>
        <p:nvPicPr>
          <p:cNvPr id="784" name="Google Shape;784;ge25bfb01a4_0_0"/>
          <p:cNvPicPr/>
          <p:nvPr/>
        </p:nvPicPr>
        <p:blipFill rotWithShape="1">
          <a:blip r:embed="rId3">
            <a:alphaModFix/>
          </a:blip>
          <a:stretch>
            <a:fillRect/>
          </a:stretch>
        </p:blipFill>
        <p:spPr>
          <a:xfrm>
            <a:off x="8877300" y="5267325"/>
            <a:ext cx="2409826" cy="96530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Google Shape;794;ge25bfb01a4_0_10"/>
          <p:cNvSpPr txBox="1">
            <a:spLocks noGrp="1"/>
          </p:cNvSpPr>
          <p:nvPr>
            <p:ph type="title"/>
          </p:nvPr>
        </p:nvSpPr>
        <p:spPr>
          <a:xfrm>
            <a:off x="1483962" y="274638"/>
            <a:ext cx="8726838" cy="1143000"/>
          </a:xfrm>
          <a:prstGeom prst="rect">
            <a:avLst/>
          </a:prstGeom>
        </p:spPr>
        <p:txBody>
          <a:bodyPr wrap="square" lIns="91424" tIns="45700" rIns="91424" bIns="45700" anchor="ctr" anchorCtr="0">
            <a:normAutofit/>
          </a:bodyPr>
          <a:lstStyle/>
          <a:p>
            <a:pPr marL="0" lvl="0" indent="0" rtl="0">
              <a:spcBef>
                <a:spcPts val="0"/>
              </a:spcBef>
              <a:spcAft>
                <a:spcPts val="0"/>
              </a:spcAft>
              <a:buNone/>
              <a:defRPr/>
            </a:pPr>
            <a:r>
              <a:rPr lang="de-DE" sz="4000" b="1" dirty="0"/>
              <a:t>4. [COVID-19] Informationen</a:t>
            </a:r>
            <a:endParaRPr sz="4000" b="1" dirty="0"/>
          </a:p>
        </p:txBody>
      </p:sp>
      <p:sp>
        <p:nvSpPr>
          <p:cNvPr id="795" name="Google Shape;795;ge25bfb01a4_0_10"/>
          <p:cNvSpPr txBox="1">
            <a:spLocks noGrp="1"/>
          </p:cNvSpPr>
          <p:nvPr>
            <p:ph idx="1"/>
          </p:nvPr>
        </p:nvSpPr>
        <p:spPr>
          <a:xfrm>
            <a:off x="1483962" y="1615698"/>
            <a:ext cx="9224075" cy="4526100"/>
          </a:xfrm>
          <a:prstGeom prst="rect">
            <a:avLst/>
          </a:prstGeom>
        </p:spPr>
        <p:txBody>
          <a:bodyPr wrap="square" lIns="91424" tIns="45700" rIns="91424" bIns="45700" anchor="t" anchorCtr="0">
            <a:normAutofit/>
          </a:bodyPr>
          <a:lstStyle/>
          <a:p>
            <a:pPr marL="0" lvl="0" indent="0" algn="l" rtl="0">
              <a:spcBef>
                <a:spcPts val="360"/>
              </a:spcBef>
              <a:spcAft>
                <a:spcPts val="0"/>
              </a:spcAft>
              <a:buNone/>
              <a:defRPr/>
            </a:pPr>
            <a:r>
              <a:rPr lang="de-DE" sz="3200" b="1" dirty="0"/>
              <a:t>4.1 Vor der Einreise </a:t>
            </a:r>
            <a:endParaRPr lang="de-DE" sz="3200" dirty="0"/>
          </a:p>
          <a:p>
            <a:pPr marL="514350" indent="-457200">
              <a:buSzPct val="100000"/>
              <a:defRPr/>
            </a:pPr>
            <a:r>
              <a:rPr lang="de-DE" sz="2000" dirty="0"/>
              <a:t>Direktflug buchen </a:t>
            </a:r>
          </a:p>
          <a:p>
            <a:pPr marL="514350" indent="-457200" latinLnBrk="0">
              <a:buSzPct val="100000"/>
              <a:defRPr/>
            </a:pPr>
            <a:r>
              <a:rPr lang="de-DE" sz="2000" dirty="0"/>
              <a:t>Coronatest(PCR oder Anti-Gen Schnellest), </a:t>
            </a:r>
            <a:r>
              <a:rPr lang="de-DE" sz="2000" dirty="0">
                <a:solidFill>
                  <a:srgbClr val="FF0000"/>
                </a:solidFill>
              </a:rPr>
              <a:t>Impfnachweis</a:t>
            </a:r>
          </a:p>
          <a:p>
            <a:pPr marL="514350" indent="-457200">
              <a:buSzPct val="100000"/>
              <a:defRPr/>
            </a:pPr>
            <a:r>
              <a:rPr lang="de-DE" sz="2000" dirty="0"/>
              <a:t>Ansprechpartner in Korea </a:t>
            </a:r>
          </a:p>
          <a:p>
            <a:pPr marL="514350" indent="-457200">
              <a:buSzPct val="100000"/>
              <a:defRPr/>
            </a:pPr>
            <a:r>
              <a:rPr lang="de-DE" sz="2000" dirty="0">
                <a:solidFill>
                  <a:srgbClr val="FF0000"/>
                </a:solidFill>
              </a:rPr>
              <a:t>SIM Karte organisieren</a:t>
            </a:r>
          </a:p>
          <a:p>
            <a:pPr marL="514350" indent="-457200">
              <a:buSzPct val="100000"/>
              <a:defRPr/>
            </a:pPr>
            <a:r>
              <a:rPr lang="de-DE" sz="2000" dirty="0">
                <a:solidFill>
                  <a:srgbClr val="FF0000"/>
                </a:solidFill>
              </a:rPr>
              <a:t>Q-Code: Vor der Abreise in das Q-Code System eintragen</a:t>
            </a:r>
          </a:p>
          <a:p>
            <a:pPr marL="514350" indent="-457200">
              <a:buSzPct val="100000"/>
              <a:defRPr/>
            </a:pPr>
            <a:r>
              <a:rPr lang="de-DE" sz="2000" dirty="0">
                <a:solidFill>
                  <a:srgbClr val="FF0000"/>
                </a:solidFill>
              </a:rPr>
              <a:t>https://cov19ent.kdca.go.kr/cpassportal/biz/beffatstmnt/main.do?lang=en</a:t>
            </a:r>
            <a:endParaRPr lang="de-DE" sz="2700" dirty="0"/>
          </a:p>
          <a:p>
            <a:pPr marL="0" lvl="0" indent="0" algn="l" rtl="0">
              <a:spcBef>
                <a:spcPts val="360"/>
              </a:spcBef>
              <a:spcAft>
                <a:spcPts val="0"/>
              </a:spcAft>
              <a:buNone/>
              <a:defRPr/>
            </a:pPr>
            <a:r>
              <a:rPr lang="en-KR" b="1" dirty="0"/>
              <a:t>Wichtig: </a:t>
            </a:r>
            <a:r>
              <a:rPr lang="en-KR" dirty="0"/>
              <a:t>Derzeit </a:t>
            </a:r>
            <a:r>
              <a:rPr lang="en-US" dirty="0" err="1"/>
              <a:t>besteht</a:t>
            </a:r>
            <a:r>
              <a:rPr lang="en-KR" dirty="0"/>
              <a:t> </a:t>
            </a:r>
            <a:r>
              <a:rPr lang="en-US" dirty="0" err="1"/>
              <a:t>keine</a:t>
            </a:r>
            <a:r>
              <a:rPr lang="en-KR" dirty="0"/>
              <a:t> Quarantäne</a:t>
            </a:r>
            <a:r>
              <a:rPr lang="en-US" dirty="0" err="1"/>
              <a:t>pflicht</a:t>
            </a:r>
            <a:r>
              <a:rPr lang="en-US" dirty="0"/>
              <a:t> </a:t>
            </a:r>
            <a:r>
              <a:rPr lang="en-US" dirty="0" err="1"/>
              <a:t>mehr</a:t>
            </a:r>
            <a:endParaRPr lang="en-US" dirty="0"/>
          </a:p>
          <a:p>
            <a:pPr marL="0" lvl="0" indent="0" algn="just" rtl="0">
              <a:spcBef>
                <a:spcPts val="360"/>
              </a:spcBef>
              <a:spcAft>
                <a:spcPts val="0"/>
              </a:spcAft>
              <a:buNone/>
              <a:defRPr/>
            </a:pPr>
            <a:r>
              <a:rPr lang="en-US" b="1" dirty="0"/>
              <a:t>Stand der Information</a:t>
            </a:r>
            <a:r>
              <a:rPr lang="en-US" dirty="0"/>
              <a:t>: </a:t>
            </a:r>
            <a:r>
              <a:rPr lang="en-US" dirty="0" err="1"/>
              <a:t>Januar</a:t>
            </a:r>
            <a:r>
              <a:rPr lang="en-US" dirty="0"/>
              <a:t> 2022</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Google Shape;800;ge25bfb01a4_0_17"/>
          <p:cNvSpPr txBox="1">
            <a:spLocks noGrp="1"/>
          </p:cNvSpPr>
          <p:nvPr>
            <p:ph type="title"/>
          </p:nvPr>
        </p:nvSpPr>
        <p:spPr>
          <a:xfrm>
            <a:off x="1507210" y="274638"/>
            <a:ext cx="8703590" cy="1143000"/>
          </a:xfrm>
          <a:prstGeom prst="rect">
            <a:avLst/>
          </a:prstGeom>
        </p:spPr>
        <p:txBody>
          <a:bodyPr wrap="square" lIns="91424" tIns="45700" rIns="91424" bIns="45700" anchor="ctr" anchorCtr="0">
            <a:normAutofit/>
          </a:bodyPr>
          <a:lstStyle/>
          <a:p>
            <a:pPr marL="0" lvl="0" indent="0" rtl="0">
              <a:spcBef>
                <a:spcPts val="0"/>
              </a:spcBef>
              <a:spcAft>
                <a:spcPts val="0"/>
              </a:spcAft>
              <a:buNone/>
              <a:defRPr/>
            </a:pPr>
            <a:r>
              <a:rPr lang="de-DE" sz="3300" b="1" dirty="0"/>
              <a:t>4.2 Einreise</a:t>
            </a:r>
            <a:endParaRPr sz="3300" b="1" dirty="0"/>
          </a:p>
        </p:txBody>
      </p:sp>
      <p:sp>
        <p:nvSpPr>
          <p:cNvPr id="801" name="Google Shape;801;ge25bfb01a4_0_17"/>
          <p:cNvSpPr txBox="1">
            <a:spLocks noGrp="1"/>
          </p:cNvSpPr>
          <p:nvPr>
            <p:ph idx="1"/>
          </p:nvPr>
        </p:nvSpPr>
        <p:spPr>
          <a:xfrm>
            <a:off x="1507210" y="1896176"/>
            <a:ext cx="9177580" cy="4047561"/>
          </a:xfrm>
          <a:prstGeom prst="rect">
            <a:avLst/>
          </a:prstGeom>
        </p:spPr>
        <p:txBody>
          <a:bodyPr wrap="square" lIns="91424" tIns="45700" rIns="91424" bIns="45700" anchor="t" anchorCtr="0">
            <a:normAutofit/>
          </a:bodyPr>
          <a:lstStyle/>
          <a:p>
            <a:pPr marL="0" lvl="0" indent="0" algn="l" rtl="0">
              <a:lnSpc>
                <a:spcPct val="115000"/>
              </a:lnSpc>
              <a:spcBef>
                <a:spcPts val="360"/>
              </a:spcBef>
              <a:spcAft>
                <a:spcPts val="0"/>
              </a:spcAft>
              <a:buNone/>
              <a:defRPr/>
            </a:pPr>
            <a:r>
              <a:rPr lang="de-DE" b="1" dirty="0"/>
              <a:t>Am Flughafen in Korea</a:t>
            </a:r>
          </a:p>
          <a:p>
            <a:pPr marL="0" lvl="0" indent="0" algn="l" rtl="0">
              <a:lnSpc>
                <a:spcPct val="115000"/>
              </a:lnSpc>
              <a:spcBef>
                <a:spcPts val="360"/>
              </a:spcBef>
              <a:spcAft>
                <a:spcPts val="0"/>
              </a:spcAft>
              <a:buNone/>
              <a:defRPr/>
            </a:pPr>
            <a:endParaRPr lang="de-DE" b="1" dirty="0"/>
          </a:p>
          <a:p>
            <a:pPr marL="514350" indent="-457200" latinLnBrk="0">
              <a:lnSpc>
                <a:spcPct val="115000"/>
              </a:lnSpc>
              <a:buSzPct val="100000"/>
              <a:defRPr/>
            </a:pPr>
            <a:r>
              <a:rPr lang="de-DE" dirty="0"/>
              <a:t>Dokumente jeglicher Art ausgedruckt und griffbereit  haben (persönliche und Uni Dokumente)</a:t>
            </a:r>
          </a:p>
          <a:p>
            <a:pPr marL="514350" indent="-457200">
              <a:lnSpc>
                <a:spcPct val="115000"/>
              </a:lnSpc>
              <a:buSzPct val="100000"/>
              <a:defRPr/>
            </a:pPr>
            <a:r>
              <a:rPr lang="de-DE" dirty="0"/>
              <a:t>koreanische SIM Karte &amp; Nummer (Falls nicht vorhanden, meine Telefonnummer als Kontaktperson angeben)</a:t>
            </a:r>
          </a:p>
          <a:p>
            <a:pPr marL="514350" indent="-457200">
              <a:lnSpc>
                <a:spcPct val="115000"/>
              </a:lnSpc>
              <a:buSzPct val="100000"/>
              <a:defRPr/>
            </a:pPr>
            <a:r>
              <a:rPr lang="de-DE" dirty="0"/>
              <a:t>Fieber am Flughafen: extra Unterkunft &amp; Test  </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AAEB-10C3-A044-A394-7A82D054433A}"/>
              </a:ext>
            </a:extLst>
          </p:cNvPr>
          <p:cNvSpPr>
            <a:spLocks noGrp="1"/>
          </p:cNvSpPr>
          <p:nvPr>
            <p:ph type="title"/>
          </p:nvPr>
        </p:nvSpPr>
        <p:spPr>
          <a:xfrm>
            <a:off x="1066800" y="658659"/>
            <a:ext cx="10058400" cy="1073888"/>
          </a:xfrm>
        </p:spPr>
        <p:txBody>
          <a:bodyPr>
            <a:normAutofit/>
          </a:bodyPr>
          <a:lstStyle/>
          <a:p>
            <a:r>
              <a:rPr lang="en-US" sz="4000" b="1" dirty="0">
                <a:latin typeface="Century Gothic" panose="020B0502020202020204" pitchFamily="34" charset="0"/>
              </a:rPr>
              <a:t>5</a:t>
            </a:r>
            <a:r>
              <a:rPr lang="en-KR" sz="4000" b="1" dirty="0">
                <a:latin typeface="Century Gothic" panose="020B0502020202020204" pitchFamily="34" charset="0"/>
              </a:rPr>
              <a:t>. Hinweise &amp; Tipps</a:t>
            </a:r>
          </a:p>
        </p:txBody>
      </p:sp>
      <p:sp>
        <p:nvSpPr>
          <p:cNvPr id="3" name="Text Placeholder 2">
            <a:extLst>
              <a:ext uri="{FF2B5EF4-FFF2-40B4-BE49-F238E27FC236}">
                <a16:creationId xmlns:a16="http://schemas.microsoft.com/office/drawing/2014/main" id="{9C412365-7489-634E-82B7-2FF9246CBDE6}"/>
              </a:ext>
            </a:extLst>
          </p:cNvPr>
          <p:cNvSpPr>
            <a:spLocks noGrp="1"/>
          </p:cNvSpPr>
          <p:nvPr>
            <p:ph idx="1"/>
          </p:nvPr>
        </p:nvSpPr>
        <p:spPr>
          <a:xfrm>
            <a:off x="1066800" y="1732547"/>
            <a:ext cx="10058400" cy="4437248"/>
          </a:xfrm>
        </p:spPr>
        <p:txBody>
          <a:bodyPr>
            <a:normAutofit/>
          </a:bodyPr>
          <a:lstStyle/>
          <a:p>
            <a:pPr marL="628650" indent="-514350">
              <a:lnSpc>
                <a:spcPct val="150000"/>
              </a:lnSpc>
              <a:buSzPct val="70000"/>
            </a:pPr>
            <a:r>
              <a:rPr lang="en-KR" sz="2000" dirty="0">
                <a:latin typeface="Century Gothic" panose="020B0502020202020204" pitchFamily="34" charset="0"/>
              </a:rPr>
              <a:t>Das ist ein </a:t>
            </a:r>
            <a:r>
              <a:rPr lang="en-KR" sz="2000" b="1" dirty="0">
                <a:latin typeface="Century Gothic" panose="020B0502020202020204" pitchFamily="34" charset="0"/>
              </a:rPr>
              <a:t>akademisches Auslandsjahr, </a:t>
            </a:r>
            <a:r>
              <a:rPr lang="en-KR" sz="2000" dirty="0">
                <a:latin typeface="Century Gothic" panose="020B0502020202020204" pitchFamily="34" charset="0"/>
              </a:rPr>
              <a:t>ihr seit hier zum Studieren, vergesst das nicht </a:t>
            </a:r>
          </a:p>
          <a:p>
            <a:pPr marL="628650" indent="-514350">
              <a:lnSpc>
                <a:spcPct val="150000"/>
              </a:lnSpc>
              <a:buSzPct val="70000"/>
            </a:pPr>
            <a:r>
              <a:rPr lang="en-US" sz="2000" b="1" dirty="0">
                <a:latin typeface="Century Gothic" panose="020B0502020202020204" pitchFamily="34" charset="0"/>
              </a:rPr>
              <a:t>B</a:t>
            </a:r>
            <a:r>
              <a:rPr lang="en-KR" sz="2000" b="1" dirty="0">
                <a:latin typeface="Century Gothic" panose="020B0502020202020204" pitchFamily="34" charset="0"/>
              </a:rPr>
              <a:t>emüht euch früh genug um ein Praktikum</a:t>
            </a:r>
            <a:r>
              <a:rPr lang="en-KR" sz="2000" dirty="0">
                <a:latin typeface="Century Gothic" panose="020B0502020202020204" pitchFamily="34" charset="0"/>
              </a:rPr>
              <a:t>, es lohnt sich </a:t>
            </a:r>
          </a:p>
          <a:p>
            <a:pPr marL="628650" indent="-514350" latinLnBrk="0">
              <a:lnSpc>
                <a:spcPct val="150000"/>
              </a:lnSpc>
              <a:buSzPct val="70000"/>
            </a:pPr>
            <a:r>
              <a:rPr lang="en-KR" sz="2000" dirty="0">
                <a:latin typeface="Century Gothic" panose="020B0502020202020204" pitchFamily="34" charset="0"/>
              </a:rPr>
              <a:t>Das Auslandsjahr ist nicht einfach, </a:t>
            </a:r>
            <a:r>
              <a:rPr lang="en-KR" sz="2000" b="1" dirty="0">
                <a:latin typeface="Century Gothic" panose="020B0502020202020204" pitchFamily="34" charset="0"/>
              </a:rPr>
              <a:t>es kann sehr stressig werden </a:t>
            </a:r>
            <a:r>
              <a:rPr lang="en-KR" sz="2000" dirty="0">
                <a:latin typeface="Century Gothic" panose="020B0502020202020204" pitchFamily="34" charset="0"/>
              </a:rPr>
              <a:t>und viele kommen an ihre Grenzen   </a:t>
            </a:r>
            <a:r>
              <a:rPr lang="en-KR" sz="2000" dirty="0">
                <a:latin typeface="Century Gothic" panose="020B0502020202020204" pitchFamily="34" charset="0"/>
                <a:sym typeface="Wingdings" pitchFamily="2" charset="2"/>
              </a:rPr>
              <a:t> </a:t>
            </a:r>
            <a:r>
              <a:rPr lang="en-KR" sz="2000" b="1" dirty="0">
                <a:latin typeface="Century Gothic" panose="020B0502020202020204" pitchFamily="34" charset="0"/>
              </a:rPr>
              <a:t>Zeit gut einteilen, Ziel vor Augen haben </a:t>
            </a:r>
          </a:p>
          <a:p>
            <a:pPr marL="628650" indent="-514350">
              <a:lnSpc>
                <a:spcPct val="150000"/>
              </a:lnSpc>
              <a:buSzPct val="70000"/>
            </a:pPr>
            <a:r>
              <a:rPr lang="en-KR" sz="2000" dirty="0">
                <a:latin typeface="Century Gothic" panose="020B0502020202020204" pitchFamily="34" charset="0"/>
              </a:rPr>
              <a:t>Ihr seid in Korea: </a:t>
            </a:r>
            <a:r>
              <a:rPr lang="en-KR" sz="2000" b="1" dirty="0">
                <a:latin typeface="Century Gothic" panose="020B0502020202020204" pitchFamily="34" charset="0"/>
              </a:rPr>
              <a:t>sprecht die Sprache, involviert euch in die Kultur, in Clubs, nutzt eure Möglichkeiten hier</a:t>
            </a:r>
          </a:p>
        </p:txBody>
      </p:sp>
    </p:spTree>
    <p:extLst>
      <p:ext uri="{BB962C8B-B14F-4D97-AF65-F5344CB8AC3E}">
        <p14:creationId xmlns:p14="http://schemas.microsoft.com/office/powerpoint/2010/main" val="2058103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lgn="ctr">
              <a:defRPr/>
            </a:pPr>
            <a:r>
              <a:rPr lang="en-US" altLang="ko-KR" sz="5400" b="1" dirty="0">
                <a:solidFill>
                  <a:srgbClr val="C00000"/>
                </a:solidFill>
              </a:rPr>
              <a:t>TUCKU</a:t>
            </a:r>
            <a:endParaRPr lang="ko-KR" altLang="en-US" sz="5400" b="1" dirty="0">
              <a:solidFill>
                <a:srgbClr val="C00000"/>
              </a:solidFill>
            </a:endParaRPr>
          </a:p>
        </p:txBody>
      </p:sp>
      <p:sp>
        <p:nvSpPr>
          <p:cNvPr id="3" name="Inhaltsplatzhalter 2"/>
          <p:cNvSpPr>
            <a:spLocks noGrp="1"/>
          </p:cNvSpPr>
          <p:nvPr>
            <p:ph idx="1"/>
          </p:nvPr>
        </p:nvSpPr>
        <p:spPr>
          <a:xfrm>
            <a:off x="609599" y="2009775"/>
            <a:ext cx="10972798" cy="1885950"/>
          </a:xfrm>
        </p:spPr>
        <p:txBody>
          <a:bodyPr>
            <a:normAutofit/>
          </a:bodyPr>
          <a:lstStyle/>
          <a:p>
            <a:pPr marL="0" indent="0" algn="ctr">
              <a:buNone/>
              <a:defRPr/>
            </a:pPr>
            <a:r>
              <a:rPr lang="de-DE" sz="4800" b="1" dirty="0"/>
              <a:t>Vielen Dank </a:t>
            </a:r>
          </a:p>
          <a:p>
            <a:pPr marL="0" indent="0" algn="ctr">
              <a:buNone/>
              <a:defRPr/>
            </a:pPr>
            <a:r>
              <a:rPr lang="de-DE" sz="4800" b="1" dirty="0"/>
              <a:t>für Ihre Aufmerksamkeit!</a:t>
            </a:r>
          </a:p>
        </p:txBody>
      </p:sp>
      <p:pic>
        <p:nvPicPr>
          <p:cNvPr id="4" name="Google Shape;85;p1">
            <a:extLst>
              <a:ext uri="{FF2B5EF4-FFF2-40B4-BE49-F238E27FC236}">
                <a16:creationId xmlns:a16="http://schemas.microsoft.com/office/drawing/2014/main" id="{BFC79D79-E472-4D54-AB64-0EFB300F38A1}"/>
              </a:ext>
            </a:extLst>
          </p:cNvPr>
          <p:cNvPicPr preferRelativeResize="0"/>
          <p:nvPr/>
        </p:nvPicPr>
        <p:blipFill rotWithShape="1">
          <a:blip r:embed="rId2">
            <a:alphaModFix/>
          </a:blip>
          <a:srcRect/>
          <a:stretch/>
        </p:blipFill>
        <p:spPr>
          <a:xfrm>
            <a:off x="4762499" y="4848224"/>
            <a:ext cx="3495675" cy="11239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2974" y="912813"/>
            <a:ext cx="10972798" cy="724601"/>
          </a:xfrm>
        </p:spPr>
        <p:txBody>
          <a:bodyPr>
            <a:normAutofit/>
          </a:bodyPr>
          <a:lstStyle/>
          <a:p>
            <a:pPr lvl="0">
              <a:defRPr/>
            </a:pPr>
            <a:r>
              <a:rPr lang="en-US" altLang="ko-KR" sz="3300" b="1" dirty="0" err="1">
                <a:solidFill>
                  <a:schemeClr val="tx1"/>
                </a:solidFill>
              </a:rPr>
              <a:t>Bewerbungsunterlagen</a:t>
            </a:r>
            <a:r>
              <a:rPr lang="en-US" altLang="ko-KR" sz="3300" b="1" dirty="0">
                <a:solidFill>
                  <a:schemeClr val="tx1"/>
                </a:solidFill>
              </a:rPr>
              <a:t> </a:t>
            </a:r>
            <a:r>
              <a:rPr lang="de-DE" altLang="ko-KR" sz="3300" b="1" dirty="0"/>
              <a:t>für Koreanistik</a:t>
            </a:r>
            <a:endParaRPr lang="ko-KR" altLang="en-US" sz="3300" b="1" dirty="0">
              <a:solidFill>
                <a:schemeClr val="tx1"/>
              </a:solidFill>
            </a:endParaRPr>
          </a:p>
        </p:txBody>
      </p:sp>
      <p:sp>
        <p:nvSpPr>
          <p:cNvPr id="3" name="Inhaltsplatzhalter 2"/>
          <p:cNvSpPr>
            <a:spLocks noGrp="1"/>
          </p:cNvSpPr>
          <p:nvPr>
            <p:ph idx="1"/>
          </p:nvPr>
        </p:nvSpPr>
        <p:spPr>
          <a:xfrm>
            <a:off x="837524" y="1772430"/>
            <a:ext cx="10164774" cy="5929354"/>
          </a:xfrm>
        </p:spPr>
        <p:txBody>
          <a:bodyPr>
            <a:normAutofit/>
          </a:bodyPr>
          <a:lstStyle/>
          <a:p>
            <a:pPr marL="0" lvl="0" indent="0">
              <a:buNone/>
              <a:defRPr/>
            </a:pPr>
            <a:r>
              <a:rPr lang="de-DE" dirty="0"/>
              <a:t>6. Formlose Übersichtstabelle mit Noten bisher erworbener Scheine und Umrechnung der Durchschnittsnote in GPA </a:t>
            </a:r>
          </a:p>
          <a:p>
            <a:pPr marL="0" lvl="0" indent="0">
              <a:buNone/>
              <a:defRPr/>
            </a:pPr>
            <a:r>
              <a:rPr lang="de-DE" dirty="0"/>
              <a:t>7. </a:t>
            </a:r>
            <a:r>
              <a:rPr lang="de-DE" b="1" dirty="0"/>
              <a:t>Unterschriebene Einverständniserklärung </a:t>
            </a:r>
            <a:r>
              <a:rPr lang="de-DE" dirty="0"/>
              <a:t>über die Voraussetzungen und Bedingungen </a:t>
            </a:r>
          </a:p>
          <a:p>
            <a:pPr marL="0" lvl="0" indent="0">
              <a:buNone/>
              <a:defRPr/>
            </a:pPr>
            <a:r>
              <a:rPr lang="de-DE" dirty="0"/>
              <a:t>für die Teilnahme am TUCKU-Austauschprogramm mit Partnerhochschulen in </a:t>
            </a:r>
            <a:br>
              <a:rPr lang="de-DE" dirty="0"/>
            </a:br>
            <a:r>
              <a:rPr lang="de-DE" dirty="0"/>
              <a:t>Korea (wird zuvor verteilt)</a:t>
            </a:r>
          </a:p>
          <a:p>
            <a:pPr marL="0" lvl="0" indent="0">
              <a:buNone/>
              <a:defRPr/>
            </a:pPr>
            <a:r>
              <a:rPr lang="de-DE" dirty="0"/>
              <a:t>8. Angabe und Priorisierung von drei Wunschuniversitäten</a:t>
            </a:r>
            <a:r>
              <a:rPr lang="en-US" altLang="ko-KR" dirty="0"/>
              <a:t> --&gt; </a:t>
            </a:r>
            <a:r>
              <a:rPr lang="en-US" altLang="ko-KR" dirty="0" err="1"/>
              <a:t>aber</a:t>
            </a:r>
            <a:r>
              <a:rPr lang="en-US" altLang="ko-KR" dirty="0"/>
              <a:t> </a:t>
            </a:r>
            <a:r>
              <a:rPr lang="de-DE" b="1" dirty="0"/>
              <a:t>keine Gewähr</a:t>
            </a:r>
            <a:r>
              <a:rPr lang="de-DE" dirty="0"/>
              <a:t> für</a:t>
            </a:r>
            <a:r>
              <a:rPr lang="en-US" altLang="ko-KR" dirty="0"/>
              <a:t> die </a:t>
            </a:r>
            <a:r>
              <a:rPr lang="en-US" altLang="ko-KR" dirty="0" err="1"/>
              <a:t>Nominierung</a:t>
            </a:r>
            <a:r>
              <a:rPr lang="en-US" altLang="ko-KR" dirty="0"/>
              <a:t> in die</a:t>
            </a:r>
            <a:r>
              <a:rPr lang="de-DE" dirty="0"/>
              <a:t> Wunschuniversität</a:t>
            </a:r>
          </a:p>
          <a:p>
            <a:pPr marL="0" lvl="0" indent="0">
              <a:buNone/>
              <a:defRPr/>
            </a:pPr>
            <a:endParaRPr lang="de-DE" dirty="0"/>
          </a:p>
          <a:p>
            <a:pPr lvl="0">
              <a:defRPr/>
            </a:pPr>
            <a:r>
              <a:rPr lang="de-DE" dirty="0"/>
              <a:t>Mehr Infos unter:</a:t>
            </a:r>
          </a:p>
          <a:p>
            <a:pPr lvl="0">
              <a:defRPr/>
            </a:pPr>
            <a:r>
              <a:rPr lang="de-DE" dirty="0">
                <a:hlinkClick r:id="rId2"/>
              </a:rPr>
              <a:t>https://uni-tuebingen.de/fakultaeten/philosophische-fakultaet/fachbereiche/asien-orient-wissenschaften/koreanistik/tucku/bewerbung/</a:t>
            </a:r>
            <a:endParaRPr lang="de-DE" dirty="0"/>
          </a:p>
          <a:p>
            <a:pPr marL="0" lvl="0" indent="0">
              <a:buNone/>
              <a:defRPr/>
            </a:pPr>
            <a:endParaRPr lang="de-DE" dirty="0"/>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47675" y="223494"/>
            <a:ext cx="12306300" cy="1371600"/>
          </a:xfrm>
        </p:spPr>
        <p:txBody>
          <a:bodyPr>
            <a:normAutofit fontScale="90000"/>
          </a:bodyPr>
          <a:lstStyle/>
          <a:p>
            <a:pPr>
              <a:defRPr/>
            </a:pPr>
            <a:r>
              <a:rPr lang="ko-KR" altLang="en-US" dirty="0" err="1"/>
              <a:t>Ü</a:t>
            </a:r>
            <a:r>
              <a:rPr lang="en-US" altLang="ko-KR" dirty="0" err="1"/>
              <a:t>bersichtstabelle</a:t>
            </a:r>
            <a:r>
              <a:rPr lang="en-US" altLang="ko-KR" dirty="0"/>
              <a:t> der </a:t>
            </a:r>
            <a:r>
              <a:rPr lang="en-US" altLang="ko-KR" dirty="0" err="1"/>
              <a:t>erworbenen</a:t>
            </a:r>
            <a:r>
              <a:rPr lang="en-US" altLang="ko-KR" dirty="0"/>
              <a:t> </a:t>
            </a:r>
            <a:r>
              <a:rPr lang="en-US" altLang="ko-KR" dirty="0" err="1"/>
              <a:t>Scheine</a:t>
            </a:r>
            <a:endParaRPr lang="en-US" altLang="ko-KR"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783920067"/>
              </p:ext>
            </p:extLst>
          </p:nvPr>
        </p:nvGraphicFramePr>
        <p:xfrm>
          <a:off x="610554" y="1800342"/>
          <a:ext cx="10970891" cy="4290652"/>
        </p:xfrm>
        <a:graphic>
          <a:graphicData uri="http://schemas.openxmlformats.org/drawingml/2006/table">
            <a:tbl>
              <a:tblPr firstRow="1" bandRow="1">
                <a:tableStyleId>{01A66EDD-3DAB-4C5B-A090-DC80EC1FD486}</a:tableStyleId>
              </a:tblPr>
              <a:tblGrid>
                <a:gridCol w="2192655">
                  <a:extLst>
                    <a:ext uri="{9D8B030D-6E8A-4147-A177-3AD203B41FA5}">
                      <a16:colId xmlns:a16="http://schemas.microsoft.com/office/drawing/2014/main" val="20000"/>
                    </a:ext>
                  </a:extLst>
                </a:gridCol>
                <a:gridCol w="2194559">
                  <a:extLst>
                    <a:ext uri="{9D8B030D-6E8A-4147-A177-3AD203B41FA5}">
                      <a16:colId xmlns:a16="http://schemas.microsoft.com/office/drawing/2014/main" val="20001"/>
                    </a:ext>
                  </a:extLst>
                </a:gridCol>
                <a:gridCol w="2194559">
                  <a:extLst>
                    <a:ext uri="{9D8B030D-6E8A-4147-A177-3AD203B41FA5}">
                      <a16:colId xmlns:a16="http://schemas.microsoft.com/office/drawing/2014/main" val="20002"/>
                    </a:ext>
                  </a:extLst>
                </a:gridCol>
                <a:gridCol w="2194559">
                  <a:extLst>
                    <a:ext uri="{9D8B030D-6E8A-4147-A177-3AD203B41FA5}">
                      <a16:colId xmlns:a16="http://schemas.microsoft.com/office/drawing/2014/main" val="20003"/>
                    </a:ext>
                  </a:extLst>
                </a:gridCol>
                <a:gridCol w="2194559">
                  <a:extLst>
                    <a:ext uri="{9D8B030D-6E8A-4147-A177-3AD203B41FA5}">
                      <a16:colId xmlns:a16="http://schemas.microsoft.com/office/drawing/2014/main" val="20004"/>
                    </a:ext>
                  </a:extLst>
                </a:gridCol>
              </a:tblGrid>
              <a:tr h="392609">
                <a:tc>
                  <a:txBody>
                    <a:bodyPr/>
                    <a:lstStyle/>
                    <a:p>
                      <a:pPr>
                        <a:defRPr/>
                      </a:pPr>
                      <a:r>
                        <a:rPr lang="en-US" altLang="ko-KR"/>
                        <a:t>Fach</a:t>
                      </a:r>
                    </a:p>
                  </a:txBody>
                  <a:tcPr/>
                </a:tc>
                <a:tc>
                  <a:txBody>
                    <a:bodyPr/>
                    <a:lstStyle/>
                    <a:p>
                      <a:pPr>
                        <a:defRPr/>
                      </a:pPr>
                      <a:r>
                        <a:rPr lang="en-US" altLang="ko-KR" dirty="0"/>
                        <a:t>Note </a:t>
                      </a:r>
                    </a:p>
                  </a:txBody>
                  <a:tcPr/>
                </a:tc>
                <a:tc>
                  <a:txBody>
                    <a:bodyPr/>
                    <a:lstStyle/>
                    <a:p>
                      <a:pPr>
                        <a:defRPr/>
                      </a:pPr>
                      <a:r>
                        <a:rPr lang="en-US" altLang="ko-KR"/>
                        <a:t>GPA Note</a:t>
                      </a:r>
                    </a:p>
                  </a:txBody>
                  <a:tcPr/>
                </a:tc>
                <a:tc>
                  <a:txBody>
                    <a:bodyPr/>
                    <a:lstStyle/>
                    <a:p>
                      <a:pPr>
                        <a:defRPr/>
                      </a:pPr>
                      <a:r>
                        <a:rPr lang="en-US" altLang="ko-KR"/>
                        <a:t>Leistungspunkte</a:t>
                      </a:r>
                    </a:p>
                  </a:txBody>
                  <a:tcPr/>
                </a:tc>
                <a:tc>
                  <a:txBody>
                    <a:bodyPr/>
                    <a:lstStyle/>
                    <a:p>
                      <a:pPr>
                        <a:defRPr/>
                      </a:pPr>
                      <a:r>
                        <a:rPr lang="en-US" altLang="ko-KR"/>
                        <a:t>Gesamtnote</a:t>
                      </a:r>
                    </a:p>
                  </a:txBody>
                  <a:tcPr/>
                </a:tc>
                <a:extLst>
                  <a:ext uri="{0D108BD9-81ED-4DB2-BD59-A6C34878D82A}">
                    <a16:rowId xmlns:a16="http://schemas.microsoft.com/office/drawing/2014/main" val="10000"/>
                  </a:ext>
                </a:extLst>
              </a:tr>
              <a:tr h="392609">
                <a:tc>
                  <a:txBody>
                    <a:bodyPr/>
                    <a:lstStyle/>
                    <a:p>
                      <a:pPr>
                        <a:defRPr/>
                      </a:pPr>
                      <a:r>
                        <a:rPr lang="en-US" altLang="ko-KR"/>
                        <a:t>Basis Koreanisch</a:t>
                      </a:r>
                    </a:p>
                  </a:txBody>
                  <a:tcPr/>
                </a:tc>
                <a:tc>
                  <a:txBody>
                    <a:bodyPr/>
                    <a:lstStyle/>
                    <a:p>
                      <a:pPr>
                        <a:defRPr/>
                      </a:pPr>
                      <a:r>
                        <a:rPr lang="en-US" altLang="ko-KR"/>
                        <a:t>3</a:t>
                      </a:r>
                    </a:p>
                  </a:txBody>
                  <a:tcPr/>
                </a:tc>
                <a:tc>
                  <a:txBody>
                    <a:bodyPr/>
                    <a:lstStyle/>
                    <a:p>
                      <a:pPr>
                        <a:defRPr/>
                      </a:pPr>
                      <a:r>
                        <a:rPr lang="en-US" altLang="ko-KR"/>
                        <a:t>2</a:t>
                      </a:r>
                    </a:p>
                  </a:txBody>
                  <a:tcPr/>
                </a:tc>
                <a:tc>
                  <a:txBody>
                    <a:bodyPr/>
                    <a:lstStyle/>
                    <a:p>
                      <a:pPr>
                        <a:defRPr/>
                      </a:pPr>
                      <a:r>
                        <a:rPr lang="en-US" altLang="ko-KR"/>
                        <a:t>5</a:t>
                      </a:r>
                    </a:p>
                  </a:txBody>
                  <a:tcPr/>
                </a:tc>
                <a:tc>
                  <a:txBody>
                    <a:bodyPr/>
                    <a:lstStyle/>
                    <a:p>
                      <a:pPr>
                        <a:defRPr/>
                      </a:pPr>
                      <a:r>
                        <a:rPr lang="en-US" altLang="ko-KR"/>
                        <a:t>10</a:t>
                      </a:r>
                    </a:p>
                  </a:txBody>
                  <a:tcPr/>
                </a:tc>
                <a:extLst>
                  <a:ext uri="{0D108BD9-81ED-4DB2-BD59-A6C34878D82A}">
                    <a16:rowId xmlns:a16="http://schemas.microsoft.com/office/drawing/2014/main" val="10001"/>
                  </a:ext>
                </a:extLst>
              </a:tr>
              <a:tr h="392609">
                <a:tc>
                  <a:txBody>
                    <a:bodyPr/>
                    <a:lstStyle/>
                    <a:p>
                      <a:pPr>
                        <a:defRPr/>
                      </a:pPr>
                      <a:r>
                        <a:rPr lang="en-US" altLang="ko-KR"/>
                        <a:t>Basis Koreanisch II</a:t>
                      </a:r>
                    </a:p>
                  </a:txBody>
                  <a:tcPr/>
                </a:tc>
                <a:tc>
                  <a:txBody>
                    <a:bodyPr/>
                    <a:lstStyle/>
                    <a:p>
                      <a:pPr>
                        <a:defRPr/>
                      </a:pPr>
                      <a:r>
                        <a:rPr lang="en-US" altLang="ko-KR"/>
                        <a:t>2</a:t>
                      </a:r>
                    </a:p>
                  </a:txBody>
                  <a:tcPr/>
                </a:tc>
                <a:tc>
                  <a:txBody>
                    <a:bodyPr/>
                    <a:lstStyle/>
                    <a:p>
                      <a:pPr>
                        <a:defRPr/>
                      </a:pPr>
                      <a:r>
                        <a:rPr lang="en-US" altLang="ko-KR"/>
                        <a:t>3</a:t>
                      </a:r>
                    </a:p>
                  </a:txBody>
                  <a:tcPr/>
                </a:tc>
                <a:tc>
                  <a:txBody>
                    <a:bodyPr/>
                    <a:lstStyle/>
                    <a:p>
                      <a:pPr>
                        <a:defRPr/>
                      </a:pPr>
                      <a:r>
                        <a:rPr lang="en-US" altLang="ko-KR"/>
                        <a:t>5</a:t>
                      </a:r>
                    </a:p>
                  </a:txBody>
                  <a:tcPr/>
                </a:tc>
                <a:tc>
                  <a:txBody>
                    <a:bodyPr/>
                    <a:lstStyle/>
                    <a:p>
                      <a:pPr>
                        <a:defRPr/>
                      </a:pPr>
                      <a:r>
                        <a:rPr lang="en-US" altLang="ko-KR"/>
                        <a:t>15</a:t>
                      </a:r>
                    </a:p>
                  </a:txBody>
                  <a:tcPr/>
                </a:tc>
                <a:extLst>
                  <a:ext uri="{0D108BD9-81ED-4DB2-BD59-A6C34878D82A}">
                    <a16:rowId xmlns:a16="http://schemas.microsoft.com/office/drawing/2014/main" val="10002"/>
                  </a:ext>
                </a:extLst>
              </a:tr>
              <a:tr h="392609">
                <a:tc>
                  <a:txBody>
                    <a:bodyPr/>
                    <a:lstStyle/>
                    <a:p>
                      <a:pPr>
                        <a:defRPr/>
                      </a:pPr>
                      <a:r>
                        <a:rPr lang="en-US" altLang="ko-KR"/>
                        <a:t>Aktiv Koreanisch I</a:t>
                      </a:r>
                    </a:p>
                  </a:txBody>
                  <a:tcPr/>
                </a:tc>
                <a:tc>
                  <a:txBody>
                    <a:bodyPr/>
                    <a:lstStyle/>
                    <a:p>
                      <a:pPr>
                        <a:defRPr/>
                      </a:pPr>
                      <a:r>
                        <a:rPr lang="en-US" altLang="ko-KR"/>
                        <a:t>3.3</a:t>
                      </a:r>
                    </a:p>
                  </a:txBody>
                  <a:tcPr/>
                </a:tc>
                <a:tc>
                  <a:txBody>
                    <a:bodyPr/>
                    <a:lstStyle/>
                    <a:p>
                      <a:pPr>
                        <a:defRPr/>
                      </a:pPr>
                      <a:r>
                        <a:rPr lang="en-US" altLang="ko-KR"/>
                        <a:t>1.7</a:t>
                      </a:r>
                    </a:p>
                  </a:txBody>
                  <a:tcPr/>
                </a:tc>
                <a:tc>
                  <a:txBody>
                    <a:bodyPr/>
                    <a:lstStyle/>
                    <a:p>
                      <a:pPr>
                        <a:defRPr/>
                      </a:pPr>
                      <a:r>
                        <a:rPr lang="en-US" altLang="ko-KR"/>
                        <a:t>4</a:t>
                      </a:r>
                    </a:p>
                  </a:txBody>
                  <a:tcPr/>
                </a:tc>
                <a:tc>
                  <a:txBody>
                    <a:bodyPr/>
                    <a:lstStyle/>
                    <a:p>
                      <a:pPr>
                        <a:defRPr/>
                      </a:pPr>
                      <a:r>
                        <a:rPr lang="en-US" altLang="ko-KR"/>
                        <a:t>6.8</a:t>
                      </a:r>
                    </a:p>
                  </a:txBody>
                  <a:tcPr/>
                </a:tc>
                <a:extLst>
                  <a:ext uri="{0D108BD9-81ED-4DB2-BD59-A6C34878D82A}">
                    <a16:rowId xmlns:a16="http://schemas.microsoft.com/office/drawing/2014/main" val="10003"/>
                  </a:ext>
                </a:extLst>
              </a:tr>
              <a:tr h="392609">
                <a:tc>
                  <a:txBody>
                    <a:bodyPr/>
                    <a:lstStyle/>
                    <a:p>
                      <a:pPr>
                        <a:defRPr/>
                      </a:pPr>
                      <a:r>
                        <a:rPr lang="en-US" altLang="ko-KR"/>
                        <a:t>Aktiv Koreanisch II</a:t>
                      </a:r>
                    </a:p>
                  </a:txBody>
                  <a:tcPr/>
                </a:tc>
                <a:tc>
                  <a:txBody>
                    <a:bodyPr/>
                    <a:lstStyle/>
                    <a:p>
                      <a:pPr>
                        <a:defRPr/>
                      </a:pPr>
                      <a:r>
                        <a:rPr lang="en-US" altLang="ko-KR"/>
                        <a:t>2.3</a:t>
                      </a:r>
                    </a:p>
                  </a:txBody>
                  <a:tcPr/>
                </a:tc>
                <a:tc>
                  <a:txBody>
                    <a:bodyPr/>
                    <a:lstStyle/>
                    <a:p>
                      <a:pPr>
                        <a:defRPr/>
                      </a:pPr>
                      <a:r>
                        <a:rPr lang="en-US" altLang="ko-KR"/>
                        <a:t>2.7</a:t>
                      </a:r>
                    </a:p>
                  </a:txBody>
                  <a:tcPr/>
                </a:tc>
                <a:tc>
                  <a:txBody>
                    <a:bodyPr/>
                    <a:lstStyle/>
                    <a:p>
                      <a:pPr>
                        <a:defRPr/>
                      </a:pPr>
                      <a:r>
                        <a:rPr lang="en-US" altLang="ko-KR"/>
                        <a:t>4</a:t>
                      </a:r>
                    </a:p>
                  </a:txBody>
                  <a:tcPr/>
                </a:tc>
                <a:tc>
                  <a:txBody>
                    <a:bodyPr/>
                    <a:lstStyle/>
                    <a:p>
                      <a:pPr>
                        <a:defRPr/>
                      </a:pPr>
                      <a:r>
                        <a:rPr lang="en-US" altLang="ko-KR"/>
                        <a:t>10.8</a:t>
                      </a:r>
                    </a:p>
                  </a:txBody>
                  <a:tcPr/>
                </a:tc>
                <a:extLst>
                  <a:ext uri="{0D108BD9-81ED-4DB2-BD59-A6C34878D82A}">
                    <a16:rowId xmlns:a16="http://schemas.microsoft.com/office/drawing/2014/main" val="10004"/>
                  </a:ext>
                </a:extLst>
              </a:tr>
              <a:tr h="681687">
                <a:tc>
                  <a:txBody>
                    <a:bodyPr/>
                    <a:lstStyle/>
                    <a:p>
                      <a:pPr>
                        <a:defRPr/>
                      </a:pPr>
                      <a:r>
                        <a:rPr lang="en-US" altLang="ko-KR"/>
                        <a:t>Einführung in die Koreanistik</a:t>
                      </a:r>
                    </a:p>
                  </a:txBody>
                  <a:tcPr/>
                </a:tc>
                <a:tc>
                  <a:txBody>
                    <a:bodyPr/>
                    <a:lstStyle/>
                    <a:p>
                      <a:pPr>
                        <a:defRPr/>
                      </a:pPr>
                      <a:r>
                        <a:rPr lang="en-US" altLang="ko-KR"/>
                        <a:t>1.7</a:t>
                      </a:r>
                    </a:p>
                  </a:txBody>
                  <a:tcPr/>
                </a:tc>
                <a:tc>
                  <a:txBody>
                    <a:bodyPr/>
                    <a:lstStyle/>
                    <a:p>
                      <a:pPr>
                        <a:defRPr/>
                      </a:pPr>
                      <a:r>
                        <a:rPr lang="en-US" altLang="ko-KR"/>
                        <a:t>3.3</a:t>
                      </a:r>
                    </a:p>
                  </a:txBody>
                  <a:tcPr/>
                </a:tc>
                <a:tc>
                  <a:txBody>
                    <a:bodyPr/>
                    <a:lstStyle/>
                    <a:p>
                      <a:pPr>
                        <a:defRPr/>
                      </a:pPr>
                      <a:r>
                        <a:rPr lang="en-US" altLang="ko-KR"/>
                        <a:t>3</a:t>
                      </a:r>
                    </a:p>
                  </a:txBody>
                  <a:tcPr/>
                </a:tc>
                <a:tc>
                  <a:txBody>
                    <a:bodyPr/>
                    <a:lstStyle/>
                    <a:p>
                      <a:pPr>
                        <a:defRPr/>
                      </a:pPr>
                      <a:r>
                        <a:rPr lang="en-US" altLang="ko-KR"/>
                        <a:t>9.9</a:t>
                      </a:r>
                    </a:p>
                  </a:txBody>
                  <a:tcPr/>
                </a:tc>
                <a:extLst>
                  <a:ext uri="{0D108BD9-81ED-4DB2-BD59-A6C34878D82A}">
                    <a16:rowId xmlns:a16="http://schemas.microsoft.com/office/drawing/2014/main" val="10005"/>
                  </a:ext>
                </a:extLst>
              </a:tr>
              <a:tr h="681687">
                <a:tc>
                  <a:txBody>
                    <a:bodyPr/>
                    <a:lstStyle/>
                    <a:p>
                      <a:pPr>
                        <a:defRPr/>
                      </a:pPr>
                      <a:r>
                        <a:rPr lang="en-US" altLang="ko-KR"/>
                        <a:t>Einführung Vormodernes Korea</a:t>
                      </a:r>
                    </a:p>
                  </a:txBody>
                  <a:tcPr/>
                </a:tc>
                <a:tc>
                  <a:txBody>
                    <a:bodyPr/>
                    <a:lstStyle/>
                    <a:p>
                      <a:pPr>
                        <a:defRPr/>
                      </a:pPr>
                      <a:r>
                        <a:rPr lang="en-US" altLang="ko-KR"/>
                        <a:t>2.7</a:t>
                      </a:r>
                    </a:p>
                  </a:txBody>
                  <a:tcPr/>
                </a:tc>
                <a:tc>
                  <a:txBody>
                    <a:bodyPr/>
                    <a:lstStyle/>
                    <a:p>
                      <a:pPr>
                        <a:defRPr/>
                      </a:pPr>
                      <a:r>
                        <a:rPr lang="en-US" altLang="ko-KR"/>
                        <a:t>2.3</a:t>
                      </a:r>
                    </a:p>
                  </a:txBody>
                  <a:tcPr/>
                </a:tc>
                <a:tc>
                  <a:txBody>
                    <a:bodyPr/>
                    <a:lstStyle/>
                    <a:p>
                      <a:pPr>
                        <a:defRPr/>
                      </a:pPr>
                      <a:r>
                        <a:rPr lang="en-US" altLang="ko-KR"/>
                        <a:t>6</a:t>
                      </a:r>
                    </a:p>
                  </a:txBody>
                  <a:tcPr/>
                </a:tc>
                <a:tc>
                  <a:txBody>
                    <a:bodyPr/>
                    <a:lstStyle/>
                    <a:p>
                      <a:pPr>
                        <a:defRPr/>
                      </a:pPr>
                      <a:r>
                        <a:rPr lang="en-US" altLang="ko-KR"/>
                        <a:t>13.8</a:t>
                      </a:r>
                    </a:p>
                  </a:txBody>
                  <a:tcPr/>
                </a:tc>
                <a:extLst>
                  <a:ext uri="{0D108BD9-81ED-4DB2-BD59-A6C34878D82A}">
                    <a16:rowId xmlns:a16="http://schemas.microsoft.com/office/drawing/2014/main" val="10006"/>
                  </a:ext>
                </a:extLst>
              </a:tr>
              <a:tr h="196304">
                <a:tc>
                  <a:txBody>
                    <a:bodyPr/>
                    <a:lstStyle/>
                    <a:p>
                      <a:pPr>
                        <a:defRPr/>
                      </a:pPr>
                      <a:r>
                        <a:rPr lang="en-US" altLang="ko-KR"/>
                        <a:t>Gesamt</a:t>
                      </a:r>
                    </a:p>
                  </a:txBody>
                  <a:tcPr/>
                </a:tc>
                <a:tc>
                  <a:txBody>
                    <a:bodyPr/>
                    <a:lstStyle/>
                    <a:p>
                      <a:pPr>
                        <a:defRPr/>
                      </a:pPr>
                      <a:endParaRPr lang="en-US" altLang="ko-KR"/>
                    </a:p>
                  </a:txBody>
                  <a:tcPr/>
                </a:tc>
                <a:tc>
                  <a:txBody>
                    <a:bodyPr/>
                    <a:lstStyle/>
                    <a:p>
                      <a:pPr>
                        <a:defRPr/>
                      </a:pPr>
                      <a:endParaRPr lang="en-US" altLang="ko-KR"/>
                    </a:p>
                  </a:txBody>
                  <a:tcPr/>
                </a:tc>
                <a:tc>
                  <a:txBody>
                    <a:bodyPr/>
                    <a:lstStyle/>
                    <a:p>
                      <a:pPr>
                        <a:defRPr/>
                      </a:pPr>
                      <a:r>
                        <a:rPr lang="en-US" altLang="ko-KR"/>
                        <a:t>27</a:t>
                      </a:r>
                    </a:p>
                  </a:txBody>
                  <a:tcPr/>
                </a:tc>
                <a:tc>
                  <a:txBody>
                    <a:bodyPr/>
                    <a:lstStyle/>
                    <a:p>
                      <a:pPr>
                        <a:defRPr/>
                      </a:pPr>
                      <a:r>
                        <a:rPr lang="en-US" altLang="ko-KR"/>
                        <a:t>66.3</a:t>
                      </a:r>
                    </a:p>
                  </a:txBody>
                  <a:tcPr/>
                </a:tc>
                <a:extLst>
                  <a:ext uri="{0D108BD9-81ED-4DB2-BD59-A6C34878D82A}">
                    <a16:rowId xmlns:a16="http://schemas.microsoft.com/office/drawing/2014/main" val="10007"/>
                  </a:ext>
                </a:extLst>
              </a:tr>
              <a:tr h="196304">
                <a:tc>
                  <a:txBody>
                    <a:bodyPr/>
                    <a:lstStyle/>
                    <a:p>
                      <a:pPr>
                        <a:defRPr/>
                      </a:pPr>
                      <a:r>
                        <a:rPr lang="en-US" altLang="ko-KR"/>
                        <a:t>Durchschnitt</a:t>
                      </a:r>
                    </a:p>
                  </a:txBody>
                  <a:tcPr/>
                </a:tc>
                <a:tc>
                  <a:txBody>
                    <a:bodyPr/>
                    <a:lstStyle/>
                    <a:p>
                      <a:pPr>
                        <a:defRPr/>
                      </a:pPr>
                      <a:endParaRPr lang="en-US" altLang="ko-KR"/>
                    </a:p>
                  </a:txBody>
                  <a:tcPr/>
                </a:tc>
                <a:tc>
                  <a:txBody>
                    <a:bodyPr/>
                    <a:lstStyle/>
                    <a:p>
                      <a:pPr>
                        <a:defRPr/>
                      </a:pPr>
                      <a:endParaRPr lang="en-US" altLang="ko-KR"/>
                    </a:p>
                  </a:txBody>
                  <a:tcPr/>
                </a:tc>
                <a:tc>
                  <a:txBody>
                    <a:bodyPr/>
                    <a:lstStyle/>
                    <a:p>
                      <a:pPr>
                        <a:defRPr/>
                      </a:pPr>
                      <a:endParaRPr lang="en-US" altLang="ko-KR"/>
                    </a:p>
                  </a:txBody>
                  <a:tcPr/>
                </a:tc>
                <a:tc>
                  <a:txBody>
                    <a:bodyPr/>
                    <a:lstStyle/>
                    <a:p>
                      <a:pPr>
                        <a:defRPr/>
                      </a:pPr>
                      <a:r>
                        <a:rPr lang="en-US" altLang="ko-KR" dirty="0"/>
                        <a:t>2.42 (66.3/27)</a:t>
                      </a:r>
                    </a:p>
                  </a:txBody>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비누">
  <a:themeElements>
    <a:clrScheme name="비누">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비누">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비누">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한컴오피스">
  <a:themeElements>
    <a:clrScheme name="한컴오피스">
      <a:dk1>
        <a:sysClr val="windowText" lastClr="000000"/>
      </a:dk1>
      <a:lt1>
        <a:sysClr val="window" lastClr="FFFFFF"/>
      </a:lt1>
      <a:dk2>
        <a:srgbClr val="3A3C84"/>
      </a:dk2>
      <a:lt2>
        <a:srgbClr val="FAF3DB"/>
      </a:lt2>
      <a:accent1>
        <a:srgbClr val="6182D6"/>
      </a:accent1>
      <a:accent2>
        <a:srgbClr val="FF843A"/>
      </a:accent2>
      <a:accent3>
        <a:srgbClr val="B2B2B2"/>
      </a:accent3>
      <a:accent4>
        <a:srgbClr val="FFD700"/>
      </a:accent4>
      <a:accent5>
        <a:srgbClr val="289B6E"/>
      </a:accent5>
      <a:accent6>
        <a:srgbClr val="9D5CBB"/>
      </a:accent6>
      <a:hlink>
        <a:srgbClr val="0000FF"/>
      </a:hlink>
      <a:folHlink>
        <a:srgbClr val="800080"/>
      </a:folHlink>
    </a:clrScheme>
    <a:fontScheme name="한컴오피스">
      <a:majorFont>
        <a:latin typeface="Calibri"/>
        <a:ea typeface=""/>
        <a:cs typeface="Times New Roman"/>
        <a:font script="Jpan" typeface="MS PGothic"/>
        <a:font script="Hang" typeface="맑은 고딕"/>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Times New Roman"/>
        <a:font script="Jpan" typeface="MS PGothic"/>
        <a:font script="Hang" typeface="맑은 고딕"/>
        <a:font script="Hans" typeface="SimSun"/>
        <a:font script="Hant" typeface="新細明體"/>
        <a:font script="Arab" typeface="Times New Roman"/>
        <a:font script="Hebr" typeface="Times New Roman"/>
        <a:font script="Thai" typeface="Angsana New"/>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TM03457510[[fn=비누]]</Template>
  <TotalTime>782</TotalTime>
  <Words>4170</Words>
  <Application>Microsoft Office PowerPoint</Application>
  <PresentationFormat>와이드스크린</PresentationFormat>
  <Paragraphs>466</Paragraphs>
  <Slides>79</Slides>
  <Notes>14</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79</vt:i4>
      </vt:variant>
    </vt:vector>
  </HeadingPairs>
  <TitlesOfParts>
    <vt:vector size="85" baseType="lpstr">
      <vt:lpstr>맑은 고딕</vt:lpstr>
      <vt:lpstr>Arial</vt:lpstr>
      <vt:lpstr>Calibri</vt:lpstr>
      <vt:lpstr>Garamond</vt:lpstr>
      <vt:lpstr>Century Gothic</vt:lpstr>
      <vt:lpstr>비누</vt:lpstr>
      <vt:lpstr>Infoveranstaltung für Studium in Korea  Januar 2023</vt:lpstr>
      <vt:lpstr>Inhaltsverzeichnis</vt:lpstr>
      <vt:lpstr>TUCKU</vt:lpstr>
      <vt:lpstr>2. Bewerbung für das Auslandsjahr </vt:lpstr>
      <vt:lpstr>2.2. Bewerbungsverfahren</vt:lpstr>
      <vt:lpstr>2.2.1.  Schritt 1: Bewerbung an der Koreanistik</vt:lpstr>
      <vt:lpstr>Bewerbungsunterlagen für Koreanistik</vt:lpstr>
      <vt:lpstr>Bewerbungsunterlagen für Koreanistik</vt:lpstr>
      <vt:lpstr>Übersichtstabelle der erworbenen Scheine</vt:lpstr>
      <vt:lpstr>Bewerbungsverfahren für Koreanistik</vt:lpstr>
      <vt:lpstr>2.2.2. Schritt 2: Bewerbung an den Universitäten in Korea  </vt:lpstr>
      <vt:lpstr>Überblick über den zeitlichen Ablauf der Bewerbung</vt:lpstr>
      <vt:lpstr>Überblick über den zeitlichen Ablauf der Bewerbung</vt:lpstr>
      <vt:lpstr>PowerPoint 프레젠테이션</vt:lpstr>
      <vt:lpstr>2.3. Partneruniversitäten in Korea</vt:lpstr>
      <vt:lpstr>PowerPoint 프레젠테이션</vt:lpstr>
      <vt:lpstr>Partneruniversitäten in Korea</vt:lpstr>
      <vt:lpstr>PowerPoint 프레젠테이션</vt:lpstr>
      <vt:lpstr>Wohnheim</vt:lpstr>
      <vt:lpstr>Global Scholarship Program (GSP)</vt:lpstr>
      <vt:lpstr>Korean Intensive Course (KIC) </vt:lpstr>
      <vt:lpstr>Kontakt für mehr Infos zur CNU</vt:lpstr>
      <vt:lpstr>Ewha Womans University</vt:lpstr>
      <vt:lpstr>Studierendeleben</vt:lpstr>
      <vt:lpstr>FÜR MEHR INFOS UND FRAGEN</vt:lpstr>
      <vt:lpstr>전북대학교 (JBNU)</vt:lpstr>
      <vt:lpstr>WOHNHEIM</vt:lpstr>
      <vt:lpstr>SPRACHKURSE</vt:lpstr>
      <vt:lpstr>FAZIT</vt:lpstr>
      <vt:lpstr>FÜR MEHR INFOS UND FRAGEN</vt:lpstr>
      <vt:lpstr>Hanyang University</vt:lpstr>
      <vt:lpstr>Hanyang University </vt:lpstr>
      <vt:lpstr>Hanyang University  한양대학교 </vt:lpstr>
      <vt:lpstr>Klausuren/Registrierung</vt:lpstr>
      <vt:lpstr>FÜR MEHR INFOS UND FRAGEN</vt:lpstr>
      <vt:lpstr>PowerPoint 프레젠테이션</vt:lpstr>
      <vt:lpstr>Einstufungstest für die Sprachkurse</vt:lpstr>
      <vt:lpstr>Inhaltliche Kurse</vt:lpstr>
      <vt:lpstr>KUBA (Buddy Program)</vt:lpstr>
      <vt:lpstr>Stipendium/Arbeitsmöglichkeit</vt:lpstr>
      <vt:lpstr>Kontakt</vt:lpstr>
      <vt:lpstr>Kyung Hee University 경희대학교</vt:lpstr>
      <vt:lpstr>Sprachkurs</vt:lpstr>
      <vt:lpstr>PowerPoint 프레젠테이션</vt:lpstr>
      <vt:lpstr>Wichtige Infos vor Beginn des Sprachkurses</vt:lpstr>
      <vt:lpstr>Campus-life und Wohnen</vt:lpstr>
      <vt:lpstr>PowerPoint 프레젠테이션</vt:lpstr>
      <vt:lpstr>Sprachkurs</vt:lpstr>
      <vt:lpstr>SNU Textbooks</vt:lpstr>
      <vt:lpstr>FÜR MEHR INFOS UND FRAGEN</vt:lpstr>
      <vt:lpstr>Sogang University</vt:lpstr>
      <vt:lpstr>Besonderheiten des Sprachkurses</vt:lpstr>
      <vt:lpstr>FÜR MEHR INFOS UND FRAGEN</vt:lpstr>
      <vt:lpstr>Sookmyung Women’s University</vt:lpstr>
      <vt:lpstr>Vorbereitung</vt:lpstr>
      <vt:lpstr>Sprach- und Inhaltskurs</vt:lpstr>
      <vt:lpstr>Sprach-und Inhaltskurs</vt:lpstr>
      <vt:lpstr>Studentenleben</vt:lpstr>
      <vt:lpstr>Besonderheiten</vt:lpstr>
      <vt:lpstr>Studentenleben </vt:lpstr>
      <vt:lpstr>Studentenleben</vt:lpstr>
      <vt:lpstr>FÜR MEHR INFOS UND FRAGEN</vt:lpstr>
      <vt:lpstr>성균관대학교 SKKU</vt:lpstr>
      <vt:lpstr>Sungkyunkwan University</vt:lpstr>
      <vt:lpstr>PowerPoint 프레젠테이션</vt:lpstr>
      <vt:lpstr>FÜR MEHR INFOS UND FRAGEN</vt:lpstr>
      <vt:lpstr>Yonsei University</vt:lpstr>
      <vt:lpstr>Yonsei University</vt:lpstr>
      <vt:lpstr>PowerPoint 프레젠테이션</vt:lpstr>
      <vt:lpstr>Mehr über Inhaltskurs</vt:lpstr>
      <vt:lpstr>2.4. Stipendium</vt:lpstr>
      <vt:lpstr>Jahresstipendium des DAAD</vt:lpstr>
      <vt:lpstr>PowerPoint 프레젠테이션</vt:lpstr>
      <vt:lpstr>2.5. Exkursionen und Vorträge</vt:lpstr>
      <vt:lpstr>3. National Health Insurance</vt:lpstr>
      <vt:lpstr>4. [COVID-19] Informationen</vt:lpstr>
      <vt:lpstr>4.2 Einreise</vt:lpstr>
      <vt:lpstr>5. Hinweise &amp; Tipps</vt:lpstr>
      <vt:lpstr>TUCKU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Infoveranstaltung für Studium in Korea</dc:title>
  <dc:creator>한운석</dc:creator>
  <cp:lastModifiedBy>명훈</cp:lastModifiedBy>
  <cp:revision>99</cp:revision>
  <dcterms:created xsi:type="dcterms:W3CDTF">2021-06-26T08:28:43Z</dcterms:created>
  <dcterms:modified xsi:type="dcterms:W3CDTF">2023-01-19T13:11:15Z</dcterms:modified>
  <cp:version>1000.0100.01</cp:version>
</cp:coreProperties>
</file>