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JJeCThXKgGrSuwv267z+c+0L+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Klassen" initials="" lastIdx="1" clrIdx="0"/>
  <p:cmAuthor id="1" name="Microsoft Office Us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8EAC8-DF81-43A2-AE55-2795B2BFA493}" type="datetimeFigureOut">
              <a:rPr lang="de-DE" smtClean="0"/>
              <a:t>16.07.2024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12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FA0A2-9D75-4C52-A007-23180035C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569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Stipendium: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Asiana</a:t>
            </a:r>
            <a:r>
              <a:rPr lang="de-DE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Airlines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Auslands </a:t>
            </a:r>
            <a:r>
              <a:rPr lang="de-DE" sz="2000" b="0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BAFöG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DAAD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DAAD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Diverse Stipendien</a:t>
            </a:r>
            <a:endParaRPr dirty="0"/>
          </a:p>
        </p:txBody>
      </p:sp>
      <p:sp>
        <p:nvSpPr>
          <p:cNvPr id="269" name="Google Shape;269;p14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Schönfeld_Fotolia_95673822_M</a:t>
            </a:r>
            <a:endParaRPr dirty="0"/>
          </a:p>
        </p:txBody>
      </p:sp>
      <p:sp>
        <p:nvSpPr>
          <p:cNvPr id="304" name="Google Shape;304;p19:notes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5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6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1" name="Google Shape;11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2"/>
          <p:cNvSpPr txBox="1">
            <a:spLocks noGrp="1"/>
          </p:cNvSpPr>
          <p:nvPr>
            <p:ph type="body" idx="1"/>
          </p:nvPr>
        </p:nvSpPr>
        <p:spPr>
          <a:xfrm rot="5400000">
            <a:off x="2390220" y="127620"/>
            <a:ext cx="4358880" cy="770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Autor/Verfasser/Thema/Rubrik/Titel etc.	© 2010 Universität Tübingen</a:t>
            </a:r>
            <a:endParaRPr sz="1000" dirty="0">
              <a:solidFill>
                <a:srgbClr val="333333"/>
              </a:solidFill>
            </a:endParaRPr>
          </a:p>
        </p:txBody>
      </p:sp>
      <p:sp>
        <p:nvSpPr>
          <p:cNvPr id="117" name="Google Shape;117;p52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TUCKU - Exchange Year Info Event 2024</a:t>
            </a:r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ubTitle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53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6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7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8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9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9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0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60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0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60"/>
          <p:cNvSpPr txBox="1">
            <a:spLocks noGrp="1"/>
          </p:cNvSpPr>
          <p:nvPr>
            <p:ph type="body" idx="4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1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1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61"/>
          <p:cNvSpPr txBox="1">
            <a:spLocks noGrp="1"/>
          </p:cNvSpPr>
          <p:nvPr>
            <p:ph type="body" idx="2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7800" y="1798560"/>
            <a:ext cx="5463000" cy="435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subTitle" idx="1"/>
          </p:nvPr>
        </p:nvSpPr>
        <p:spPr>
          <a:xfrm>
            <a:off x="719280" y="1368360"/>
            <a:ext cx="7700760" cy="164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2"/>
          </p:nvPr>
        </p:nvSpPr>
        <p:spPr>
          <a:xfrm>
            <a:off x="71928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3"/>
          </p:nvPr>
        </p:nvSpPr>
        <p:spPr>
          <a:xfrm>
            <a:off x="466524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3"/>
          </p:nvPr>
        </p:nvSpPr>
        <p:spPr>
          <a:xfrm>
            <a:off x="4665240" y="4075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4665240" y="1798560"/>
            <a:ext cx="375768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3"/>
          </p:nvPr>
        </p:nvSpPr>
        <p:spPr>
          <a:xfrm>
            <a:off x="719280" y="4075560"/>
            <a:ext cx="7700760" cy="20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0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7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20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20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Koreanistik in Tübingen	© 2013 You Jae Lee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20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TUCKU - Exchange Year Info Event 2024</a:t>
            </a:r>
            <a:endParaRPr dirty="0"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23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23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71928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Autor/Verfasser/Thema/Rubrik/Titel etc.	© 2010 Universität Tübingen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7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TUCKU - Exchange Year Info Event 2024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6"/>
          <p:cNvCxnSpPr/>
          <p:nvPr/>
        </p:nvCxnSpPr>
        <p:spPr>
          <a:xfrm>
            <a:off x="718920" y="80928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0" name="Google Shape;120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9280" y="179280"/>
            <a:ext cx="1752120" cy="458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6"/>
          <p:cNvCxnSpPr/>
          <p:nvPr/>
        </p:nvCxnSpPr>
        <p:spPr>
          <a:xfrm>
            <a:off x="718920" y="6314760"/>
            <a:ext cx="7705800" cy="360"/>
          </a:xfrm>
          <a:prstGeom prst="straightConnector1">
            <a:avLst/>
          </a:prstGeom>
          <a:noFill/>
          <a:ln w="9525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719280" y="1798560"/>
            <a:ext cx="7700760" cy="43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sldNum" idx="12"/>
          </p:nvPr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r>
              <a:rPr lang="de-DE"/>
              <a:t> |  Koreanistik in Tübingen	© 2015 You Jae Lee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ftr" idx="11"/>
          </p:nvPr>
        </p:nvSpPr>
        <p:spPr>
          <a:xfrm>
            <a:off x="6118200" y="318960"/>
            <a:ext cx="2301480" cy="1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TUCKU - Exchange Year Info Event 2024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c-my.sharepoint.com/:f:/g/personal/sae-mi_park_uni-tuebingen_online/Ejfm7E8459tDqLBGea32SMwBaFzVO38Pxg2QJnAOTsgak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fakultaeten/philosophische-fakultaet/fachbereiche/asien-orient-wissenschaften/koreanistik/studium/studiengaenge/ba-koreanistik-korean-studi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ea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-tuebingen.de/en/faculties/faculty-of-humanities/departments/asian-and-oriental-studies/koreanistik/tucku/applic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"/>
          <p:cNvSpPr txBox="1"/>
          <p:nvPr/>
        </p:nvSpPr>
        <p:spPr>
          <a:xfrm>
            <a:off x="1522820" y="4116504"/>
            <a:ext cx="6088280" cy="100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– </a:t>
            </a:r>
            <a:r>
              <a:rPr lang="de-DE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Auslandsjahr Infoveranstaltung 2024</a:t>
            </a:r>
            <a:endParaRPr dirty="0"/>
          </a:p>
        </p:txBody>
      </p:sp>
      <p:sp>
        <p:nvSpPr>
          <p:cNvPr id="183" name="Google Shape;183;p1"/>
          <p:cNvSpPr/>
          <p:nvPr/>
        </p:nvSpPr>
        <p:spPr>
          <a:xfrm>
            <a:off x="714240" y="640404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6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r>
              <a:rPr lang="de-DE" sz="1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- Exchange Year Info Event </a:t>
            </a:r>
            <a:r>
              <a:rPr lang="de-DE" sz="1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r>
              <a:rPr lang="de-DE" sz="1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>
            <a:off x="6579000" y="270900"/>
            <a:ext cx="18406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80" y="1313228"/>
            <a:ext cx="8089560" cy="22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5369" y="912462"/>
            <a:ext cx="5233262" cy="526711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 txBox="1"/>
          <p:nvPr/>
        </p:nvSpPr>
        <p:spPr>
          <a:xfrm flipH="1">
            <a:off x="4572000" y="6048769"/>
            <a:ext cx="287101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*from TUCKU Info brochure on website</a:t>
            </a:r>
            <a:endParaRPr sz="1100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938" y="6334780"/>
            <a:ext cx="53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10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723960" y="702342"/>
            <a:ext cx="7700760" cy="481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strike="noStrik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Dokument 2</a:t>
            </a:r>
            <a:endParaRPr sz="2000" b="1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AutoNum type="arabicPeriod"/>
            </a:pPr>
            <a:r>
              <a:rPr lang="de-DE" sz="20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Passbild. Der Name der Datei sollte </a:t>
            </a:r>
            <a:r>
              <a:rPr lang="de-DE" sz="2000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„ExchangeYrPhoto“ </a:t>
            </a:r>
            <a:r>
              <a:rPr lang="de-DE" sz="20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lauten. </a:t>
            </a:r>
            <a:endParaRPr dirty="0"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Dokument 1 (Bewerbungsunterlagen in einer PDF Datei) und Dokument 2(Passbild) sollten unter diesem Link beigefügt </a:t>
            </a:r>
            <a:r>
              <a:rPr lang="de-DE" sz="20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werden:</a:t>
            </a:r>
            <a:r>
              <a:rPr lang="de-DE" u="sng" dirty="0" err="1" smtClean="0">
                <a:hlinkClick r:id="rId3"/>
              </a:rPr>
              <a:t>https</a:t>
            </a:r>
            <a:r>
              <a:rPr lang="de-DE" u="sng" dirty="0">
                <a:hlinkClick r:id="rId3"/>
              </a:rPr>
              <a:t>://unitc-my.sharepoint.com/:f:/g/personal/sae-mi_park_uni-tuebingen_online/Ejfm7E8459tDqLBGea32SMwBaFzVO38Pxg2QJnAOTsgakA</a:t>
            </a:r>
            <a:endParaRPr sz="20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Während dem Hochladen werden Sie nach Ihrem Namen gefragt. Vergessen Sie nicht, Ihren </a:t>
            </a:r>
            <a:r>
              <a:rPr lang="de-DE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Vor- und Nachnamen </a:t>
            </a:r>
            <a:r>
              <a:rPr lang="de-DE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zu notieren, wie er in </a:t>
            </a:r>
            <a:r>
              <a:rPr lang="de-DE" sz="20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offiziellen Dokumenten</a:t>
            </a:r>
            <a:r>
              <a:rPr lang="de-DE" sz="2000" b="0" i="0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vorzufinden ist.</a:t>
            </a:r>
            <a:endParaRPr sz="20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Für weitere Informationen zu dem Bewerbungsprozess können Sie sich den </a:t>
            </a:r>
            <a:r>
              <a:rPr lang="de-DE" sz="1600" b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Leitfaden</a:t>
            </a:r>
            <a:r>
              <a:rPr lang="de-DE" sz="16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auf der Website anschauen. Website 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Korean Studies Tübingen &gt; TUCKU &gt; Bewerbung</a:t>
            </a:r>
            <a:endParaRPr sz="16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60" y="6334780"/>
            <a:ext cx="626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11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/>
        </p:nvSpPr>
        <p:spPr>
          <a:xfrm>
            <a:off x="719280" y="1048114"/>
            <a:ext cx="7987398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000" b="1" dirty="0" smtClean="0">
                <a:solidFill>
                  <a:schemeClr val="dk1"/>
                </a:solidFill>
              </a:rPr>
              <a:t>Wie schließe ich das „Modul BQ: Interkulturelle Kompetenz“ ab?</a:t>
            </a:r>
            <a:endParaRPr sz="2000" b="1" strike="noStrike" dirty="0">
              <a:solidFill>
                <a:srgbClr val="333333"/>
              </a:solidFill>
              <a:sym typeface="Arial"/>
            </a:endParaRPr>
          </a:p>
        </p:txBody>
      </p:sp>
      <p:sp>
        <p:nvSpPr>
          <p:cNvPr id="253" name="Google Shape;253;p11"/>
          <p:cNvSpPr txBox="1"/>
          <p:nvPr/>
        </p:nvSpPr>
        <p:spPr>
          <a:xfrm>
            <a:off x="496644" y="1474996"/>
            <a:ext cx="8285824" cy="567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56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AutoNum type="arabicPeriod"/>
            </a:pP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können Kurse in </a:t>
            </a:r>
            <a:r>
              <a:rPr lang="de-DE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anderen</a:t>
            </a: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Fachbereichen belegen und sich diese für das „Modul BQ: Interkulturelle Kompetenz (21-BQ-LA)“ anrechnen lassen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AutoNum type="arabicPeriod"/>
            </a:pP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Koreanistik stellt zwei Kurse, „</a:t>
            </a:r>
            <a:r>
              <a:rPr lang="de-DE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Vorbereitungskurs Interkulturalität </a:t>
            </a: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(3. Semester)“ und „</a:t>
            </a:r>
            <a:r>
              <a:rPr lang="de-DE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Nachbereitungskurs Interkulturalität(6. Semester)</a:t>
            </a: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“, an, für die Sie jeweils 3 ECTS (unbenotet) bekommen.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AutoNum type="arabicPeriod"/>
            </a:pP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</a:t>
            </a:r>
            <a:r>
              <a:rPr lang="de-DE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Arbeitserfahrung</a:t>
            </a: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Deutschland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- Muss keinen Bezug zu Korea haben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800" b="1" dirty="0">
                <a:solidFill>
                  <a:schemeClr val="dk1"/>
                </a:solidFill>
              </a:rPr>
              <a:t> </a:t>
            </a:r>
            <a:r>
              <a:rPr lang="de-DE" sz="1800" b="1" dirty="0" smtClean="0">
                <a:solidFill>
                  <a:schemeClr val="dk1"/>
                </a:solidFill>
              </a:rPr>
              <a:t>     </a:t>
            </a:r>
            <a:r>
              <a:rPr lang="de-DE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r>
              <a:rPr lang="de-DE" sz="1600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Prüfen Sie mit dem Prüfungsamt (Frau Sonja Bauer/</a:t>
            </a:r>
            <a:r>
              <a:rPr lang="de-DE" sz="1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sonja.bauer@uni-tuebingen.de</a:t>
            </a:r>
            <a:r>
              <a:rPr lang="de-DE" sz="1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ob Ihre Arbeitserfahrung für BQ_Punkte angerechnet werden kann </a:t>
            </a:r>
            <a:r>
              <a:rPr lang="de-DE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 sz="1600" b="1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lvl="0" algn="just">
              <a:buClr>
                <a:srgbClr val="333333"/>
              </a:buClr>
              <a:buSzPts val="1600"/>
            </a:pPr>
            <a:r>
              <a:rPr lang="de-DE" sz="1600" dirty="0">
                <a:solidFill>
                  <a:srgbClr val="333333"/>
                </a:solidFill>
              </a:rPr>
              <a:t>Für </a:t>
            </a:r>
            <a:r>
              <a:rPr lang="de-DE" sz="1600" dirty="0" smtClean="0">
                <a:solidFill>
                  <a:srgbClr val="333333"/>
                </a:solidFill>
              </a:rPr>
              <a:t>weitere </a:t>
            </a:r>
            <a:r>
              <a:rPr lang="de-DE" sz="1600" dirty="0">
                <a:solidFill>
                  <a:srgbClr val="333333"/>
                </a:solidFill>
              </a:rPr>
              <a:t>Informationen zu dem Bewerbungsprozess können Sie sich den </a:t>
            </a:r>
            <a:r>
              <a:rPr lang="de-DE" sz="1600" dirty="0">
                <a:solidFill>
                  <a:srgbClr val="0070C0"/>
                </a:solidFill>
              </a:rPr>
              <a:t>Leitfaden</a:t>
            </a:r>
            <a:r>
              <a:rPr lang="de-DE" sz="1600" dirty="0">
                <a:solidFill>
                  <a:srgbClr val="333333"/>
                </a:solidFill>
              </a:rPr>
              <a:t> auf der Website </a:t>
            </a:r>
            <a:r>
              <a:rPr lang="de-DE" sz="1600" dirty="0" smtClean="0">
                <a:solidFill>
                  <a:srgbClr val="333333"/>
                </a:solidFill>
              </a:rPr>
              <a:t>anschauen.  </a:t>
            </a:r>
            <a:r>
              <a:rPr lang="de-DE" sz="16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Korean Studies website &gt; Studium &gt; Studiengänge &gt; B.A. Koreanistik/Korean Studies</a:t>
            </a:r>
            <a:endParaRPr sz="16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280" y="6334780"/>
            <a:ext cx="485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12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/>
        </p:nvSpPr>
        <p:spPr>
          <a:xfrm>
            <a:off x="401250" y="1659694"/>
            <a:ext cx="8341500" cy="470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Leiter der Organisation (oder Ihr Vorgesetzter) muss Ihnen ein Beglaubigungsschreiben schreiben, in dem Ihre Arbeitserfahrung genannt wird. Dieses schreiben </a:t>
            </a:r>
            <a:r>
              <a:rPr lang="de-DE" sz="2000" b="1" u="sng" dirty="0">
                <a:solidFill>
                  <a:srgbClr val="FF0000"/>
                </a:solidFill>
              </a:rPr>
              <a:t>m</a:t>
            </a:r>
            <a:r>
              <a:rPr lang="de-DE" sz="2000" b="1" u="sng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uss</a:t>
            </a:r>
            <a:r>
              <a:rPr lang="de-DE" sz="20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folgendes Beinhalten: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(das ausgefüllte Beglaubigungsschreiben bitte an das Prüfungsamt schicken.)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Vollständiger Name des Studenten (mit Studentennummer)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Dauer und Häufigkeit der Tätigkeit(z.B zwei Mal die Woche für 14 Wochen).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Ungefähre abgeleistete Arbeitsstunden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für Arbeit Sie verrichtet haben – Ihr Aufgabenbereich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Leistungen bei der Arbeit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Unterschrift des Leiters der Organisation (oder Ihr Vorgesetzter)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401250" y="754207"/>
            <a:ext cx="8216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 smtClean="0">
                <a:solidFill>
                  <a:schemeClr val="dk1"/>
                </a:solidFill>
              </a:rPr>
              <a:t>Wie lasse ich mir Arbeitserfahrung für das Modul „Auslandspraxis und Projektarbeit“ anrechnen?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7646" y="6364018"/>
            <a:ext cx="519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13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719279" y="14710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/>
              <a:t>BQ Module </a:t>
            </a:r>
            <a:endParaRPr dirty="0"/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04" y="2289835"/>
            <a:ext cx="7785731" cy="184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3"/>
          <p:cNvSpPr/>
          <p:nvPr/>
        </p:nvSpPr>
        <p:spPr>
          <a:xfrm>
            <a:off x="3398084" y="3133725"/>
            <a:ext cx="2343150" cy="914400"/>
          </a:xfrm>
          <a:prstGeom prst="ellipse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804" y="6334780"/>
            <a:ext cx="510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14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/>
        </p:nvSpPr>
        <p:spPr>
          <a:xfrm>
            <a:off x="719279" y="789140"/>
            <a:ext cx="7700760" cy="1390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bekomme ich Punkte für das Modul „Interkulturelle Kompetenz“ und „Auslandspraxis und Projektarbeit“ in Korea?</a:t>
            </a:r>
            <a:endParaRPr sz="2400" b="1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719279" y="2179529"/>
            <a:ext cx="7705441" cy="2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 </a:t>
            </a:r>
            <a:r>
              <a:rPr lang="de-D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zusätzlicher Inhaltskurs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(3ECTS), der in Korea belegt wurde und nicht im Fachbereich Ihres Hauptfachs und Nebenfachs liegt, kann für 3 ECTS im Modul „Auslandspraxis und Projektarbeit“ angerechnet werden. Die Kurse werden hier in Tübingen immer nur für 3 ECTS Punkte angerechnet, egal ob sie in Korea „mehr“ Wert wären.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4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de-DE" sz="20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Teilnahme an zahlreichen </a:t>
            </a:r>
            <a:r>
              <a:rPr lang="de-DE" sz="2000" b="1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r>
              <a:rPr lang="de-DE" sz="20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(und Exkursionen) in Korea, geleitet von Dr. Myoung Hoon Shin (Direktor des TUCKU), können auch angerechnet werden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★ Bitte kontaktieren Sie Dr. Shin, sodass Ihre BQ Punkte in ihrem deutschen Transkript auftauchen </a:t>
            </a:r>
            <a:r>
              <a:rPr lang="de-DE" sz="2000" dirty="0" smtClean="0">
                <a:solidFill>
                  <a:srgbClr val="333333"/>
                </a:solidFill>
              </a:rPr>
              <a:t>★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279" y="6338518"/>
            <a:ext cx="559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15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 txBox="1"/>
          <p:nvPr/>
        </p:nvSpPr>
        <p:spPr>
          <a:xfrm>
            <a:off x="709200" y="843105"/>
            <a:ext cx="7700760" cy="71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None/>
            </a:pPr>
            <a:r>
              <a:rPr lang="de-DE" sz="2400" b="1" strike="noStrik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Wie erhalte ich Punkte für das Modul „Auslandspraxis und Projektarbeit“?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692953" y="1560945"/>
            <a:ext cx="7705440" cy="43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709200" y="2009119"/>
            <a:ext cx="771048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 startAt="3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Teilnahme an einem </a:t>
            </a:r>
            <a:r>
              <a:rPr lang="de-D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Praktikum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(oder Teilzeitarbeit) kann auch angerechnet werden. (Max. 10 ECTS)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→"/>
            </a:pPr>
            <a:r>
              <a:rPr lang="de-DE" sz="1800" dirty="0" smtClean="0">
                <a:solidFill>
                  <a:schemeClr val="dk1"/>
                </a:solidFill>
              </a:rPr>
              <a:t>Kontaktieren Sie Dr. Myoung Hoon Shin wenn Sie in Korea sind, um ein Beglaubigungsschreiben zu erhalten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sng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709200" y="4793203"/>
            <a:ext cx="772672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None/>
            </a:pPr>
            <a:r>
              <a:rPr lang="de-DE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de-DE" sz="18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Für weiter Informationen bezüglich der BQ Punkte können Sie sich gerne den </a:t>
            </a:r>
            <a:r>
              <a:rPr lang="de-DE" sz="18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Leitfaden</a:t>
            </a:r>
            <a:r>
              <a:rPr lang="de-DE" sz="1800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auf der Website anschauen.  </a:t>
            </a:r>
            <a:r>
              <a:rPr lang="de-DE" sz="180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Korean Studies Tübingen &gt; Studium &gt; Studiengänge &gt; BA Koreanistik / Korean Studies</a:t>
            </a:r>
            <a:endParaRPr sz="18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20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de-DE" sz="12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://uni-tuebingen.de/fakultaeten/philosophische-fakultaet/fachbereiche/asien-orient-wissenschaften/koreanistik/studium/studiengaenge/ba-koreanistik-korean-studies/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953" y="6307429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16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>
            <a:spLocks noGrp="1"/>
          </p:cNvSpPr>
          <p:nvPr>
            <p:ph type="subTitle" idx="1"/>
          </p:nvPr>
        </p:nvSpPr>
        <p:spPr>
          <a:xfrm>
            <a:off x="691778" y="1755426"/>
            <a:ext cx="7812781" cy="358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3.2.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 Praktikum oder Arbeitserfahrung </a:t>
            </a:r>
            <a:r>
              <a:rPr lang="de-D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muss nicht in Korea stattgefunden haben</a:t>
            </a:r>
            <a:r>
              <a:rPr lang="de-DE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Falls Ihre Arbeitserfahrung in Deutschland stattgefunden hat, reichen Sie das Beglaubigungsschreiben beim Prüfungsamt (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</a:t>
            </a: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Sonja Bauer/ sonja.bauer@uni-tuebingen.de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ein. </a:t>
            </a:r>
            <a:endParaRPr dirty="0"/>
          </a:p>
          <a:p>
            <a:pPr marL="742950" lvl="1" indent="-285750" algn="just" rtl="0"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→"/>
            </a:pPr>
            <a:r>
              <a:rPr lang="de-DE" sz="1800" dirty="0" smtClean="0">
                <a:latin typeface="Arial"/>
                <a:ea typeface="Arial"/>
                <a:cs typeface="Arial"/>
                <a:sym typeface="Arial"/>
              </a:rPr>
              <a:t>Diese Arbeitserfahrung muss </a:t>
            </a:r>
            <a:r>
              <a:rPr lang="de-DE" sz="1800" b="1" u="sng" dirty="0" smtClean="0">
                <a:latin typeface="Arial"/>
                <a:ea typeface="Arial"/>
                <a:cs typeface="Arial"/>
                <a:sym typeface="Arial"/>
              </a:rPr>
              <a:t>keinen</a:t>
            </a:r>
            <a:r>
              <a:rPr lang="de-DE" sz="1800" dirty="0" smtClean="0">
                <a:latin typeface="Arial"/>
                <a:ea typeface="Arial"/>
                <a:cs typeface="Arial"/>
                <a:sym typeface="Arial"/>
              </a:rPr>
              <a:t> Bezug zu Korea haben</a:t>
            </a:r>
            <a:endParaRPr dirty="0"/>
          </a:p>
          <a:p>
            <a:pPr marL="742950" lvl="1" indent="-285750" algn="just" rtl="0"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→"/>
            </a:pPr>
            <a:r>
              <a:rPr lang="de-DE" sz="1800" dirty="0" smtClean="0">
                <a:latin typeface="Arial"/>
                <a:ea typeface="Arial"/>
                <a:cs typeface="Arial"/>
                <a:sym typeface="Arial"/>
              </a:rPr>
              <a:t>Wenn Sie das Beglaubigungsschreiben beim Prüfungsamt einreichen, senden Sie zusätzlich eine seperate Datei mit folgender Tabelle.</a:t>
            </a:r>
            <a:endParaRPr dirty="0"/>
          </a:p>
          <a:p>
            <a:pPr marL="457200" lvl="1" indent="0" algn="l" rtl="0">
              <a:spcBef>
                <a:spcPts val="500"/>
              </a:spcBef>
              <a:spcAft>
                <a:spcPts val="0"/>
              </a:spcAft>
              <a:buSzPts val="1600"/>
              <a:buFont typeface="Arial"/>
              <a:buNone/>
            </a:pPr>
            <a:endParaRPr sz="16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691778" y="924429"/>
            <a:ext cx="68924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33333"/>
              </a:buClr>
              <a:buSzPts val="2400"/>
            </a:pPr>
            <a:r>
              <a:rPr lang="de-DE" sz="2400" b="1" dirty="0">
                <a:solidFill>
                  <a:srgbClr val="333333"/>
                </a:solidFill>
              </a:rPr>
              <a:t>Wie erhalte ich Punkte für das Modul „Auslandspraxis und Projektarbeit“?</a:t>
            </a:r>
            <a:endParaRPr lang="de-DE" sz="1800" dirty="0">
              <a:solidFill>
                <a:schemeClr val="dk1"/>
              </a:solidFill>
            </a:endParaRPr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460" y="4141134"/>
            <a:ext cx="5815416" cy="1828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91778" y="6334780"/>
            <a:ext cx="6287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17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721620" y="1653437"/>
            <a:ext cx="7700760" cy="13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  <a:buSzPts val="2400"/>
            </a:pPr>
            <a:r>
              <a:rPr lang="de-DE" sz="2400" b="1" dirty="0">
                <a:solidFill>
                  <a:srgbClr val="333333"/>
                </a:solidFill>
              </a:rPr>
              <a:t>Wie erhalte ich Punkte für das Modul „Auslandspraxis und Projektarbeit“?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721620" y="1791223"/>
            <a:ext cx="7700760" cy="37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Falls Sie trotz dessen mehr ECTS Punkte benötigen, können Sie auch </a:t>
            </a:r>
            <a:r>
              <a:rPr lang="de-D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Kurse in Tübingen, die nicht in Ihrem Haupt- oder Nebenfach angeboten werden</a:t>
            </a:r>
            <a:r>
              <a:rPr lang="de-DE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belegen und diese für das Modul „Auslandspraxis und Projektarbeit“ anrechnen lassen.</a:t>
            </a:r>
            <a:endParaRPr dirty="0"/>
          </a:p>
          <a:p>
            <a:pPr marL="0" lvl="1" indent="-114300" algn="just" rtl="0"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→"/>
            </a:pPr>
            <a:r>
              <a:rPr lang="de-DE" sz="1800" dirty="0"/>
              <a:t> </a:t>
            </a:r>
            <a:r>
              <a:rPr lang="de-DE" sz="1800" dirty="0" smtClean="0"/>
              <a:t>In diesem Fall müssen Sie den Dozenten Fragen, ob er Ihnen einen </a:t>
            </a:r>
            <a:r>
              <a:rPr lang="de-DE" sz="1800" u="sng" dirty="0" smtClean="0"/>
              <a:t>zusätzlichen Schein für das Modul BQ: Interkulturelle Kompetenz ausstellt</a:t>
            </a:r>
            <a:r>
              <a:rPr lang="de-DE" sz="1800" dirty="0" smtClean="0"/>
              <a:t>. Sie sind selbst dafür Verantwortlich, diesen Schein dann ans Prüfungsamt zu schicken. (Bitte verlieren Sie unter </a:t>
            </a:r>
            <a:r>
              <a:rPr lang="de-DE" sz="1800" b="1" u="sng" dirty="0" smtClean="0"/>
              <a:t>keinen Umständen</a:t>
            </a:r>
            <a:r>
              <a:rPr lang="de-DE" sz="1800" dirty="0" smtClean="0"/>
              <a:t> diesen Schein. Wir stellen diesen Schein </a:t>
            </a:r>
            <a:r>
              <a:rPr lang="de-DE" sz="1800" b="1" u="sng" dirty="0" smtClean="0"/>
              <a:t>nicht</a:t>
            </a:r>
            <a:r>
              <a:rPr lang="de-DE" sz="1800" dirty="0" smtClean="0"/>
              <a:t> erneut aus.)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620" y="6334780"/>
            <a:ext cx="622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18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>
            <a:spLocks noGrp="1"/>
          </p:cNvSpPr>
          <p:nvPr>
            <p:ph type="title"/>
          </p:nvPr>
        </p:nvSpPr>
        <p:spPr>
          <a:xfrm>
            <a:off x="714240" y="114660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800" b="1" dirty="0" smtClean="0"/>
              <a:t>Zusätzliche Informationen</a:t>
            </a:r>
            <a:endParaRPr sz="2400" b="1" dirty="0"/>
          </a:p>
        </p:txBody>
      </p:sp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644056" y="1830179"/>
            <a:ext cx="7879742" cy="282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BAföG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Falls Sie Dokumente für BAföG unterschrieben benötigen, so kümmern Sie sich bitte </a:t>
            </a:r>
            <a:r>
              <a:rPr lang="de-D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während des Semesters</a:t>
            </a:r>
            <a:r>
              <a:rPr lang="de-DE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darum. (Angelegenheiten rund um BAföG werden nicht in der Semesterpause bearbeitet)</a:t>
            </a:r>
            <a:endParaRPr dirty="0"/>
          </a:p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müssen sich für eine Sprechstunde bei Prof. You Jae Lee eintragen. Kommen Sie mit dem BAföG Dokument und Ihrem </a:t>
            </a:r>
            <a:r>
              <a:rPr lang="de-DE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vollständigen Transkript</a:t>
            </a:r>
            <a:r>
              <a:rPr lang="de-DE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714240" y="6420854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Arial"/>
              <a:buNone/>
            </a:pPr>
            <a:fld id="{00000000-1234-1234-1234-123412341234}" type="slidenum">
              <a:rPr lang="de-DE" sz="1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r>
              <a:rPr lang="de-DE" sz="1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"/>
          <p:cNvSpPr txBox="1"/>
          <p:nvPr/>
        </p:nvSpPr>
        <p:spPr>
          <a:xfrm>
            <a:off x="718925" y="731525"/>
            <a:ext cx="77007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 smtClean="0">
                <a:solidFill>
                  <a:schemeClr val="dk1"/>
                </a:solidFill>
                <a:sym typeface="Arial"/>
              </a:rPr>
              <a:t>Wer kann sich für das Auslandsjahr in Korea bewerben?</a:t>
            </a:r>
            <a:endParaRPr sz="2000" dirty="0"/>
          </a:p>
        </p:txBody>
      </p:sp>
      <p:sp>
        <p:nvSpPr>
          <p:cNvPr id="191" name="Google Shape;191;p2"/>
          <p:cNvSpPr txBox="1"/>
          <p:nvPr/>
        </p:nvSpPr>
        <p:spPr>
          <a:xfrm>
            <a:off x="716555" y="6425157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611280" y="1504065"/>
            <a:ext cx="7705470" cy="394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840" marR="0" lvl="0" indent="-285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1800" b="1" dirty="0" smtClean="0">
                <a:solidFill>
                  <a:schemeClr val="dk1"/>
                </a:solidFill>
                <a:sym typeface="Arial"/>
              </a:rPr>
              <a:t>Alle Studierenden im Hauptfach </a:t>
            </a:r>
            <a:r>
              <a:rPr lang="de-DE" sz="1800" b="1" u="sng" dirty="0" smtClean="0">
                <a:solidFill>
                  <a:schemeClr val="dk1"/>
                </a:solidFill>
              </a:rPr>
              <a:t>müssen</a:t>
            </a:r>
            <a:r>
              <a:rPr lang="de-DE" sz="1800" b="1" dirty="0" smtClean="0">
                <a:solidFill>
                  <a:schemeClr val="dk1"/>
                </a:solidFill>
              </a:rPr>
              <a:t> sich bewerben</a:t>
            </a:r>
            <a:endParaRPr sz="1800" b="1" dirty="0">
              <a:solidFill>
                <a:schemeClr val="dk1"/>
              </a:solidFill>
              <a:sym typeface="Arial"/>
            </a:endParaRPr>
          </a:p>
          <a:p>
            <a:pPr marL="36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Studierende im Hauptfach müssen ihr </a:t>
            </a:r>
            <a:r>
              <a:rPr lang="de-DE" sz="1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Sprachkurs</a:t>
            </a:r>
            <a:r>
              <a:rPr lang="de-DE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-, sowie </a:t>
            </a:r>
            <a:r>
              <a:rPr lang="de-DE" sz="1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de-DE" sz="16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nhaltskurs</a:t>
            </a:r>
            <a:r>
              <a:rPr lang="de-DE" sz="1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transkript</a:t>
            </a:r>
            <a:r>
              <a:rPr lang="de-DE" sz="1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mit den bis dahin erhaltenen Noten aus dem zweiten Semester einreichen.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85840" marR="0" lvl="0" indent="-285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1800" b="1" dirty="0" smtClean="0">
                <a:solidFill>
                  <a:schemeClr val="dk1"/>
                </a:solidFill>
              </a:rPr>
              <a:t>Studierende im Nebenfach </a:t>
            </a:r>
            <a:r>
              <a:rPr lang="de-DE" sz="1800" b="1" u="sng" dirty="0" smtClean="0">
                <a:solidFill>
                  <a:schemeClr val="dk1"/>
                </a:solidFill>
              </a:rPr>
              <a:t>können</a:t>
            </a:r>
            <a:r>
              <a:rPr lang="de-DE" sz="1800" b="1" dirty="0" smtClean="0">
                <a:solidFill>
                  <a:schemeClr val="dk1"/>
                </a:solidFill>
              </a:rPr>
              <a:t> sich bewerben</a:t>
            </a:r>
            <a:endParaRPr sz="1800" dirty="0">
              <a:solidFill>
                <a:srgbClr val="202124"/>
              </a:solidFill>
              <a:sym typeface="Arial"/>
            </a:endParaRPr>
          </a:p>
          <a:p>
            <a:pPr marL="359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rgbClr val="202124"/>
                </a:solidFill>
                <a:sym typeface="Arial"/>
              </a:rPr>
              <a:t>Um bei dem Auswahlverfahren priorisiert zu werden, empfehlen wir, die Sprachkurse des ersten Semesters vor der Bewerbung zunächst vollständig abzuschließen.</a:t>
            </a:r>
            <a:endParaRPr sz="1600" dirty="0">
              <a:solidFill>
                <a:schemeClr val="dk1"/>
              </a:solidFill>
            </a:endParaRPr>
          </a:p>
          <a:p>
            <a:pPr marL="359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 smtClean="0">
                <a:solidFill>
                  <a:schemeClr val="dk1"/>
                </a:solidFill>
              </a:rPr>
              <a:t>★ </a:t>
            </a:r>
            <a:r>
              <a:rPr lang="de-DE" sz="1600" b="1" dirty="0" smtClean="0">
                <a:solidFill>
                  <a:srgbClr val="980000"/>
                </a:solidFill>
              </a:rPr>
              <a:t>Für Studierende im Nebenfach empfehlen wir eine Bewerbung idealerweise nach Abschluss der Sprachkurse im </a:t>
            </a:r>
            <a:r>
              <a:rPr lang="de-DE" sz="1600" b="1" u="sng" dirty="0" smtClean="0">
                <a:solidFill>
                  <a:srgbClr val="980000"/>
                </a:solidFill>
              </a:rPr>
              <a:t>dritten Semester</a:t>
            </a:r>
            <a:r>
              <a:rPr lang="de-DE" sz="1600" b="1" dirty="0" smtClean="0">
                <a:solidFill>
                  <a:srgbClr val="980000"/>
                </a:solidFill>
              </a:rPr>
              <a:t> </a:t>
            </a:r>
            <a:r>
              <a:rPr lang="de-DE" sz="1600" dirty="0" smtClean="0">
                <a:solidFill>
                  <a:srgbClr val="980000"/>
                </a:solidFill>
              </a:rPr>
              <a:t>. Dadurch können Sie in ein höheres Koreanischlevel (Level drei) in Korea eingestuft werden.</a:t>
            </a:r>
            <a:r>
              <a:rPr lang="de-DE" sz="1600" b="1" dirty="0" smtClean="0">
                <a:solidFill>
                  <a:schemeClr val="dk1"/>
                </a:solidFill>
              </a:rPr>
              <a:t>★</a:t>
            </a:r>
            <a:r>
              <a:rPr lang="de-DE" sz="1600" b="1" dirty="0" smtClean="0">
                <a:solidFill>
                  <a:srgbClr val="333333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359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285840" marR="0" lvl="0" indent="-285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Noto Sans Symbols"/>
              <a:buChar char="⮚"/>
            </a:pPr>
            <a:r>
              <a:rPr lang="de-DE" sz="1800" b="1" dirty="0" smtClean="0">
                <a:solidFill>
                  <a:srgbClr val="202124"/>
                </a:solidFill>
                <a:sym typeface="Arial"/>
              </a:rPr>
              <a:t>Für Studierende die weder im Hauptfach, noch im Nebenfach Koreanistik studieren</a:t>
            </a:r>
            <a:endParaRPr sz="1800" dirty="0"/>
          </a:p>
          <a:p>
            <a:pPr marL="36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Interessenten sollten durch anderweitige Zertifikate, wie z.B ein Abschlusszeugnis der Sprachkurse am King Sejong Institute, am Bewerbungsprozess teilnehmen.</a:t>
            </a:r>
            <a:endParaRPr sz="1600" b="1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/>
          <p:nvPr/>
        </p:nvSpPr>
        <p:spPr>
          <a:xfrm>
            <a:off x="719280" y="1368360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714240" y="6519960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38320" cy="692892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/>
          <p:nvPr/>
        </p:nvSpPr>
        <p:spPr>
          <a:xfrm>
            <a:off x="719279" y="312120"/>
            <a:ext cx="5699993" cy="15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 smtClean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Vielen Dank für Ihre Aufmerksamkeit!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86040" y="4617720"/>
            <a:ext cx="404892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Universität Tübingen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AOI, Abt. Koreanistik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Wilhelmstr. 133, 72074 Tübingen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E: koreanistik@uni-tuebingen.de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W: www.korea.uni-tuebingen.de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9"/>
          <p:cNvSpPr/>
          <p:nvPr/>
        </p:nvSpPr>
        <p:spPr>
          <a:xfrm rot="5400000">
            <a:off x="7581600" y="5680440"/>
            <a:ext cx="2924280" cy="2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 by Manuel Schönfeld_Fotolia_95673822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9"/>
          <p:cNvSpPr/>
          <p:nvPr/>
        </p:nvSpPr>
        <p:spPr>
          <a:xfrm>
            <a:off x="7439760" y="1815120"/>
            <a:ext cx="18432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/>
          <p:nvPr/>
        </p:nvSpPr>
        <p:spPr>
          <a:xfrm>
            <a:off x="723600" y="976888"/>
            <a:ext cx="7700760" cy="56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man sich für ein Auslandsjahr in Korea bewirbt</a:t>
            </a:r>
            <a:endParaRPr dirty="0"/>
          </a:p>
        </p:txBody>
      </p:sp>
      <p:sp>
        <p:nvSpPr>
          <p:cNvPr id="200" name="Google Shape;200;p3"/>
          <p:cNvSpPr txBox="1"/>
          <p:nvPr/>
        </p:nvSpPr>
        <p:spPr>
          <a:xfrm>
            <a:off x="718920" y="6398040"/>
            <a:ext cx="7705440" cy="15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701640" y="1877703"/>
            <a:ext cx="7705440" cy="358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840" marR="0" lvl="0" indent="-285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Geben Sie alles bis zum </a:t>
            </a:r>
            <a:r>
              <a:rPr lang="de-DE" sz="2000" b="1" u="sng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15. August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endParaRPr dirty="0"/>
          </a:p>
          <a:p>
            <a:pPr marL="285840" marR="0" lvl="0" indent="-158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Falls Sie eine Nachprüfung in den Sprachkursen absolvieren müssen, geben Sie Ihre Bewerbung bis zum </a:t>
            </a:r>
            <a:r>
              <a:rPr lang="de-D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September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endParaRPr dirty="0"/>
          </a:p>
          <a:p>
            <a:pPr marL="285840" marR="0" lvl="0" indent="-158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28548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Studierende im </a:t>
            </a:r>
            <a:r>
              <a:rPr lang="de-DE" sz="200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Nebenfach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die zum Herbstsemester nach Korea gehen, geben alle Dokumente bis zum </a:t>
            </a:r>
            <a:r>
              <a:rPr lang="de-D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15. Februar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endParaRPr sz="2000" b="1" u="sng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baseline="30000" dirty="0">
              <a:solidFill>
                <a:schemeClr val="dk1"/>
              </a:solidFill>
            </a:endParaRPr>
          </a:p>
          <a:p>
            <a:pPr marL="285750" marR="0" lvl="0" indent="-285750" algn="just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Sie erhalten </a:t>
            </a:r>
            <a:r>
              <a:rPr lang="de-DE" sz="2000" b="1" u="sng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keine</a:t>
            </a:r>
            <a:r>
              <a:rPr lang="de-DE" sz="2000" b="1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Bestätigungsemail nach Abgabe der Dokumente</a:t>
            </a:r>
            <a:endParaRPr sz="20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rgbClr val="202124"/>
                </a:solidFill>
              </a:rPr>
              <a:t>Eine schriftliche/physische Abgabe der Bewerbung ist </a:t>
            </a:r>
            <a:r>
              <a:rPr lang="de-DE" sz="2000" b="1" u="sng" dirty="0" smtClean="0">
                <a:solidFill>
                  <a:srgbClr val="202124"/>
                </a:solidFill>
              </a:rPr>
              <a:t>nicht </a:t>
            </a:r>
            <a:r>
              <a:rPr lang="de-DE" sz="2000" dirty="0" smtClean="0">
                <a:solidFill>
                  <a:srgbClr val="202124"/>
                </a:solidFill>
              </a:rPr>
              <a:t>erforderlich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840" marR="0" lvl="0" indent="-15848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Noto Sans Symbols"/>
              <a:buNone/>
            </a:pPr>
            <a:endParaRPr sz="2000" b="1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611280" y="2076840"/>
            <a:ext cx="180720" cy="4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/>
          <p:nvPr/>
        </p:nvSpPr>
        <p:spPr>
          <a:xfrm>
            <a:off x="680572" y="1279236"/>
            <a:ext cx="7700760" cy="48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Dokumente für die Bewerbung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680573" y="2121192"/>
            <a:ext cx="7744148" cy="388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Bewerbenden müssen </a:t>
            </a:r>
            <a:r>
              <a:rPr lang="de-DE" sz="20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zwei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Dateien abgeben.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smtClean="0">
                <a:solidFill>
                  <a:schemeClr val="dk1"/>
                </a:solidFill>
              </a:rPr>
              <a:t>     - Dokumente 1: </a:t>
            </a:r>
            <a:r>
              <a:rPr lang="de-DE" sz="2000" u="sng" dirty="0" smtClean="0">
                <a:solidFill>
                  <a:schemeClr val="dk1"/>
                </a:solidFill>
              </a:rPr>
              <a:t>Bewerbungsunterlagen in einer PDF Datei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Dokumente 2: </a:t>
            </a:r>
            <a:r>
              <a:rPr lang="de-DE" sz="200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Passbild</a:t>
            </a:r>
            <a:endParaRPr sz="200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Name beider Dateien sollten </a:t>
            </a:r>
            <a:r>
              <a:rPr lang="de-DE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“ApplicationExchangeYr”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Unterlagen sollten in </a:t>
            </a:r>
            <a:r>
              <a:rPr lang="de-DE" sz="2000" b="1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PDF-Datei zusammengefasst werden. Die Datei sollte nur einmal hochgeladen werden.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de-DE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Vergessen Sie nicht Ihren Vor-und Nachnamen so zu notieren, wie er auf offiziellen Dokumenten vorzufinden ist.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719280" y="6363925"/>
            <a:ext cx="7705440" cy="3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r>
              <a:rPr lang="de-DE" sz="1000" strike="noStrik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- Exchange Year Info Event 2024</a:t>
            </a:r>
            <a:endParaRPr sz="1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3960" y="1155282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 smtClean="0">
                <a:solidFill>
                  <a:schemeClr val="tx1"/>
                </a:solidFill>
              </a:rPr>
              <a:t>Dokument 1 </a:t>
            </a:r>
            <a:r>
              <a:rPr lang="de-DE" sz="2400" b="1" dirty="0" smtClean="0"/>
              <a:t>- Inhalt</a:t>
            </a:r>
            <a:endParaRPr dirty="0"/>
          </a:p>
        </p:txBody>
      </p:sp>
      <p:sp>
        <p:nvSpPr>
          <p:cNvPr id="216" name="Google Shape;216;p5"/>
          <p:cNvSpPr txBox="1">
            <a:spLocks noGrp="1"/>
          </p:cNvSpPr>
          <p:nvPr>
            <p:ph type="body" idx="1"/>
          </p:nvPr>
        </p:nvSpPr>
        <p:spPr>
          <a:xfrm>
            <a:off x="679525" y="1634836"/>
            <a:ext cx="7893778" cy="463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AutoNum type="arabicPeriod"/>
            </a:pPr>
            <a:r>
              <a:rPr lang="de-DE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Abiturzeugnis (simple Kopie)</a:t>
            </a:r>
            <a:endParaRPr dirty="0"/>
          </a:p>
          <a:p>
            <a:pPr marL="57785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de-DE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Lebenslauf (</a:t>
            </a:r>
            <a:r>
              <a:rPr lang="de-DE" sz="1900" dirty="0"/>
              <a:t>i</a:t>
            </a:r>
            <a:r>
              <a:rPr lang="de-DE" sz="1900" dirty="0" smtClean="0"/>
              <a:t>n Deutsch </a:t>
            </a:r>
            <a:r>
              <a:rPr lang="de-DE" sz="1900" u="sng" dirty="0" smtClean="0"/>
              <a:t>oder</a:t>
            </a:r>
            <a:r>
              <a:rPr lang="de-DE" sz="1900" dirty="0" smtClean="0"/>
              <a:t> Englisch</a:t>
            </a:r>
            <a:r>
              <a:rPr lang="de-DE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mit </a:t>
            </a:r>
            <a:r>
              <a:rPr lang="de-DE" sz="1900" dirty="0"/>
              <a:t>A</a:t>
            </a:r>
            <a:r>
              <a:rPr lang="de-DE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ngabe der Matrikelnummer, des Geburtsdatums, der Nationalität und </a:t>
            </a:r>
            <a:r>
              <a:rPr lang="de-DE" sz="19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zwei</a:t>
            </a:r>
            <a:r>
              <a:rPr lang="de-DE" sz="190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E-Mail-Adressen (eine </a:t>
            </a:r>
            <a:r>
              <a:rPr lang="de-DE" sz="1900" b="1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universitäre E-Mail-Adresse</a:t>
            </a:r>
            <a:r>
              <a:rPr lang="de-DE" sz="190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und eine </a:t>
            </a:r>
            <a:r>
              <a:rPr lang="de-DE" sz="1900" b="1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private E-Mail-Adresse</a:t>
            </a:r>
            <a:r>
              <a:rPr lang="de-DE" sz="190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57785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 algn="just">
              <a:lnSpc>
                <a:spcPct val="100000"/>
              </a:lnSpc>
              <a:spcBef>
                <a:spcPts val="0"/>
              </a:spcBef>
              <a:buSzPts val="1900"/>
              <a:buFont typeface="+mj-lt"/>
              <a:buAutoNum type="arabicPeriod"/>
            </a:pPr>
            <a:r>
              <a:rPr lang="de-DE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Motivationsschreiben </a:t>
            </a:r>
            <a:r>
              <a:rPr lang="de-DE" sz="1900" dirty="0" smtClean="0"/>
              <a:t>(in Englisch)</a:t>
            </a:r>
          </a:p>
          <a:p>
            <a:pPr lvl="0" indent="-457200" algn="just">
              <a:lnSpc>
                <a:spcPct val="100000"/>
              </a:lnSpc>
              <a:spcBef>
                <a:spcPts val="0"/>
              </a:spcBef>
              <a:buSzPts val="1900"/>
              <a:buFont typeface="+mj-lt"/>
              <a:buAutoNum type="arabicPeriod"/>
            </a:pPr>
            <a:endParaRPr lang="de-DE" sz="1900" dirty="0" smtClean="0"/>
          </a:p>
          <a:p>
            <a:pPr lvl="0" indent="-457200" algn="just">
              <a:lnSpc>
                <a:spcPct val="100000"/>
              </a:lnSpc>
              <a:spcBef>
                <a:spcPts val="0"/>
              </a:spcBef>
              <a:buSzPts val="1900"/>
              <a:buFont typeface="+mj-lt"/>
              <a:buAutoNum type="arabicPeriod"/>
            </a:pPr>
            <a:r>
              <a:rPr lang="de-DE" sz="19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Kursplan</a:t>
            </a:r>
            <a:r>
              <a:rPr lang="de-DE" sz="19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für die Semester in Korea, der die Art der Kurse, Stundenanzahl und Inhalt der Kurse aufführt. Zum Beispiel: </a:t>
            </a:r>
            <a:r>
              <a:rPr lang="de-DE" sz="19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http://www.korea.edu/</a:t>
            </a:r>
            <a:r>
              <a:rPr lang="de-DE" sz="1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de-DE" sz="1900" dirty="0" smtClean="0"/>
              <a:t>Detaillierte Pläne für ein Praktikum ausschreiben, die mögliche Institutionen und mögliche Zeiträume miteinschließen.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de-DE" sz="1900" dirty="0"/>
              <a:t> </a:t>
            </a:r>
            <a:r>
              <a:rPr lang="de-DE" sz="1900" dirty="0" smtClean="0"/>
              <a:t>      (Nur für Studierende im Hauptfach)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721620" y="6395725"/>
            <a:ext cx="7705440" cy="15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00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de-DE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TUCKU - Exchange Year Info Event </a:t>
            </a:r>
            <a:r>
              <a:rPr lang="de-DE" sz="1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 </a:t>
            </a:r>
            <a:r>
              <a:rPr lang="de-DE" sz="100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	                                                                                                                                   </a:t>
            </a:r>
            <a:endParaRPr sz="1400" strike="noStrik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21620" y="865029"/>
            <a:ext cx="7700760" cy="35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 smtClean="0"/>
              <a:t>Dokument 1 - Inhalt</a:t>
            </a:r>
            <a:endParaRPr dirty="0"/>
          </a:p>
        </p:txBody>
      </p:sp>
      <p:sp>
        <p:nvSpPr>
          <p:cNvPr id="224" name="Google Shape;224;p6"/>
          <p:cNvSpPr txBox="1">
            <a:spLocks noGrp="1"/>
          </p:cNvSpPr>
          <p:nvPr>
            <p:ph type="body" idx="1"/>
          </p:nvPr>
        </p:nvSpPr>
        <p:spPr>
          <a:xfrm>
            <a:off x="408000" y="2050510"/>
            <a:ext cx="8328000" cy="364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6"/>
            </a:pPr>
            <a:r>
              <a:rPr lang="de-DE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Übersichtstabelle mit den bisher erbrachten Studienleistungen. Die Noten müssen in das </a:t>
            </a:r>
            <a:r>
              <a:rPr lang="de-DE" sz="18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GPA</a:t>
            </a:r>
            <a:r>
              <a:rPr lang="de-DE" sz="180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 umgerechnet und eine </a:t>
            </a:r>
            <a:r>
              <a:rPr lang="de-DE" sz="18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Durchschnittsnote</a:t>
            </a:r>
            <a:r>
              <a:rPr lang="de-DE" sz="180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hinzugefügt werden</a:t>
            </a:r>
            <a:endParaRPr sz="18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6"/>
            </a:pPr>
            <a:r>
              <a:rPr lang="de-DE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Unterschriebene Einverständniserklärung: Unterschreiben Sie die Einverständnisserklärung, die die Voraussetzungen und Konditionen für die Teilnahme am TUCKU Austauschprogramm mit den koreanischen Partneruniversitäten auflistet</a:t>
            </a:r>
            <a:r>
              <a:rPr lang="de-DE" sz="1600" b="0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 Diese finden Sie hier: </a:t>
            </a:r>
            <a:r>
              <a:rPr lang="de-DE" sz="16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https://uni-tuebingen.de/en/faculties/faculty-of-humanities/departments/asian-and-oriental-studies/koreanistik/tucku/application</a:t>
            </a:r>
            <a:r>
              <a:rPr lang="de-DE" sz="16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/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0099" marR="0" lvl="0" indent="-4400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6"/>
            </a:pPr>
            <a:r>
              <a:rPr lang="de-DE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Ihre </a:t>
            </a:r>
            <a:r>
              <a:rPr lang="de-DE" sz="18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drei</a:t>
            </a:r>
            <a:r>
              <a:rPr lang="de-DE" sz="180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präferierten Partneruniversitäten (geordnet)</a:t>
            </a:r>
          </a:p>
          <a:p>
            <a:pPr marL="440099" marR="0" lvl="0" indent="-4400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6"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</a:pPr>
            <a:r>
              <a:rPr lang="de-DE" sz="1800" i="0" u="none" strike="noStrike" cap="none" dirty="0" smtClean="0">
                <a:solidFill>
                  <a:schemeClr val="dk1"/>
                </a:solidFill>
              </a:rPr>
              <a:t>Alle Interessenten, die </a:t>
            </a:r>
            <a:r>
              <a:rPr lang="de-DE" sz="1800" b="1" i="0" u="none" strike="noStrike" cap="none" dirty="0" smtClean="0">
                <a:solidFill>
                  <a:schemeClr val="dk1"/>
                </a:solidFill>
              </a:rPr>
              <a:t>nicht </a:t>
            </a:r>
            <a:r>
              <a:rPr lang="de-DE" sz="1800" i="0" u="none" strike="noStrike" cap="none" dirty="0" smtClean="0">
                <a:solidFill>
                  <a:schemeClr val="dk1"/>
                </a:solidFill>
              </a:rPr>
              <a:t>im Hauptfach Koreanistik studieren, </a:t>
            </a:r>
            <a:r>
              <a:rPr lang="de-DE" sz="1800" i="0" strike="noStrike" cap="none" dirty="0" smtClean="0">
                <a:solidFill>
                  <a:schemeClr val="dk1"/>
                </a:solidFill>
              </a:rPr>
              <a:t>müssen ein Empfehlungsschreiben von einem Professor in Ihrem Hauptfach einreichen. Dieses Empfehlungsschreiben soll Ihre akademischen Fähigkeiten belegen. (</a:t>
            </a:r>
            <a:r>
              <a:rPr lang="de-DE" sz="1800" dirty="0" smtClean="0"/>
              <a:t>Formlos oder mit </a:t>
            </a:r>
            <a:r>
              <a:rPr lang="de-DE" sz="1800" i="0" strike="noStrike" cap="none" dirty="0" smtClean="0">
                <a:solidFill>
                  <a:schemeClr val="dk1"/>
                </a:solidFill>
              </a:rPr>
              <a:t>Vorlage von der Website) Der Name der Datei sollte dabei </a:t>
            </a:r>
            <a:r>
              <a:rPr lang="de-DE" sz="1800" b="1" dirty="0"/>
              <a:t>„recommendationletter_studentname</a:t>
            </a:r>
            <a:r>
              <a:rPr lang="de-DE" sz="1800" b="1" dirty="0" smtClean="0"/>
              <a:t>“ </a:t>
            </a:r>
            <a:r>
              <a:rPr lang="de-DE" sz="1800" dirty="0" smtClean="0"/>
              <a:t>lauten.</a:t>
            </a:r>
            <a:endParaRPr lang="de-DE" sz="1800" i="0" strike="noStrike" cap="none" dirty="0" smtClean="0">
              <a:solidFill>
                <a:schemeClr val="dk1"/>
              </a:solidFill>
            </a:endParaRPr>
          </a:p>
          <a:p>
            <a:pPr marL="514350" indent="-285750" algn="just">
              <a:lnSpc>
                <a:spcPct val="100000"/>
              </a:lnSpc>
              <a:spcBef>
                <a:spcPts val="0"/>
              </a:spcBef>
            </a:pPr>
            <a:r>
              <a:rPr lang="de-DE" sz="1800" dirty="0" smtClean="0"/>
              <a:t>Das Empfehlungsschreiben sollte vom jeweiligen Professor unter folgendem link hochgeladen werden</a:t>
            </a:r>
            <a:r>
              <a:rPr lang="de-DE" sz="1800" i="0" strike="noStrike" cap="none" dirty="0" smtClean="0">
                <a:solidFill>
                  <a:schemeClr val="dk1"/>
                </a:solidFill>
              </a:rPr>
              <a:t>:</a:t>
            </a:r>
            <a:r>
              <a:rPr lang="de-DE" sz="1300" dirty="0" smtClean="0">
                <a:solidFill>
                  <a:schemeClr val="hlink"/>
                </a:solidFill>
              </a:rPr>
              <a:t>https</a:t>
            </a:r>
            <a:r>
              <a:rPr lang="de-DE" sz="1300" dirty="0">
                <a:solidFill>
                  <a:schemeClr val="hlink"/>
                </a:solidFill>
              </a:rPr>
              <a:t>://unitc-my.sharepoint.com/:f:/g/personal/sae-mi_park_uni-tuebingen_online/ErImMk0xN99OgEMxaAo3NgkBF_I0d114cc2ieC0IfSROww</a:t>
            </a:r>
            <a:endParaRPr lang="de-DE" sz="1800" b="1" dirty="0">
              <a:highlight>
                <a:srgbClr val="FFFF00"/>
              </a:highligh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 smtClean="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620" y="6334780"/>
            <a:ext cx="727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6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>
            <a:spLocks noGrp="1"/>
          </p:cNvSpPr>
          <p:nvPr>
            <p:ph type="body" idx="1"/>
          </p:nvPr>
        </p:nvSpPr>
        <p:spPr>
          <a:xfrm>
            <a:off x="792480" y="842026"/>
            <a:ext cx="7700760" cy="421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Font typeface="Arial"/>
              <a:buNone/>
            </a:pPr>
            <a:r>
              <a:rPr lang="de-DE" sz="2400" b="1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Was sollte im Motivationsschreiben stehen?</a:t>
            </a:r>
            <a:endParaRPr dirty="0"/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202124"/>
              </a:buClr>
              <a:buNone/>
            </a:pPr>
            <a:r>
              <a:rPr lang="de-DE" sz="1800" dirty="0" smtClean="0">
                <a:solidFill>
                  <a:srgbClr val="202124"/>
                </a:solidFill>
              </a:rPr>
              <a:t>- W</a:t>
            </a:r>
            <a:r>
              <a:rPr lang="de-DE" sz="1800" b="0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as für Interessen </a:t>
            </a:r>
            <a:r>
              <a:rPr lang="de-DE" sz="1800" dirty="0">
                <a:solidFill>
                  <a:srgbClr val="202124"/>
                </a:solidFill>
              </a:rPr>
              <a:t>möchten Sie </a:t>
            </a:r>
            <a:r>
              <a:rPr lang="de-DE" sz="1800" b="0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in Korea nachgehen?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lang="de-DE" sz="1800" dirty="0" smtClean="0">
                <a:solidFill>
                  <a:srgbClr val="202124"/>
                </a:solidFill>
              </a:rPr>
              <a:t>- </a:t>
            </a:r>
            <a:r>
              <a:rPr lang="de-DE" sz="1800" b="0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Warum sind Sie daran interessiert?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lang="de-DE" sz="1800" dirty="0" smtClean="0">
                <a:solidFill>
                  <a:srgbClr val="202124"/>
                </a:solidFill>
              </a:rPr>
              <a:t>- </a:t>
            </a:r>
            <a:r>
              <a:rPr lang="de-DE" sz="1800" b="0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Wie werden Sie diesen Interessen nachgehen?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endParaRPr lang="de-DE" sz="1800" b="0" i="0" u="none" strike="noStrike" cap="none" dirty="0" smtClean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lang="de-DE" sz="1800" dirty="0" smtClean="0">
                <a:solidFill>
                  <a:srgbClr val="202124"/>
                </a:solidFill>
              </a:rPr>
              <a:t>-</a:t>
            </a:r>
            <a:r>
              <a:rPr lang="de-DE" sz="1800" dirty="0">
                <a:solidFill>
                  <a:srgbClr val="202124"/>
                </a:solidFill>
              </a:rPr>
              <a:t>W</a:t>
            </a:r>
            <a:r>
              <a:rPr lang="de-DE" sz="1800" b="0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elche Sprachkurse, basierend auf dem persönlichen Sprachniveau und was die Partneruniversitäten anbieten, </a:t>
            </a:r>
            <a:r>
              <a:rPr lang="de-DE" sz="1800" dirty="0" smtClean="0">
                <a:solidFill>
                  <a:srgbClr val="202124"/>
                </a:solidFill>
              </a:rPr>
              <a:t>möchten Sie belegen?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None/>
            </a:pPr>
            <a:r>
              <a:rPr lang="de-DE" sz="1800" b="0" i="0" u="none" strike="noStrike" cap="none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• </a:t>
            </a:r>
            <a:r>
              <a:rPr lang="de-DE" sz="1800" b="0" i="0" u="none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Für alle Studierende, die Koreanistik </a:t>
            </a:r>
            <a:r>
              <a:rPr lang="de-DE" sz="1800" b="1" i="0" u="sng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de-DE" sz="1800" i="0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im Hauptfach studieren: Schreiben sie im ersten Satz konkret, ob Sie sich für </a:t>
            </a:r>
            <a:r>
              <a:rPr lang="de-DE" sz="1800" b="1" i="0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ein- oder zwei Semester</a:t>
            </a:r>
            <a:r>
              <a:rPr lang="de-DE" sz="1800" i="0" strike="noStrike" cap="none" dirty="0" smtClean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bewerben</a:t>
            </a:r>
            <a:endParaRPr dirty="0"/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480" y="6348549"/>
            <a:ext cx="637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7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779878" y="964657"/>
            <a:ext cx="7700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 smtClean="0"/>
              <a:t>Wie erstelle ich eine informelle Übersichtstabelle meiner Noten?</a:t>
            </a:r>
            <a:endParaRPr sz="2400" b="1" dirty="0"/>
          </a:p>
        </p:txBody>
      </p:sp>
      <p:sp>
        <p:nvSpPr>
          <p:cNvPr id="235" name="Google Shape;235;p8"/>
          <p:cNvSpPr txBox="1">
            <a:spLocks noGrp="1"/>
          </p:cNvSpPr>
          <p:nvPr>
            <p:ph type="body" idx="1"/>
          </p:nvPr>
        </p:nvSpPr>
        <p:spPr>
          <a:xfrm>
            <a:off x="658678" y="1957139"/>
            <a:ext cx="7821900" cy="48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/>
              <a:t>Für Studierende im </a:t>
            </a:r>
            <a:r>
              <a:rPr lang="de-DE" sz="1800" b="1" u="sng" dirty="0" smtClean="0"/>
              <a:t>Hauptfach Koreanistik</a:t>
            </a:r>
            <a:r>
              <a:rPr lang="de-DE" sz="1800" dirty="0" smtClean="0"/>
              <a:t>: Die Tabelle umfasst </a:t>
            </a:r>
            <a:r>
              <a:rPr lang="de-DE" sz="1800" b="1" u="sng" dirty="0" smtClean="0"/>
              <a:t>nur</a:t>
            </a:r>
            <a:r>
              <a:rPr lang="de-DE" sz="1800" dirty="0" smtClean="0"/>
              <a:t> Kurse aus der Koreanistik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just">
              <a:spcBef>
                <a:spcPts val="0"/>
              </a:spcBef>
              <a:buNone/>
            </a:pPr>
            <a:r>
              <a:rPr lang="de-DE" sz="1800" dirty="0"/>
              <a:t>Für </a:t>
            </a:r>
            <a:r>
              <a:rPr lang="de-DE" sz="1800" dirty="0" smtClean="0"/>
              <a:t>Studierende </a:t>
            </a:r>
            <a:r>
              <a:rPr lang="de-DE" sz="1800" dirty="0"/>
              <a:t>im </a:t>
            </a:r>
            <a:r>
              <a:rPr lang="de-DE" sz="1800" b="1" u="sng" dirty="0" smtClean="0"/>
              <a:t>Nebenfach </a:t>
            </a:r>
            <a:r>
              <a:rPr lang="de-DE" sz="1800" b="1" u="sng" dirty="0"/>
              <a:t>Koreanistik</a:t>
            </a:r>
            <a:r>
              <a:rPr lang="de-DE" sz="1800" dirty="0"/>
              <a:t>: </a:t>
            </a:r>
            <a:r>
              <a:rPr lang="de-DE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Tabelle umfasst </a:t>
            </a:r>
            <a:r>
              <a:rPr lang="de-DE" sz="18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de-DE" sz="1800" i="0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Kurse die Sie besucht haben, sowohl die Kurse aus der Koreanistik, als auch die Kurse, die Sie in ihrem Hauptfach besucht haben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sng" strike="noStrike" cap="none" dirty="0" smtClean="0">
                <a:solidFill>
                  <a:schemeClr val="dk1"/>
                </a:solidFill>
              </a:rPr>
              <a:t>Für fachfremde Studierende:</a:t>
            </a:r>
            <a:r>
              <a:rPr lang="de-DE" sz="1800" dirty="0"/>
              <a:t> </a:t>
            </a:r>
            <a:r>
              <a:rPr lang="de-DE" sz="1800" dirty="0" smtClean="0"/>
              <a:t>Die Tabelle umfasst </a:t>
            </a:r>
            <a:r>
              <a:rPr lang="de-DE" sz="1800" b="1" u="sng" dirty="0" smtClean="0"/>
              <a:t>alle</a:t>
            </a:r>
            <a:r>
              <a:rPr lang="de-DE" sz="1800" dirty="0" smtClean="0"/>
              <a:t> Kurse, die Sie besucht haben.</a:t>
            </a:r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/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/>
              <a:t>Eine Tabelle, die die Noten automatisch in das GPA äquivalent umrechnet, finden Sie auf der offiziellen TUCKU Website unter dem Reiter „Bewerbung“. Hierfür müssen Sie ganz nach unten scrollen.</a:t>
            </a:r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		</a:t>
            </a:r>
            <a:endParaRPr lang="de-DE" sz="1800" dirty="0" smtClean="0"/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※ </a:t>
            </a:r>
            <a:r>
              <a:rPr lang="de-DE" sz="1800" dirty="0" smtClean="0"/>
              <a:t>Sie müssen Dezimalzahlen in der Tabelle mit einem , (Komma) 	und   </a:t>
            </a:r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 smtClean="0"/>
              <a:t>nicht </a:t>
            </a:r>
            <a:r>
              <a:rPr lang="de-DE" sz="1800" dirty="0" smtClean="0"/>
              <a:t>mit einem . (Punkt) trennen.</a:t>
            </a:r>
            <a:endParaRPr lang="de-DE" sz="1800" dirty="0"/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/>
              <a:t> </a:t>
            </a:r>
            <a:endParaRPr sz="1800" dirty="0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017" y="6374674"/>
            <a:ext cx="68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fld id="{00000000-1234-1234-1234-123412341234}" type="slidenum">
              <a:rPr lang="en-US" sz="1000">
                <a:solidFill>
                  <a:srgbClr val="333333"/>
                </a:solidFill>
              </a:rPr>
              <a:pPr lvl="0"/>
              <a:t>8</a:t>
            </a:fld>
            <a:r>
              <a:rPr lang="en-US" sz="1000" dirty="0">
                <a:solidFill>
                  <a:srgbClr val="333333"/>
                </a:solidFill>
              </a:rPr>
              <a:t> |</a:t>
            </a:r>
            <a:r>
              <a:rPr lang="en-US" sz="1000" dirty="0">
                <a:solidFill>
                  <a:schemeClr val="dk1"/>
                </a:solidFill>
              </a:rPr>
              <a:t> TUCKU - Exchange Year Info Event 2024</a:t>
            </a:r>
          </a:p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852761" y="5761245"/>
            <a:ext cx="743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https://uni-tuebingen.de/fakultaeten/philosophische-fakultaet/fachbereiche/asien-orient-wissenschaften/koreanistik/tucku/bewerbung/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48988" y="178830"/>
            <a:ext cx="9095012" cy="6267030"/>
            <a:chOff x="48988" y="-856918"/>
            <a:chExt cx="9095012" cy="626703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88" y="3127300"/>
              <a:ext cx="9095012" cy="2282812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88" y="-856918"/>
              <a:ext cx="9005424" cy="3984218"/>
            </a:xfrm>
            <a:prstGeom prst="rect">
              <a:avLst/>
            </a:prstGeom>
          </p:spPr>
        </p:pic>
      </p:grpSp>
      <p:sp>
        <p:nvSpPr>
          <p:cNvPr id="7" name="Abgerundetes Rechteck 6"/>
          <p:cNvSpPr/>
          <p:nvPr/>
        </p:nvSpPr>
        <p:spPr>
          <a:xfrm>
            <a:off x="153749" y="5665877"/>
            <a:ext cx="3018329" cy="56644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53749" y="6265926"/>
            <a:ext cx="9597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smtClean="0"/>
              <a:t>uni-tuebingen.de/fakultaeten/philosophische-fakultaet/fachbereiche/asien-orient-wissenschaften/koreanistik/tucku/bewerbung</a:t>
            </a:r>
            <a:r>
              <a:rPr 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86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Microsoft Office PowerPoint</Application>
  <PresentationFormat>Bildschirmpräsentation (4:3)</PresentationFormat>
  <Paragraphs>178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Libre Franklin</vt:lpstr>
      <vt:lpstr>Noto Sans Symbols</vt:lpstr>
      <vt:lpstr>Arial</vt:lpstr>
      <vt:lpstr>Times New Roman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Dokument 1 - Inhalt</vt:lpstr>
      <vt:lpstr>Dokument 1 - Inhalt</vt:lpstr>
      <vt:lpstr>PowerPoint-Präsentation</vt:lpstr>
      <vt:lpstr>Wie erstelle ich eine informelle Übersichtstabelle meiner Noten?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BQ Module </vt:lpstr>
      <vt:lpstr>PowerPoint-Präsentation</vt:lpstr>
      <vt:lpstr>PowerPoint-Präsentation</vt:lpstr>
      <vt:lpstr>PowerPoint-Präsentation</vt:lpstr>
      <vt:lpstr>Wie erhalte ich Punkte für das Modul „Auslandspraxis und Projektarbeit“?  </vt:lpstr>
      <vt:lpstr>Zusätzliche Informationen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zander</dc:creator>
  <cp:lastModifiedBy>Euna</cp:lastModifiedBy>
  <cp:revision>36</cp:revision>
  <dcterms:created xsi:type="dcterms:W3CDTF">2010-09-13T12:09:07Z</dcterms:created>
  <dcterms:modified xsi:type="dcterms:W3CDTF">2024-07-16T19:41:39Z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BBDO Services GmbH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