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7" r:id="rId3"/>
  </p:sldMasterIdLst>
  <p:notesMasterIdLst>
    <p:notesMasterId r:id="rId18"/>
  </p:notesMasterIdLst>
  <p:sldIdLst>
    <p:sldId id="256" r:id="rId4"/>
    <p:sldId id="286" r:id="rId5"/>
    <p:sldId id="281" r:id="rId6"/>
    <p:sldId id="257" r:id="rId7"/>
    <p:sldId id="258" r:id="rId8"/>
    <p:sldId id="277" r:id="rId9"/>
    <p:sldId id="280" r:id="rId10"/>
    <p:sldId id="259" r:id="rId11"/>
    <p:sldId id="263" r:id="rId12"/>
    <p:sldId id="275" r:id="rId13"/>
    <p:sldId id="262" r:id="rId14"/>
    <p:sldId id="268" r:id="rId15"/>
    <p:sldId id="285" r:id="rId16"/>
    <p:sldId id="274" r:id="rId17"/>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78846" autoAdjust="0"/>
  </p:normalViewPr>
  <p:slideViewPr>
    <p:cSldViewPr snapToGrid="0">
      <p:cViewPr varScale="1">
        <p:scale>
          <a:sx n="98" d="100"/>
          <a:sy n="98" d="100"/>
        </p:scale>
        <p:origin x="1888"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PlaceHolder 1"/>
          <p:cNvSpPr>
            <a:spLocks noGrp="1"/>
          </p:cNvSpPr>
          <p:nvPr>
            <p:ph type="body"/>
          </p:nvPr>
        </p:nvSpPr>
        <p:spPr>
          <a:xfrm>
            <a:off x="756000" y="5078520"/>
            <a:ext cx="6047640" cy="4811040"/>
          </a:xfrm>
          <a:prstGeom prst="rect">
            <a:avLst/>
          </a:prstGeom>
        </p:spPr>
        <p:txBody>
          <a:bodyPr lIns="0" tIns="0" rIns="0" bIns="0"/>
          <a:lstStyle/>
          <a:p>
            <a:r>
              <a:rPr lang="de-DE" sz="2000" b="0" strike="noStrike" spc="-1">
                <a:solidFill>
                  <a:srgbClr val="000000"/>
                </a:solidFill>
                <a:uFill>
                  <a:solidFill>
                    <a:srgbClr val="FFFFFF"/>
                  </a:solidFill>
                </a:uFill>
                <a:latin typeface="Arial"/>
              </a:rPr>
              <a:t>Format der Notizen mittels Klicken bearbeiten</a:t>
            </a:r>
          </a:p>
        </p:txBody>
      </p:sp>
      <p:sp>
        <p:nvSpPr>
          <p:cNvPr id="166" name="PlaceHolder 2"/>
          <p:cNvSpPr>
            <a:spLocks noGrp="1"/>
          </p:cNvSpPr>
          <p:nvPr>
            <p:ph type="hdr"/>
          </p:nvPr>
        </p:nvSpPr>
        <p:spPr>
          <a:xfrm>
            <a:off x="0" y="0"/>
            <a:ext cx="3280680" cy="534240"/>
          </a:xfrm>
          <a:prstGeom prst="rect">
            <a:avLst/>
          </a:prstGeom>
        </p:spPr>
        <p:txBody>
          <a:bodyPr lIns="0" tIns="0" rIns="0" bIns="0"/>
          <a:lstStyle/>
          <a:p>
            <a:r>
              <a:rPr lang="de-DE" sz="1400" b="0" strike="noStrike" spc="-1">
                <a:solidFill>
                  <a:srgbClr val="000000"/>
                </a:solidFill>
                <a:uFill>
                  <a:solidFill>
                    <a:srgbClr val="FFFFFF"/>
                  </a:solidFill>
                </a:uFill>
                <a:latin typeface="Times New Roman"/>
              </a:rPr>
              <a:t>&lt;Kopfzeile&gt;</a:t>
            </a:r>
          </a:p>
        </p:txBody>
      </p:sp>
      <p:sp>
        <p:nvSpPr>
          <p:cNvPr id="167" name="PlaceHolder 3"/>
          <p:cNvSpPr>
            <a:spLocks noGrp="1"/>
          </p:cNvSpPr>
          <p:nvPr>
            <p:ph type="dt"/>
          </p:nvPr>
        </p:nvSpPr>
        <p:spPr>
          <a:xfrm>
            <a:off x="4278960" y="0"/>
            <a:ext cx="3280680" cy="534240"/>
          </a:xfrm>
          <a:prstGeom prst="rect">
            <a:avLst/>
          </a:prstGeom>
        </p:spPr>
        <p:txBody>
          <a:bodyPr lIns="0" tIns="0" rIns="0" bIns="0"/>
          <a:lstStyle/>
          <a:p>
            <a:pPr algn="r"/>
            <a:r>
              <a:rPr lang="de-DE" sz="1400" b="0" strike="noStrike" spc="-1">
                <a:solidFill>
                  <a:srgbClr val="000000"/>
                </a:solidFill>
                <a:uFill>
                  <a:solidFill>
                    <a:srgbClr val="FFFFFF"/>
                  </a:solidFill>
                </a:uFill>
                <a:latin typeface="Times New Roman"/>
              </a:rPr>
              <a:t>&lt;Datum/Uhrzeit&gt;</a:t>
            </a:r>
          </a:p>
        </p:txBody>
      </p:sp>
      <p:sp>
        <p:nvSpPr>
          <p:cNvPr id="168" name="PlaceHolder 4"/>
          <p:cNvSpPr>
            <a:spLocks noGrp="1"/>
          </p:cNvSpPr>
          <p:nvPr>
            <p:ph type="ftr"/>
          </p:nvPr>
        </p:nvSpPr>
        <p:spPr>
          <a:xfrm>
            <a:off x="0" y="10157400"/>
            <a:ext cx="3280680" cy="534240"/>
          </a:xfrm>
          <a:prstGeom prst="rect">
            <a:avLst/>
          </a:prstGeom>
        </p:spPr>
        <p:txBody>
          <a:bodyPr lIns="0" tIns="0" rIns="0" bIns="0" anchor="b"/>
          <a:lstStyle/>
          <a:p>
            <a:r>
              <a:rPr lang="de-DE" sz="1400" b="0" strike="noStrike" spc="-1">
                <a:solidFill>
                  <a:srgbClr val="000000"/>
                </a:solidFill>
                <a:uFill>
                  <a:solidFill>
                    <a:srgbClr val="FFFFFF"/>
                  </a:solidFill>
                </a:uFill>
                <a:latin typeface="Times New Roman"/>
              </a:rPr>
              <a:t>&lt;Fußzeile&gt;</a:t>
            </a:r>
          </a:p>
        </p:txBody>
      </p:sp>
      <p:sp>
        <p:nvSpPr>
          <p:cNvPr id="169" name="PlaceHolder 5"/>
          <p:cNvSpPr>
            <a:spLocks noGrp="1"/>
          </p:cNvSpPr>
          <p:nvPr>
            <p:ph type="sldNum"/>
          </p:nvPr>
        </p:nvSpPr>
        <p:spPr>
          <a:xfrm>
            <a:off x="4278960" y="10157400"/>
            <a:ext cx="3280680" cy="534240"/>
          </a:xfrm>
          <a:prstGeom prst="rect">
            <a:avLst/>
          </a:prstGeom>
        </p:spPr>
        <p:txBody>
          <a:bodyPr lIns="0" tIns="0" rIns="0" bIns="0" anchor="b"/>
          <a:lstStyle/>
          <a:p>
            <a:pPr algn="r"/>
            <a:fld id="{9FACD4D4-4A72-470D-A44E-84203293846C}" type="slidenum">
              <a:rPr lang="de-DE" sz="1400" b="0" strike="noStrike" spc="-1">
                <a:solidFill>
                  <a:srgbClr val="000000"/>
                </a:solidFill>
                <a:uFill>
                  <a:solidFill>
                    <a:srgbClr val="FFFFFF"/>
                  </a:solidFill>
                </a:uFill>
                <a:latin typeface="Times New Roman"/>
              </a:rPr>
              <a:t>‹#›</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13965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Unique feature of our program… </a:t>
            </a:r>
          </a:p>
        </p:txBody>
      </p:sp>
      <p:sp>
        <p:nvSpPr>
          <p:cNvPr id="4" name="Slide Number Placeholder 3"/>
          <p:cNvSpPr>
            <a:spLocks noGrp="1"/>
          </p:cNvSpPr>
          <p:nvPr>
            <p:ph type="sldNum"/>
          </p:nvPr>
        </p:nvSpPr>
        <p:spPr/>
        <p:txBody>
          <a:bodyPr/>
          <a:lstStyle/>
          <a:p>
            <a:pPr algn="r"/>
            <a:fld id="{9FACD4D4-4A72-470D-A44E-84203293846C}" type="slidenum">
              <a:rPr lang="de-DE" sz="1400" b="0" strike="noStrike" spc="-1" smtClean="0">
                <a:solidFill>
                  <a:srgbClr val="000000"/>
                </a:solidFill>
                <a:uFill>
                  <a:solidFill>
                    <a:srgbClr val="FFFFFF"/>
                  </a:solidFill>
                </a:uFill>
                <a:latin typeface="Times New Roman"/>
              </a:rPr>
              <a:t>2</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6822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For 2nd semester info session, go into each of the items in more detail….Not needed for the 1</a:t>
            </a:r>
            <a:r>
              <a:rPr lang="en-US" baseline="30000" dirty="0"/>
              <a:t>st</a:t>
            </a:r>
            <a:r>
              <a:rPr lang="en-US" dirty="0"/>
              <a:t> semesters. </a:t>
            </a:r>
          </a:p>
        </p:txBody>
      </p:sp>
      <p:sp>
        <p:nvSpPr>
          <p:cNvPr id="4" name="Slide Number Placeholder 3"/>
          <p:cNvSpPr>
            <a:spLocks noGrp="1"/>
          </p:cNvSpPr>
          <p:nvPr>
            <p:ph type="sldNum"/>
          </p:nvPr>
        </p:nvSpPr>
        <p:spPr/>
        <p:txBody>
          <a:bodyPr/>
          <a:lstStyle/>
          <a:p>
            <a:pPr algn="r"/>
            <a:fld id="{9FACD4D4-4A72-470D-A44E-84203293846C}" type="slidenum">
              <a:rPr lang="de-DE" sz="1400" b="0" strike="noStrike" spc="-1" smtClean="0">
                <a:solidFill>
                  <a:srgbClr val="000000"/>
                </a:solidFill>
                <a:uFill>
                  <a:solidFill>
                    <a:srgbClr val="FFFFFF"/>
                  </a:solidFill>
                </a:uFill>
                <a:latin typeface="Times New Roman"/>
              </a:rPr>
              <a:t>6</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78202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p:cNvSpPr>
          <p:nvPr>
            <p:ph type="body"/>
          </p:nvPr>
        </p:nvSpPr>
        <p:spPr>
          <a:xfrm>
            <a:off x="679320" y="4714920"/>
            <a:ext cx="5438520" cy="4466880"/>
          </a:xfrm>
          <a:prstGeom prst="rect">
            <a:avLst/>
          </a:prstGeom>
        </p:spPr>
        <p:txBody>
          <a:bodyPr/>
          <a:lstStyle/>
          <a:p>
            <a:r>
              <a:rPr lang="de-DE" sz="2000" b="0" strike="noStrike" spc="-1" dirty="0">
                <a:solidFill>
                  <a:srgbClr val="000000"/>
                </a:solidFill>
                <a:uFill>
                  <a:solidFill>
                    <a:srgbClr val="FFFFFF"/>
                  </a:solidFill>
                </a:uFill>
                <a:latin typeface="Arial"/>
              </a:rPr>
              <a:t>Stipendium:</a:t>
            </a:r>
          </a:p>
          <a:p>
            <a:r>
              <a:rPr lang="de-DE" sz="2000" b="0" strike="noStrike" spc="-1" dirty="0" err="1">
                <a:solidFill>
                  <a:srgbClr val="000000"/>
                </a:solidFill>
                <a:uFill>
                  <a:solidFill>
                    <a:srgbClr val="FFFFFF"/>
                  </a:solidFill>
                </a:uFill>
                <a:latin typeface="Arial"/>
              </a:rPr>
              <a:t>Asiana</a:t>
            </a:r>
            <a:r>
              <a:rPr lang="de-DE" sz="2000" b="0" strike="noStrike" spc="-1" dirty="0">
                <a:solidFill>
                  <a:srgbClr val="000000"/>
                </a:solidFill>
                <a:uFill>
                  <a:solidFill>
                    <a:srgbClr val="FFFFFF"/>
                  </a:solidFill>
                </a:uFill>
                <a:latin typeface="Arial"/>
              </a:rPr>
              <a:t> Airlines</a:t>
            </a:r>
          </a:p>
          <a:p>
            <a:r>
              <a:rPr lang="de-DE" sz="2000" b="0" strike="noStrike" spc="-1" dirty="0">
                <a:solidFill>
                  <a:srgbClr val="000000"/>
                </a:solidFill>
                <a:uFill>
                  <a:solidFill>
                    <a:srgbClr val="FFFFFF"/>
                  </a:solidFill>
                </a:uFill>
                <a:latin typeface="Arial"/>
              </a:rPr>
              <a:t>Auslands </a:t>
            </a:r>
            <a:r>
              <a:rPr lang="de-DE" sz="2000" b="0" strike="noStrike" spc="-1" dirty="0" err="1">
                <a:solidFill>
                  <a:srgbClr val="000000"/>
                </a:solidFill>
                <a:uFill>
                  <a:solidFill>
                    <a:srgbClr val="FFFFFF"/>
                  </a:solidFill>
                </a:uFill>
                <a:latin typeface="Arial"/>
              </a:rPr>
              <a:t>BAFöG</a:t>
            </a:r>
            <a:endParaRPr lang="de-DE" sz="2000" b="0" strike="noStrike" spc="-1" dirty="0">
              <a:solidFill>
                <a:srgbClr val="000000"/>
              </a:solidFill>
              <a:uFill>
                <a:solidFill>
                  <a:srgbClr val="FFFFFF"/>
                </a:solidFill>
              </a:uFill>
              <a:latin typeface="Arial"/>
            </a:endParaRPr>
          </a:p>
          <a:p>
            <a:r>
              <a:rPr lang="de-DE" sz="2000" b="0" strike="noStrike" spc="-1" dirty="0">
                <a:solidFill>
                  <a:srgbClr val="000000"/>
                </a:solidFill>
                <a:uFill>
                  <a:solidFill>
                    <a:srgbClr val="FFFFFF"/>
                  </a:solidFill>
                </a:uFill>
                <a:latin typeface="Arial"/>
              </a:rPr>
              <a:t>DAAD</a:t>
            </a:r>
          </a:p>
          <a:p>
            <a:r>
              <a:rPr lang="de-DE" sz="2000" b="0" strike="noStrike" spc="-1" dirty="0">
                <a:solidFill>
                  <a:srgbClr val="000000"/>
                </a:solidFill>
                <a:uFill>
                  <a:solidFill>
                    <a:srgbClr val="FFFFFF"/>
                  </a:solidFill>
                </a:uFill>
                <a:latin typeface="Arial"/>
              </a:rPr>
              <a:t>MAKES DAAD</a:t>
            </a:r>
          </a:p>
          <a:p>
            <a:r>
              <a:rPr lang="de-DE" sz="2000" b="0" strike="noStrike" spc="-1" dirty="0">
                <a:solidFill>
                  <a:srgbClr val="000000"/>
                </a:solidFill>
                <a:uFill>
                  <a:solidFill>
                    <a:srgbClr val="FFFFFF"/>
                  </a:solidFill>
                </a:uFill>
                <a:latin typeface="Arial"/>
              </a:rPr>
              <a:t>Diverse Stipendien</a:t>
            </a:r>
          </a:p>
        </p:txBody>
      </p:sp>
      <p:sp>
        <p:nvSpPr>
          <p:cNvPr id="312" name="TextShape 2"/>
          <p:cNvSpPr txBox="1"/>
          <p:nvPr/>
        </p:nvSpPr>
        <p:spPr>
          <a:xfrm>
            <a:off x="3849840" y="9428040"/>
            <a:ext cx="2945880" cy="496440"/>
          </a:xfrm>
          <a:prstGeom prst="rect">
            <a:avLst/>
          </a:prstGeom>
          <a:noFill/>
          <a:ln w="9360">
            <a:noFill/>
          </a:ln>
        </p:spPr>
        <p:txBody>
          <a:bodyPr anchor="b"/>
          <a:lstStyle/>
          <a:p>
            <a:pPr algn="r">
              <a:lnSpc>
                <a:spcPct val="100000"/>
              </a:lnSpc>
            </a:pPr>
            <a:fld id="{164FF826-A6C5-4372-AE48-D08F425EB2FF}" type="slidenum">
              <a:rPr lang="de-DE" sz="1200" b="0" strike="noStrike" spc="-1">
                <a:solidFill>
                  <a:srgbClr val="000000"/>
                </a:solidFill>
                <a:uFill>
                  <a:solidFill>
                    <a:srgbClr val="FFFFFF"/>
                  </a:solidFill>
                </a:uFill>
                <a:latin typeface="Arial"/>
                <a:ea typeface="+mn-ea"/>
              </a:rPr>
              <a:t>11</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body"/>
          </p:nvPr>
        </p:nvSpPr>
        <p:spPr>
          <a:xfrm>
            <a:off x="679320" y="4714920"/>
            <a:ext cx="5438520" cy="4466880"/>
          </a:xfrm>
          <a:prstGeom prst="rect">
            <a:avLst/>
          </a:prstGeom>
        </p:spPr>
        <p:txBody>
          <a:bodyPr/>
          <a:lstStyle/>
          <a:p>
            <a:r>
              <a:rPr lang="de-DE" sz="2000" b="0" strike="noStrike" spc="-1">
                <a:solidFill>
                  <a:srgbClr val="000000"/>
                </a:solidFill>
                <a:uFill>
                  <a:solidFill>
                    <a:srgbClr val="FFFFFF"/>
                  </a:solidFill>
                </a:uFill>
                <a:latin typeface="Arial"/>
              </a:rPr>
              <a:t>Photo by Manuel Schönfeld_Fotolia_95673822_M</a:t>
            </a:r>
          </a:p>
        </p:txBody>
      </p:sp>
      <p:sp>
        <p:nvSpPr>
          <p:cNvPr id="316" name="TextShape 2"/>
          <p:cNvSpPr txBox="1"/>
          <p:nvPr/>
        </p:nvSpPr>
        <p:spPr>
          <a:xfrm>
            <a:off x="3849840" y="9428040"/>
            <a:ext cx="2945880" cy="496440"/>
          </a:xfrm>
          <a:prstGeom prst="rect">
            <a:avLst/>
          </a:prstGeom>
          <a:noFill/>
          <a:ln w="9360">
            <a:noFill/>
          </a:ln>
        </p:spPr>
        <p:txBody>
          <a:bodyPr anchor="b"/>
          <a:lstStyle/>
          <a:p>
            <a:pPr algn="r">
              <a:lnSpc>
                <a:spcPct val="100000"/>
              </a:lnSpc>
            </a:pPr>
            <a:fld id="{AE799561-6625-45CC-A2FD-1C4BE9E43772}" type="slidenum">
              <a:rPr lang="de-DE" sz="1200" b="0" strike="noStrike" spc="-1">
                <a:solidFill>
                  <a:srgbClr val="000000"/>
                </a:solidFill>
                <a:uFill>
                  <a:solidFill>
                    <a:srgbClr val="FFFFFF"/>
                  </a:solidFill>
                </a:uFill>
                <a:latin typeface="Arial"/>
                <a:ea typeface="+mn-ea"/>
              </a:rPr>
              <a:t>14</a:t>
            </a:fld>
            <a:endParaRPr lang="de-DE"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71" name="PlaceHolder 2"/>
          <p:cNvSpPr>
            <a:spLocks noGrp="1"/>
          </p:cNvSpPr>
          <p:nvPr>
            <p:ph type="body"/>
          </p:nvPr>
        </p:nvSpPr>
        <p:spPr>
          <a:xfrm>
            <a:off x="719280" y="1798560"/>
            <a:ext cx="770076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72" name="PlaceHolder 3"/>
          <p:cNvSpPr>
            <a:spLocks noGrp="1"/>
          </p:cNvSpPr>
          <p:nvPr>
            <p:ph type="body"/>
          </p:nvPr>
        </p:nvSpPr>
        <p:spPr>
          <a:xfrm>
            <a:off x="719280" y="4075560"/>
            <a:ext cx="770076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74" name="PlaceHolder 2"/>
          <p:cNvSpPr>
            <a:spLocks noGrp="1"/>
          </p:cNvSpPr>
          <p:nvPr>
            <p:ph type="body"/>
          </p:nvPr>
        </p:nvSpPr>
        <p:spPr>
          <a:xfrm>
            <a:off x="71928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75" name="PlaceHolder 3"/>
          <p:cNvSpPr>
            <a:spLocks noGrp="1"/>
          </p:cNvSpPr>
          <p:nvPr>
            <p:ph type="body"/>
          </p:nvPr>
        </p:nvSpPr>
        <p:spPr>
          <a:xfrm>
            <a:off x="466524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76" name="PlaceHolder 4"/>
          <p:cNvSpPr>
            <a:spLocks noGrp="1"/>
          </p:cNvSpPr>
          <p:nvPr>
            <p:ph type="body"/>
          </p:nvPr>
        </p:nvSpPr>
        <p:spPr>
          <a:xfrm>
            <a:off x="466524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77" name="PlaceHolder 5"/>
          <p:cNvSpPr>
            <a:spLocks noGrp="1"/>
          </p:cNvSpPr>
          <p:nvPr>
            <p:ph type="body"/>
          </p:nvPr>
        </p:nvSpPr>
        <p:spPr>
          <a:xfrm>
            <a:off x="71928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79" name="PlaceHolder 2"/>
          <p:cNvSpPr>
            <a:spLocks noGrp="1"/>
          </p:cNvSpPr>
          <p:nvPr>
            <p:ph type="body"/>
          </p:nvPr>
        </p:nvSpPr>
        <p:spPr>
          <a:xfrm>
            <a:off x="719280" y="1798560"/>
            <a:ext cx="770076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80" name="PlaceHolder 3"/>
          <p:cNvSpPr>
            <a:spLocks noGrp="1"/>
          </p:cNvSpPr>
          <p:nvPr>
            <p:ph type="body"/>
          </p:nvPr>
        </p:nvSpPr>
        <p:spPr>
          <a:xfrm>
            <a:off x="719280" y="1798560"/>
            <a:ext cx="770076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pic>
        <p:nvPicPr>
          <p:cNvPr id="81" name="Grafik 80"/>
          <p:cNvPicPr/>
          <p:nvPr/>
        </p:nvPicPr>
        <p:blipFill>
          <a:blip r:embed="rId2"/>
          <a:stretch/>
        </p:blipFill>
        <p:spPr>
          <a:xfrm>
            <a:off x="1837800" y="1798560"/>
            <a:ext cx="5463000" cy="4358880"/>
          </a:xfrm>
          <a:prstGeom prst="rect">
            <a:avLst/>
          </a:prstGeom>
          <a:ln>
            <a:noFill/>
          </a:ln>
        </p:spPr>
      </p:pic>
      <p:pic>
        <p:nvPicPr>
          <p:cNvPr id="82" name="Grafik 81"/>
          <p:cNvPicPr/>
          <p:nvPr/>
        </p:nvPicPr>
        <p:blipFill>
          <a:blip r:embed="rId2"/>
          <a:stretch/>
        </p:blipFill>
        <p:spPr>
          <a:xfrm>
            <a:off x="1837800" y="1798560"/>
            <a:ext cx="5463000" cy="43588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91" name="PlaceHolder 2"/>
          <p:cNvSpPr>
            <a:spLocks noGrp="1"/>
          </p:cNvSpPr>
          <p:nvPr>
            <p:ph type="subTitle"/>
          </p:nvPr>
        </p:nvSpPr>
        <p:spPr>
          <a:xfrm>
            <a:off x="719280" y="1798560"/>
            <a:ext cx="7700760" cy="43588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93" name="PlaceHolder 2"/>
          <p:cNvSpPr>
            <a:spLocks noGrp="1"/>
          </p:cNvSpPr>
          <p:nvPr>
            <p:ph type="body"/>
          </p:nvPr>
        </p:nvSpPr>
        <p:spPr>
          <a:xfrm>
            <a:off x="719280" y="1798560"/>
            <a:ext cx="770076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95" name="PlaceHolder 2"/>
          <p:cNvSpPr>
            <a:spLocks noGrp="1"/>
          </p:cNvSpPr>
          <p:nvPr>
            <p:ph type="body"/>
          </p:nvPr>
        </p:nvSpPr>
        <p:spPr>
          <a:xfrm>
            <a:off x="71928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96" name="PlaceHolder 3"/>
          <p:cNvSpPr>
            <a:spLocks noGrp="1"/>
          </p:cNvSpPr>
          <p:nvPr>
            <p:ph type="body"/>
          </p:nvPr>
        </p:nvSpPr>
        <p:spPr>
          <a:xfrm>
            <a:off x="466524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719280" y="1368360"/>
            <a:ext cx="7700760" cy="16484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00" name="PlaceHolder 2"/>
          <p:cNvSpPr>
            <a:spLocks noGrp="1"/>
          </p:cNvSpPr>
          <p:nvPr>
            <p:ph type="body"/>
          </p:nvPr>
        </p:nvSpPr>
        <p:spPr>
          <a:xfrm>
            <a:off x="71928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01" name="PlaceHolder 3"/>
          <p:cNvSpPr>
            <a:spLocks noGrp="1"/>
          </p:cNvSpPr>
          <p:nvPr>
            <p:ph type="body"/>
          </p:nvPr>
        </p:nvSpPr>
        <p:spPr>
          <a:xfrm>
            <a:off x="71928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02" name="PlaceHolder 4"/>
          <p:cNvSpPr>
            <a:spLocks noGrp="1"/>
          </p:cNvSpPr>
          <p:nvPr>
            <p:ph type="body"/>
          </p:nvPr>
        </p:nvSpPr>
        <p:spPr>
          <a:xfrm>
            <a:off x="466524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50" name="PlaceHolder 2"/>
          <p:cNvSpPr>
            <a:spLocks noGrp="1"/>
          </p:cNvSpPr>
          <p:nvPr>
            <p:ph type="subTitle"/>
          </p:nvPr>
        </p:nvSpPr>
        <p:spPr>
          <a:xfrm>
            <a:off x="719280" y="1798560"/>
            <a:ext cx="7700760" cy="43588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04" name="PlaceHolder 2"/>
          <p:cNvSpPr>
            <a:spLocks noGrp="1"/>
          </p:cNvSpPr>
          <p:nvPr>
            <p:ph type="body"/>
          </p:nvPr>
        </p:nvSpPr>
        <p:spPr>
          <a:xfrm>
            <a:off x="71928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05" name="PlaceHolder 3"/>
          <p:cNvSpPr>
            <a:spLocks noGrp="1"/>
          </p:cNvSpPr>
          <p:nvPr>
            <p:ph type="body"/>
          </p:nvPr>
        </p:nvSpPr>
        <p:spPr>
          <a:xfrm>
            <a:off x="466524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06" name="PlaceHolder 4"/>
          <p:cNvSpPr>
            <a:spLocks noGrp="1"/>
          </p:cNvSpPr>
          <p:nvPr>
            <p:ph type="body"/>
          </p:nvPr>
        </p:nvSpPr>
        <p:spPr>
          <a:xfrm>
            <a:off x="466524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08" name="PlaceHolder 2"/>
          <p:cNvSpPr>
            <a:spLocks noGrp="1"/>
          </p:cNvSpPr>
          <p:nvPr>
            <p:ph type="body"/>
          </p:nvPr>
        </p:nvSpPr>
        <p:spPr>
          <a:xfrm>
            <a:off x="71928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09" name="PlaceHolder 3"/>
          <p:cNvSpPr>
            <a:spLocks noGrp="1"/>
          </p:cNvSpPr>
          <p:nvPr>
            <p:ph type="body"/>
          </p:nvPr>
        </p:nvSpPr>
        <p:spPr>
          <a:xfrm>
            <a:off x="466524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10" name="PlaceHolder 4"/>
          <p:cNvSpPr>
            <a:spLocks noGrp="1"/>
          </p:cNvSpPr>
          <p:nvPr>
            <p:ph type="body"/>
          </p:nvPr>
        </p:nvSpPr>
        <p:spPr>
          <a:xfrm>
            <a:off x="719280" y="4075560"/>
            <a:ext cx="770076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12" name="PlaceHolder 2"/>
          <p:cNvSpPr>
            <a:spLocks noGrp="1"/>
          </p:cNvSpPr>
          <p:nvPr>
            <p:ph type="body"/>
          </p:nvPr>
        </p:nvSpPr>
        <p:spPr>
          <a:xfrm>
            <a:off x="719280" y="1798560"/>
            <a:ext cx="770076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13" name="PlaceHolder 3"/>
          <p:cNvSpPr>
            <a:spLocks noGrp="1"/>
          </p:cNvSpPr>
          <p:nvPr>
            <p:ph type="body"/>
          </p:nvPr>
        </p:nvSpPr>
        <p:spPr>
          <a:xfrm>
            <a:off x="719280" y="4075560"/>
            <a:ext cx="770076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15" name="PlaceHolder 2"/>
          <p:cNvSpPr>
            <a:spLocks noGrp="1"/>
          </p:cNvSpPr>
          <p:nvPr>
            <p:ph type="body"/>
          </p:nvPr>
        </p:nvSpPr>
        <p:spPr>
          <a:xfrm>
            <a:off x="71928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16" name="PlaceHolder 3"/>
          <p:cNvSpPr>
            <a:spLocks noGrp="1"/>
          </p:cNvSpPr>
          <p:nvPr>
            <p:ph type="body"/>
          </p:nvPr>
        </p:nvSpPr>
        <p:spPr>
          <a:xfrm>
            <a:off x="466524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17" name="PlaceHolder 4"/>
          <p:cNvSpPr>
            <a:spLocks noGrp="1"/>
          </p:cNvSpPr>
          <p:nvPr>
            <p:ph type="body"/>
          </p:nvPr>
        </p:nvSpPr>
        <p:spPr>
          <a:xfrm>
            <a:off x="466524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18" name="PlaceHolder 5"/>
          <p:cNvSpPr>
            <a:spLocks noGrp="1"/>
          </p:cNvSpPr>
          <p:nvPr>
            <p:ph type="body"/>
          </p:nvPr>
        </p:nvSpPr>
        <p:spPr>
          <a:xfrm>
            <a:off x="71928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20" name="PlaceHolder 2"/>
          <p:cNvSpPr>
            <a:spLocks noGrp="1"/>
          </p:cNvSpPr>
          <p:nvPr>
            <p:ph type="body"/>
          </p:nvPr>
        </p:nvSpPr>
        <p:spPr>
          <a:xfrm>
            <a:off x="719280" y="1798560"/>
            <a:ext cx="770076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21" name="PlaceHolder 3"/>
          <p:cNvSpPr>
            <a:spLocks noGrp="1"/>
          </p:cNvSpPr>
          <p:nvPr>
            <p:ph type="body"/>
          </p:nvPr>
        </p:nvSpPr>
        <p:spPr>
          <a:xfrm>
            <a:off x="719280" y="1798560"/>
            <a:ext cx="770076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pic>
        <p:nvPicPr>
          <p:cNvPr id="122" name="Grafik 121"/>
          <p:cNvPicPr/>
          <p:nvPr/>
        </p:nvPicPr>
        <p:blipFill>
          <a:blip r:embed="rId2"/>
          <a:stretch/>
        </p:blipFill>
        <p:spPr>
          <a:xfrm>
            <a:off x="1837800" y="1798560"/>
            <a:ext cx="5463000" cy="4358880"/>
          </a:xfrm>
          <a:prstGeom prst="rect">
            <a:avLst/>
          </a:prstGeom>
          <a:ln>
            <a:noFill/>
          </a:ln>
        </p:spPr>
      </p:pic>
      <p:pic>
        <p:nvPicPr>
          <p:cNvPr id="123" name="Grafik 122"/>
          <p:cNvPicPr/>
          <p:nvPr/>
        </p:nvPicPr>
        <p:blipFill>
          <a:blip r:embed="rId2"/>
          <a:stretch/>
        </p:blipFill>
        <p:spPr>
          <a:xfrm>
            <a:off x="1837800" y="1798560"/>
            <a:ext cx="5463000" cy="43588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A0EF0BB1-3C5C-481B-A942-EE5667752249}" type="slidenum">
              <a:rPr lang="de-DE" altLang="de-DE"/>
              <a:pPr/>
              <a:t>‹#›</a:t>
            </a:fld>
            <a:r>
              <a:rPr lang="de-DE" altLang="de-DE"/>
              <a:t> | Autor/Verfasser/Thema/Rubrik/Titel etc.	© 2010 Universität Tübingen</a:t>
            </a:r>
          </a:p>
        </p:txBody>
      </p:sp>
      <p:sp>
        <p:nvSpPr>
          <p:cNvPr id="5" name="Fußzeilenplatzhalter 4"/>
          <p:cNvSpPr>
            <a:spLocks noGrp="1"/>
          </p:cNvSpPr>
          <p:nvPr>
            <p:ph type="ftr" sz="quarter" idx="11"/>
          </p:nvPr>
        </p:nvSpPr>
        <p:spPr/>
        <p:txBody>
          <a:bodyPr/>
          <a:lstStyle>
            <a:lvl1pPr>
              <a:defRPr b="0"/>
            </a:lvl1pPr>
          </a:lstStyle>
          <a:p>
            <a:pPr>
              <a:defRPr/>
            </a:pPr>
            <a:r>
              <a:rPr lang="de-DE"/>
              <a:t>RUBRIZIERUNG UND/ODER</a:t>
            </a:r>
          </a:p>
          <a:p>
            <a:pPr>
              <a:defRPr/>
            </a:pPr>
            <a:r>
              <a:rPr lang="de-DE"/>
              <a:t>KAPITELANGABE</a:t>
            </a:r>
          </a:p>
        </p:txBody>
      </p:sp>
    </p:spTree>
    <p:extLst>
      <p:ext uri="{BB962C8B-B14F-4D97-AF65-F5344CB8AC3E}">
        <p14:creationId xmlns:p14="http://schemas.microsoft.com/office/powerpoint/2010/main" val="2703065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32" name="PlaceHolder 2"/>
          <p:cNvSpPr>
            <a:spLocks noGrp="1"/>
          </p:cNvSpPr>
          <p:nvPr>
            <p:ph type="subTitle"/>
          </p:nvPr>
        </p:nvSpPr>
        <p:spPr>
          <a:xfrm>
            <a:off x="719280" y="1798560"/>
            <a:ext cx="7700760" cy="43588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34" name="PlaceHolder 2"/>
          <p:cNvSpPr>
            <a:spLocks noGrp="1"/>
          </p:cNvSpPr>
          <p:nvPr>
            <p:ph type="body"/>
          </p:nvPr>
        </p:nvSpPr>
        <p:spPr>
          <a:xfrm>
            <a:off x="719280" y="1798560"/>
            <a:ext cx="770076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36" name="PlaceHolder 2"/>
          <p:cNvSpPr>
            <a:spLocks noGrp="1"/>
          </p:cNvSpPr>
          <p:nvPr>
            <p:ph type="body"/>
          </p:nvPr>
        </p:nvSpPr>
        <p:spPr>
          <a:xfrm>
            <a:off x="71928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37" name="PlaceHolder 3"/>
          <p:cNvSpPr>
            <a:spLocks noGrp="1"/>
          </p:cNvSpPr>
          <p:nvPr>
            <p:ph type="body"/>
          </p:nvPr>
        </p:nvSpPr>
        <p:spPr>
          <a:xfrm>
            <a:off x="466524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52" name="PlaceHolder 2"/>
          <p:cNvSpPr>
            <a:spLocks noGrp="1"/>
          </p:cNvSpPr>
          <p:nvPr>
            <p:ph type="body"/>
          </p:nvPr>
        </p:nvSpPr>
        <p:spPr>
          <a:xfrm>
            <a:off x="719280" y="1798560"/>
            <a:ext cx="770076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719280" y="1368360"/>
            <a:ext cx="7700760" cy="16484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41" name="PlaceHolder 2"/>
          <p:cNvSpPr>
            <a:spLocks noGrp="1"/>
          </p:cNvSpPr>
          <p:nvPr>
            <p:ph type="body"/>
          </p:nvPr>
        </p:nvSpPr>
        <p:spPr>
          <a:xfrm>
            <a:off x="71928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42" name="PlaceHolder 3"/>
          <p:cNvSpPr>
            <a:spLocks noGrp="1"/>
          </p:cNvSpPr>
          <p:nvPr>
            <p:ph type="body"/>
          </p:nvPr>
        </p:nvSpPr>
        <p:spPr>
          <a:xfrm>
            <a:off x="71928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43" name="PlaceHolder 4"/>
          <p:cNvSpPr>
            <a:spLocks noGrp="1"/>
          </p:cNvSpPr>
          <p:nvPr>
            <p:ph type="body"/>
          </p:nvPr>
        </p:nvSpPr>
        <p:spPr>
          <a:xfrm>
            <a:off x="466524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45" name="PlaceHolder 2"/>
          <p:cNvSpPr>
            <a:spLocks noGrp="1"/>
          </p:cNvSpPr>
          <p:nvPr>
            <p:ph type="body"/>
          </p:nvPr>
        </p:nvSpPr>
        <p:spPr>
          <a:xfrm>
            <a:off x="71928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46" name="PlaceHolder 3"/>
          <p:cNvSpPr>
            <a:spLocks noGrp="1"/>
          </p:cNvSpPr>
          <p:nvPr>
            <p:ph type="body"/>
          </p:nvPr>
        </p:nvSpPr>
        <p:spPr>
          <a:xfrm>
            <a:off x="466524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47" name="PlaceHolder 4"/>
          <p:cNvSpPr>
            <a:spLocks noGrp="1"/>
          </p:cNvSpPr>
          <p:nvPr>
            <p:ph type="body"/>
          </p:nvPr>
        </p:nvSpPr>
        <p:spPr>
          <a:xfrm>
            <a:off x="466524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49" name="PlaceHolder 2"/>
          <p:cNvSpPr>
            <a:spLocks noGrp="1"/>
          </p:cNvSpPr>
          <p:nvPr>
            <p:ph type="body"/>
          </p:nvPr>
        </p:nvSpPr>
        <p:spPr>
          <a:xfrm>
            <a:off x="71928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50" name="PlaceHolder 3"/>
          <p:cNvSpPr>
            <a:spLocks noGrp="1"/>
          </p:cNvSpPr>
          <p:nvPr>
            <p:ph type="body"/>
          </p:nvPr>
        </p:nvSpPr>
        <p:spPr>
          <a:xfrm>
            <a:off x="466524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51" name="PlaceHolder 4"/>
          <p:cNvSpPr>
            <a:spLocks noGrp="1"/>
          </p:cNvSpPr>
          <p:nvPr>
            <p:ph type="body"/>
          </p:nvPr>
        </p:nvSpPr>
        <p:spPr>
          <a:xfrm>
            <a:off x="719280" y="4075560"/>
            <a:ext cx="770076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53" name="PlaceHolder 2"/>
          <p:cNvSpPr>
            <a:spLocks noGrp="1"/>
          </p:cNvSpPr>
          <p:nvPr>
            <p:ph type="body"/>
          </p:nvPr>
        </p:nvSpPr>
        <p:spPr>
          <a:xfrm>
            <a:off x="719280" y="1798560"/>
            <a:ext cx="770076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54" name="PlaceHolder 3"/>
          <p:cNvSpPr>
            <a:spLocks noGrp="1"/>
          </p:cNvSpPr>
          <p:nvPr>
            <p:ph type="body"/>
          </p:nvPr>
        </p:nvSpPr>
        <p:spPr>
          <a:xfrm>
            <a:off x="719280" y="4075560"/>
            <a:ext cx="770076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56" name="PlaceHolder 2"/>
          <p:cNvSpPr>
            <a:spLocks noGrp="1"/>
          </p:cNvSpPr>
          <p:nvPr>
            <p:ph type="body"/>
          </p:nvPr>
        </p:nvSpPr>
        <p:spPr>
          <a:xfrm>
            <a:off x="71928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57" name="PlaceHolder 3"/>
          <p:cNvSpPr>
            <a:spLocks noGrp="1"/>
          </p:cNvSpPr>
          <p:nvPr>
            <p:ph type="body"/>
          </p:nvPr>
        </p:nvSpPr>
        <p:spPr>
          <a:xfrm>
            <a:off x="466524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58" name="PlaceHolder 4"/>
          <p:cNvSpPr>
            <a:spLocks noGrp="1"/>
          </p:cNvSpPr>
          <p:nvPr>
            <p:ph type="body"/>
          </p:nvPr>
        </p:nvSpPr>
        <p:spPr>
          <a:xfrm>
            <a:off x="466524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59" name="PlaceHolder 5"/>
          <p:cNvSpPr>
            <a:spLocks noGrp="1"/>
          </p:cNvSpPr>
          <p:nvPr>
            <p:ph type="body"/>
          </p:nvPr>
        </p:nvSpPr>
        <p:spPr>
          <a:xfrm>
            <a:off x="71928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161" name="PlaceHolder 2"/>
          <p:cNvSpPr>
            <a:spLocks noGrp="1"/>
          </p:cNvSpPr>
          <p:nvPr>
            <p:ph type="body"/>
          </p:nvPr>
        </p:nvSpPr>
        <p:spPr>
          <a:xfrm>
            <a:off x="719280" y="1798560"/>
            <a:ext cx="770076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162" name="PlaceHolder 3"/>
          <p:cNvSpPr>
            <a:spLocks noGrp="1"/>
          </p:cNvSpPr>
          <p:nvPr>
            <p:ph type="body"/>
          </p:nvPr>
        </p:nvSpPr>
        <p:spPr>
          <a:xfrm>
            <a:off x="719280" y="1798560"/>
            <a:ext cx="770076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pic>
        <p:nvPicPr>
          <p:cNvPr id="163" name="Grafik 162"/>
          <p:cNvPicPr/>
          <p:nvPr/>
        </p:nvPicPr>
        <p:blipFill>
          <a:blip r:embed="rId2"/>
          <a:stretch/>
        </p:blipFill>
        <p:spPr>
          <a:xfrm>
            <a:off x="1837800" y="1798560"/>
            <a:ext cx="5463000" cy="4358880"/>
          </a:xfrm>
          <a:prstGeom prst="rect">
            <a:avLst/>
          </a:prstGeom>
          <a:ln>
            <a:noFill/>
          </a:ln>
        </p:spPr>
      </p:pic>
      <p:pic>
        <p:nvPicPr>
          <p:cNvPr id="164" name="Grafik 163"/>
          <p:cNvPicPr/>
          <p:nvPr/>
        </p:nvPicPr>
        <p:blipFill>
          <a:blip r:embed="rId2"/>
          <a:stretch/>
        </p:blipFill>
        <p:spPr>
          <a:xfrm>
            <a:off x="1837800" y="1798560"/>
            <a:ext cx="5463000" cy="43588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54" name="PlaceHolder 2"/>
          <p:cNvSpPr>
            <a:spLocks noGrp="1"/>
          </p:cNvSpPr>
          <p:nvPr>
            <p:ph type="body"/>
          </p:nvPr>
        </p:nvSpPr>
        <p:spPr>
          <a:xfrm>
            <a:off x="71928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55" name="PlaceHolder 3"/>
          <p:cNvSpPr>
            <a:spLocks noGrp="1"/>
          </p:cNvSpPr>
          <p:nvPr>
            <p:ph type="body"/>
          </p:nvPr>
        </p:nvSpPr>
        <p:spPr>
          <a:xfrm>
            <a:off x="466524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719280" y="1368360"/>
            <a:ext cx="7700760" cy="16484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59" name="PlaceHolder 2"/>
          <p:cNvSpPr>
            <a:spLocks noGrp="1"/>
          </p:cNvSpPr>
          <p:nvPr>
            <p:ph type="body"/>
          </p:nvPr>
        </p:nvSpPr>
        <p:spPr>
          <a:xfrm>
            <a:off x="71928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60" name="PlaceHolder 3"/>
          <p:cNvSpPr>
            <a:spLocks noGrp="1"/>
          </p:cNvSpPr>
          <p:nvPr>
            <p:ph type="body"/>
          </p:nvPr>
        </p:nvSpPr>
        <p:spPr>
          <a:xfrm>
            <a:off x="71928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61" name="PlaceHolder 4"/>
          <p:cNvSpPr>
            <a:spLocks noGrp="1"/>
          </p:cNvSpPr>
          <p:nvPr>
            <p:ph type="body"/>
          </p:nvPr>
        </p:nvSpPr>
        <p:spPr>
          <a:xfrm>
            <a:off x="466524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63" name="PlaceHolder 2"/>
          <p:cNvSpPr>
            <a:spLocks noGrp="1"/>
          </p:cNvSpPr>
          <p:nvPr>
            <p:ph type="body"/>
          </p:nvPr>
        </p:nvSpPr>
        <p:spPr>
          <a:xfrm>
            <a:off x="719280" y="1798560"/>
            <a:ext cx="3757680" cy="435888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64" name="PlaceHolder 3"/>
          <p:cNvSpPr>
            <a:spLocks noGrp="1"/>
          </p:cNvSpPr>
          <p:nvPr>
            <p:ph type="body"/>
          </p:nvPr>
        </p:nvSpPr>
        <p:spPr>
          <a:xfrm>
            <a:off x="466524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65" name="PlaceHolder 4"/>
          <p:cNvSpPr>
            <a:spLocks noGrp="1"/>
          </p:cNvSpPr>
          <p:nvPr>
            <p:ph type="body"/>
          </p:nvPr>
        </p:nvSpPr>
        <p:spPr>
          <a:xfrm>
            <a:off x="4665240" y="4075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719280" y="1368360"/>
            <a:ext cx="7700760" cy="355320"/>
          </a:xfrm>
          <a:prstGeom prst="rect">
            <a:avLst/>
          </a:prstGeom>
        </p:spPr>
        <p:txBody>
          <a:bodyPr lIns="0" tIns="0" rIns="0" bIns="0" anchor="ctr"/>
          <a:lstStyle/>
          <a:p>
            <a:endParaRPr lang="de-DE" sz="2400" b="0" strike="noStrike" spc="-1">
              <a:solidFill>
                <a:srgbClr val="333333"/>
              </a:solidFill>
              <a:uFill>
                <a:solidFill>
                  <a:srgbClr val="FFFFFF"/>
                </a:solidFill>
              </a:uFill>
              <a:latin typeface="Arial"/>
            </a:endParaRPr>
          </a:p>
        </p:txBody>
      </p:sp>
      <p:sp>
        <p:nvSpPr>
          <p:cNvPr id="67" name="PlaceHolder 2"/>
          <p:cNvSpPr>
            <a:spLocks noGrp="1"/>
          </p:cNvSpPr>
          <p:nvPr>
            <p:ph type="body"/>
          </p:nvPr>
        </p:nvSpPr>
        <p:spPr>
          <a:xfrm>
            <a:off x="71928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68" name="PlaceHolder 3"/>
          <p:cNvSpPr>
            <a:spLocks noGrp="1"/>
          </p:cNvSpPr>
          <p:nvPr>
            <p:ph type="body"/>
          </p:nvPr>
        </p:nvSpPr>
        <p:spPr>
          <a:xfrm>
            <a:off x="4665240" y="1798560"/>
            <a:ext cx="375768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
        <p:nvSpPr>
          <p:cNvPr id="69" name="PlaceHolder 4"/>
          <p:cNvSpPr>
            <a:spLocks noGrp="1"/>
          </p:cNvSpPr>
          <p:nvPr>
            <p:ph type="body"/>
          </p:nvPr>
        </p:nvSpPr>
        <p:spPr>
          <a:xfrm>
            <a:off x="719280" y="4075560"/>
            <a:ext cx="7700760" cy="2079000"/>
          </a:xfrm>
          <a:prstGeom prst="rect">
            <a:avLst/>
          </a:prstGeom>
        </p:spPr>
        <p:txBody>
          <a:bodyPr lIns="0" tIns="0" rIns="0" bIns="0"/>
          <a:lstStyle/>
          <a:p>
            <a:endParaRPr lang="de-DE" sz="2000" b="0" strike="noStrike" spc="-1">
              <a:solidFill>
                <a:srgbClr val="333333"/>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Line 1"/>
          <p:cNvSpPr/>
          <p:nvPr/>
        </p:nvSpPr>
        <p:spPr>
          <a:xfrm>
            <a:off x="718920" y="809280"/>
            <a:ext cx="7705800" cy="360"/>
          </a:xfrm>
          <a:prstGeom prst="line">
            <a:avLst/>
          </a:prstGeom>
          <a:ln w="9360">
            <a:solidFill>
              <a:schemeClr val="accent2"/>
            </a:solidFill>
            <a:round/>
          </a:ln>
        </p:spPr>
        <p:style>
          <a:lnRef idx="0">
            <a:scrgbClr r="0" g="0" b="0"/>
          </a:lnRef>
          <a:fillRef idx="0">
            <a:scrgbClr r="0" g="0" b="0"/>
          </a:fillRef>
          <a:effectRef idx="0">
            <a:scrgbClr r="0" g="0" b="0"/>
          </a:effectRef>
          <a:fontRef idx="minor"/>
        </p:style>
      </p:sp>
      <p:pic>
        <p:nvPicPr>
          <p:cNvPr id="43" name="Picture 13"/>
          <p:cNvPicPr/>
          <p:nvPr/>
        </p:nvPicPr>
        <p:blipFill>
          <a:blip r:embed="rId14"/>
          <a:stretch/>
        </p:blipFill>
        <p:spPr>
          <a:xfrm>
            <a:off x="719280" y="179280"/>
            <a:ext cx="1752120" cy="458280"/>
          </a:xfrm>
          <a:prstGeom prst="rect">
            <a:avLst/>
          </a:prstGeom>
          <a:ln>
            <a:noFill/>
          </a:ln>
        </p:spPr>
      </p:pic>
      <p:sp>
        <p:nvSpPr>
          <p:cNvPr id="44" name="Line 2"/>
          <p:cNvSpPr/>
          <p:nvPr/>
        </p:nvSpPr>
        <p:spPr>
          <a:xfrm>
            <a:off x="718920" y="6314760"/>
            <a:ext cx="7705800" cy="360"/>
          </a:xfrm>
          <a:prstGeom prst="line">
            <a:avLst/>
          </a:prstGeom>
          <a:ln w="9360">
            <a:solidFill>
              <a:schemeClr val="folHlink"/>
            </a:solidFill>
            <a:round/>
          </a:ln>
        </p:spPr>
        <p:style>
          <a:lnRef idx="0">
            <a:scrgbClr r="0" g="0" b="0"/>
          </a:lnRef>
          <a:fillRef idx="0">
            <a:scrgbClr r="0" g="0" b="0"/>
          </a:fillRef>
          <a:effectRef idx="0">
            <a:scrgbClr r="0" g="0" b="0"/>
          </a:effectRef>
          <a:fontRef idx="minor"/>
        </p:style>
      </p:sp>
      <p:sp>
        <p:nvSpPr>
          <p:cNvPr id="45" name="PlaceHolder 3"/>
          <p:cNvSpPr>
            <a:spLocks noGrp="1"/>
          </p:cNvSpPr>
          <p:nvPr>
            <p:ph type="title"/>
          </p:nvPr>
        </p:nvSpPr>
        <p:spPr>
          <a:xfrm>
            <a:off x="719280" y="1368360"/>
            <a:ext cx="7700760" cy="355320"/>
          </a:xfrm>
          <a:prstGeom prst="rect">
            <a:avLst/>
          </a:prstGeom>
        </p:spPr>
        <p:txBody>
          <a:bodyPr lIns="0" tIns="0" rIns="0" bIns="0" anchor="b"/>
          <a:lstStyle/>
          <a:p>
            <a:pPr>
              <a:lnSpc>
                <a:spcPts val="988"/>
              </a:lnSpc>
            </a:pPr>
            <a:r>
              <a:rPr lang="de-DE" sz="2400" b="1" strike="noStrike" spc="-1">
                <a:solidFill>
                  <a:srgbClr val="2D2015"/>
                </a:solidFill>
                <a:uFill>
                  <a:solidFill>
                    <a:srgbClr val="FFFFFF"/>
                  </a:solidFill>
                </a:uFill>
                <a:latin typeface="Arial"/>
              </a:rPr>
              <a:t>Titelmasterformat durch Klicken bearbeiten</a:t>
            </a:r>
            <a:endParaRPr lang="de-DE" sz="2400" b="0" strike="noStrike" spc="-1">
              <a:solidFill>
                <a:srgbClr val="333333"/>
              </a:solidFill>
              <a:uFill>
                <a:solidFill>
                  <a:srgbClr val="FFFFFF"/>
                </a:solidFill>
              </a:uFill>
              <a:latin typeface="Arial"/>
            </a:endParaRPr>
          </a:p>
        </p:txBody>
      </p:sp>
      <p:sp>
        <p:nvSpPr>
          <p:cNvPr id="46" name="PlaceHolder 4"/>
          <p:cNvSpPr>
            <a:spLocks noGrp="1"/>
          </p:cNvSpPr>
          <p:nvPr>
            <p:ph type="sldNum"/>
          </p:nvPr>
        </p:nvSpPr>
        <p:spPr>
          <a:xfrm>
            <a:off x="719280" y="6519960"/>
            <a:ext cx="7705440" cy="151920"/>
          </a:xfrm>
          <a:prstGeom prst="rect">
            <a:avLst/>
          </a:prstGeom>
        </p:spPr>
        <p:txBody>
          <a:bodyPr lIns="0" tIns="0" rIns="0" bIns="0"/>
          <a:lstStyle/>
          <a:p>
            <a:pPr>
              <a:lnSpc>
                <a:spcPct val="100000"/>
              </a:lnSpc>
            </a:pPr>
            <a:fld id="{526F060B-5DE1-4D50-8D12-E798CE5F8B01}" type="slidenum">
              <a:rPr lang="de-DE" sz="1000" b="0" strike="noStrike" spc="-1">
                <a:solidFill>
                  <a:srgbClr val="333333"/>
                </a:solidFill>
                <a:uFill>
                  <a:solidFill>
                    <a:srgbClr val="FFFFFF"/>
                  </a:solidFill>
                </a:uFill>
                <a:latin typeface="Arial"/>
              </a:rPr>
              <a:t>‹#›</a:t>
            </a:fld>
            <a:r>
              <a:rPr lang="de-DE" sz="1000" b="0" strike="noStrike" spc="-1">
                <a:solidFill>
                  <a:srgbClr val="333333"/>
                </a:solidFill>
                <a:uFill>
                  <a:solidFill>
                    <a:srgbClr val="FFFFFF"/>
                  </a:solidFill>
                </a:uFill>
                <a:latin typeface="Arial"/>
              </a:rPr>
              <a:t> | Koreanistik in Tübingen	© 2013 You Jae Lee</a:t>
            </a:r>
            <a:endParaRPr lang="de-DE" sz="1400" b="0" strike="noStrike" spc="-1">
              <a:solidFill>
                <a:srgbClr val="000000"/>
              </a:solidFill>
              <a:uFill>
                <a:solidFill>
                  <a:srgbClr val="FFFFFF"/>
                </a:solidFill>
              </a:uFill>
              <a:latin typeface="Times New Roman"/>
            </a:endParaRPr>
          </a:p>
        </p:txBody>
      </p:sp>
      <p:sp>
        <p:nvSpPr>
          <p:cNvPr id="47" name="PlaceHolder 5"/>
          <p:cNvSpPr>
            <a:spLocks noGrp="1"/>
          </p:cNvSpPr>
          <p:nvPr>
            <p:ph type="ftr"/>
          </p:nvPr>
        </p:nvSpPr>
        <p:spPr>
          <a:xfrm>
            <a:off x="6118200" y="318960"/>
            <a:ext cx="2301480" cy="179280"/>
          </a:xfrm>
          <a:prstGeom prst="rect">
            <a:avLst/>
          </a:prstGeom>
        </p:spPr>
        <p:txBody>
          <a:bodyPr lIns="0" tIns="0" rIns="0" bIns="0"/>
          <a:lstStyle/>
          <a:p>
            <a:pPr algn="r">
              <a:lnSpc>
                <a:spcPct val="100000"/>
              </a:lnSpc>
            </a:pPr>
            <a:r>
              <a:rPr lang="de-DE" sz="1000" b="0" strike="noStrike" spc="-1">
                <a:solidFill>
                  <a:srgbClr val="333333"/>
                </a:solidFill>
                <a:uFill>
                  <a:solidFill>
                    <a:srgbClr val="FFFFFF"/>
                  </a:solidFill>
                </a:uFill>
                <a:latin typeface="Arial"/>
              </a:rPr>
              <a:t>RUBRIZIERUNG UND/ODER</a:t>
            </a:r>
            <a:endParaRPr lang="de-DE" sz="1400" b="0" strike="noStrike" spc="-1">
              <a:solidFill>
                <a:srgbClr val="000000"/>
              </a:solidFill>
              <a:uFill>
                <a:solidFill>
                  <a:srgbClr val="FFFFFF"/>
                </a:solidFill>
              </a:uFill>
              <a:latin typeface="Times New Roman"/>
            </a:endParaRPr>
          </a:p>
          <a:p>
            <a:pPr algn="r">
              <a:lnSpc>
                <a:spcPct val="100000"/>
              </a:lnSpc>
            </a:pPr>
            <a:r>
              <a:rPr lang="de-DE" sz="1000" b="0" strike="noStrike" spc="-1">
                <a:solidFill>
                  <a:srgbClr val="333333"/>
                </a:solidFill>
                <a:uFill>
                  <a:solidFill>
                    <a:srgbClr val="FFFFFF"/>
                  </a:solidFill>
                </a:uFill>
                <a:latin typeface="Arial"/>
              </a:rPr>
              <a:t>KAPITELANGABE</a:t>
            </a:r>
            <a:endParaRPr lang="de-DE" sz="1400" b="0" strike="noStrike" spc="-1">
              <a:solidFill>
                <a:srgbClr val="000000"/>
              </a:solidFill>
              <a:uFill>
                <a:solidFill>
                  <a:srgbClr val="FFFFFF"/>
                </a:solidFill>
              </a:uFill>
              <a:latin typeface="Times New Roman"/>
            </a:endParaRPr>
          </a:p>
        </p:txBody>
      </p:sp>
      <p:sp>
        <p:nvSpPr>
          <p:cNvPr id="48" name="PlaceHolder 6"/>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de-DE" sz="2000" b="0" strike="noStrike" spc="-1">
                <a:solidFill>
                  <a:srgbClr val="333333"/>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000" b="0" strike="noStrike" spc="-1">
                <a:solidFill>
                  <a:srgbClr val="333333"/>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2000" b="0" strike="noStrike" spc="-1">
                <a:solidFill>
                  <a:srgbClr val="333333"/>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2000" b="0" strike="noStrike" spc="-1">
                <a:solidFill>
                  <a:srgbClr val="333333"/>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333333"/>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333333"/>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de-DE" sz="2000" b="0" strike="noStrike" spc="-1">
                <a:solidFill>
                  <a:srgbClr val="333333"/>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Line 1"/>
          <p:cNvSpPr/>
          <p:nvPr/>
        </p:nvSpPr>
        <p:spPr>
          <a:xfrm>
            <a:off x="718920" y="809280"/>
            <a:ext cx="7705800" cy="360"/>
          </a:xfrm>
          <a:prstGeom prst="line">
            <a:avLst/>
          </a:prstGeom>
          <a:ln w="9360">
            <a:solidFill>
              <a:schemeClr val="accent2"/>
            </a:solidFill>
            <a:round/>
          </a:ln>
        </p:spPr>
        <p:style>
          <a:lnRef idx="0">
            <a:scrgbClr r="0" g="0" b="0"/>
          </a:lnRef>
          <a:fillRef idx="0">
            <a:scrgbClr r="0" g="0" b="0"/>
          </a:fillRef>
          <a:effectRef idx="0">
            <a:scrgbClr r="0" g="0" b="0"/>
          </a:effectRef>
          <a:fontRef idx="minor"/>
        </p:style>
      </p:sp>
      <p:pic>
        <p:nvPicPr>
          <p:cNvPr id="84" name="Picture 13"/>
          <p:cNvPicPr/>
          <p:nvPr/>
        </p:nvPicPr>
        <p:blipFill>
          <a:blip r:embed="rId15"/>
          <a:stretch/>
        </p:blipFill>
        <p:spPr>
          <a:xfrm>
            <a:off x="719280" y="179280"/>
            <a:ext cx="1752120" cy="458280"/>
          </a:xfrm>
          <a:prstGeom prst="rect">
            <a:avLst/>
          </a:prstGeom>
          <a:ln>
            <a:noFill/>
          </a:ln>
        </p:spPr>
      </p:pic>
      <p:sp>
        <p:nvSpPr>
          <p:cNvPr id="85" name="Line 2"/>
          <p:cNvSpPr/>
          <p:nvPr/>
        </p:nvSpPr>
        <p:spPr>
          <a:xfrm>
            <a:off x="718920" y="6314760"/>
            <a:ext cx="7705800" cy="360"/>
          </a:xfrm>
          <a:prstGeom prst="line">
            <a:avLst/>
          </a:prstGeom>
          <a:ln w="9360">
            <a:solidFill>
              <a:schemeClr val="folHlink"/>
            </a:solidFill>
            <a:round/>
          </a:ln>
        </p:spPr>
        <p:style>
          <a:lnRef idx="0">
            <a:scrgbClr r="0" g="0" b="0"/>
          </a:lnRef>
          <a:fillRef idx="0">
            <a:scrgbClr r="0" g="0" b="0"/>
          </a:fillRef>
          <a:effectRef idx="0">
            <a:scrgbClr r="0" g="0" b="0"/>
          </a:effectRef>
          <a:fontRef idx="minor"/>
        </p:style>
      </p:sp>
      <p:sp>
        <p:nvSpPr>
          <p:cNvPr id="86" name="PlaceHolder 3"/>
          <p:cNvSpPr>
            <a:spLocks noGrp="1"/>
          </p:cNvSpPr>
          <p:nvPr>
            <p:ph type="title"/>
          </p:nvPr>
        </p:nvSpPr>
        <p:spPr>
          <a:xfrm>
            <a:off x="719280" y="1368360"/>
            <a:ext cx="7700760" cy="355320"/>
          </a:xfrm>
          <a:prstGeom prst="rect">
            <a:avLst/>
          </a:prstGeom>
        </p:spPr>
        <p:txBody>
          <a:bodyPr lIns="0" tIns="0" rIns="0" bIns="0" anchor="b"/>
          <a:lstStyle/>
          <a:p>
            <a:pPr>
              <a:lnSpc>
                <a:spcPts val="988"/>
              </a:lnSpc>
            </a:pPr>
            <a:r>
              <a:rPr lang="de-DE" sz="2400" b="1" strike="noStrike" spc="-1">
                <a:solidFill>
                  <a:srgbClr val="2D2015"/>
                </a:solidFill>
                <a:uFill>
                  <a:solidFill>
                    <a:srgbClr val="FFFFFF"/>
                  </a:solidFill>
                </a:uFill>
                <a:latin typeface="Arial"/>
              </a:rPr>
              <a:t>Titelmasterformat durch Klicken bearbeiten</a:t>
            </a:r>
            <a:endParaRPr lang="de-DE" sz="2400" b="0" strike="noStrike" spc="-1">
              <a:solidFill>
                <a:srgbClr val="333333"/>
              </a:solidFill>
              <a:uFill>
                <a:solidFill>
                  <a:srgbClr val="FFFFFF"/>
                </a:solidFill>
              </a:uFill>
              <a:latin typeface="Arial"/>
            </a:endParaRPr>
          </a:p>
        </p:txBody>
      </p:sp>
      <p:sp>
        <p:nvSpPr>
          <p:cNvPr id="87" name="PlaceHolder 4"/>
          <p:cNvSpPr>
            <a:spLocks noGrp="1"/>
          </p:cNvSpPr>
          <p:nvPr>
            <p:ph type="body"/>
          </p:nvPr>
        </p:nvSpPr>
        <p:spPr>
          <a:xfrm>
            <a:off x="719280" y="1798560"/>
            <a:ext cx="7700760" cy="4358880"/>
          </a:xfrm>
          <a:prstGeom prst="rect">
            <a:avLst/>
          </a:prstGeom>
        </p:spPr>
        <p:txBody>
          <a:bodyPr lIns="0" tIns="0" rIns="0" bIns="0"/>
          <a:lstStyle/>
          <a:p>
            <a:pPr marL="432000" indent="-324000">
              <a:buClr>
                <a:srgbClr val="000000"/>
              </a:buClr>
              <a:buSzPct val="45000"/>
              <a:buFont typeface="Wingdings" charset="2"/>
              <a:buChar char=""/>
            </a:pPr>
            <a:r>
              <a:rPr lang="de-DE" sz="2000" b="0" strike="noStrike" spc="-1">
                <a:solidFill>
                  <a:srgbClr val="333333"/>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000" b="0" strike="noStrike" spc="-1">
                <a:solidFill>
                  <a:srgbClr val="333333"/>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2000" b="0" strike="noStrike" spc="-1">
                <a:solidFill>
                  <a:srgbClr val="333333"/>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2000" b="0" strike="noStrike" spc="-1">
                <a:solidFill>
                  <a:srgbClr val="333333"/>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333333"/>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333333"/>
                </a:solidFill>
                <a:uFill>
                  <a:solidFill>
                    <a:srgbClr val="FFFFFF"/>
                  </a:solidFill>
                </a:uFill>
                <a:latin typeface="Arial"/>
              </a:rPr>
              <a:t>Sechste Gliederungsebene</a:t>
            </a:r>
          </a:p>
          <a:p>
            <a:pPr marL="343080" indent="-342720">
              <a:lnSpc>
                <a:spcPct val="100000"/>
              </a:lnSpc>
            </a:pPr>
            <a:r>
              <a:rPr lang="de-DE" sz="2000" b="0" strike="noStrike" spc="-1">
                <a:solidFill>
                  <a:srgbClr val="333333"/>
                </a:solidFill>
                <a:uFill>
                  <a:solidFill>
                    <a:srgbClr val="FFFFFF"/>
                  </a:solidFill>
                </a:uFill>
                <a:latin typeface="Arial"/>
              </a:rPr>
              <a:t>Siebte GliederungsebeneTextmasterformat bearbeiten</a:t>
            </a:r>
          </a:p>
          <a:p>
            <a:pPr marL="146160" lvl="1" indent="-144000">
              <a:lnSpc>
                <a:spcPct val="100000"/>
              </a:lnSpc>
              <a:buClr>
                <a:srgbClr val="333333"/>
              </a:buClr>
              <a:buFont typeface="Arial"/>
              <a:buChar char="I"/>
            </a:pPr>
            <a:r>
              <a:rPr lang="de-DE" sz="2000" b="0" strike="noStrike" spc="-1">
                <a:solidFill>
                  <a:srgbClr val="333333"/>
                </a:solidFill>
                <a:uFill>
                  <a:solidFill>
                    <a:srgbClr val="FFFFFF"/>
                  </a:solidFill>
                </a:uFill>
                <a:latin typeface="Arial"/>
              </a:rPr>
              <a:t>Zweite Ebene</a:t>
            </a:r>
          </a:p>
          <a:p>
            <a:pPr marL="376200" lvl="2" indent="-228240">
              <a:lnSpc>
                <a:spcPct val="100000"/>
              </a:lnSpc>
              <a:buClr>
                <a:srgbClr val="333333"/>
              </a:buClr>
              <a:buFont typeface="Arial"/>
              <a:buChar char="–"/>
            </a:pPr>
            <a:r>
              <a:rPr lang="de-DE" sz="2000" b="0" strike="noStrike" spc="-1">
                <a:solidFill>
                  <a:srgbClr val="333333"/>
                </a:solidFill>
                <a:uFill>
                  <a:solidFill>
                    <a:srgbClr val="FFFFFF"/>
                  </a:solidFill>
                </a:uFill>
                <a:latin typeface="Arial"/>
              </a:rPr>
              <a:t>Dritte Ebene</a:t>
            </a:r>
          </a:p>
          <a:p>
            <a:pPr marL="555480" lvl="3" indent="-177480">
              <a:lnSpc>
                <a:spcPct val="100000"/>
              </a:lnSpc>
              <a:buClr>
                <a:srgbClr val="333333"/>
              </a:buClr>
              <a:buFont typeface="Symbol" charset="2"/>
              <a:buChar char=""/>
            </a:pPr>
            <a:r>
              <a:rPr lang="de-DE" sz="2000" b="0" strike="noStrike" spc="-1">
                <a:solidFill>
                  <a:srgbClr val="333333"/>
                </a:solidFill>
                <a:uFill>
                  <a:solidFill>
                    <a:srgbClr val="FFFFFF"/>
                  </a:solidFill>
                </a:uFill>
                <a:latin typeface="Arial"/>
              </a:rPr>
              <a:t>Vierte Ebene</a:t>
            </a:r>
          </a:p>
          <a:p>
            <a:pPr marL="1434960" lvl="4" indent="-178920">
              <a:lnSpc>
                <a:spcPct val="100000"/>
              </a:lnSpc>
              <a:buClr>
                <a:srgbClr val="333333"/>
              </a:buClr>
              <a:buFont typeface="StarSymbol"/>
              <a:buChar char="»"/>
            </a:pPr>
            <a:r>
              <a:rPr lang="de-DE" sz="2000" b="0" strike="noStrike" spc="-1">
                <a:solidFill>
                  <a:srgbClr val="333333"/>
                </a:solidFill>
                <a:uFill>
                  <a:solidFill>
                    <a:srgbClr val="FFFFFF"/>
                  </a:solidFill>
                </a:uFill>
                <a:latin typeface="Arial"/>
              </a:rPr>
              <a:t>Fünfte Ebene</a:t>
            </a:r>
          </a:p>
        </p:txBody>
      </p:sp>
      <p:sp>
        <p:nvSpPr>
          <p:cNvPr id="88" name="PlaceHolder 5"/>
          <p:cNvSpPr>
            <a:spLocks noGrp="1"/>
          </p:cNvSpPr>
          <p:nvPr>
            <p:ph type="sldNum"/>
          </p:nvPr>
        </p:nvSpPr>
        <p:spPr>
          <a:xfrm>
            <a:off x="719280" y="6519960"/>
            <a:ext cx="7705440" cy="151920"/>
          </a:xfrm>
          <a:prstGeom prst="rect">
            <a:avLst/>
          </a:prstGeom>
        </p:spPr>
        <p:txBody>
          <a:bodyPr lIns="0" tIns="0" rIns="0" bIns="0"/>
          <a:lstStyle/>
          <a:p>
            <a:pPr>
              <a:lnSpc>
                <a:spcPct val="100000"/>
              </a:lnSpc>
            </a:pPr>
            <a:fld id="{B32F345F-5F60-4BF3-88AC-2B6EE445F73B}" type="slidenum">
              <a:rPr lang="de-DE" sz="1000" b="0" strike="noStrike" spc="-1">
                <a:solidFill>
                  <a:srgbClr val="333333"/>
                </a:solidFill>
                <a:uFill>
                  <a:solidFill>
                    <a:srgbClr val="FFFFFF"/>
                  </a:solidFill>
                </a:uFill>
                <a:latin typeface="Arial"/>
              </a:rPr>
              <a:t>‹#›</a:t>
            </a:fld>
            <a:r>
              <a:rPr lang="de-DE" sz="1000" b="0" strike="noStrike" spc="-1">
                <a:solidFill>
                  <a:srgbClr val="333333"/>
                </a:solidFill>
                <a:uFill>
                  <a:solidFill>
                    <a:srgbClr val="FFFFFF"/>
                  </a:solidFill>
                </a:uFill>
                <a:latin typeface="Arial"/>
              </a:rPr>
              <a:t> | Autor/Verfasser/Thema/Rubrik/Titel etc.	© 2010 Universität Tübingen</a:t>
            </a:r>
            <a:endParaRPr lang="de-DE" sz="1400" b="0" strike="noStrike" spc="-1">
              <a:solidFill>
                <a:srgbClr val="000000"/>
              </a:solidFill>
              <a:uFill>
                <a:solidFill>
                  <a:srgbClr val="FFFFFF"/>
                </a:solidFill>
              </a:uFill>
              <a:latin typeface="Times New Roman"/>
            </a:endParaRPr>
          </a:p>
        </p:txBody>
      </p:sp>
      <p:sp>
        <p:nvSpPr>
          <p:cNvPr id="89" name="PlaceHolder 6"/>
          <p:cNvSpPr>
            <a:spLocks noGrp="1"/>
          </p:cNvSpPr>
          <p:nvPr>
            <p:ph type="ftr"/>
          </p:nvPr>
        </p:nvSpPr>
        <p:spPr>
          <a:xfrm>
            <a:off x="6118200" y="318960"/>
            <a:ext cx="2301480" cy="179280"/>
          </a:xfrm>
          <a:prstGeom prst="rect">
            <a:avLst/>
          </a:prstGeom>
        </p:spPr>
        <p:txBody>
          <a:bodyPr lIns="0" tIns="0" rIns="0" bIns="0"/>
          <a:lstStyle/>
          <a:p>
            <a:pPr algn="r">
              <a:lnSpc>
                <a:spcPct val="100000"/>
              </a:lnSpc>
            </a:pPr>
            <a:r>
              <a:rPr lang="de-DE" sz="1000" b="0" strike="noStrike" spc="-1">
                <a:solidFill>
                  <a:srgbClr val="333333"/>
                </a:solidFill>
                <a:uFill>
                  <a:solidFill>
                    <a:srgbClr val="FFFFFF"/>
                  </a:solidFill>
                </a:uFill>
                <a:latin typeface="Arial"/>
              </a:rPr>
              <a:t>RUBRIZIERUNG UND/ODER</a:t>
            </a:r>
            <a:endParaRPr lang="de-DE" sz="1400" b="0" strike="noStrike" spc="-1">
              <a:solidFill>
                <a:srgbClr val="000000"/>
              </a:solidFill>
              <a:uFill>
                <a:solidFill>
                  <a:srgbClr val="FFFFFF"/>
                </a:solidFill>
              </a:uFill>
              <a:latin typeface="Times New Roman"/>
            </a:endParaRPr>
          </a:p>
          <a:p>
            <a:pPr algn="r">
              <a:lnSpc>
                <a:spcPct val="100000"/>
              </a:lnSpc>
            </a:pPr>
            <a:r>
              <a:rPr lang="de-DE" sz="1000" b="0" strike="noStrike" spc="-1">
                <a:solidFill>
                  <a:srgbClr val="333333"/>
                </a:solidFill>
                <a:uFill>
                  <a:solidFill>
                    <a:srgbClr val="FFFFFF"/>
                  </a:solidFill>
                </a:uFill>
                <a:latin typeface="Arial"/>
              </a:rPr>
              <a:t>KAPITELANGABE</a:t>
            </a:r>
            <a:endParaRPr lang="de-DE"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 name="Line 1"/>
          <p:cNvSpPr/>
          <p:nvPr/>
        </p:nvSpPr>
        <p:spPr>
          <a:xfrm>
            <a:off x="718920" y="809280"/>
            <a:ext cx="7705800" cy="360"/>
          </a:xfrm>
          <a:prstGeom prst="line">
            <a:avLst/>
          </a:prstGeom>
          <a:ln w="9360">
            <a:solidFill>
              <a:schemeClr val="accent2"/>
            </a:solidFill>
            <a:round/>
          </a:ln>
        </p:spPr>
        <p:style>
          <a:lnRef idx="0">
            <a:scrgbClr r="0" g="0" b="0"/>
          </a:lnRef>
          <a:fillRef idx="0">
            <a:scrgbClr r="0" g="0" b="0"/>
          </a:fillRef>
          <a:effectRef idx="0">
            <a:scrgbClr r="0" g="0" b="0"/>
          </a:effectRef>
          <a:fontRef idx="minor"/>
        </p:style>
      </p:sp>
      <p:pic>
        <p:nvPicPr>
          <p:cNvPr id="125" name="Picture 13"/>
          <p:cNvPicPr/>
          <p:nvPr/>
        </p:nvPicPr>
        <p:blipFill>
          <a:blip r:embed="rId14"/>
          <a:stretch/>
        </p:blipFill>
        <p:spPr>
          <a:xfrm>
            <a:off x="719280" y="179280"/>
            <a:ext cx="1752120" cy="458280"/>
          </a:xfrm>
          <a:prstGeom prst="rect">
            <a:avLst/>
          </a:prstGeom>
          <a:ln>
            <a:noFill/>
          </a:ln>
        </p:spPr>
      </p:pic>
      <p:sp>
        <p:nvSpPr>
          <p:cNvPr id="126" name="Line 2"/>
          <p:cNvSpPr/>
          <p:nvPr/>
        </p:nvSpPr>
        <p:spPr>
          <a:xfrm>
            <a:off x="718920" y="6314760"/>
            <a:ext cx="7705800" cy="360"/>
          </a:xfrm>
          <a:prstGeom prst="line">
            <a:avLst/>
          </a:prstGeom>
          <a:ln w="9360">
            <a:solidFill>
              <a:schemeClr val="folHlink"/>
            </a:solidFill>
            <a:round/>
          </a:ln>
        </p:spPr>
        <p:style>
          <a:lnRef idx="0">
            <a:scrgbClr r="0" g="0" b="0"/>
          </a:lnRef>
          <a:fillRef idx="0">
            <a:scrgbClr r="0" g="0" b="0"/>
          </a:fillRef>
          <a:effectRef idx="0">
            <a:scrgbClr r="0" g="0" b="0"/>
          </a:effectRef>
          <a:fontRef idx="minor"/>
        </p:style>
      </p:sp>
      <p:sp>
        <p:nvSpPr>
          <p:cNvPr id="127" name="PlaceHolder 3"/>
          <p:cNvSpPr>
            <a:spLocks noGrp="1"/>
          </p:cNvSpPr>
          <p:nvPr>
            <p:ph type="title"/>
          </p:nvPr>
        </p:nvSpPr>
        <p:spPr>
          <a:xfrm>
            <a:off x="719280" y="1368360"/>
            <a:ext cx="7700760" cy="355320"/>
          </a:xfrm>
          <a:prstGeom prst="rect">
            <a:avLst/>
          </a:prstGeom>
        </p:spPr>
        <p:txBody>
          <a:bodyPr lIns="0" tIns="0" rIns="0" bIns="0" anchor="b"/>
          <a:lstStyle/>
          <a:p>
            <a:pPr>
              <a:lnSpc>
                <a:spcPts val="988"/>
              </a:lnSpc>
            </a:pPr>
            <a:r>
              <a:rPr lang="de-DE" sz="2400" b="1" strike="noStrike" spc="-1">
                <a:solidFill>
                  <a:srgbClr val="2D2015"/>
                </a:solidFill>
                <a:uFill>
                  <a:solidFill>
                    <a:srgbClr val="FFFFFF"/>
                  </a:solidFill>
                </a:uFill>
                <a:latin typeface="Arial"/>
              </a:rPr>
              <a:t>Titelmasterformat durch Klicken bearbeiten</a:t>
            </a:r>
            <a:endParaRPr lang="de-DE" sz="2400" b="0" strike="noStrike" spc="-1">
              <a:solidFill>
                <a:srgbClr val="333333"/>
              </a:solidFill>
              <a:uFill>
                <a:solidFill>
                  <a:srgbClr val="FFFFFF"/>
                </a:solidFill>
              </a:uFill>
              <a:latin typeface="Arial"/>
            </a:endParaRPr>
          </a:p>
        </p:txBody>
      </p:sp>
      <p:sp>
        <p:nvSpPr>
          <p:cNvPr id="128" name="PlaceHolder 4"/>
          <p:cNvSpPr>
            <a:spLocks noGrp="1"/>
          </p:cNvSpPr>
          <p:nvPr>
            <p:ph type="body"/>
          </p:nvPr>
        </p:nvSpPr>
        <p:spPr>
          <a:xfrm>
            <a:off x="719280" y="1798560"/>
            <a:ext cx="7700760" cy="4358880"/>
          </a:xfrm>
          <a:prstGeom prst="rect">
            <a:avLst/>
          </a:prstGeom>
        </p:spPr>
        <p:txBody>
          <a:bodyPr lIns="0" tIns="0" rIns="0" bIns="0"/>
          <a:lstStyle/>
          <a:p>
            <a:pPr marL="432000" indent="-324000">
              <a:buClr>
                <a:srgbClr val="000000"/>
              </a:buClr>
              <a:buSzPct val="45000"/>
              <a:buFont typeface="Wingdings" charset="2"/>
              <a:buChar char=""/>
            </a:pPr>
            <a:r>
              <a:rPr lang="de-DE" sz="2000" b="0" strike="noStrike" spc="-1">
                <a:solidFill>
                  <a:srgbClr val="333333"/>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000" b="0" strike="noStrike" spc="-1">
                <a:solidFill>
                  <a:srgbClr val="333333"/>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2000" b="0" strike="noStrike" spc="-1">
                <a:solidFill>
                  <a:srgbClr val="333333"/>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2000" b="0" strike="noStrike" spc="-1">
                <a:solidFill>
                  <a:srgbClr val="333333"/>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333333"/>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333333"/>
                </a:solidFill>
                <a:uFill>
                  <a:solidFill>
                    <a:srgbClr val="FFFFFF"/>
                  </a:solidFill>
                </a:uFill>
                <a:latin typeface="Arial"/>
              </a:rPr>
              <a:t>Sechste Gliederungsebene</a:t>
            </a:r>
          </a:p>
          <a:p>
            <a:pPr marL="343080" indent="-342720">
              <a:lnSpc>
                <a:spcPct val="100000"/>
              </a:lnSpc>
            </a:pPr>
            <a:r>
              <a:rPr lang="de-DE" sz="2000" b="0" strike="noStrike" spc="-1">
                <a:solidFill>
                  <a:srgbClr val="333333"/>
                </a:solidFill>
                <a:uFill>
                  <a:solidFill>
                    <a:srgbClr val="FFFFFF"/>
                  </a:solidFill>
                </a:uFill>
                <a:latin typeface="Arial"/>
              </a:rPr>
              <a:t>Siebte GliederungsebeneTextmasterformat bearbeiten</a:t>
            </a:r>
          </a:p>
          <a:p>
            <a:pPr marL="146160" lvl="1" indent="-144000">
              <a:lnSpc>
                <a:spcPct val="100000"/>
              </a:lnSpc>
              <a:buClr>
                <a:srgbClr val="333333"/>
              </a:buClr>
              <a:buFont typeface="Arial"/>
              <a:buChar char="I"/>
            </a:pPr>
            <a:r>
              <a:rPr lang="de-DE" sz="2000" b="0" strike="noStrike" spc="-1">
                <a:solidFill>
                  <a:srgbClr val="333333"/>
                </a:solidFill>
                <a:uFill>
                  <a:solidFill>
                    <a:srgbClr val="FFFFFF"/>
                  </a:solidFill>
                </a:uFill>
                <a:latin typeface="Arial"/>
              </a:rPr>
              <a:t>Zweite Ebene</a:t>
            </a:r>
          </a:p>
          <a:p>
            <a:pPr marL="376200" lvl="2" indent="-228240">
              <a:lnSpc>
                <a:spcPct val="100000"/>
              </a:lnSpc>
              <a:buClr>
                <a:srgbClr val="333333"/>
              </a:buClr>
              <a:buFont typeface="Arial"/>
              <a:buChar char="–"/>
            </a:pPr>
            <a:r>
              <a:rPr lang="de-DE" sz="2000" b="0" strike="noStrike" spc="-1">
                <a:solidFill>
                  <a:srgbClr val="333333"/>
                </a:solidFill>
                <a:uFill>
                  <a:solidFill>
                    <a:srgbClr val="FFFFFF"/>
                  </a:solidFill>
                </a:uFill>
                <a:latin typeface="Arial"/>
              </a:rPr>
              <a:t>Dritte Ebene</a:t>
            </a:r>
          </a:p>
          <a:p>
            <a:pPr marL="555480" lvl="3" indent="-177480">
              <a:lnSpc>
                <a:spcPct val="100000"/>
              </a:lnSpc>
              <a:buClr>
                <a:srgbClr val="333333"/>
              </a:buClr>
              <a:buFont typeface="Symbol" charset="2"/>
              <a:buChar char=""/>
            </a:pPr>
            <a:r>
              <a:rPr lang="de-DE" sz="2000" b="0" strike="noStrike" spc="-1">
                <a:solidFill>
                  <a:srgbClr val="333333"/>
                </a:solidFill>
                <a:uFill>
                  <a:solidFill>
                    <a:srgbClr val="FFFFFF"/>
                  </a:solidFill>
                </a:uFill>
                <a:latin typeface="Arial"/>
              </a:rPr>
              <a:t>Vierte Ebene</a:t>
            </a:r>
          </a:p>
          <a:p>
            <a:pPr marL="1434960" lvl="4" indent="-178920">
              <a:lnSpc>
                <a:spcPct val="100000"/>
              </a:lnSpc>
              <a:buClr>
                <a:srgbClr val="333333"/>
              </a:buClr>
              <a:buFont typeface="StarSymbol"/>
              <a:buChar char="»"/>
            </a:pPr>
            <a:r>
              <a:rPr lang="de-DE" sz="2000" b="0" strike="noStrike" spc="-1">
                <a:solidFill>
                  <a:srgbClr val="333333"/>
                </a:solidFill>
                <a:uFill>
                  <a:solidFill>
                    <a:srgbClr val="FFFFFF"/>
                  </a:solidFill>
                </a:uFill>
                <a:latin typeface="Arial"/>
              </a:rPr>
              <a:t>Fünfte Ebene</a:t>
            </a:r>
          </a:p>
        </p:txBody>
      </p:sp>
      <p:sp>
        <p:nvSpPr>
          <p:cNvPr id="129" name="PlaceHolder 5"/>
          <p:cNvSpPr>
            <a:spLocks noGrp="1"/>
          </p:cNvSpPr>
          <p:nvPr>
            <p:ph type="sldNum"/>
          </p:nvPr>
        </p:nvSpPr>
        <p:spPr>
          <a:xfrm>
            <a:off x="714240" y="6519960"/>
            <a:ext cx="7705440" cy="151920"/>
          </a:xfrm>
          <a:prstGeom prst="rect">
            <a:avLst/>
          </a:prstGeom>
        </p:spPr>
        <p:txBody>
          <a:bodyPr lIns="0" tIns="0" rIns="0" bIns="0"/>
          <a:lstStyle/>
          <a:p>
            <a:pPr>
              <a:lnSpc>
                <a:spcPct val="100000"/>
              </a:lnSpc>
            </a:pPr>
            <a:fld id="{2C4CD776-B755-46E2-9E47-37FEF0AAD186}" type="slidenum">
              <a:rPr lang="de-DE" sz="1000" b="0" strike="noStrike" spc="-1">
                <a:solidFill>
                  <a:srgbClr val="333333"/>
                </a:solidFill>
                <a:uFill>
                  <a:solidFill>
                    <a:srgbClr val="FFFFFF"/>
                  </a:solidFill>
                </a:uFill>
                <a:latin typeface="Arial"/>
              </a:rPr>
              <a:t>‹#›</a:t>
            </a:fld>
            <a:r>
              <a:rPr lang="de-DE" sz="1000" b="0" strike="noStrike" spc="-1">
                <a:solidFill>
                  <a:srgbClr val="333333"/>
                </a:solidFill>
                <a:uFill>
                  <a:solidFill>
                    <a:srgbClr val="FFFFFF"/>
                  </a:solidFill>
                </a:uFill>
                <a:latin typeface="Arial"/>
              </a:rPr>
              <a:t> |  Koreanistik in Tübingen	© 2015 You Jae Lee</a:t>
            </a:r>
            <a:endParaRPr lang="de-DE" sz="1400" b="0" strike="noStrike" spc="-1">
              <a:solidFill>
                <a:srgbClr val="000000"/>
              </a:solidFill>
              <a:uFill>
                <a:solidFill>
                  <a:srgbClr val="FFFFFF"/>
                </a:solidFill>
              </a:uFill>
              <a:latin typeface="Times New Roman"/>
            </a:endParaRPr>
          </a:p>
        </p:txBody>
      </p:sp>
      <p:sp>
        <p:nvSpPr>
          <p:cNvPr id="130" name="PlaceHolder 6"/>
          <p:cNvSpPr>
            <a:spLocks noGrp="1"/>
          </p:cNvSpPr>
          <p:nvPr>
            <p:ph type="ftr"/>
          </p:nvPr>
        </p:nvSpPr>
        <p:spPr>
          <a:xfrm>
            <a:off x="6118200" y="318960"/>
            <a:ext cx="2301480" cy="163440"/>
          </a:xfrm>
          <a:prstGeom prst="rect">
            <a:avLst/>
          </a:prstGeom>
        </p:spPr>
        <p:txBody>
          <a:bodyPr lIns="0" tIns="0" rIns="0" bIns="0"/>
          <a:lstStyle/>
          <a:p>
            <a:pPr algn="r">
              <a:lnSpc>
                <a:spcPct val="100000"/>
              </a:lnSpc>
            </a:pPr>
            <a:r>
              <a:rPr lang="de-DE" sz="1000" b="0" strike="noStrike" spc="-1">
                <a:solidFill>
                  <a:srgbClr val="333333"/>
                </a:solidFill>
                <a:uFill>
                  <a:solidFill>
                    <a:srgbClr val="FFFFFF"/>
                  </a:solidFill>
                </a:uFill>
                <a:latin typeface="Arial"/>
              </a:rPr>
              <a:t>Studientag</a:t>
            </a:r>
            <a:endParaRPr lang="de-DE"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uni-tuebingen.de/fakultaeten/philosophische-fakultaet/fachbereiche/asien-orient-wissenschaften/koreanistik/studium/studiengaenge/ba-koreanistik-korean-studies/" TargetMode="Externa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hyperlink" Target="https://uni-tuebingen.de/fakultaeten/philosophische-fakultaet/fachbereiche/asien-orient-wissenschaften/koreanistik/team/lee-yewon/" TargetMode="Externa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s://unitc-my.sharepoint.com/personal/ankla01_cloud_uni-tuebingen_de/_layouts/15/onedrive.aspx?p=26&amp;s=aHR0cHM6Ly91bml0Yy1teS5zaGFyZXBvaW50LmNvbS86ZjovZy9wZXJzb25hbC9hbmtsYTAxX2Nsb3VkX3VuaS10dWViaW5nZW5fZGUvRW5FS0pwNjJhNEJNb2ZYX3VvYlFNUUFCSGJYb3JGTHRDRTlRVmZfaTNqRzRPdw"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1522820" y="4116504"/>
            <a:ext cx="6088280" cy="1009677"/>
          </a:xfrm>
          <a:prstGeom prst="rect">
            <a:avLst/>
          </a:prstGeom>
          <a:noFill/>
          <a:ln>
            <a:noFill/>
          </a:ln>
        </p:spPr>
        <p:txBody>
          <a:bodyPr lIns="0" tIns="0" rIns="0" bIns="0"/>
          <a:lstStyle/>
          <a:p>
            <a:pPr algn="ctr"/>
            <a:r>
              <a:rPr lang="de-DE" sz="3600" b="1" dirty="0">
                <a:latin typeface="+mj-lt"/>
              </a:rPr>
              <a:t>TUCKU – Exchange Year Info Event 2023</a:t>
            </a:r>
          </a:p>
        </p:txBody>
      </p:sp>
      <p:sp>
        <p:nvSpPr>
          <p:cNvPr id="171" name="CustomShape 2"/>
          <p:cNvSpPr/>
          <p:nvPr/>
        </p:nvSpPr>
        <p:spPr>
          <a:xfrm>
            <a:off x="714240" y="6404040"/>
            <a:ext cx="7705440" cy="151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706"/>
              </a:lnSpc>
            </a:pPr>
            <a:fld id="{D2BDDF5E-DE09-4E4C-9C79-8E3F00EC714E}" type="slidenum">
              <a:rPr lang="de-DE" sz="1000" strike="noStrike" spc="-1">
                <a:solidFill>
                  <a:srgbClr val="333333"/>
                </a:solidFill>
                <a:uFill>
                  <a:solidFill>
                    <a:srgbClr val="FFFFFF"/>
                  </a:solidFill>
                </a:uFill>
                <a:latin typeface="Arial"/>
              </a:rPr>
              <a:pPr>
                <a:lnSpc>
                  <a:spcPts val="706"/>
                </a:lnSpc>
              </a:pPr>
              <a:t>1</a:t>
            </a:fld>
            <a:r>
              <a:rPr lang="de-DE" sz="1000" strike="noStrike" spc="-1" dirty="0">
                <a:solidFill>
                  <a:srgbClr val="333333"/>
                </a:solidFill>
                <a:uFill>
                  <a:solidFill>
                    <a:srgbClr val="FFFFFF"/>
                  </a:solidFill>
                </a:uFill>
                <a:latin typeface="Arial"/>
              </a:rPr>
              <a:t> |</a:t>
            </a:r>
            <a:r>
              <a:rPr lang="de-DE" sz="1000" dirty="0"/>
              <a:t>TUCKU - </a:t>
            </a:r>
            <a:r>
              <a:rPr lang="en-US" sz="1000" dirty="0"/>
              <a:t>Exchange Year Info Event 2023</a:t>
            </a:r>
            <a:r>
              <a:rPr lang="de-DE" sz="1000" strike="noStrike" spc="-1" dirty="0">
                <a:solidFill>
                  <a:srgbClr val="333333"/>
                </a:solidFill>
                <a:uFill>
                  <a:solidFill>
                    <a:srgbClr val="FFFFFF"/>
                  </a:solidFill>
                </a:uFill>
                <a:latin typeface="Arial"/>
              </a:rPr>
              <a:t>	</a:t>
            </a:r>
            <a:endParaRPr lang="de-DE" sz="1800" strike="noStrike" spc="-1" dirty="0">
              <a:solidFill>
                <a:srgbClr val="000000"/>
              </a:solidFill>
              <a:uFill>
                <a:solidFill>
                  <a:srgbClr val="FFFFFF"/>
                </a:solidFill>
              </a:uFill>
              <a:latin typeface="Arial"/>
            </a:endParaRPr>
          </a:p>
        </p:txBody>
      </p:sp>
      <p:sp>
        <p:nvSpPr>
          <p:cNvPr id="172" name="CustomShape 3"/>
          <p:cNvSpPr/>
          <p:nvPr/>
        </p:nvSpPr>
        <p:spPr>
          <a:xfrm>
            <a:off x="6579000" y="270900"/>
            <a:ext cx="18406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lang="de-DE" sz="1800" b="0" strike="noStrike" spc="-1" dirty="0">
              <a:solidFill>
                <a:srgbClr val="000000"/>
              </a:solidFill>
              <a:uFill>
                <a:solidFill>
                  <a:srgbClr val="FFFFFF"/>
                </a:solidFill>
              </a:uFill>
              <a:latin typeface="Arial"/>
            </a:endParaRPr>
          </a:p>
        </p:txBody>
      </p:sp>
      <p:pic>
        <p:nvPicPr>
          <p:cNvPr id="174" name="Grafik 1"/>
          <p:cNvPicPr/>
          <p:nvPr/>
        </p:nvPicPr>
        <p:blipFill>
          <a:blip r:embed="rId2"/>
          <a:stretch/>
        </p:blipFill>
        <p:spPr>
          <a:xfrm>
            <a:off x="522180" y="1313228"/>
            <a:ext cx="8089560" cy="2200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advTm="11905"/>
    </mc:Choice>
    <mc:Fallback xmlns="">
      <p:transition xmlns:p14="http://schemas.microsoft.com/office/powerpoint/2010/main" spd="slow" advTm="119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719279" y="1471060"/>
            <a:ext cx="7700760" cy="355320"/>
          </a:xfrm>
        </p:spPr>
        <p:txBody>
          <a:bodyPr/>
          <a:lstStyle/>
          <a:p>
            <a:r>
              <a:rPr lang="de-DE" altLang="de-DE" sz="2400" b="1" dirty="0"/>
              <a:t>BQ Module </a:t>
            </a:r>
          </a:p>
        </p:txBody>
      </p:sp>
      <p:sp>
        <p:nvSpPr>
          <p:cNvPr id="19460" name="Foliennummernplatzhalter 3"/>
          <p:cNvSpPr>
            <a:spLocks noGrp="1"/>
          </p:cNvSpPr>
          <p:nvPr>
            <p:ph type="sldNum" sz="quarter" idx="4294967295"/>
          </p:nvPr>
        </p:nvSpPr>
        <p:spPr>
          <a:xfrm>
            <a:off x="714314" y="6436736"/>
            <a:ext cx="7705725" cy="153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ts val="2400"/>
              </a:lnSpc>
              <a:tabLst>
                <a:tab pos="7702550" algn="r"/>
              </a:tabLst>
              <a:defRPr sz="2000">
                <a:solidFill>
                  <a:schemeClr val="tx1"/>
                </a:solidFill>
                <a:latin typeface="Arial" panose="020B0604020202020204" pitchFamily="34" charset="0"/>
              </a:defRPr>
            </a:lvl1pPr>
            <a:lvl2pPr marL="742950" indent="-285750" eaLnBrk="0" hangingPunct="0">
              <a:lnSpc>
                <a:spcPts val="2400"/>
              </a:lnSpc>
              <a:buFont typeface="Arial" panose="020B0604020202020204" pitchFamily="34" charset="0"/>
              <a:buChar char="I"/>
              <a:tabLst>
                <a:tab pos="7702550" algn="r"/>
              </a:tabLst>
              <a:defRPr sz="2000">
                <a:solidFill>
                  <a:schemeClr val="tx1"/>
                </a:solidFill>
                <a:latin typeface="Arial" panose="020B0604020202020204" pitchFamily="34" charset="0"/>
              </a:defRPr>
            </a:lvl2pPr>
            <a:lvl3pPr marL="1143000" indent="-228600" eaLnBrk="0" hangingPunct="0">
              <a:lnSpc>
                <a:spcPts val="2400"/>
              </a:lnSpc>
              <a:buFont typeface="Arial" panose="020B0604020202020204" pitchFamily="34" charset="0"/>
              <a:buChar char="–"/>
              <a:tabLst>
                <a:tab pos="7702550" algn="r"/>
              </a:tabLst>
              <a:defRPr sz="2000">
                <a:solidFill>
                  <a:schemeClr val="tx1"/>
                </a:solidFill>
                <a:latin typeface="Arial" panose="020B0604020202020204" pitchFamily="34" charset="0"/>
              </a:defRPr>
            </a:lvl3pPr>
            <a:lvl4pPr marL="1600200" indent="-228600" eaLnBrk="0" hangingPunct="0">
              <a:lnSpc>
                <a:spcPts val="2400"/>
              </a:lnSpc>
              <a:buChar char="•"/>
              <a:tabLst>
                <a:tab pos="7702550" algn="r"/>
              </a:tabLst>
              <a:defRPr sz="2000">
                <a:solidFill>
                  <a:schemeClr val="tx1"/>
                </a:solidFill>
                <a:latin typeface="Arial" panose="020B0604020202020204" pitchFamily="34" charset="0"/>
              </a:defRPr>
            </a:lvl4pPr>
            <a:lvl5pPr marL="2057400" indent="-228600" eaLnBrk="0" hangingPunct="0">
              <a:lnSpc>
                <a:spcPts val="2800"/>
              </a:lnSpc>
              <a:buChar char="»"/>
              <a:tabLst>
                <a:tab pos="7702550" algn="r"/>
              </a:tabLst>
              <a:defRPr sz="2000">
                <a:solidFill>
                  <a:schemeClr val="tx1"/>
                </a:solidFill>
                <a:latin typeface="Arial" panose="020B0604020202020204" pitchFamily="34" charset="0"/>
              </a:defRPr>
            </a:lvl5pPr>
            <a:lvl6pPr marL="2514600" indent="-228600" eaLnBrk="0" fontAlgn="base" hangingPunct="0">
              <a:lnSpc>
                <a:spcPts val="2800"/>
              </a:lnSpc>
              <a:spcBef>
                <a:spcPct val="0"/>
              </a:spcBef>
              <a:spcAft>
                <a:spcPct val="0"/>
              </a:spcAft>
              <a:buChar char="»"/>
              <a:tabLst>
                <a:tab pos="7702550" algn="r"/>
              </a:tabLst>
              <a:defRPr sz="2000">
                <a:solidFill>
                  <a:schemeClr val="tx1"/>
                </a:solidFill>
                <a:latin typeface="Arial" panose="020B0604020202020204" pitchFamily="34" charset="0"/>
              </a:defRPr>
            </a:lvl6pPr>
            <a:lvl7pPr marL="2971800" indent="-228600" eaLnBrk="0" fontAlgn="base" hangingPunct="0">
              <a:lnSpc>
                <a:spcPts val="2800"/>
              </a:lnSpc>
              <a:spcBef>
                <a:spcPct val="0"/>
              </a:spcBef>
              <a:spcAft>
                <a:spcPct val="0"/>
              </a:spcAft>
              <a:buChar char="»"/>
              <a:tabLst>
                <a:tab pos="7702550" algn="r"/>
              </a:tabLst>
              <a:defRPr sz="2000">
                <a:solidFill>
                  <a:schemeClr val="tx1"/>
                </a:solidFill>
                <a:latin typeface="Arial" panose="020B0604020202020204" pitchFamily="34" charset="0"/>
              </a:defRPr>
            </a:lvl7pPr>
            <a:lvl8pPr marL="3429000" indent="-228600" eaLnBrk="0" fontAlgn="base" hangingPunct="0">
              <a:lnSpc>
                <a:spcPts val="2800"/>
              </a:lnSpc>
              <a:spcBef>
                <a:spcPct val="0"/>
              </a:spcBef>
              <a:spcAft>
                <a:spcPct val="0"/>
              </a:spcAft>
              <a:buChar char="»"/>
              <a:tabLst>
                <a:tab pos="7702550" algn="r"/>
              </a:tabLst>
              <a:defRPr sz="2000">
                <a:solidFill>
                  <a:schemeClr val="tx1"/>
                </a:solidFill>
                <a:latin typeface="Arial" panose="020B0604020202020204" pitchFamily="34" charset="0"/>
              </a:defRPr>
            </a:lvl8pPr>
            <a:lvl9pPr marL="3886200" indent="-228600" eaLnBrk="0" fontAlgn="base" hangingPunct="0">
              <a:lnSpc>
                <a:spcPts val="2800"/>
              </a:lnSpc>
              <a:spcBef>
                <a:spcPct val="0"/>
              </a:spcBef>
              <a:spcAft>
                <a:spcPct val="0"/>
              </a:spcAft>
              <a:buChar char="»"/>
              <a:tabLst>
                <a:tab pos="7702550" algn="r"/>
              </a:tabLst>
              <a:defRPr sz="2000">
                <a:solidFill>
                  <a:schemeClr val="tx1"/>
                </a:solidFill>
                <a:latin typeface="Arial" panose="020B0604020202020204" pitchFamily="34" charset="0"/>
              </a:defRPr>
            </a:lvl9pPr>
          </a:lstStyle>
          <a:p>
            <a:pPr eaLnBrk="1" hangingPunct="1">
              <a:lnSpc>
                <a:spcPct val="100000"/>
              </a:lnSpc>
            </a:pPr>
            <a:fld id="{4055E6A6-F609-4C1E-AC6F-D4B5B03920BF}" type="slidenum">
              <a:rPr lang="de-DE" altLang="de-DE" sz="1000"/>
              <a:pPr eaLnBrk="1" hangingPunct="1">
                <a:lnSpc>
                  <a:spcPct val="100000"/>
                </a:lnSpc>
              </a:pPr>
              <a:t>10</a:t>
            </a:fld>
            <a:r>
              <a:rPr lang="de-DE" altLang="de-DE" sz="1000" dirty="0"/>
              <a:t> | </a:t>
            </a:r>
            <a:r>
              <a:rPr lang="de-DE" sz="900" dirty="0"/>
              <a:t>TUCKU - </a:t>
            </a:r>
            <a:r>
              <a:rPr lang="en-US" sz="900" dirty="0"/>
              <a:t>Exchange Year Info Event 2023 </a:t>
            </a:r>
            <a:r>
              <a:rPr lang="de-DE" altLang="de-DE" sz="1000" dirty="0"/>
              <a:t>	</a:t>
            </a:r>
          </a:p>
        </p:txBody>
      </p:sp>
      <p:pic>
        <p:nvPicPr>
          <p:cNvPr id="4" name="Grafik 3">
            <a:extLst>
              <a:ext uri="{FF2B5EF4-FFF2-40B4-BE49-F238E27FC236}">
                <a16:creationId xmlns:a16="http://schemas.microsoft.com/office/drawing/2014/main" id="{5256CB3D-8EBF-4855-4CE0-0BEDCD60AAF9}"/>
              </a:ext>
            </a:extLst>
          </p:cNvPr>
          <p:cNvPicPr>
            <a:picLocks noChangeAspect="1"/>
          </p:cNvPicPr>
          <p:nvPr/>
        </p:nvPicPr>
        <p:blipFill>
          <a:blip r:embed="rId2"/>
          <a:stretch>
            <a:fillRect/>
          </a:stretch>
        </p:blipFill>
        <p:spPr>
          <a:xfrm>
            <a:off x="719279" y="2302885"/>
            <a:ext cx="7785731" cy="1846659"/>
          </a:xfrm>
          <a:prstGeom prst="rect">
            <a:avLst/>
          </a:prstGeom>
        </p:spPr>
      </p:pic>
    </p:spTree>
    <p:extLst>
      <p:ext uri="{BB962C8B-B14F-4D97-AF65-F5344CB8AC3E}">
        <p14:creationId xmlns:p14="http://schemas.microsoft.com/office/powerpoint/2010/main" val="37050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719279" y="2579752"/>
            <a:ext cx="7700760" cy="321480"/>
          </a:xfrm>
          <a:prstGeom prst="rect">
            <a:avLst/>
          </a:prstGeom>
          <a:noFill/>
          <a:ln>
            <a:noFill/>
          </a:ln>
        </p:spPr>
        <p:txBody>
          <a:bodyPr lIns="0" tIns="0" rIns="0" bIns="0" anchor="b"/>
          <a:lstStyle/>
          <a:p>
            <a:endParaRPr lang="en-US" sz="2400" b="1" dirty="0">
              <a:latin typeface="+mj-lt"/>
            </a:endParaRPr>
          </a:p>
          <a:p>
            <a:endParaRPr lang="en-US" sz="2400" b="1" dirty="0">
              <a:latin typeface="+mj-lt"/>
            </a:endParaRPr>
          </a:p>
          <a:p>
            <a:endParaRPr lang="en-US" sz="2400" b="1" dirty="0">
              <a:latin typeface="+mj-lt"/>
            </a:endParaRPr>
          </a:p>
          <a:p>
            <a:r>
              <a:rPr lang="en-US" sz="2400" b="1" dirty="0">
                <a:latin typeface="+mj-lt"/>
              </a:rPr>
              <a:t>How to fulfill </a:t>
            </a:r>
            <a:r>
              <a:rPr lang="en-US" sz="2400" b="1" dirty="0">
                <a:effectLst/>
                <a:latin typeface="+mj-lt"/>
              </a:rPr>
              <a:t>“MODUL BQ: INTERKULTURELLE KOMPETENZ” credit in Korea?</a:t>
            </a:r>
            <a:endParaRPr lang="de-DE" sz="2400" b="1" strike="noStrike" spc="-1" dirty="0">
              <a:solidFill>
                <a:srgbClr val="333333"/>
              </a:solidFill>
              <a:uFill>
                <a:solidFill>
                  <a:srgbClr val="FFFFFF"/>
                </a:solidFill>
              </a:uFill>
              <a:latin typeface="+mj-lt"/>
            </a:endParaRPr>
          </a:p>
          <a:p>
            <a:pPr>
              <a:lnSpc>
                <a:spcPct val="100000"/>
              </a:lnSpc>
            </a:pPr>
            <a:r>
              <a:rPr lang="de-DE" sz="2400" b="1" strike="noStrike" spc="-1" dirty="0">
                <a:solidFill>
                  <a:srgbClr val="333333"/>
                </a:solidFill>
                <a:uFill>
                  <a:solidFill>
                    <a:srgbClr val="FFFFFF"/>
                  </a:solidFill>
                </a:uFill>
                <a:latin typeface="+mj-lt"/>
              </a:rPr>
              <a:t> </a:t>
            </a:r>
          </a:p>
          <a:p>
            <a:pPr>
              <a:lnSpc>
                <a:spcPct val="100000"/>
              </a:lnSpc>
            </a:pPr>
            <a:r>
              <a:rPr lang="de-DE" sz="2400" b="1" strike="noStrike" spc="-1" dirty="0">
                <a:solidFill>
                  <a:srgbClr val="333333"/>
                </a:solidFill>
                <a:uFill>
                  <a:solidFill>
                    <a:srgbClr val="FFFFFF"/>
                  </a:solidFill>
                </a:uFill>
                <a:latin typeface="+mj-lt"/>
              </a:rPr>
              <a:t>“AUSLANDSPRAXIS UND PROJEKTARBEIT”</a:t>
            </a:r>
          </a:p>
          <a:p>
            <a:pPr>
              <a:lnSpc>
                <a:spcPct val="100000"/>
              </a:lnSpc>
            </a:pPr>
            <a:r>
              <a:rPr lang="de-DE" sz="2400" b="1" strike="noStrike" spc="-1" dirty="0">
                <a:solidFill>
                  <a:srgbClr val="333333"/>
                </a:solidFill>
                <a:uFill>
                  <a:solidFill>
                    <a:srgbClr val="FFFFFF"/>
                  </a:solidFill>
                </a:uFill>
                <a:latin typeface="+mj-lt"/>
              </a:rPr>
              <a:t>(max</a:t>
            </a:r>
            <a:r>
              <a:rPr lang="de-DE" sz="2400" b="1" spc="-1" dirty="0">
                <a:solidFill>
                  <a:srgbClr val="333333"/>
                </a:solidFill>
                <a:uFill>
                  <a:solidFill>
                    <a:srgbClr val="FFFFFF"/>
                  </a:solidFill>
                </a:uFill>
                <a:latin typeface="+mj-lt"/>
              </a:rPr>
              <a:t>. </a:t>
            </a:r>
            <a:r>
              <a:rPr lang="de-DE" sz="2400" b="1" strike="noStrike" spc="-1" dirty="0">
                <a:solidFill>
                  <a:srgbClr val="333333"/>
                </a:solidFill>
                <a:uFill>
                  <a:solidFill>
                    <a:srgbClr val="FFFFFF"/>
                  </a:solidFill>
                </a:uFill>
                <a:latin typeface="+mj-lt"/>
              </a:rPr>
              <a:t>15LP)</a:t>
            </a:r>
          </a:p>
        </p:txBody>
      </p:sp>
      <p:sp>
        <p:nvSpPr>
          <p:cNvPr id="195" name="TextShape 2"/>
          <p:cNvSpPr txBox="1"/>
          <p:nvPr/>
        </p:nvSpPr>
        <p:spPr>
          <a:xfrm>
            <a:off x="719279" y="3429000"/>
            <a:ext cx="7705441" cy="2035424"/>
          </a:xfrm>
          <a:prstGeom prst="rect">
            <a:avLst/>
          </a:prstGeom>
          <a:noFill/>
          <a:ln>
            <a:noFill/>
          </a:ln>
        </p:spPr>
        <p:txBody>
          <a:bodyPr lIns="0" tIns="0" rIns="0" bIns="0"/>
          <a:lstStyle/>
          <a:p>
            <a:pPr marL="342900" indent="-342900">
              <a:lnSpc>
                <a:spcPct val="100000"/>
              </a:lnSpc>
              <a:buFont typeface="+mj-lt"/>
              <a:buAutoNum type="arabicPeriod"/>
            </a:pPr>
            <a:r>
              <a:rPr lang="en-US" sz="2000" dirty="0">
                <a:effectLst/>
              </a:rPr>
              <a:t>An </a:t>
            </a:r>
            <a:r>
              <a:rPr lang="en-US" sz="2000" b="1" dirty="0">
                <a:effectLst/>
              </a:rPr>
              <a:t>“extra” content course</a:t>
            </a:r>
            <a:r>
              <a:rPr lang="en-US" sz="2000" dirty="0">
                <a:effectLst/>
              </a:rPr>
              <a:t> taken</a:t>
            </a:r>
            <a:r>
              <a:rPr lang="en-US" sz="2000" b="1" dirty="0">
                <a:effectLst/>
              </a:rPr>
              <a:t> </a:t>
            </a:r>
            <a:r>
              <a:rPr lang="en-US" sz="2000" dirty="0">
                <a:effectLst/>
              </a:rPr>
              <a:t>in Korea—outside the major and minor subject—could be counted towards 3 ECTS of your “</a:t>
            </a:r>
            <a:r>
              <a:rPr lang="en-US" sz="2000" dirty="0" err="1">
                <a:effectLst/>
              </a:rPr>
              <a:t>Auslandspraxis</a:t>
            </a:r>
            <a:r>
              <a:rPr lang="en-US" sz="2000" dirty="0">
                <a:effectLst/>
              </a:rPr>
              <a:t> und </a:t>
            </a:r>
            <a:r>
              <a:rPr lang="en-US" sz="2000" dirty="0" err="1">
                <a:effectLst/>
              </a:rPr>
              <a:t>Projektarbeit</a:t>
            </a:r>
            <a:r>
              <a:rPr lang="en-US" sz="2000" dirty="0">
                <a:effectLst/>
              </a:rPr>
              <a:t>” credit (</a:t>
            </a:r>
            <a:r>
              <a:rPr lang="en-US" sz="2000" dirty="0" err="1">
                <a:effectLst/>
              </a:rPr>
              <a:t>unbenotet</a:t>
            </a:r>
            <a:r>
              <a:rPr lang="en-US" sz="2000" dirty="0">
                <a:effectLst/>
              </a:rPr>
              <a:t>).</a:t>
            </a:r>
          </a:p>
          <a:p>
            <a:pPr marL="342900" indent="-342900">
              <a:lnSpc>
                <a:spcPct val="100000"/>
              </a:lnSpc>
              <a:buFont typeface="+mj-lt"/>
              <a:buAutoNum type="arabicPeriod"/>
            </a:pPr>
            <a:endParaRPr lang="de-DE" sz="2000" b="0" strike="noStrike" spc="-1" dirty="0">
              <a:solidFill>
                <a:srgbClr val="333333"/>
              </a:solidFill>
              <a:uFill>
                <a:solidFill>
                  <a:srgbClr val="FFFFFF"/>
                </a:solidFill>
              </a:uFill>
            </a:endParaRPr>
          </a:p>
          <a:p>
            <a:pPr marL="342900" indent="-342900">
              <a:lnSpc>
                <a:spcPct val="100000"/>
              </a:lnSpc>
              <a:buFont typeface="+mj-lt"/>
              <a:buAutoNum type="arabicPeriod"/>
            </a:pPr>
            <a:r>
              <a:rPr lang="en-US" sz="2000" dirty="0">
                <a:effectLst/>
              </a:rPr>
              <a:t>Participation in various </a:t>
            </a:r>
            <a:r>
              <a:rPr lang="en-US" sz="2000" b="1" dirty="0">
                <a:effectLst/>
              </a:rPr>
              <a:t>workshops</a:t>
            </a:r>
            <a:r>
              <a:rPr lang="en-US" sz="2000" dirty="0">
                <a:effectLst/>
              </a:rPr>
              <a:t> (or excursions) in Korea organized by Dr. Myong </a:t>
            </a:r>
            <a:r>
              <a:rPr lang="en-US" sz="2000" dirty="0" err="1">
                <a:effectLst/>
              </a:rPr>
              <a:t>Hoon</a:t>
            </a:r>
            <a:r>
              <a:rPr lang="en-US" sz="2000" dirty="0">
                <a:effectLst/>
              </a:rPr>
              <a:t> Shin (TUCKU Director) could also be counted (</a:t>
            </a:r>
            <a:r>
              <a:rPr lang="en-US" sz="2000" dirty="0" err="1">
                <a:effectLst/>
              </a:rPr>
              <a:t>unbenotet</a:t>
            </a:r>
            <a:r>
              <a:rPr lang="en-US" sz="2000" dirty="0">
                <a:effectLst/>
              </a:rPr>
              <a:t>).</a:t>
            </a:r>
          </a:p>
        </p:txBody>
      </p:sp>
      <p:sp>
        <p:nvSpPr>
          <p:cNvPr id="196" name="TextShape 3"/>
          <p:cNvSpPr txBox="1"/>
          <p:nvPr/>
        </p:nvSpPr>
        <p:spPr>
          <a:xfrm>
            <a:off x="719280" y="6519960"/>
            <a:ext cx="7705440" cy="151920"/>
          </a:xfrm>
          <a:prstGeom prst="rect">
            <a:avLst/>
          </a:prstGeom>
          <a:noFill/>
          <a:ln>
            <a:noFill/>
          </a:ln>
        </p:spPr>
        <p:txBody>
          <a:bodyPr lIns="0" tIns="0" rIns="0" bIns="0"/>
          <a:lstStyle/>
          <a:p>
            <a:fld id="{74C36AA8-0B5E-4DEC-A4EB-F9672E42D141}" type="slidenum">
              <a:rPr lang="de-DE" sz="1000" strike="noStrike" spc="-1">
                <a:solidFill>
                  <a:srgbClr val="333333"/>
                </a:solidFill>
                <a:uFill>
                  <a:solidFill>
                    <a:srgbClr val="FFFFFF"/>
                  </a:solidFill>
                </a:uFill>
                <a:latin typeface="Arial"/>
              </a:rPr>
              <a:pPr/>
              <a:t>11</a:t>
            </a:fld>
            <a:r>
              <a:rPr lang="de-DE" sz="1000" strike="noStrike" spc="-1" dirty="0">
                <a:solidFill>
                  <a:srgbClr val="333333"/>
                </a:solidFill>
                <a:uFill>
                  <a:solidFill>
                    <a:srgbClr val="FFFFFF"/>
                  </a:solidFill>
                </a:uFill>
                <a:latin typeface="Arial"/>
              </a:rPr>
              <a:t> | </a:t>
            </a:r>
            <a:r>
              <a:rPr lang="de-DE" sz="1000" dirty="0"/>
              <a:t>TUCKU - </a:t>
            </a:r>
            <a:r>
              <a:rPr lang="en-US" sz="1000" dirty="0"/>
              <a:t>Exchange Year Info Event 2023</a:t>
            </a:r>
            <a:endParaRPr lang="de-DE" sz="1000" dirty="0"/>
          </a:p>
          <a:p>
            <a:pPr>
              <a:lnSpc>
                <a:spcPct val="100000"/>
              </a:lnSpc>
            </a:pPr>
            <a:r>
              <a:rPr lang="de-DE" sz="1000" strike="noStrike" spc="-1" dirty="0">
                <a:solidFill>
                  <a:srgbClr val="333333"/>
                </a:solidFill>
                <a:uFill>
                  <a:solidFill>
                    <a:srgbClr val="FFFFFF"/>
                  </a:solidFill>
                </a:uFill>
                <a:latin typeface="Arial"/>
              </a:rPr>
              <a:t>	                                                                                                                                     </a:t>
            </a:r>
            <a:endParaRPr lang="de-DE" sz="140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743400" y="1048722"/>
            <a:ext cx="7700760" cy="717840"/>
          </a:xfrm>
          <a:prstGeom prst="rect">
            <a:avLst/>
          </a:prstGeom>
          <a:noFill/>
          <a:ln>
            <a:noFill/>
          </a:ln>
        </p:spPr>
        <p:txBody>
          <a:bodyPr lIns="0" tIns="0" rIns="0" bIns="0" anchor="b"/>
          <a:lstStyle/>
          <a:p>
            <a:pPr>
              <a:lnSpc>
                <a:spcPct val="100000"/>
              </a:lnSpc>
            </a:pPr>
            <a:r>
              <a:rPr lang="de-DE" sz="2400" b="1" strike="noStrike" spc="-1" dirty="0">
                <a:solidFill>
                  <a:srgbClr val="333333"/>
                </a:solidFill>
                <a:uFill>
                  <a:solidFill>
                    <a:srgbClr val="FFFFFF"/>
                  </a:solidFill>
                </a:uFill>
                <a:latin typeface="+mj-lt"/>
              </a:rPr>
              <a:t>TO RECEIVE “AUSLANDSPRAXIS UND PROJEKTARBEIT” CREDIT (15LP)</a:t>
            </a:r>
          </a:p>
        </p:txBody>
      </p:sp>
      <p:sp>
        <p:nvSpPr>
          <p:cNvPr id="232" name="TextShape 2"/>
          <p:cNvSpPr txBox="1"/>
          <p:nvPr/>
        </p:nvSpPr>
        <p:spPr>
          <a:xfrm>
            <a:off x="714240" y="6519960"/>
            <a:ext cx="7705440" cy="151920"/>
          </a:xfrm>
          <a:prstGeom prst="rect">
            <a:avLst/>
          </a:prstGeom>
          <a:noFill/>
          <a:ln>
            <a:noFill/>
          </a:ln>
        </p:spPr>
        <p:txBody>
          <a:bodyPr lIns="0" tIns="0" rIns="0" bIns="0"/>
          <a:lstStyle/>
          <a:p>
            <a:fld id="{B3F502B3-286A-4081-B9E2-2F7627D44EBA}" type="slidenum">
              <a:rPr lang="de-DE" sz="1000" strike="noStrike" spc="-1">
                <a:solidFill>
                  <a:srgbClr val="333333"/>
                </a:solidFill>
                <a:uFill>
                  <a:solidFill>
                    <a:srgbClr val="FFFFFF"/>
                  </a:solidFill>
                </a:uFill>
                <a:latin typeface="Arial"/>
              </a:rPr>
              <a:pPr/>
              <a:t>12</a:t>
            </a:fld>
            <a:r>
              <a:rPr lang="de-DE" sz="1000" strike="noStrike" spc="-1" dirty="0">
                <a:solidFill>
                  <a:srgbClr val="333333"/>
                </a:solidFill>
                <a:uFill>
                  <a:solidFill>
                    <a:srgbClr val="FFFFFF"/>
                  </a:solidFill>
                </a:uFill>
                <a:latin typeface="Arial"/>
              </a:rPr>
              <a:t>| </a:t>
            </a:r>
            <a:r>
              <a:rPr lang="de-DE" sz="1000" dirty="0"/>
              <a:t>TUCKU - </a:t>
            </a:r>
            <a:r>
              <a:rPr lang="en-US" sz="1000" dirty="0"/>
              <a:t>Exchange Year Info Event 2023</a:t>
            </a:r>
            <a:endParaRPr lang="de-DE" sz="1000" dirty="0"/>
          </a:p>
          <a:p>
            <a:pPr>
              <a:lnSpc>
                <a:spcPct val="100000"/>
              </a:lnSpc>
            </a:pPr>
            <a:r>
              <a:rPr lang="de-DE" sz="1000" strike="noStrike" spc="-1" dirty="0">
                <a:solidFill>
                  <a:srgbClr val="333333"/>
                </a:solidFill>
                <a:uFill>
                  <a:solidFill>
                    <a:srgbClr val="FFFFFF"/>
                  </a:solidFill>
                </a:uFill>
                <a:latin typeface="Arial"/>
              </a:rPr>
              <a:t>	                                                                                                                                     </a:t>
            </a:r>
            <a:endParaRPr lang="de-DE" sz="1400" strike="noStrike" spc="-1" dirty="0">
              <a:solidFill>
                <a:srgbClr val="000000"/>
              </a:solidFill>
              <a:uFill>
                <a:solidFill>
                  <a:srgbClr val="FFFFFF"/>
                </a:solidFill>
              </a:uFill>
              <a:latin typeface="Times New Roman"/>
            </a:endParaRPr>
          </a:p>
        </p:txBody>
      </p:sp>
      <p:sp>
        <p:nvSpPr>
          <p:cNvPr id="235" name="CustomShape 5"/>
          <p:cNvSpPr/>
          <p:nvPr/>
        </p:nvSpPr>
        <p:spPr>
          <a:xfrm>
            <a:off x="692953" y="1560945"/>
            <a:ext cx="7705440" cy="431809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endParaRPr lang="de-DE" sz="1800" b="0" strike="noStrike" spc="-1" dirty="0">
              <a:solidFill>
                <a:srgbClr val="000000"/>
              </a:solidFill>
              <a:uFill>
                <a:solidFill>
                  <a:srgbClr val="FFFFFF"/>
                </a:solidFill>
              </a:uFill>
              <a:latin typeface="Arial"/>
            </a:endParaRPr>
          </a:p>
        </p:txBody>
      </p:sp>
      <p:sp>
        <p:nvSpPr>
          <p:cNvPr id="4" name="Textfeld 3">
            <a:extLst>
              <a:ext uri="{FF2B5EF4-FFF2-40B4-BE49-F238E27FC236}">
                <a16:creationId xmlns:a16="http://schemas.microsoft.com/office/drawing/2014/main" id="{240438EF-E470-E338-6F18-9267723216C5}"/>
              </a:ext>
            </a:extLst>
          </p:cNvPr>
          <p:cNvSpPr txBox="1"/>
          <p:nvPr/>
        </p:nvSpPr>
        <p:spPr>
          <a:xfrm>
            <a:off x="709200" y="2009119"/>
            <a:ext cx="7710480" cy="2400657"/>
          </a:xfrm>
          <a:prstGeom prst="rect">
            <a:avLst/>
          </a:prstGeom>
          <a:noFill/>
        </p:spPr>
        <p:txBody>
          <a:bodyPr wrap="square">
            <a:spAutoFit/>
          </a:bodyPr>
          <a:lstStyle/>
          <a:p>
            <a:pPr marL="342900" indent="-342900">
              <a:buFont typeface="+mj-lt"/>
              <a:buAutoNum type="arabicPeriod" startAt="3"/>
            </a:pPr>
            <a:r>
              <a:rPr lang="en-US" sz="2000" dirty="0"/>
              <a:t>Participation in </a:t>
            </a:r>
            <a:r>
              <a:rPr lang="en-US" sz="2000" b="1" dirty="0"/>
              <a:t>an internship </a:t>
            </a:r>
            <a:r>
              <a:rPr lang="en-US" sz="2000" dirty="0"/>
              <a:t>(or a part-time job) could also be counted (</a:t>
            </a:r>
            <a:r>
              <a:rPr lang="en-US" sz="2000" dirty="0" err="1"/>
              <a:t>unbenotet</a:t>
            </a:r>
            <a:r>
              <a:rPr lang="en-US" sz="2000" dirty="0"/>
              <a:t>) (Max. 10ECTS)</a:t>
            </a:r>
          </a:p>
          <a:p>
            <a:pPr marL="742950" lvl="1" indent="-285750">
              <a:buFont typeface="Franklin Gothic Book" panose="020B0503020102020204" pitchFamily="34" charset="0"/>
              <a:buChar char="→"/>
            </a:pPr>
            <a:r>
              <a:rPr lang="en-US" dirty="0"/>
              <a:t>while you are in Korea, make sure to submit the “letter of proof” to </a:t>
            </a:r>
            <a:r>
              <a:rPr lang="en-US" b="1" dirty="0"/>
              <a:t>Dr. Myong </a:t>
            </a:r>
            <a:r>
              <a:rPr lang="en-US" b="1" dirty="0" err="1"/>
              <a:t>Hoon</a:t>
            </a:r>
            <a:r>
              <a:rPr lang="en-US" b="1" dirty="0"/>
              <a:t> Shin</a:t>
            </a:r>
            <a:r>
              <a:rPr lang="en-US" dirty="0"/>
              <a:t> (TUCKU Director).</a:t>
            </a:r>
          </a:p>
          <a:p>
            <a:pPr lvl="1"/>
            <a:endParaRPr lang="en-US" dirty="0"/>
          </a:p>
          <a:p>
            <a:pPr marL="0" marR="0">
              <a:spcBef>
                <a:spcPts val="0"/>
              </a:spcBef>
              <a:spcAft>
                <a:spcPts val="0"/>
              </a:spcAft>
            </a:pPr>
            <a:r>
              <a:rPr lang="en-US" sz="1800" u="none" strike="noStrike" dirty="0">
                <a:effectLst/>
                <a:ea typeface="Malgun Gothic" panose="020B0503020000020004" pitchFamily="34" charset="-127"/>
                <a:cs typeface="Times New Roman" panose="02020603050405020304" pitchFamily="18" charset="0"/>
              </a:rPr>
              <a:t> </a:t>
            </a:r>
            <a:endParaRPr lang="en-US" sz="1800" dirty="0">
              <a:effectLst/>
              <a:ea typeface="Malgun Gothic" panose="020B0503020000020004" pitchFamily="34" charset="-127"/>
              <a:cs typeface="Times New Roman" panose="02020603050405020304" pitchFamily="18" charset="0"/>
            </a:endParaRPr>
          </a:p>
          <a:p>
            <a:pPr lvl="1"/>
            <a:endParaRPr lang="en-US" sz="2000" strike="sngStrike" dirty="0"/>
          </a:p>
          <a:p>
            <a:pPr lvl="1"/>
            <a:endParaRPr lang="en-US" dirty="0"/>
          </a:p>
        </p:txBody>
      </p:sp>
      <p:sp>
        <p:nvSpPr>
          <p:cNvPr id="3" name="TextBox 2">
            <a:extLst>
              <a:ext uri="{FF2B5EF4-FFF2-40B4-BE49-F238E27FC236}">
                <a16:creationId xmlns:a16="http://schemas.microsoft.com/office/drawing/2014/main" id="{46D21383-7E6A-C5A0-3974-9E733838E1DC}"/>
              </a:ext>
            </a:extLst>
          </p:cNvPr>
          <p:cNvSpPr txBox="1"/>
          <p:nvPr/>
        </p:nvSpPr>
        <p:spPr>
          <a:xfrm>
            <a:off x="724320" y="3991573"/>
            <a:ext cx="7379156" cy="2585323"/>
          </a:xfrm>
          <a:prstGeom prst="rect">
            <a:avLst/>
          </a:prstGeom>
          <a:noFill/>
        </p:spPr>
        <p:txBody>
          <a:bodyPr wrap="square">
            <a:spAutoFit/>
          </a:bodyPr>
          <a:lstStyle/>
          <a:p>
            <a:r>
              <a:rPr lang="de-DE" sz="1800" spc="-1" dirty="0">
                <a:solidFill>
                  <a:srgbClr val="333333"/>
                </a:solidFill>
                <a:uFill>
                  <a:solidFill>
                    <a:srgbClr val="FFFFFF"/>
                  </a:solidFill>
                </a:uFill>
              </a:rPr>
              <a:t>* </a:t>
            </a:r>
            <a:r>
              <a:rPr lang="de-DE" sz="1800" spc="-1" dirty="0" err="1">
                <a:solidFill>
                  <a:srgbClr val="333333"/>
                </a:solidFill>
                <a:uFill>
                  <a:solidFill>
                    <a:srgbClr val="FFFFFF"/>
                  </a:solidFill>
                </a:uFill>
              </a:rPr>
              <a:t>For</a:t>
            </a:r>
            <a:r>
              <a:rPr lang="de-DE" sz="1800" spc="-1" dirty="0">
                <a:solidFill>
                  <a:srgbClr val="333333"/>
                </a:solidFill>
                <a:uFill>
                  <a:solidFill>
                    <a:srgbClr val="FFFFFF"/>
                  </a:solidFill>
                </a:uFill>
              </a:rPr>
              <a:t> </a:t>
            </a:r>
            <a:r>
              <a:rPr lang="de-DE" sz="1800" spc="-1" dirty="0" err="1">
                <a:solidFill>
                  <a:srgbClr val="333333"/>
                </a:solidFill>
                <a:uFill>
                  <a:solidFill>
                    <a:srgbClr val="FFFFFF"/>
                  </a:solidFill>
                </a:uFill>
              </a:rPr>
              <a:t>further</a:t>
            </a:r>
            <a:r>
              <a:rPr lang="de-DE" sz="1800" spc="-1" dirty="0">
                <a:solidFill>
                  <a:srgbClr val="333333"/>
                </a:solidFill>
                <a:uFill>
                  <a:solidFill>
                    <a:srgbClr val="FFFFFF"/>
                  </a:solidFill>
                </a:uFill>
              </a:rPr>
              <a:t> </a:t>
            </a:r>
            <a:r>
              <a:rPr lang="de-DE" sz="1800" spc="-1" dirty="0" err="1">
                <a:solidFill>
                  <a:srgbClr val="333333"/>
                </a:solidFill>
                <a:uFill>
                  <a:solidFill>
                    <a:srgbClr val="FFFFFF"/>
                  </a:solidFill>
                </a:uFill>
              </a:rPr>
              <a:t>information</a:t>
            </a:r>
            <a:r>
              <a:rPr lang="de-DE" sz="1800" spc="-1" dirty="0">
                <a:solidFill>
                  <a:srgbClr val="333333"/>
                </a:solidFill>
                <a:uFill>
                  <a:solidFill>
                    <a:srgbClr val="FFFFFF"/>
                  </a:solidFill>
                </a:uFill>
              </a:rPr>
              <a:t> on </a:t>
            </a:r>
            <a:r>
              <a:rPr lang="de-DE" sz="1800" spc="-1" dirty="0" err="1">
                <a:solidFill>
                  <a:srgbClr val="333333"/>
                </a:solidFill>
                <a:uFill>
                  <a:solidFill>
                    <a:srgbClr val="FFFFFF"/>
                  </a:solidFill>
                </a:uFill>
              </a:rPr>
              <a:t>the</a:t>
            </a:r>
            <a:r>
              <a:rPr lang="de-DE" sz="1800" spc="-1" dirty="0">
                <a:solidFill>
                  <a:srgbClr val="333333"/>
                </a:solidFill>
                <a:uFill>
                  <a:solidFill>
                    <a:srgbClr val="FFFFFF"/>
                  </a:solidFill>
                </a:uFill>
              </a:rPr>
              <a:t> BQ </a:t>
            </a:r>
            <a:r>
              <a:rPr lang="de-DE" sz="1800" spc="-1" dirty="0" err="1">
                <a:solidFill>
                  <a:srgbClr val="333333"/>
                </a:solidFill>
                <a:uFill>
                  <a:solidFill>
                    <a:srgbClr val="FFFFFF"/>
                  </a:solidFill>
                </a:uFill>
              </a:rPr>
              <a:t>credits</a:t>
            </a:r>
            <a:r>
              <a:rPr lang="de-DE" sz="1800" spc="-1" dirty="0">
                <a:solidFill>
                  <a:srgbClr val="333333"/>
                </a:solidFill>
                <a:uFill>
                  <a:solidFill>
                    <a:srgbClr val="FFFFFF"/>
                  </a:solidFill>
                </a:uFill>
              </a:rPr>
              <a:t> </a:t>
            </a:r>
            <a:r>
              <a:rPr lang="de-DE" sz="1800" spc="-1" dirty="0" err="1">
                <a:solidFill>
                  <a:srgbClr val="333333"/>
                </a:solidFill>
                <a:uFill>
                  <a:solidFill>
                    <a:srgbClr val="FFFFFF"/>
                  </a:solidFill>
                </a:uFill>
              </a:rPr>
              <a:t>refer</a:t>
            </a:r>
            <a:r>
              <a:rPr lang="de-DE" sz="1800" spc="-1" dirty="0">
                <a:solidFill>
                  <a:srgbClr val="333333"/>
                </a:solidFill>
                <a:uFill>
                  <a:solidFill>
                    <a:srgbClr val="FFFFFF"/>
                  </a:solidFill>
                </a:uFill>
              </a:rPr>
              <a:t> </a:t>
            </a:r>
            <a:r>
              <a:rPr lang="de-DE" sz="1800" spc="-1" dirty="0" err="1">
                <a:solidFill>
                  <a:srgbClr val="333333"/>
                </a:solidFill>
                <a:uFill>
                  <a:solidFill>
                    <a:srgbClr val="FFFFFF"/>
                  </a:solidFill>
                </a:uFill>
              </a:rPr>
              <a:t>to</a:t>
            </a:r>
            <a:r>
              <a:rPr lang="de-DE" sz="1800" spc="-1" dirty="0">
                <a:solidFill>
                  <a:srgbClr val="333333"/>
                </a:solidFill>
                <a:uFill>
                  <a:solidFill>
                    <a:srgbClr val="FFFFFF"/>
                  </a:solidFill>
                </a:uFill>
              </a:rPr>
              <a:t> </a:t>
            </a:r>
            <a:r>
              <a:rPr lang="de-DE" sz="1800" spc="-1" dirty="0" err="1">
                <a:solidFill>
                  <a:srgbClr val="333333"/>
                </a:solidFill>
                <a:uFill>
                  <a:solidFill>
                    <a:srgbClr val="FFFFFF"/>
                  </a:solidFill>
                </a:uFill>
              </a:rPr>
              <a:t>the</a:t>
            </a:r>
            <a:r>
              <a:rPr lang="de-DE" sz="1800" spc="-1" dirty="0">
                <a:solidFill>
                  <a:srgbClr val="333333"/>
                </a:solidFill>
                <a:uFill>
                  <a:solidFill>
                    <a:srgbClr val="FFFFFF"/>
                  </a:solidFill>
                </a:uFill>
              </a:rPr>
              <a:t> </a:t>
            </a:r>
            <a:r>
              <a:rPr lang="de-DE" sz="1800" spc="-1" dirty="0" err="1">
                <a:solidFill>
                  <a:srgbClr val="333333"/>
                </a:solidFill>
                <a:uFill>
                  <a:solidFill>
                    <a:srgbClr val="FFFFFF"/>
                  </a:solidFill>
                </a:uFill>
              </a:rPr>
              <a:t>guideline</a:t>
            </a:r>
            <a:r>
              <a:rPr lang="de-DE" sz="1800" spc="-1" dirty="0">
                <a:solidFill>
                  <a:srgbClr val="333333"/>
                </a:solidFill>
                <a:uFill>
                  <a:solidFill>
                    <a:srgbClr val="FFFFFF"/>
                  </a:solidFill>
                </a:uFill>
              </a:rPr>
              <a:t> </a:t>
            </a:r>
            <a:r>
              <a:rPr lang="de-DE" sz="1800" spc="-1" dirty="0" err="1">
                <a:solidFill>
                  <a:srgbClr val="333333"/>
                </a:solidFill>
                <a:uFill>
                  <a:solidFill>
                    <a:srgbClr val="FFFFFF"/>
                  </a:solidFill>
                </a:uFill>
              </a:rPr>
              <a:t>provided</a:t>
            </a:r>
            <a:r>
              <a:rPr lang="de-DE" sz="1800" spc="-1" dirty="0">
                <a:solidFill>
                  <a:srgbClr val="333333"/>
                </a:solidFill>
                <a:uFill>
                  <a:solidFill>
                    <a:srgbClr val="FFFFFF"/>
                  </a:solidFill>
                </a:uFill>
              </a:rPr>
              <a:t> online </a:t>
            </a:r>
            <a:r>
              <a:rPr lang="de-DE" sz="1800" spc="-1" dirty="0">
                <a:solidFill>
                  <a:srgbClr val="333333"/>
                </a:solidFill>
                <a:uFill>
                  <a:solidFill>
                    <a:srgbClr val="FFFFFF"/>
                  </a:solidFill>
                </a:uFill>
                <a:sym typeface="Wingdings" panose="05000000000000000000" pitchFamily="2" charset="2"/>
              </a:rPr>
              <a:t></a:t>
            </a:r>
            <a:r>
              <a:rPr lang="de-DE" sz="1800" spc="-1" dirty="0">
                <a:solidFill>
                  <a:srgbClr val="333333"/>
                </a:solidFill>
                <a:uFill>
                  <a:solidFill>
                    <a:srgbClr val="FFFFFF"/>
                  </a:solidFill>
                </a:uFill>
              </a:rPr>
              <a:t> Website Korean Studies Tübingen &gt; Studium &gt; Studiengänge &gt; BA Koreanistik / Korean Studies</a:t>
            </a:r>
            <a:endParaRPr lang="de-DE" sz="1800" b="0" strike="noStrike" spc="-1" dirty="0">
              <a:solidFill>
                <a:srgbClr val="333333"/>
              </a:solidFill>
              <a:uFill>
                <a:solidFill>
                  <a:srgbClr val="FFFFFF"/>
                </a:solidFill>
              </a:uFill>
            </a:endParaRPr>
          </a:p>
          <a:p>
            <a:endParaRPr lang="en-US" dirty="0">
              <a:hlinkClick r:id="rId2"/>
            </a:endParaRPr>
          </a:p>
          <a:p>
            <a:r>
              <a:rPr lang="en-US" dirty="0">
                <a:hlinkClick r:id="rId2"/>
              </a:rPr>
              <a:t>https://uni-tuebingen.de/fakultaeten/philosophische-fakultaet/fachbereiche/asien-orient-wissenschaften/koreanistik/studium/studiengaenge/ba-koreanistik-korean-studies/</a:t>
            </a:r>
            <a:endParaRPr lang="en-US" dirty="0"/>
          </a:p>
          <a:p>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602B-B208-E86B-B931-5EF15F092DDB}"/>
              </a:ext>
            </a:extLst>
          </p:cNvPr>
          <p:cNvSpPr>
            <a:spLocks noGrp="1"/>
          </p:cNvSpPr>
          <p:nvPr>
            <p:ph type="title"/>
          </p:nvPr>
        </p:nvSpPr>
        <p:spPr>
          <a:xfrm>
            <a:off x="714240" y="1146600"/>
            <a:ext cx="7700760" cy="355320"/>
          </a:xfrm>
        </p:spPr>
        <p:txBody>
          <a:bodyPr/>
          <a:lstStyle/>
          <a:p>
            <a:r>
              <a:rPr lang="de-DE" sz="2800" b="1" u="sng" dirty="0"/>
              <a:t>Other Infos</a:t>
            </a:r>
            <a:endParaRPr lang="de-DE" sz="2400" b="1" u="sng" dirty="0"/>
          </a:p>
        </p:txBody>
      </p:sp>
      <p:sp>
        <p:nvSpPr>
          <p:cNvPr id="3" name="Textplatzhalter 2">
            <a:extLst>
              <a:ext uri="{FF2B5EF4-FFF2-40B4-BE49-F238E27FC236}">
                <a16:creationId xmlns:a16="http://schemas.microsoft.com/office/drawing/2014/main" id="{38F7B8D4-F235-C2F6-89AE-D96C10C20F5A}"/>
              </a:ext>
            </a:extLst>
          </p:cNvPr>
          <p:cNvSpPr>
            <a:spLocks noGrp="1"/>
          </p:cNvSpPr>
          <p:nvPr>
            <p:ph type="body"/>
          </p:nvPr>
        </p:nvSpPr>
        <p:spPr>
          <a:xfrm>
            <a:off x="721620" y="1830179"/>
            <a:ext cx="7700760" cy="2751058"/>
          </a:xfrm>
        </p:spPr>
        <p:txBody>
          <a:bodyPr>
            <a:normAutofit fontScale="85000" lnSpcReduction="20000"/>
          </a:bodyPr>
          <a:lstStyle/>
          <a:p>
            <a:pPr marL="0" indent="0">
              <a:buNone/>
            </a:pPr>
            <a:r>
              <a:rPr lang="en-US" sz="2400" b="1" dirty="0" err="1"/>
              <a:t>BAföG</a:t>
            </a:r>
            <a:endParaRPr lang="en-US" sz="2400" b="1" dirty="0"/>
          </a:p>
          <a:p>
            <a:pPr marL="0" indent="0">
              <a:buNone/>
            </a:pPr>
            <a:endParaRPr lang="en-US" sz="2400" b="1" dirty="0"/>
          </a:p>
          <a:p>
            <a:pPr marL="342900" indent="-342900">
              <a:lnSpc>
                <a:spcPct val="100000"/>
              </a:lnSpc>
              <a:buFont typeface="Wingdings" panose="05000000000000000000" pitchFamily="2" charset="2"/>
              <a:buChar char="Ø"/>
            </a:pPr>
            <a:r>
              <a:rPr lang="en-US" sz="2000" dirty="0"/>
              <a:t>If you need your </a:t>
            </a:r>
            <a:r>
              <a:rPr lang="en-US" sz="2000" dirty="0" err="1"/>
              <a:t>BAföG</a:t>
            </a:r>
            <a:r>
              <a:rPr lang="en-US" sz="2000" dirty="0"/>
              <a:t> form signed, it needs to be done </a:t>
            </a:r>
            <a:r>
              <a:rPr lang="en-US" sz="2000" b="1" dirty="0"/>
              <a:t>during the semester &amp; in-person.</a:t>
            </a:r>
            <a:r>
              <a:rPr lang="en-US" sz="2000" dirty="0"/>
              <a:t> </a:t>
            </a:r>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r>
              <a:rPr lang="en-US" sz="2000" dirty="0"/>
              <a:t>You must sign up for Prof. </a:t>
            </a:r>
            <a:r>
              <a:rPr lang="en-US" sz="2000" dirty="0" err="1"/>
              <a:t>Yewon</a:t>
            </a:r>
            <a:r>
              <a:rPr lang="en-US" sz="2000" dirty="0"/>
              <a:t> Lee’s office hours.</a:t>
            </a:r>
          </a:p>
          <a:p>
            <a:pPr>
              <a:lnSpc>
                <a:spcPct val="100000"/>
              </a:lnSpc>
            </a:pPr>
            <a:endParaRPr lang="en-US" sz="2000" dirty="0">
              <a:hlinkClick r:id="rId2"/>
            </a:endParaRPr>
          </a:p>
          <a:p>
            <a:pPr>
              <a:lnSpc>
                <a:spcPct val="100000"/>
              </a:lnSpc>
            </a:pPr>
            <a:r>
              <a:rPr lang="en-US" sz="2000" dirty="0">
                <a:hlinkClick r:id="rId2"/>
              </a:rPr>
              <a:t>https://uni-tuebingen.de/fakultaeten/philosophische-fakultaet/fachbereiche/asien-orient-wissenschaften/koreanistik/team/lee-yewon/</a:t>
            </a:r>
            <a:endParaRPr lang="en-US" sz="2000" dirty="0"/>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r>
              <a:rPr lang="en-US" sz="2000" dirty="0"/>
              <a:t> Come with the printed </a:t>
            </a:r>
            <a:r>
              <a:rPr lang="en-US" sz="2000" dirty="0" err="1"/>
              <a:t>BAföG</a:t>
            </a:r>
            <a:r>
              <a:rPr lang="en-US" sz="2000" dirty="0"/>
              <a:t> form and your </a:t>
            </a:r>
            <a:r>
              <a:rPr lang="en-US" sz="2000" b="1" dirty="0"/>
              <a:t>full transcript. </a:t>
            </a:r>
            <a:r>
              <a:rPr lang="en-US" sz="2000" dirty="0"/>
              <a:t>In case a course is missing, bring proof that you completed all your requirements.</a:t>
            </a:r>
            <a:endParaRPr lang="de-DE" sz="2000" dirty="0"/>
          </a:p>
        </p:txBody>
      </p:sp>
      <p:sp>
        <p:nvSpPr>
          <p:cNvPr id="5" name="Textfeld 4">
            <a:extLst>
              <a:ext uri="{FF2B5EF4-FFF2-40B4-BE49-F238E27FC236}">
                <a16:creationId xmlns:a16="http://schemas.microsoft.com/office/drawing/2014/main" id="{3A316623-AA8B-A09E-8C80-01FA857F0773}"/>
              </a:ext>
            </a:extLst>
          </p:cNvPr>
          <p:cNvSpPr txBox="1"/>
          <p:nvPr/>
        </p:nvSpPr>
        <p:spPr>
          <a:xfrm>
            <a:off x="714240" y="6420854"/>
            <a:ext cx="45720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6E0543-5700-413A-951F-E5137F03BF26}" type="slidenum">
              <a:rPr kumimoji="0" lang="de-DE" sz="1000" b="0" i="0" u="none" strike="noStrike" kern="1200" cap="none" spc="-1" normalizeH="0" baseline="0" noProof="0" smtClean="0">
                <a:ln>
                  <a:noFill/>
                </a:ln>
                <a:solidFill>
                  <a:srgbClr val="333333"/>
                </a:solidFill>
                <a:effectLst/>
                <a:uLnTx/>
                <a:uFill>
                  <a:solidFill>
                    <a:srgbClr val="FFFFFF"/>
                  </a:solidFill>
                </a:uFill>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de-DE" sz="1000" b="0" i="0" u="none" strike="noStrike" kern="1200" cap="none" spc="-1" normalizeH="0" baseline="0" noProof="0" dirty="0">
                <a:ln>
                  <a:noFill/>
                </a:ln>
                <a:solidFill>
                  <a:srgbClr val="333333"/>
                </a:solidFill>
                <a:effectLst/>
                <a:uLnTx/>
                <a:uFill>
                  <a:solidFill>
                    <a:srgbClr val="FFFFFF"/>
                  </a:solidFill>
                </a:uFill>
                <a:latin typeface="Arial"/>
              </a:rPr>
              <a:t> | </a:t>
            </a:r>
            <a:r>
              <a:rPr lang="de-DE" sz="1000" dirty="0"/>
              <a:t>TUCKU - </a:t>
            </a:r>
            <a:r>
              <a:rPr lang="en-US" sz="1000" dirty="0"/>
              <a:t>Exchange Year Info Event 2023</a:t>
            </a:r>
            <a:endParaRPr lang="de-DE"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719280" y="1368360"/>
            <a:ext cx="7700760" cy="355320"/>
          </a:xfrm>
          <a:prstGeom prst="rect">
            <a:avLst/>
          </a:prstGeom>
          <a:noFill/>
          <a:ln>
            <a:noFill/>
          </a:ln>
        </p:spPr>
        <p:txBody>
          <a:bodyPr lIns="0" tIns="0" rIns="0" bIns="0" anchor="b"/>
          <a:lstStyle/>
          <a:p>
            <a:endParaRPr lang="de-DE" sz="2400" b="0" strike="noStrike" spc="-1">
              <a:solidFill>
                <a:srgbClr val="333333"/>
              </a:solidFill>
              <a:uFill>
                <a:solidFill>
                  <a:srgbClr val="FFFFFF"/>
                </a:solidFill>
              </a:uFill>
              <a:latin typeface="Arial"/>
            </a:endParaRPr>
          </a:p>
        </p:txBody>
      </p:sp>
      <p:sp>
        <p:nvSpPr>
          <p:cNvPr id="305" name="TextShape 2"/>
          <p:cNvSpPr txBox="1"/>
          <p:nvPr/>
        </p:nvSpPr>
        <p:spPr>
          <a:xfrm>
            <a:off x="714240" y="6519960"/>
            <a:ext cx="7705440" cy="151920"/>
          </a:xfrm>
          <a:prstGeom prst="rect">
            <a:avLst/>
          </a:prstGeom>
          <a:noFill/>
          <a:ln>
            <a:noFill/>
          </a:ln>
        </p:spPr>
        <p:txBody>
          <a:bodyPr lIns="0" tIns="0" rIns="0" bIns="0"/>
          <a:lstStyle/>
          <a:p>
            <a:endParaRPr lang="de-DE" sz="2400" b="0" strike="noStrike" spc="-1">
              <a:solidFill>
                <a:srgbClr val="000000"/>
              </a:solidFill>
              <a:uFill>
                <a:solidFill>
                  <a:srgbClr val="FFFFFF"/>
                </a:solidFill>
              </a:uFill>
              <a:latin typeface="Times New Roman"/>
            </a:endParaRPr>
          </a:p>
        </p:txBody>
      </p:sp>
      <p:pic>
        <p:nvPicPr>
          <p:cNvPr id="306" name="Inhaltsplatzhalter 8"/>
          <p:cNvPicPr/>
          <p:nvPr/>
        </p:nvPicPr>
        <p:blipFill>
          <a:blip r:embed="rId3"/>
          <a:stretch/>
        </p:blipFill>
        <p:spPr>
          <a:xfrm>
            <a:off x="0" y="0"/>
            <a:ext cx="9238320" cy="6928920"/>
          </a:xfrm>
          <a:prstGeom prst="rect">
            <a:avLst/>
          </a:prstGeom>
          <a:ln>
            <a:noFill/>
          </a:ln>
        </p:spPr>
      </p:pic>
      <p:sp>
        <p:nvSpPr>
          <p:cNvPr id="307" name="CustomShape 3"/>
          <p:cNvSpPr/>
          <p:nvPr/>
        </p:nvSpPr>
        <p:spPr>
          <a:xfrm>
            <a:off x="719279" y="312120"/>
            <a:ext cx="5699993"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4800" spc="-1" dirty="0">
                <a:solidFill>
                  <a:srgbClr val="F2F2F2"/>
                </a:solidFill>
                <a:uFill>
                  <a:solidFill>
                    <a:srgbClr val="FFFFFF"/>
                  </a:solidFill>
                </a:uFill>
                <a:latin typeface="Arial"/>
              </a:rPr>
              <a:t>Thank you </a:t>
            </a:r>
            <a:r>
              <a:rPr lang="de-DE" sz="4800" spc="-1" dirty="0" err="1">
                <a:solidFill>
                  <a:srgbClr val="F2F2F2"/>
                </a:solidFill>
                <a:uFill>
                  <a:solidFill>
                    <a:srgbClr val="FFFFFF"/>
                  </a:solidFill>
                </a:uFill>
                <a:latin typeface="Arial"/>
              </a:rPr>
              <a:t>for</a:t>
            </a:r>
            <a:r>
              <a:rPr lang="de-DE" sz="4800" spc="-1" dirty="0">
                <a:solidFill>
                  <a:srgbClr val="F2F2F2"/>
                </a:solidFill>
                <a:uFill>
                  <a:solidFill>
                    <a:srgbClr val="FFFFFF"/>
                  </a:solidFill>
                </a:uFill>
                <a:latin typeface="Arial"/>
              </a:rPr>
              <a:t> your </a:t>
            </a:r>
            <a:r>
              <a:rPr lang="de-DE" sz="4800" spc="-1" dirty="0" err="1">
                <a:solidFill>
                  <a:srgbClr val="F2F2F2"/>
                </a:solidFill>
                <a:uFill>
                  <a:solidFill>
                    <a:srgbClr val="FFFFFF"/>
                  </a:solidFill>
                </a:uFill>
                <a:latin typeface="Arial"/>
              </a:rPr>
              <a:t>attention</a:t>
            </a:r>
            <a:r>
              <a:rPr lang="de-DE" sz="4800" spc="-1" dirty="0">
                <a:solidFill>
                  <a:srgbClr val="F2F2F2"/>
                </a:solidFill>
                <a:uFill>
                  <a:solidFill>
                    <a:srgbClr val="FFFFFF"/>
                  </a:solidFill>
                </a:uFill>
                <a:latin typeface="Arial"/>
              </a:rPr>
              <a:t>!</a:t>
            </a:r>
            <a:endParaRPr lang="de-DE" sz="1800" b="0" strike="noStrike" spc="-1" dirty="0">
              <a:solidFill>
                <a:srgbClr val="000000"/>
              </a:solidFill>
              <a:uFill>
                <a:solidFill>
                  <a:srgbClr val="FFFFFF"/>
                </a:solidFill>
              </a:uFill>
              <a:latin typeface="Arial"/>
            </a:endParaRPr>
          </a:p>
        </p:txBody>
      </p:sp>
      <p:sp>
        <p:nvSpPr>
          <p:cNvPr id="308" name="CustomShape 4"/>
          <p:cNvSpPr/>
          <p:nvPr/>
        </p:nvSpPr>
        <p:spPr>
          <a:xfrm>
            <a:off x="86040" y="4617720"/>
            <a:ext cx="4048920" cy="20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800" b="0" strike="noStrike" spc="-1" dirty="0">
                <a:solidFill>
                  <a:srgbClr val="FFFFFF"/>
                </a:solidFill>
                <a:uFill>
                  <a:solidFill>
                    <a:srgbClr val="FFFFFF"/>
                  </a:solidFill>
                </a:uFill>
                <a:latin typeface="Arial"/>
              </a:rPr>
              <a:t>Universität Tübingen</a:t>
            </a:r>
            <a:endParaRPr lang="de-DE" sz="1800" b="0" strike="noStrike" spc="-1" dirty="0">
              <a:solidFill>
                <a:srgbClr val="000000"/>
              </a:solidFill>
              <a:uFill>
                <a:solidFill>
                  <a:srgbClr val="FFFFFF"/>
                </a:solidFill>
              </a:uFill>
              <a:latin typeface="Arial"/>
            </a:endParaRPr>
          </a:p>
          <a:p>
            <a:pPr>
              <a:lnSpc>
                <a:spcPct val="100000"/>
              </a:lnSpc>
            </a:pPr>
            <a:r>
              <a:rPr lang="de-DE" sz="1800" b="0" strike="noStrike" spc="-1" dirty="0">
                <a:solidFill>
                  <a:srgbClr val="FFFFFF"/>
                </a:solidFill>
                <a:uFill>
                  <a:solidFill>
                    <a:srgbClr val="FFFFFF"/>
                  </a:solidFill>
                </a:uFill>
                <a:latin typeface="Arial"/>
              </a:rPr>
              <a:t>AOI, Abt. </a:t>
            </a:r>
            <a:r>
              <a:rPr lang="de-DE" sz="1800" b="0" strike="noStrike" spc="-1" dirty="0" err="1">
                <a:solidFill>
                  <a:srgbClr val="FFFFFF"/>
                </a:solidFill>
                <a:uFill>
                  <a:solidFill>
                    <a:srgbClr val="FFFFFF"/>
                  </a:solidFill>
                </a:uFill>
                <a:latin typeface="Arial"/>
              </a:rPr>
              <a:t>Koreanistik</a:t>
            </a:r>
            <a:endParaRPr lang="de-DE" sz="1800" b="0" strike="noStrike" spc="-1" dirty="0">
              <a:solidFill>
                <a:srgbClr val="000000"/>
              </a:solidFill>
              <a:uFill>
                <a:solidFill>
                  <a:srgbClr val="FFFFFF"/>
                </a:solidFill>
              </a:uFill>
              <a:latin typeface="Arial"/>
            </a:endParaRPr>
          </a:p>
          <a:p>
            <a:pPr>
              <a:lnSpc>
                <a:spcPct val="100000"/>
              </a:lnSpc>
            </a:pPr>
            <a:r>
              <a:rPr lang="de-DE" sz="1800" b="0" strike="noStrike" spc="-1" dirty="0">
                <a:solidFill>
                  <a:srgbClr val="FFFFFF"/>
                </a:solidFill>
                <a:uFill>
                  <a:solidFill>
                    <a:srgbClr val="FFFFFF"/>
                  </a:solidFill>
                </a:uFill>
                <a:latin typeface="Arial"/>
              </a:rPr>
              <a:t>Wilhelmstr. 133, 72074 Tübingen</a:t>
            </a:r>
            <a:endParaRPr lang="de-DE" sz="1800" b="0" strike="noStrike" spc="-1" dirty="0">
              <a:solidFill>
                <a:srgbClr val="000000"/>
              </a:solidFill>
              <a:uFill>
                <a:solidFill>
                  <a:srgbClr val="FFFFFF"/>
                </a:solidFill>
              </a:uFill>
              <a:latin typeface="Arial"/>
            </a:endParaRPr>
          </a:p>
          <a:p>
            <a:pPr>
              <a:lnSpc>
                <a:spcPct val="100000"/>
              </a:lnSpc>
            </a:pPr>
            <a:r>
              <a:rPr lang="de-DE" sz="1800" b="0" strike="noStrike" spc="-1" dirty="0">
                <a:solidFill>
                  <a:srgbClr val="FFFFFF"/>
                </a:solidFill>
                <a:uFill>
                  <a:solidFill>
                    <a:srgbClr val="FFFFFF"/>
                  </a:solidFill>
                </a:uFill>
                <a:latin typeface="Arial"/>
              </a:rPr>
              <a:t>E: </a:t>
            </a:r>
            <a:r>
              <a:rPr lang="de-DE" sz="1800" b="0" strike="noStrike" spc="-1" dirty="0" err="1">
                <a:solidFill>
                  <a:srgbClr val="FFFFFF"/>
                </a:solidFill>
                <a:uFill>
                  <a:solidFill>
                    <a:srgbClr val="FFFFFF"/>
                  </a:solidFill>
                </a:uFill>
                <a:latin typeface="Arial"/>
              </a:rPr>
              <a:t>koreanistik@uni-tuebingen.de</a:t>
            </a:r>
            <a:endParaRPr lang="de-DE" sz="1800" b="0" strike="noStrike" spc="-1" dirty="0">
              <a:solidFill>
                <a:srgbClr val="000000"/>
              </a:solidFill>
              <a:uFill>
                <a:solidFill>
                  <a:srgbClr val="FFFFFF"/>
                </a:solidFill>
              </a:uFill>
              <a:latin typeface="Arial"/>
            </a:endParaRPr>
          </a:p>
          <a:p>
            <a:pPr>
              <a:lnSpc>
                <a:spcPct val="100000"/>
              </a:lnSpc>
            </a:pPr>
            <a:r>
              <a:rPr lang="de-DE" sz="1800" b="0" strike="noStrike" spc="-1" dirty="0">
                <a:solidFill>
                  <a:srgbClr val="FFFFFF"/>
                </a:solidFill>
                <a:uFill>
                  <a:solidFill>
                    <a:srgbClr val="FFFFFF"/>
                  </a:solidFill>
                </a:uFill>
                <a:latin typeface="Arial"/>
              </a:rPr>
              <a:t>W: </a:t>
            </a:r>
            <a:r>
              <a:rPr lang="de-DE" sz="1800" b="0" strike="noStrike" spc="-1" dirty="0" err="1">
                <a:solidFill>
                  <a:srgbClr val="FFFFFF"/>
                </a:solidFill>
                <a:uFill>
                  <a:solidFill>
                    <a:srgbClr val="FFFFFF"/>
                  </a:solidFill>
                </a:uFill>
                <a:latin typeface="Arial"/>
              </a:rPr>
              <a:t>www.korea.uni-tuebingen.de</a:t>
            </a:r>
            <a:endParaRPr lang="de-DE" sz="1800" b="0" strike="noStrike" spc="-1" dirty="0">
              <a:solidFill>
                <a:srgbClr val="000000"/>
              </a:solidFill>
              <a:uFill>
                <a:solidFill>
                  <a:srgbClr val="FFFFFF"/>
                </a:solidFill>
              </a:uFill>
              <a:latin typeface="Arial"/>
            </a:endParaRPr>
          </a:p>
        </p:txBody>
      </p:sp>
      <p:sp>
        <p:nvSpPr>
          <p:cNvPr id="309" name="CustomShape 5"/>
          <p:cNvSpPr/>
          <p:nvPr/>
        </p:nvSpPr>
        <p:spPr>
          <a:xfrm rot="5400000">
            <a:off x="7581600" y="5680440"/>
            <a:ext cx="292428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900" b="0" strike="noStrike" spc="-1">
                <a:solidFill>
                  <a:srgbClr val="FFFFFF"/>
                </a:solidFill>
                <a:uFill>
                  <a:solidFill>
                    <a:srgbClr val="FFFFFF"/>
                  </a:solidFill>
                </a:uFill>
                <a:latin typeface="Arial"/>
              </a:rPr>
              <a:t>Photo by Manuel Schönfeld_Fotolia_95673822</a:t>
            </a:r>
            <a:endParaRPr lang="de-DE" sz="1800" b="0" strike="noStrike" spc="-1">
              <a:solidFill>
                <a:srgbClr val="000000"/>
              </a:solidFill>
              <a:uFill>
                <a:solidFill>
                  <a:srgbClr val="FFFFFF"/>
                </a:solidFill>
              </a:uFill>
              <a:latin typeface="Arial"/>
            </a:endParaRPr>
          </a:p>
        </p:txBody>
      </p:sp>
      <p:sp>
        <p:nvSpPr>
          <p:cNvPr id="310" name="CustomShape 6"/>
          <p:cNvSpPr/>
          <p:nvPr/>
        </p:nvSpPr>
        <p:spPr>
          <a:xfrm>
            <a:off x="7439760" y="1815120"/>
            <a:ext cx="184320" cy="369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2"/>
          <p:cNvSpPr txBox="1"/>
          <p:nvPr/>
        </p:nvSpPr>
        <p:spPr>
          <a:xfrm>
            <a:off x="721620" y="1533819"/>
            <a:ext cx="7700760" cy="4580654"/>
          </a:xfrm>
          <a:prstGeom prst="rect">
            <a:avLst/>
          </a:prstGeom>
          <a:noFill/>
          <a:ln>
            <a:noFill/>
          </a:ln>
        </p:spPr>
        <p:txBody>
          <a:bodyPr lIns="0" tIns="0" rIns="0" bIns="0"/>
          <a:lstStyle/>
          <a:p>
            <a:pPr marL="343080" indent="-342720">
              <a:buClr>
                <a:srgbClr val="333333"/>
              </a:buClr>
              <a:buFont typeface="Wingdings" charset="2"/>
              <a:buChar char=""/>
            </a:pPr>
            <a:r>
              <a:rPr lang="en-US" sz="2000" dirty="0">
                <a:effectLst/>
              </a:rPr>
              <a:t>Being able to take the Korean Language Course offered by universities for free is a </a:t>
            </a:r>
            <a:r>
              <a:rPr lang="en-US" sz="2000" dirty="0"/>
              <a:t>unique feature of our exchange program (</a:t>
            </a:r>
            <a:r>
              <a:rPr lang="en-US" sz="2000" dirty="0">
                <a:effectLst/>
              </a:rPr>
              <a:t> For major and minor Korean Studies student</a:t>
            </a:r>
            <a:r>
              <a:rPr lang="en-US" sz="2000" dirty="0"/>
              <a:t> )</a:t>
            </a:r>
            <a:endParaRPr lang="en-US" sz="2000" dirty="0">
              <a:effectLst/>
            </a:endParaRPr>
          </a:p>
          <a:p>
            <a:pPr marL="343080" indent="-342720">
              <a:buClr>
                <a:srgbClr val="333333"/>
              </a:buClr>
              <a:buFont typeface="Wingdings" charset="2"/>
              <a:buChar char=""/>
            </a:pPr>
            <a:endParaRPr lang="en-US" sz="2000" dirty="0"/>
          </a:p>
          <a:p>
            <a:pPr marL="360">
              <a:buClr>
                <a:srgbClr val="333333"/>
              </a:buClr>
            </a:pPr>
            <a:endParaRPr lang="en-US" sz="2000" dirty="0"/>
          </a:p>
          <a:p>
            <a:pPr marL="343080" indent="-342720">
              <a:buClr>
                <a:srgbClr val="333333"/>
              </a:buClr>
              <a:buFont typeface="Wingdings" charset="2"/>
              <a:buChar char=""/>
            </a:pPr>
            <a:r>
              <a:rPr lang="en-US" sz="2000" dirty="0">
                <a:effectLst/>
              </a:rPr>
              <a:t>Do not waste that privilege</a:t>
            </a:r>
          </a:p>
          <a:p>
            <a:pPr marL="343080" indent="-342720">
              <a:buClr>
                <a:srgbClr val="333333"/>
              </a:buClr>
              <a:buFont typeface="Wingdings" charset="2"/>
              <a:buChar char=""/>
            </a:pPr>
            <a:endParaRPr lang="en-US" sz="2000" dirty="0"/>
          </a:p>
          <a:p>
            <a:pPr marL="360">
              <a:buClr>
                <a:srgbClr val="333333"/>
              </a:buClr>
            </a:pPr>
            <a:endParaRPr lang="en-US" sz="2000" dirty="0"/>
          </a:p>
          <a:p>
            <a:pPr marL="343080" indent="-342720">
              <a:buClr>
                <a:srgbClr val="333333"/>
              </a:buClr>
              <a:buFont typeface="Wingdings" charset="2"/>
              <a:buChar char=""/>
            </a:pPr>
            <a:r>
              <a:rPr lang="en-US" sz="2000" dirty="0">
                <a:effectLst/>
              </a:rPr>
              <a:t>Language will open up windows for you to have a deeper engagement with Korea!</a:t>
            </a:r>
          </a:p>
        </p:txBody>
      </p:sp>
      <p:sp>
        <p:nvSpPr>
          <p:cNvPr id="193" name="TextShape 3"/>
          <p:cNvSpPr txBox="1"/>
          <p:nvPr/>
        </p:nvSpPr>
        <p:spPr>
          <a:xfrm>
            <a:off x="714240" y="6519960"/>
            <a:ext cx="7705440" cy="151920"/>
          </a:xfrm>
          <a:prstGeom prst="rect">
            <a:avLst/>
          </a:prstGeom>
          <a:noFill/>
          <a:ln>
            <a:noFill/>
          </a:ln>
        </p:spPr>
        <p:txBody>
          <a:bodyPr lIns="0" tIns="0" rIns="0" bIns="0"/>
          <a:lstStyle/>
          <a:p>
            <a:fld id="{CE6E0543-5700-413A-951F-E5137F03BF26}" type="slidenum">
              <a:rPr lang="de-DE" sz="1000" strike="noStrike" spc="-1">
                <a:solidFill>
                  <a:srgbClr val="333333"/>
                </a:solidFill>
                <a:uFill>
                  <a:solidFill>
                    <a:srgbClr val="FFFFFF"/>
                  </a:solidFill>
                </a:uFill>
                <a:latin typeface="Arial"/>
              </a:rPr>
              <a:pPr/>
              <a:t>2</a:t>
            </a:fld>
            <a:r>
              <a:rPr lang="de-DE" sz="1000" strike="noStrike" spc="-1" dirty="0">
                <a:solidFill>
                  <a:srgbClr val="333333"/>
                </a:solidFill>
                <a:uFill>
                  <a:solidFill>
                    <a:srgbClr val="FFFFFF"/>
                  </a:solidFill>
                </a:uFill>
                <a:latin typeface="Arial"/>
              </a:rPr>
              <a:t> | </a:t>
            </a:r>
            <a:r>
              <a:rPr lang="de-DE" sz="1000" dirty="0"/>
              <a:t>TUCKU - </a:t>
            </a:r>
            <a:r>
              <a:rPr lang="en-US" sz="1000" dirty="0"/>
              <a:t>Exchange Year Info Event 2023 </a:t>
            </a:r>
            <a:r>
              <a:rPr lang="de-DE" sz="1000" strike="noStrike" spc="-1" dirty="0">
                <a:solidFill>
                  <a:srgbClr val="333333"/>
                </a:solidFill>
                <a:uFill>
                  <a:solidFill>
                    <a:srgbClr val="FFFFFF"/>
                  </a:solidFill>
                </a:uFill>
                <a:latin typeface="Arial"/>
              </a:rPr>
              <a:t>	                                                                                                                                     </a:t>
            </a:r>
            <a:endParaRPr lang="de-DE" sz="140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690144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29748" y="994754"/>
            <a:ext cx="7700760" cy="569135"/>
          </a:xfrm>
          <a:prstGeom prst="rect">
            <a:avLst/>
          </a:prstGeom>
          <a:noFill/>
          <a:ln>
            <a:noFill/>
          </a:ln>
        </p:spPr>
        <p:txBody>
          <a:bodyPr lIns="0" tIns="0" rIns="0" bIns="0" anchor="b"/>
          <a:lstStyle/>
          <a:p>
            <a:endParaRPr lang="en-US" sz="2400" b="1" u="sng" dirty="0">
              <a:latin typeface="+mj-lt"/>
            </a:endParaRPr>
          </a:p>
          <a:p>
            <a:r>
              <a:rPr lang="en-US" sz="2400" b="1" u="sng" dirty="0">
                <a:latin typeface="+mj-lt"/>
              </a:rPr>
              <a:t>Who can</a:t>
            </a:r>
            <a:r>
              <a:rPr lang="de-DE" sz="2400" b="1" u="sng" dirty="0">
                <a:latin typeface="+mj-lt"/>
              </a:rPr>
              <a:t> </a:t>
            </a:r>
            <a:r>
              <a:rPr lang="de-DE" sz="2400" b="1" u="sng" dirty="0" err="1">
                <a:latin typeface="+mj-lt"/>
              </a:rPr>
              <a:t>apply</a:t>
            </a:r>
            <a:r>
              <a:rPr lang="de-DE" sz="2400" b="1" u="sng" dirty="0">
                <a:latin typeface="+mj-lt"/>
              </a:rPr>
              <a:t> </a:t>
            </a:r>
            <a:r>
              <a:rPr lang="de-DE" sz="2400" b="1" u="sng" dirty="0" err="1">
                <a:latin typeface="+mj-lt"/>
              </a:rPr>
              <a:t>for</a:t>
            </a:r>
            <a:r>
              <a:rPr lang="de-DE" sz="2400" b="1" u="sng" dirty="0">
                <a:latin typeface="+mj-lt"/>
              </a:rPr>
              <a:t> </a:t>
            </a:r>
            <a:r>
              <a:rPr lang="de-DE" sz="2400" b="1" u="sng" dirty="0" err="1">
                <a:latin typeface="+mj-lt"/>
              </a:rPr>
              <a:t>exchange</a:t>
            </a:r>
            <a:r>
              <a:rPr lang="de-DE" sz="2400" b="1" u="sng" dirty="0">
                <a:latin typeface="+mj-lt"/>
              </a:rPr>
              <a:t> </a:t>
            </a:r>
            <a:r>
              <a:rPr lang="de-DE" sz="2400" b="1" u="sng" dirty="0" err="1">
                <a:latin typeface="+mj-lt"/>
              </a:rPr>
              <a:t>year</a:t>
            </a:r>
            <a:r>
              <a:rPr lang="de-DE" sz="2400" b="1" u="sng" dirty="0">
                <a:latin typeface="+mj-lt"/>
              </a:rPr>
              <a:t> in Korea?</a:t>
            </a:r>
          </a:p>
        </p:txBody>
      </p:sp>
      <p:sp>
        <p:nvSpPr>
          <p:cNvPr id="177" name="TextShape 2"/>
          <p:cNvSpPr txBox="1"/>
          <p:nvPr/>
        </p:nvSpPr>
        <p:spPr>
          <a:xfrm>
            <a:off x="719280" y="6519960"/>
            <a:ext cx="7705440" cy="153360"/>
          </a:xfrm>
          <a:prstGeom prst="rect">
            <a:avLst/>
          </a:prstGeom>
          <a:noFill/>
          <a:ln>
            <a:noFill/>
          </a:ln>
        </p:spPr>
        <p:txBody>
          <a:bodyPr lIns="0" tIns="0" rIns="0" bIns="0"/>
          <a:lstStyle/>
          <a:p>
            <a:fld id="{70326942-A8C1-412A-AD15-9DC0AD56E612}" type="slidenum">
              <a:rPr lang="de-DE" sz="1000" strike="noStrike" spc="-1">
                <a:solidFill>
                  <a:srgbClr val="333333"/>
                </a:solidFill>
                <a:uFill>
                  <a:solidFill>
                    <a:srgbClr val="FFFFFF"/>
                  </a:solidFill>
                </a:uFill>
                <a:latin typeface="Arial"/>
              </a:rPr>
              <a:pPr/>
              <a:t>3</a:t>
            </a:fld>
            <a:r>
              <a:rPr lang="de-DE" sz="1000" strike="noStrike" spc="-1" dirty="0">
                <a:solidFill>
                  <a:srgbClr val="333333"/>
                </a:solidFill>
                <a:uFill>
                  <a:solidFill>
                    <a:srgbClr val="FFFFFF"/>
                  </a:solidFill>
                </a:uFill>
                <a:latin typeface="Arial"/>
              </a:rPr>
              <a:t> |</a:t>
            </a:r>
            <a:r>
              <a:rPr lang="de-DE" sz="1000" dirty="0"/>
              <a:t> TUCKU - </a:t>
            </a:r>
            <a:r>
              <a:rPr lang="en-US" sz="1000" dirty="0"/>
              <a:t>Exchange Year Info Event 2023</a:t>
            </a:r>
            <a:endParaRPr lang="de-DE" sz="1000" dirty="0"/>
          </a:p>
          <a:p>
            <a:pPr>
              <a:lnSpc>
                <a:spcPct val="100000"/>
              </a:lnSpc>
            </a:pPr>
            <a:r>
              <a:rPr lang="de-DE" sz="1000" strike="noStrike" spc="-1" dirty="0">
                <a:solidFill>
                  <a:srgbClr val="333333"/>
                </a:solidFill>
                <a:uFill>
                  <a:solidFill>
                    <a:srgbClr val="FFFFFF"/>
                  </a:solidFill>
                </a:uFill>
                <a:latin typeface="Arial"/>
              </a:rPr>
              <a:t>	</a:t>
            </a:r>
            <a:endParaRPr lang="de-DE" sz="1400" strike="noStrike" spc="-1" dirty="0">
              <a:solidFill>
                <a:srgbClr val="000000"/>
              </a:solidFill>
              <a:uFill>
                <a:solidFill>
                  <a:srgbClr val="FFFFFF"/>
                </a:solidFill>
              </a:uFill>
              <a:latin typeface="Times New Roman"/>
            </a:endParaRPr>
          </a:p>
        </p:txBody>
      </p:sp>
      <p:sp>
        <p:nvSpPr>
          <p:cNvPr id="178" name="CustomShape 3"/>
          <p:cNvSpPr/>
          <p:nvPr/>
        </p:nvSpPr>
        <p:spPr>
          <a:xfrm>
            <a:off x="701640" y="2109001"/>
            <a:ext cx="7705440" cy="358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buClr>
                <a:srgbClr val="333333"/>
              </a:buClr>
              <a:buFont typeface="Wingdings" charset="2"/>
              <a:buChar char=""/>
            </a:pPr>
            <a:r>
              <a:rPr lang="de-DE" sz="2000" b="1" dirty="0"/>
              <a:t>All </a:t>
            </a:r>
            <a:r>
              <a:rPr lang="de-DE" sz="2000" b="1" dirty="0" err="1"/>
              <a:t>majors</a:t>
            </a:r>
            <a:r>
              <a:rPr lang="de-DE" sz="2000" b="1" dirty="0"/>
              <a:t> MUST </a:t>
            </a:r>
            <a:r>
              <a:rPr lang="de-DE" sz="2000" b="1" dirty="0" err="1"/>
              <a:t>apply</a:t>
            </a:r>
            <a:endParaRPr lang="de-DE" sz="2000" b="1" dirty="0"/>
          </a:p>
          <a:p>
            <a:pPr marL="360">
              <a:buClr>
                <a:srgbClr val="333333"/>
              </a:buClr>
            </a:pPr>
            <a:r>
              <a:rPr lang="de-DE" dirty="0"/>
              <a:t>All </a:t>
            </a:r>
            <a:r>
              <a:rPr lang="de-DE" dirty="0" err="1"/>
              <a:t>majors</a:t>
            </a:r>
            <a:r>
              <a:rPr lang="de-DE" dirty="0"/>
              <a:t> </a:t>
            </a:r>
            <a:r>
              <a:rPr lang="de-DE" dirty="0" err="1"/>
              <a:t>must</a:t>
            </a:r>
            <a:r>
              <a:rPr lang="de-DE" dirty="0"/>
              <a:t> </a:t>
            </a:r>
            <a:r>
              <a:rPr lang="de-DE" dirty="0" err="1"/>
              <a:t>submit</a:t>
            </a:r>
            <a:r>
              <a:rPr lang="de-DE" dirty="0"/>
              <a:t> </a:t>
            </a:r>
            <a:r>
              <a:rPr lang="de-DE" dirty="0" err="1"/>
              <a:t>the</a:t>
            </a:r>
            <a:r>
              <a:rPr lang="de-DE" dirty="0"/>
              <a:t> </a:t>
            </a:r>
            <a:r>
              <a:rPr lang="de-DE" dirty="0" err="1"/>
              <a:t>transcript</a:t>
            </a:r>
            <a:r>
              <a:rPr lang="de-DE" dirty="0"/>
              <a:t> </a:t>
            </a:r>
            <a:r>
              <a:rPr lang="de-DE" dirty="0" err="1"/>
              <a:t>for</a:t>
            </a:r>
            <a:r>
              <a:rPr lang="de-DE" dirty="0"/>
              <a:t> </a:t>
            </a:r>
            <a:r>
              <a:rPr lang="de-DE" dirty="0" err="1"/>
              <a:t>their</a:t>
            </a:r>
            <a:r>
              <a:rPr lang="de-DE" dirty="0"/>
              <a:t> 1st </a:t>
            </a:r>
            <a:r>
              <a:rPr lang="de-DE" dirty="0" err="1"/>
              <a:t>semester</a:t>
            </a:r>
            <a:r>
              <a:rPr lang="de-DE" dirty="0"/>
              <a:t> </a:t>
            </a:r>
            <a:r>
              <a:rPr lang="de-DE" dirty="0" err="1"/>
              <a:t>language</a:t>
            </a:r>
            <a:r>
              <a:rPr lang="de-DE" dirty="0"/>
              <a:t> and </a:t>
            </a:r>
            <a:r>
              <a:rPr lang="de-DE" dirty="0" err="1"/>
              <a:t>content</a:t>
            </a:r>
            <a:r>
              <a:rPr lang="de-DE" dirty="0"/>
              <a:t> </a:t>
            </a:r>
            <a:r>
              <a:rPr lang="de-DE" dirty="0" err="1"/>
              <a:t>courses</a:t>
            </a:r>
            <a:r>
              <a:rPr lang="de-DE" dirty="0"/>
              <a:t> </a:t>
            </a:r>
            <a:r>
              <a:rPr lang="de-DE" dirty="0" err="1"/>
              <a:t>by</a:t>
            </a:r>
            <a:r>
              <a:rPr lang="de-DE" dirty="0"/>
              <a:t> </a:t>
            </a:r>
            <a:r>
              <a:rPr lang="de-DE" dirty="0" err="1"/>
              <a:t>the</a:t>
            </a:r>
            <a:r>
              <a:rPr lang="de-DE" dirty="0"/>
              <a:t> time </a:t>
            </a:r>
            <a:r>
              <a:rPr lang="de-DE" dirty="0" err="1"/>
              <a:t>of</a:t>
            </a:r>
            <a:r>
              <a:rPr lang="de-DE" dirty="0"/>
              <a:t> </a:t>
            </a:r>
            <a:r>
              <a:rPr lang="de-DE" dirty="0" err="1"/>
              <a:t>the</a:t>
            </a:r>
            <a:r>
              <a:rPr lang="de-DE" dirty="0"/>
              <a:t> </a:t>
            </a:r>
            <a:r>
              <a:rPr lang="de-DE" dirty="0" err="1"/>
              <a:t>application</a:t>
            </a:r>
            <a:endParaRPr lang="de-DE" dirty="0"/>
          </a:p>
          <a:p>
            <a:pPr marL="360">
              <a:buClr>
                <a:srgbClr val="333333"/>
              </a:buClr>
            </a:pPr>
            <a:r>
              <a:rPr lang="de-DE" sz="2000" dirty="0"/>
              <a:t> </a:t>
            </a:r>
          </a:p>
          <a:p>
            <a:pPr marL="285840" indent="-285480">
              <a:buClr>
                <a:srgbClr val="333333"/>
              </a:buClr>
              <a:buFont typeface="Wingdings" charset="2"/>
              <a:buChar char=""/>
            </a:pPr>
            <a:r>
              <a:rPr lang="de-DE" sz="2000" b="1" dirty="0" err="1"/>
              <a:t>Minors</a:t>
            </a:r>
            <a:r>
              <a:rPr lang="de-DE" sz="2000" b="1" dirty="0"/>
              <a:t>- </a:t>
            </a:r>
            <a:r>
              <a:rPr lang="de-DE" sz="2000" b="1" dirty="0" err="1"/>
              <a:t>your</a:t>
            </a:r>
            <a:r>
              <a:rPr lang="de-DE" sz="2000" b="1" dirty="0"/>
              <a:t> </a:t>
            </a:r>
            <a:r>
              <a:rPr lang="de-DE" sz="2000" b="1" dirty="0" err="1"/>
              <a:t>choice</a:t>
            </a:r>
            <a:endParaRPr lang="de-DE" sz="2000" b="1" dirty="0"/>
          </a:p>
          <a:p>
            <a:pPr marL="360">
              <a:buClr>
                <a:srgbClr val="333333"/>
              </a:buClr>
            </a:pPr>
            <a:endParaRPr lang="en-US" sz="1800" dirty="0">
              <a:solidFill>
                <a:srgbClr val="202124"/>
              </a:solidFill>
              <a:effectLst/>
              <a:ea typeface="Batang" panose="02030600000101010101" pitchFamily="18" charset="-127"/>
            </a:endParaRPr>
          </a:p>
          <a:p>
            <a:pPr marL="360">
              <a:buClr>
                <a:srgbClr val="333333"/>
              </a:buClr>
            </a:pPr>
            <a:r>
              <a:rPr lang="en-US" sz="1800" dirty="0">
                <a:solidFill>
                  <a:srgbClr val="202124"/>
                </a:solidFill>
                <a:effectLst/>
                <a:ea typeface="Batang" panose="02030600000101010101" pitchFamily="18" charset="-127"/>
              </a:rPr>
              <a:t>To</a:t>
            </a:r>
            <a:r>
              <a:rPr lang="en-US" sz="1800" dirty="0">
                <a:solidFill>
                  <a:srgbClr val="202124"/>
                </a:solidFill>
                <a:effectLst/>
                <a:ea typeface="Times New Roman" panose="02020603050405020304" pitchFamily="18" charset="0"/>
              </a:rPr>
              <a:t> be prioritized in the selection process as a minor</a:t>
            </a:r>
            <a:r>
              <a:rPr lang="en-US" sz="1800" dirty="0">
                <a:solidFill>
                  <a:srgbClr val="202124"/>
                </a:solidFill>
                <a:effectLst/>
                <a:ea typeface="Batang" panose="02030600000101010101" pitchFamily="18" charset="-127"/>
              </a:rPr>
              <a:t>, we highly recommend that students complete their required 1</a:t>
            </a:r>
            <a:r>
              <a:rPr lang="en-US" sz="1800" baseline="30000" dirty="0">
                <a:solidFill>
                  <a:srgbClr val="202124"/>
                </a:solidFill>
                <a:effectLst/>
                <a:ea typeface="Batang" panose="02030600000101010101" pitchFamily="18" charset="-127"/>
              </a:rPr>
              <a:t>st</a:t>
            </a:r>
            <a:r>
              <a:rPr lang="en-US" sz="1800" dirty="0">
                <a:solidFill>
                  <a:srgbClr val="202124"/>
                </a:solidFill>
                <a:effectLst/>
                <a:ea typeface="Batang" panose="02030600000101010101" pitchFamily="18" charset="-127"/>
              </a:rPr>
              <a:t> semester language courses before applying</a:t>
            </a:r>
            <a:r>
              <a:rPr lang="en-US" sz="2000" dirty="0">
                <a:effectLst/>
              </a:rPr>
              <a:t> </a:t>
            </a:r>
          </a:p>
          <a:p>
            <a:pPr marL="360">
              <a:buClr>
                <a:srgbClr val="333333"/>
              </a:buClr>
            </a:pPr>
            <a:endParaRPr lang="de-DE" sz="2000" b="1" dirty="0">
              <a:latin typeface="+mj-lt"/>
            </a:endParaRPr>
          </a:p>
          <a:p>
            <a:pPr marL="285840" indent="-285480">
              <a:buClr>
                <a:srgbClr val="333333"/>
              </a:buClr>
              <a:buFont typeface="Wingdings" charset="2"/>
              <a:buChar char=""/>
            </a:pPr>
            <a:r>
              <a:rPr lang="en-US" sz="1800" b="1" dirty="0">
                <a:solidFill>
                  <a:srgbClr val="202124"/>
                </a:solidFill>
                <a:effectLst/>
                <a:latin typeface="+mj-lt"/>
                <a:ea typeface="Times New Roman" panose="02020603050405020304" pitchFamily="18" charset="0"/>
              </a:rPr>
              <a:t>For those not Majoring or Minoring in Korean Studies</a:t>
            </a:r>
          </a:p>
          <a:p>
            <a:pPr marL="360">
              <a:buClr>
                <a:srgbClr val="333333"/>
              </a:buClr>
            </a:pPr>
            <a:r>
              <a:rPr lang="en-US" sz="1800" dirty="0">
                <a:solidFill>
                  <a:srgbClr val="202124"/>
                </a:solidFill>
                <a:effectLst/>
                <a:ea typeface="Times New Roman" panose="02020603050405020304" pitchFamily="18" charset="0"/>
              </a:rPr>
              <a:t>Applicants who are able to provide certificates proving their Korean language proficiency—e.g., certificate of completing Sejong Institute language courses—will be prioritized in the selection process</a:t>
            </a:r>
            <a:r>
              <a:rPr lang="en-US" sz="2000" dirty="0">
                <a:effectLst/>
              </a:rPr>
              <a:t> </a:t>
            </a:r>
            <a:endParaRPr lang="de-DE" sz="2000" b="1" baseline="30000" dirty="0"/>
          </a:p>
        </p:txBody>
      </p:sp>
      <p:sp>
        <p:nvSpPr>
          <p:cNvPr id="179" name="TextShape 4"/>
          <p:cNvSpPr txBox="1"/>
          <p:nvPr/>
        </p:nvSpPr>
        <p:spPr>
          <a:xfrm>
            <a:off x="611280" y="2076840"/>
            <a:ext cx="180720" cy="408240"/>
          </a:xfrm>
          <a:prstGeom prst="rect">
            <a:avLst/>
          </a:prstGeom>
          <a:noFill/>
          <a:ln>
            <a:noFill/>
          </a:ln>
        </p:spPr>
      </p:sp>
    </p:spTree>
    <p:extLst>
      <p:ext uri="{BB962C8B-B14F-4D97-AF65-F5344CB8AC3E}">
        <p14:creationId xmlns:p14="http://schemas.microsoft.com/office/powerpoint/2010/main" val="365178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718920" y="1167719"/>
            <a:ext cx="7700760" cy="569135"/>
          </a:xfrm>
          <a:prstGeom prst="rect">
            <a:avLst/>
          </a:prstGeom>
          <a:noFill/>
          <a:ln>
            <a:noFill/>
          </a:ln>
        </p:spPr>
        <p:txBody>
          <a:bodyPr lIns="0" tIns="0" rIns="0" bIns="0" anchor="b"/>
          <a:lstStyle/>
          <a:p>
            <a:endParaRPr lang="en-US" sz="2400" b="1" u="sng" dirty="0">
              <a:latin typeface="+mj-lt"/>
            </a:endParaRPr>
          </a:p>
          <a:p>
            <a:r>
              <a:rPr lang="en-US" sz="2400" b="1" u="sng" dirty="0">
                <a:latin typeface="+mj-lt"/>
              </a:rPr>
              <a:t>How</a:t>
            </a:r>
            <a:r>
              <a:rPr lang="de-DE" sz="2400" b="1" u="sng" dirty="0">
                <a:latin typeface="+mj-lt"/>
              </a:rPr>
              <a:t> to </a:t>
            </a:r>
            <a:r>
              <a:rPr lang="de-DE" sz="2400" b="1" u="sng" dirty="0" err="1">
                <a:latin typeface="+mj-lt"/>
              </a:rPr>
              <a:t>apply</a:t>
            </a:r>
            <a:r>
              <a:rPr lang="de-DE" sz="2400" b="1" u="sng" dirty="0">
                <a:latin typeface="+mj-lt"/>
              </a:rPr>
              <a:t> </a:t>
            </a:r>
            <a:r>
              <a:rPr lang="de-DE" sz="2400" b="1" u="sng" dirty="0" err="1">
                <a:latin typeface="+mj-lt"/>
              </a:rPr>
              <a:t>for</a:t>
            </a:r>
            <a:r>
              <a:rPr lang="de-DE" sz="2400" b="1" u="sng" dirty="0">
                <a:latin typeface="+mj-lt"/>
              </a:rPr>
              <a:t> </a:t>
            </a:r>
            <a:r>
              <a:rPr lang="de-DE" sz="2400" b="1" u="sng" dirty="0" err="1">
                <a:latin typeface="+mj-lt"/>
              </a:rPr>
              <a:t>exchange</a:t>
            </a:r>
            <a:r>
              <a:rPr lang="de-DE" sz="2400" b="1" u="sng" dirty="0">
                <a:latin typeface="+mj-lt"/>
              </a:rPr>
              <a:t> </a:t>
            </a:r>
            <a:r>
              <a:rPr lang="de-DE" sz="2400" b="1" u="sng" dirty="0" err="1">
                <a:latin typeface="+mj-lt"/>
              </a:rPr>
              <a:t>year</a:t>
            </a:r>
            <a:r>
              <a:rPr lang="de-DE" sz="2400" b="1" u="sng" dirty="0">
                <a:latin typeface="+mj-lt"/>
              </a:rPr>
              <a:t> in Korea</a:t>
            </a:r>
          </a:p>
        </p:txBody>
      </p:sp>
      <p:sp>
        <p:nvSpPr>
          <p:cNvPr id="177" name="TextShape 2"/>
          <p:cNvSpPr txBox="1"/>
          <p:nvPr/>
        </p:nvSpPr>
        <p:spPr>
          <a:xfrm>
            <a:off x="719280" y="6519960"/>
            <a:ext cx="7705440" cy="153360"/>
          </a:xfrm>
          <a:prstGeom prst="rect">
            <a:avLst/>
          </a:prstGeom>
          <a:noFill/>
          <a:ln>
            <a:noFill/>
          </a:ln>
        </p:spPr>
        <p:txBody>
          <a:bodyPr lIns="0" tIns="0" rIns="0" bIns="0"/>
          <a:lstStyle/>
          <a:p>
            <a:fld id="{70326942-A8C1-412A-AD15-9DC0AD56E612}" type="slidenum">
              <a:rPr lang="de-DE" sz="1000" strike="noStrike" spc="-1">
                <a:solidFill>
                  <a:srgbClr val="333333"/>
                </a:solidFill>
                <a:uFill>
                  <a:solidFill>
                    <a:srgbClr val="FFFFFF"/>
                  </a:solidFill>
                </a:uFill>
                <a:latin typeface="Arial"/>
              </a:rPr>
              <a:pPr/>
              <a:t>4</a:t>
            </a:fld>
            <a:r>
              <a:rPr lang="de-DE" sz="1000" strike="noStrike" spc="-1" dirty="0">
                <a:solidFill>
                  <a:srgbClr val="333333"/>
                </a:solidFill>
                <a:uFill>
                  <a:solidFill>
                    <a:srgbClr val="FFFFFF"/>
                  </a:solidFill>
                </a:uFill>
                <a:latin typeface="Arial"/>
              </a:rPr>
              <a:t> |</a:t>
            </a:r>
            <a:r>
              <a:rPr lang="de-DE" sz="1000" dirty="0"/>
              <a:t> TUCKU - </a:t>
            </a:r>
            <a:r>
              <a:rPr lang="en-US" sz="1000" dirty="0"/>
              <a:t>Exchange Year Info Event 2023</a:t>
            </a:r>
            <a:endParaRPr lang="de-DE" sz="1000" dirty="0"/>
          </a:p>
          <a:p>
            <a:pPr>
              <a:lnSpc>
                <a:spcPct val="100000"/>
              </a:lnSpc>
            </a:pPr>
            <a:r>
              <a:rPr lang="de-DE" sz="1000" strike="noStrike" spc="-1" dirty="0">
                <a:solidFill>
                  <a:srgbClr val="333333"/>
                </a:solidFill>
                <a:uFill>
                  <a:solidFill>
                    <a:srgbClr val="FFFFFF"/>
                  </a:solidFill>
                </a:uFill>
                <a:latin typeface="Arial"/>
              </a:rPr>
              <a:t>	</a:t>
            </a:r>
            <a:endParaRPr lang="de-DE" sz="1400" strike="noStrike" spc="-1" dirty="0">
              <a:solidFill>
                <a:srgbClr val="000000"/>
              </a:solidFill>
              <a:uFill>
                <a:solidFill>
                  <a:srgbClr val="FFFFFF"/>
                </a:solidFill>
              </a:uFill>
              <a:latin typeface="Times New Roman"/>
            </a:endParaRPr>
          </a:p>
        </p:txBody>
      </p:sp>
      <p:sp>
        <p:nvSpPr>
          <p:cNvPr id="178" name="CustomShape 3"/>
          <p:cNvSpPr/>
          <p:nvPr/>
        </p:nvSpPr>
        <p:spPr>
          <a:xfrm>
            <a:off x="701640" y="2109001"/>
            <a:ext cx="7705440" cy="358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buClr>
                <a:srgbClr val="333333"/>
              </a:buClr>
              <a:buFont typeface="Wingdings" charset="2"/>
              <a:buChar char=""/>
            </a:pPr>
            <a:r>
              <a:rPr lang="de-DE" sz="2000" dirty="0"/>
              <a:t>Submit </a:t>
            </a:r>
            <a:r>
              <a:rPr lang="de-DE" sz="2000" dirty="0" err="1"/>
              <a:t>everything</a:t>
            </a:r>
            <a:r>
              <a:rPr lang="de-DE" sz="2000" dirty="0"/>
              <a:t> </a:t>
            </a:r>
            <a:r>
              <a:rPr lang="de-DE" sz="2000" dirty="0" err="1"/>
              <a:t>by</a:t>
            </a:r>
            <a:r>
              <a:rPr lang="de-DE" sz="2000" dirty="0"/>
              <a:t> </a:t>
            </a:r>
            <a:r>
              <a:rPr lang="de-DE" sz="2000" b="1" dirty="0">
                <a:solidFill>
                  <a:srgbClr val="FF0000"/>
                </a:solidFill>
              </a:rPr>
              <a:t>August 15</a:t>
            </a:r>
            <a:r>
              <a:rPr lang="de-DE" sz="2000" b="1" baseline="30000" dirty="0">
                <a:solidFill>
                  <a:srgbClr val="FF0000"/>
                </a:solidFill>
              </a:rPr>
              <a:t>th</a:t>
            </a:r>
            <a:r>
              <a:rPr lang="de-DE" sz="2000" b="1" dirty="0">
                <a:solidFill>
                  <a:srgbClr val="FF0000"/>
                </a:solidFill>
              </a:rPr>
              <a:t> </a:t>
            </a:r>
          </a:p>
          <a:p>
            <a:pPr marL="285840" indent="-285480">
              <a:buClr>
                <a:srgbClr val="333333"/>
              </a:buClr>
              <a:buFont typeface="Wingdings" charset="2"/>
              <a:buChar char=""/>
            </a:pPr>
            <a:endParaRPr lang="de-DE" sz="2000" b="1" dirty="0"/>
          </a:p>
          <a:p>
            <a:pPr marL="285840" indent="-285480">
              <a:buClr>
                <a:srgbClr val="333333"/>
              </a:buClr>
              <a:buFont typeface="Wingdings" charset="2"/>
              <a:buChar char=""/>
            </a:pPr>
            <a:r>
              <a:rPr lang="de-DE" sz="2000" dirty="0" err="1"/>
              <a:t>If</a:t>
            </a:r>
            <a:r>
              <a:rPr lang="de-DE" sz="2000" dirty="0"/>
              <a:t> you </a:t>
            </a:r>
            <a:r>
              <a:rPr lang="de-DE" sz="2000" dirty="0" err="1"/>
              <a:t>are</a:t>
            </a:r>
            <a:r>
              <a:rPr lang="de-DE" sz="2000" dirty="0"/>
              <a:t> </a:t>
            </a:r>
            <a:r>
              <a:rPr lang="de-DE" sz="2000" dirty="0" err="1"/>
              <a:t>taking</a:t>
            </a:r>
            <a:r>
              <a:rPr lang="de-DE" sz="2000" dirty="0"/>
              <a:t> the </a:t>
            </a:r>
            <a:r>
              <a:rPr lang="de-DE" sz="2000" dirty="0" err="1"/>
              <a:t>re-exam</a:t>
            </a:r>
            <a:r>
              <a:rPr lang="de-DE" sz="2000" dirty="0"/>
              <a:t> </a:t>
            </a:r>
            <a:r>
              <a:rPr lang="de-DE" sz="2000" dirty="0" err="1"/>
              <a:t>of</a:t>
            </a:r>
            <a:r>
              <a:rPr lang="de-DE" sz="2000" dirty="0"/>
              <a:t> </a:t>
            </a:r>
            <a:r>
              <a:rPr lang="de-DE" sz="2000" dirty="0" err="1"/>
              <a:t>langague</a:t>
            </a:r>
            <a:r>
              <a:rPr lang="de-DE" sz="2000" dirty="0"/>
              <a:t> </a:t>
            </a:r>
            <a:r>
              <a:rPr lang="de-DE" sz="2000" dirty="0" err="1"/>
              <a:t>course</a:t>
            </a:r>
            <a:endParaRPr lang="de-DE" sz="2000" dirty="0"/>
          </a:p>
          <a:p>
            <a:pPr marL="360">
              <a:buClr>
                <a:srgbClr val="333333"/>
              </a:buClr>
            </a:pPr>
            <a:r>
              <a:rPr lang="de-DE" sz="2000" dirty="0">
                <a:sym typeface="Wingdings" panose="05000000000000000000" pitchFamily="2" charset="2"/>
              </a:rPr>
              <a:t></a:t>
            </a:r>
            <a:r>
              <a:rPr lang="de-DE" sz="2000" dirty="0"/>
              <a:t> </a:t>
            </a:r>
            <a:r>
              <a:rPr lang="de-DE" sz="2000" dirty="0" err="1"/>
              <a:t>by</a:t>
            </a:r>
            <a:r>
              <a:rPr lang="de-DE" sz="2000" dirty="0"/>
              <a:t> </a:t>
            </a:r>
            <a:r>
              <a:rPr lang="de-DE" sz="2000" b="1" dirty="0"/>
              <a:t>September 5</a:t>
            </a:r>
            <a:r>
              <a:rPr lang="de-DE" sz="2000" b="1" baseline="30000" dirty="0"/>
              <a:t>th</a:t>
            </a:r>
          </a:p>
          <a:p>
            <a:pPr marL="285840" indent="-285480">
              <a:buClr>
                <a:srgbClr val="333333"/>
              </a:buClr>
              <a:buFont typeface="Wingdings" charset="2"/>
              <a:buChar char=""/>
            </a:pPr>
            <a:endParaRPr lang="de-DE" sz="2000" b="1" dirty="0"/>
          </a:p>
          <a:p>
            <a:pPr marL="285840" indent="-285480">
              <a:buClr>
                <a:srgbClr val="333333"/>
              </a:buClr>
              <a:buFont typeface="Wingdings" charset="2"/>
              <a:buChar char=""/>
            </a:pPr>
            <a:r>
              <a:rPr lang="de-DE" sz="2000" dirty="0"/>
              <a:t>Minor </a:t>
            </a:r>
            <a:r>
              <a:rPr lang="de-DE" sz="2000" dirty="0" err="1"/>
              <a:t>students</a:t>
            </a:r>
            <a:r>
              <a:rPr lang="de-DE" sz="2000" dirty="0"/>
              <a:t> </a:t>
            </a:r>
            <a:r>
              <a:rPr lang="de-DE" sz="2000" dirty="0" err="1"/>
              <a:t>planning</a:t>
            </a:r>
            <a:r>
              <a:rPr lang="de-DE" sz="2000" dirty="0"/>
              <a:t> to </a:t>
            </a:r>
            <a:r>
              <a:rPr lang="de-DE" sz="2000" dirty="0" err="1"/>
              <a:t>go</a:t>
            </a:r>
            <a:r>
              <a:rPr lang="de-DE" sz="2000" dirty="0"/>
              <a:t> to Korea </a:t>
            </a:r>
            <a:r>
              <a:rPr lang="de-DE" sz="2000" dirty="0" err="1"/>
              <a:t>for</a:t>
            </a:r>
            <a:r>
              <a:rPr lang="de-DE" sz="2000" dirty="0"/>
              <a:t> the Fall Semester </a:t>
            </a:r>
            <a:r>
              <a:rPr lang="de-DE" sz="2000" dirty="0">
                <a:sym typeface="Wingdings" panose="05000000000000000000" pitchFamily="2" charset="2"/>
              </a:rPr>
              <a:t></a:t>
            </a:r>
            <a:r>
              <a:rPr lang="de-DE" sz="2000" dirty="0"/>
              <a:t> </a:t>
            </a:r>
            <a:r>
              <a:rPr lang="de-DE" sz="2000" dirty="0" err="1"/>
              <a:t>by</a:t>
            </a:r>
            <a:r>
              <a:rPr lang="de-DE" sz="2000" dirty="0"/>
              <a:t> </a:t>
            </a:r>
            <a:r>
              <a:rPr lang="de-DE" sz="2000" b="1" dirty="0" err="1"/>
              <a:t>February</a:t>
            </a:r>
            <a:r>
              <a:rPr lang="de-DE" sz="2000" b="1" dirty="0"/>
              <a:t> 15</a:t>
            </a:r>
            <a:r>
              <a:rPr lang="de-DE" sz="2000" b="1" baseline="30000" dirty="0"/>
              <a:t>th</a:t>
            </a:r>
          </a:p>
        </p:txBody>
      </p:sp>
      <p:sp>
        <p:nvSpPr>
          <p:cNvPr id="179" name="TextShape 4"/>
          <p:cNvSpPr txBox="1"/>
          <p:nvPr/>
        </p:nvSpPr>
        <p:spPr>
          <a:xfrm>
            <a:off x="611280" y="2076840"/>
            <a:ext cx="180720" cy="408240"/>
          </a:xfrm>
          <a:prstGeom prst="rect">
            <a:avLst/>
          </a:prstGeom>
          <a:no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680572" y="1279236"/>
            <a:ext cx="7700760" cy="485541"/>
          </a:xfrm>
          <a:prstGeom prst="rect">
            <a:avLst/>
          </a:prstGeom>
          <a:noFill/>
          <a:ln>
            <a:noFill/>
          </a:ln>
        </p:spPr>
        <p:txBody>
          <a:bodyPr lIns="0" tIns="0" rIns="0" bIns="0" anchor="b"/>
          <a:lstStyle/>
          <a:p>
            <a:r>
              <a:rPr lang="de-DE" sz="2400" b="1" dirty="0" err="1">
                <a:latin typeface="+mj-lt"/>
              </a:rPr>
              <a:t>Application</a:t>
            </a:r>
            <a:r>
              <a:rPr lang="de-DE" sz="2400" b="1" dirty="0">
                <a:latin typeface="+mj-lt"/>
              </a:rPr>
              <a:t> </a:t>
            </a:r>
            <a:r>
              <a:rPr lang="de-DE" sz="2400" b="1" dirty="0" err="1">
                <a:latin typeface="+mj-lt"/>
              </a:rPr>
              <a:t>Documents</a:t>
            </a:r>
            <a:endParaRPr lang="de-DE" sz="2400" b="1" dirty="0">
              <a:latin typeface="+mj-lt"/>
            </a:endParaRPr>
          </a:p>
        </p:txBody>
      </p:sp>
      <p:sp>
        <p:nvSpPr>
          <p:cNvPr id="181" name="TextShape 2"/>
          <p:cNvSpPr txBox="1"/>
          <p:nvPr/>
        </p:nvSpPr>
        <p:spPr>
          <a:xfrm>
            <a:off x="680572" y="2121192"/>
            <a:ext cx="7782855" cy="3457572"/>
          </a:xfrm>
          <a:prstGeom prst="rect">
            <a:avLst/>
          </a:prstGeom>
          <a:noFill/>
          <a:ln>
            <a:noFill/>
          </a:ln>
        </p:spPr>
        <p:txBody>
          <a:bodyPr lIns="0" tIns="0" rIns="0" bIns="0" numCol="1"/>
          <a:lstStyle/>
          <a:p>
            <a:pPr marL="342900" indent="-342900">
              <a:buFont typeface="Wingdings" panose="05000000000000000000" pitchFamily="2" charset="2"/>
              <a:buChar char="Ø"/>
            </a:pPr>
            <a:r>
              <a:rPr lang="en-US" sz="2000" dirty="0">
                <a:latin typeface="+mj-lt"/>
              </a:rPr>
              <a:t>Every applicant has to send in </a:t>
            </a:r>
            <a:r>
              <a:rPr lang="en-US" sz="2000" b="1" dirty="0">
                <a:latin typeface="+mj-lt"/>
              </a:rPr>
              <a:t>TWO</a:t>
            </a:r>
            <a:r>
              <a:rPr lang="en-US" sz="2000" dirty="0">
                <a:latin typeface="+mj-lt"/>
              </a:rPr>
              <a:t> documents</a:t>
            </a:r>
          </a:p>
          <a:p>
            <a:endParaRPr lang="en-US" sz="2000" b="1" dirty="0">
              <a:latin typeface="+mj-lt"/>
            </a:endParaRPr>
          </a:p>
          <a:p>
            <a:endParaRPr lang="en-US" sz="2000" b="1" dirty="0">
              <a:latin typeface="+mj-lt"/>
            </a:endParaRPr>
          </a:p>
          <a:p>
            <a:r>
              <a:rPr lang="en-US" sz="2400" b="1" dirty="0">
                <a:latin typeface="+mj-lt"/>
              </a:rPr>
              <a:t>Document 1 – Important Info</a:t>
            </a:r>
          </a:p>
          <a:p>
            <a:endParaRPr lang="en-US" sz="2000" b="1" dirty="0">
              <a:latin typeface="+mj-lt"/>
            </a:endParaRPr>
          </a:p>
          <a:p>
            <a:pPr marL="342900" indent="-342900">
              <a:buFont typeface="Wingdings" panose="05000000000000000000" pitchFamily="2" charset="2"/>
              <a:buChar char="Ø"/>
            </a:pPr>
            <a:r>
              <a:rPr lang="de-DE" sz="2000" dirty="0" err="1"/>
              <a:t>Don‘t</a:t>
            </a:r>
            <a:r>
              <a:rPr lang="de-DE" sz="2000" dirty="0"/>
              <a:t> </a:t>
            </a:r>
            <a:r>
              <a:rPr lang="de-DE" sz="2000" dirty="0" err="1"/>
              <a:t>forget</a:t>
            </a:r>
            <a:r>
              <a:rPr lang="de-DE" sz="2000" dirty="0"/>
              <a:t> </a:t>
            </a:r>
            <a:r>
              <a:rPr lang="de-DE" sz="2000" dirty="0" err="1"/>
              <a:t>to</a:t>
            </a:r>
            <a:r>
              <a:rPr lang="de-DE" sz="2000" dirty="0"/>
              <a:t> </a:t>
            </a:r>
            <a:r>
              <a:rPr lang="de-DE" sz="2000" dirty="0" err="1"/>
              <a:t>use</a:t>
            </a:r>
            <a:r>
              <a:rPr lang="de-DE" sz="2000" dirty="0"/>
              <a:t> your </a:t>
            </a:r>
            <a:r>
              <a:rPr lang="de-DE" sz="2000" dirty="0" err="1"/>
              <a:t>first</a:t>
            </a:r>
            <a:r>
              <a:rPr lang="de-DE" sz="2000" dirty="0"/>
              <a:t> and last </a:t>
            </a:r>
            <a:r>
              <a:rPr lang="de-DE" sz="2000" dirty="0" err="1"/>
              <a:t>name</a:t>
            </a:r>
            <a:r>
              <a:rPr lang="de-DE" sz="2000" dirty="0"/>
              <a:t> </a:t>
            </a:r>
            <a:r>
              <a:rPr lang="de-DE" sz="2000" dirty="0" err="1"/>
              <a:t>that</a:t>
            </a:r>
            <a:r>
              <a:rPr lang="de-DE" sz="2000" dirty="0"/>
              <a:t> </a:t>
            </a:r>
            <a:r>
              <a:rPr lang="de-DE" sz="2000" dirty="0" err="1"/>
              <a:t>matches</a:t>
            </a:r>
            <a:r>
              <a:rPr lang="de-DE" sz="2000" dirty="0"/>
              <a:t> your formal </a:t>
            </a:r>
            <a:r>
              <a:rPr lang="de-DE" sz="2000" dirty="0" err="1"/>
              <a:t>documents</a:t>
            </a:r>
            <a:endParaRPr lang="de-DE" sz="2000" dirty="0"/>
          </a:p>
          <a:p>
            <a:endParaRPr lang="de-DE" sz="2000" dirty="0"/>
          </a:p>
          <a:p>
            <a:pPr marL="342900" indent="-342900">
              <a:buFont typeface="Wingdings" panose="05000000000000000000" pitchFamily="2" charset="2"/>
              <a:buChar char="Ø"/>
            </a:pPr>
            <a:r>
              <a:rPr lang="de-DE" sz="2000" dirty="0"/>
              <a:t>File </a:t>
            </a:r>
            <a:r>
              <a:rPr lang="de-DE" sz="2000" dirty="0" err="1"/>
              <a:t>name</a:t>
            </a:r>
            <a:r>
              <a:rPr lang="de-DE" sz="2000" dirty="0"/>
              <a:t> </a:t>
            </a:r>
            <a:r>
              <a:rPr lang="de-DE" sz="2000" dirty="0" err="1"/>
              <a:t>should</a:t>
            </a:r>
            <a:r>
              <a:rPr lang="de-DE" sz="2000" dirty="0"/>
              <a:t> </a:t>
            </a:r>
            <a:r>
              <a:rPr lang="de-DE" sz="2000" dirty="0" err="1"/>
              <a:t>be</a:t>
            </a:r>
            <a:r>
              <a:rPr lang="de-DE" sz="2000" dirty="0"/>
              <a:t> </a:t>
            </a:r>
            <a:r>
              <a:rPr lang="de-DE" sz="2000" b="1" dirty="0"/>
              <a:t>“</a:t>
            </a:r>
            <a:r>
              <a:rPr lang="de-DE" sz="2000" b="1" dirty="0" err="1"/>
              <a:t>ApplicationExchangeYr</a:t>
            </a:r>
            <a:r>
              <a:rPr lang="de-DE" sz="2000" b="1" dirty="0"/>
              <a:t>”</a:t>
            </a:r>
          </a:p>
          <a:p>
            <a:pPr marL="342900" indent="-342900">
              <a:buFont typeface="Wingdings" panose="05000000000000000000" pitchFamily="2" charset="2"/>
              <a:buChar char="Ø"/>
            </a:pPr>
            <a:endParaRPr lang="de-DE" sz="2000" b="1" dirty="0"/>
          </a:p>
          <a:p>
            <a:pPr marL="342900" indent="-342900">
              <a:buFont typeface="Wingdings" panose="05000000000000000000" pitchFamily="2" charset="2"/>
              <a:buChar char="Ø"/>
            </a:pPr>
            <a:r>
              <a:rPr lang="de-DE" sz="2000" u="sng" dirty="0"/>
              <a:t>All </a:t>
            </a:r>
            <a:r>
              <a:rPr lang="de-DE" sz="2000" u="sng" dirty="0" err="1"/>
              <a:t>items</a:t>
            </a:r>
            <a:r>
              <a:rPr lang="de-DE" sz="2000" u="sng" dirty="0"/>
              <a:t> </a:t>
            </a:r>
            <a:r>
              <a:rPr lang="de-DE" sz="2000" u="sng" dirty="0" err="1"/>
              <a:t>should</a:t>
            </a:r>
            <a:r>
              <a:rPr lang="de-DE" sz="2000" u="sng" dirty="0"/>
              <a:t> </a:t>
            </a:r>
            <a:r>
              <a:rPr lang="de-DE" sz="2000" u="sng" dirty="0" err="1"/>
              <a:t>be</a:t>
            </a:r>
            <a:r>
              <a:rPr lang="de-DE" sz="2000" u="sng" dirty="0"/>
              <a:t> </a:t>
            </a:r>
            <a:r>
              <a:rPr lang="de-DE" sz="2000" u="sng" dirty="0" err="1"/>
              <a:t>created</a:t>
            </a:r>
            <a:r>
              <a:rPr lang="de-DE" sz="2000" u="sng" dirty="0"/>
              <a:t> into </a:t>
            </a:r>
            <a:r>
              <a:rPr lang="de-DE" sz="2000" b="1" u="sng" dirty="0"/>
              <a:t>ONE </a:t>
            </a:r>
            <a:r>
              <a:rPr lang="de-DE" sz="2000" u="sng" dirty="0" err="1"/>
              <a:t>file</a:t>
            </a:r>
            <a:r>
              <a:rPr lang="de-DE" sz="2000" u="sng" dirty="0"/>
              <a:t> and </a:t>
            </a:r>
            <a:r>
              <a:rPr lang="de-DE" sz="2000" u="sng" dirty="0" err="1"/>
              <a:t>uploaded</a:t>
            </a:r>
            <a:r>
              <a:rPr lang="de-DE" sz="2000" u="sng" dirty="0"/>
              <a:t> at </a:t>
            </a:r>
            <a:r>
              <a:rPr lang="de-DE" sz="2000" u="sng" dirty="0" err="1"/>
              <a:t>once</a:t>
            </a:r>
            <a:r>
              <a:rPr lang="de-DE" sz="2000" dirty="0"/>
              <a:t>.</a:t>
            </a:r>
          </a:p>
          <a:p>
            <a:endParaRPr lang="en-US" sz="2000" b="1" dirty="0"/>
          </a:p>
        </p:txBody>
      </p:sp>
      <p:sp>
        <p:nvSpPr>
          <p:cNvPr id="182" name="TextShape 3"/>
          <p:cNvSpPr txBox="1"/>
          <p:nvPr/>
        </p:nvSpPr>
        <p:spPr>
          <a:xfrm>
            <a:off x="719280" y="6519960"/>
            <a:ext cx="7705440" cy="151920"/>
          </a:xfrm>
          <a:prstGeom prst="rect">
            <a:avLst/>
          </a:prstGeom>
          <a:noFill/>
          <a:ln>
            <a:noFill/>
          </a:ln>
        </p:spPr>
        <p:txBody>
          <a:bodyPr lIns="0" tIns="0" rIns="0" bIns="0"/>
          <a:lstStyle/>
          <a:p>
            <a:fld id="{E4D056B4-0B47-45B1-A40B-ED79F85F4CAF}" type="slidenum">
              <a:rPr lang="de-DE" sz="1000" strike="noStrike" spc="-1">
                <a:solidFill>
                  <a:srgbClr val="333333"/>
                </a:solidFill>
                <a:uFill>
                  <a:solidFill>
                    <a:srgbClr val="FFFFFF"/>
                  </a:solidFill>
                </a:uFill>
                <a:latin typeface="Arial"/>
              </a:rPr>
              <a:pPr/>
              <a:t>5</a:t>
            </a:fld>
            <a:r>
              <a:rPr lang="de-DE" sz="1000" strike="noStrike" spc="-1" dirty="0">
                <a:solidFill>
                  <a:srgbClr val="333333"/>
                </a:solidFill>
                <a:uFill>
                  <a:solidFill>
                    <a:srgbClr val="FFFFFF"/>
                  </a:solidFill>
                </a:uFill>
                <a:latin typeface="Arial"/>
              </a:rPr>
              <a:t> | </a:t>
            </a:r>
            <a:r>
              <a:rPr lang="de-DE" sz="1000" dirty="0"/>
              <a:t>TUCKU - </a:t>
            </a:r>
            <a:r>
              <a:rPr lang="en-US" sz="1000" dirty="0"/>
              <a:t>Exchange Year Info Event 2023</a:t>
            </a:r>
            <a:endParaRPr lang="de-DE" sz="1000" dirty="0"/>
          </a:p>
          <a:p>
            <a:pPr>
              <a:lnSpc>
                <a:spcPct val="100000"/>
              </a:lnSpc>
            </a:pPr>
            <a:r>
              <a:rPr lang="de-DE" sz="1000" strike="noStrike" spc="-1" dirty="0">
                <a:solidFill>
                  <a:srgbClr val="333333"/>
                </a:solidFill>
                <a:uFill>
                  <a:solidFill>
                    <a:srgbClr val="FFFFFF"/>
                  </a:solidFill>
                </a:uFill>
                <a:latin typeface="Arial"/>
              </a:rPr>
              <a:t>	</a:t>
            </a:r>
            <a:endParaRPr lang="de-DE" sz="1400" strike="noStrike" spc="-1" dirty="0">
              <a:solidFill>
                <a:srgbClr val="000000"/>
              </a:solidFill>
              <a:uFill>
                <a:solidFill>
                  <a:srgbClr val="FFFFFF"/>
                </a:solidFill>
              </a:uFill>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0CCF2-3C0D-2380-7395-72DE784D0B93}"/>
              </a:ext>
            </a:extLst>
          </p:cNvPr>
          <p:cNvSpPr>
            <a:spLocks noGrp="1"/>
          </p:cNvSpPr>
          <p:nvPr>
            <p:ph type="title"/>
          </p:nvPr>
        </p:nvSpPr>
        <p:spPr>
          <a:xfrm>
            <a:off x="719280" y="1031047"/>
            <a:ext cx="7700760" cy="355320"/>
          </a:xfrm>
        </p:spPr>
        <p:txBody>
          <a:bodyPr/>
          <a:lstStyle/>
          <a:p>
            <a:r>
              <a:rPr lang="de-DE" sz="2400" b="1" dirty="0"/>
              <a:t>Document 1 - Contents</a:t>
            </a:r>
            <a:endParaRPr lang="de-DE" dirty="0"/>
          </a:p>
        </p:txBody>
      </p:sp>
      <p:sp>
        <p:nvSpPr>
          <p:cNvPr id="3" name="Textplatzhalter 2">
            <a:extLst>
              <a:ext uri="{FF2B5EF4-FFF2-40B4-BE49-F238E27FC236}">
                <a16:creationId xmlns:a16="http://schemas.microsoft.com/office/drawing/2014/main" id="{5D99272A-83E8-EFDF-DABE-78F52E8BFDCF}"/>
              </a:ext>
            </a:extLst>
          </p:cNvPr>
          <p:cNvSpPr>
            <a:spLocks noGrp="1"/>
          </p:cNvSpPr>
          <p:nvPr>
            <p:ph type="body"/>
          </p:nvPr>
        </p:nvSpPr>
        <p:spPr>
          <a:xfrm>
            <a:off x="719280" y="1634836"/>
            <a:ext cx="7700760" cy="4636655"/>
          </a:xfrm>
        </p:spPr>
        <p:txBody>
          <a:bodyPr>
            <a:normAutofit fontScale="92500" lnSpcReduction="20000"/>
          </a:bodyPr>
          <a:lstStyle/>
          <a:p>
            <a:pPr marL="342900" indent="-360000">
              <a:lnSpc>
                <a:spcPct val="100000"/>
              </a:lnSpc>
              <a:buFont typeface="+mj-lt"/>
              <a:buAutoNum type="arabicPeriod"/>
            </a:pPr>
            <a:r>
              <a:rPr lang="en-US" sz="1900" dirty="0"/>
              <a:t>Abitur certificate (simple copy)</a:t>
            </a:r>
          </a:p>
          <a:p>
            <a:pPr marL="342900" indent="-360000">
              <a:lnSpc>
                <a:spcPct val="100000"/>
              </a:lnSpc>
              <a:buFont typeface="+mj-lt"/>
              <a:buAutoNum type="arabicPeriod"/>
            </a:pPr>
            <a:endParaRPr lang="en-US" sz="1900" dirty="0"/>
          </a:p>
          <a:p>
            <a:pPr marL="342900" indent="-360000">
              <a:lnSpc>
                <a:spcPct val="100000"/>
              </a:lnSpc>
              <a:buFont typeface="+mj-lt"/>
              <a:buAutoNum type="arabicPeriod"/>
            </a:pPr>
            <a:r>
              <a:rPr lang="en-US" sz="1900" dirty="0"/>
              <a:t>CV (German or English) </a:t>
            </a:r>
          </a:p>
          <a:p>
            <a:pPr marL="342900" indent="-360000">
              <a:lnSpc>
                <a:spcPct val="100000"/>
              </a:lnSpc>
              <a:buFont typeface="+mj-lt"/>
              <a:buAutoNum type="arabicPeriod"/>
            </a:pPr>
            <a:endParaRPr lang="en-US" sz="1900" dirty="0"/>
          </a:p>
          <a:p>
            <a:pPr marL="342900" indent="-360000">
              <a:lnSpc>
                <a:spcPct val="100000"/>
              </a:lnSpc>
              <a:buFont typeface="+mj-lt"/>
              <a:buAutoNum type="arabicPeriod"/>
            </a:pPr>
            <a:r>
              <a:rPr lang="de-DE" sz="1900" dirty="0"/>
              <a:t>Letter of motivation (English)</a:t>
            </a:r>
          </a:p>
          <a:p>
            <a:pPr marL="342900" indent="-360000">
              <a:lnSpc>
                <a:spcPct val="100000"/>
              </a:lnSpc>
              <a:buFont typeface="+mj-lt"/>
              <a:buAutoNum type="arabicPeriod"/>
            </a:pPr>
            <a:endParaRPr lang="de-DE" sz="1900" dirty="0"/>
          </a:p>
          <a:p>
            <a:pPr marL="342900" indent="-360000">
              <a:lnSpc>
                <a:spcPct val="100000"/>
              </a:lnSpc>
              <a:buFont typeface="+mj-lt"/>
              <a:buAutoNum type="arabicPeriod"/>
            </a:pPr>
            <a:r>
              <a:rPr lang="en-US" sz="1900" dirty="0"/>
              <a:t>Course plan for the semester abroad</a:t>
            </a:r>
          </a:p>
          <a:p>
            <a:pPr marL="342900" indent="-360000">
              <a:lnSpc>
                <a:spcPct val="100000"/>
              </a:lnSpc>
              <a:buFont typeface="+mj-lt"/>
              <a:buAutoNum type="arabicPeriod"/>
            </a:pPr>
            <a:endParaRPr lang="en-US" sz="1900" dirty="0"/>
          </a:p>
          <a:p>
            <a:pPr marL="342900" indent="-360000">
              <a:lnSpc>
                <a:spcPct val="100000"/>
              </a:lnSpc>
              <a:buFont typeface="+mj-lt"/>
              <a:buAutoNum type="arabicPeriod"/>
            </a:pPr>
            <a:r>
              <a:rPr lang="en-US" sz="1900" dirty="0"/>
              <a:t>Internship project stating possible institutions and dates (only for majors)</a:t>
            </a:r>
          </a:p>
          <a:p>
            <a:pPr marL="342900" indent="-360000">
              <a:lnSpc>
                <a:spcPct val="100000"/>
              </a:lnSpc>
              <a:buFont typeface="+mj-lt"/>
              <a:buAutoNum type="arabicPeriod"/>
            </a:pPr>
            <a:endParaRPr lang="en-US" sz="1900" dirty="0"/>
          </a:p>
          <a:p>
            <a:pPr marL="342900" indent="-360000">
              <a:lnSpc>
                <a:spcPct val="100000"/>
              </a:lnSpc>
              <a:buFont typeface="+mj-lt"/>
              <a:buAutoNum type="arabicPeriod"/>
            </a:pPr>
            <a:r>
              <a:rPr lang="en-US" sz="1900" dirty="0"/>
              <a:t>Informal overview table with grades of the certificates obtained so far </a:t>
            </a:r>
            <a:r>
              <a:rPr lang="de-DE" sz="1900" dirty="0"/>
              <a:t>and </a:t>
            </a:r>
            <a:r>
              <a:rPr lang="de-DE" sz="1900" u="sng" dirty="0"/>
              <a:t>conversion of the average grade into </a:t>
            </a:r>
            <a:r>
              <a:rPr lang="de-DE" sz="1900" b="1" u="sng" dirty="0"/>
              <a:t>GPA</a:t>
            </a:r>
          </a:p>
          <a:p>
            <a:pPr marL="342900" indent="-360000">
              <a:lnSpc>
                <a:spcPct val="100000"/>
              </a:lnSpc>
              <a:buFont typeface="+mj-lt"/>
              <a:buAutoNum type="arabicPeriod"/>
            </a:pPr>
            <a:endParaRPr lang="de-DE" sz="1900" b="1" u="sng" dirty="0"/>
          </a:p>
          <a:p>
            <a:pPr marL="342900" indent="-360000">
              <a:lnSpc>
                <a:spcPct val="100000"/>
              </a:lnSpc>
              <a:buFont typeface="+mj-lt"/>
              <a:buAutoNum type="arabicPeriod"/>
            </a:pPr>
            <a:r>
              <a:rPr lang="de-DE" sz="1900" dirty="0"/>
              <a:t>Signed Declaration of Consent </a:t>
            </a:r>
          </a:p>
          <a:p>
            <a:pPr marL="342900" indent="-360000">
              <a:lnSpc>
                <a:spcPct val="100000"/>
              </a:lnSpc>
              <a:buFont typeface="+mj-lt"/>
              <a:buAutoNum type="arabicPeriod"/>
            </a:pPr>
            <a:endParaRPr lang="de-DE" sz="1900" dirty="0"/>
          </a:p>
          <a:p>
            <a:pPr marL="342900" indent="-360000">
              <a:lnSpc>
                <a:spcPct val="100000"/>
              </a:lnSpc>
              <a:buFont typeface="+mj-lt"/>
              <a:buAutoNum type="arabicPeriod"/>
            </a:pPr>
            <a:r>
              <a:rPr lang="de-DE" sz="1900" dirty="0"/>
              <a:t>Your </a:t>
            </a:r>
            <a:r>
              <a:rPr lang="de-DE" sz="1900" b="1" dirty="0"/>
              <a:t>THREE</a:t>
            </a:r>
            <a:r>
              <a:rPr lang="de-DE" sz="1900" dirty="0"/>
              <a:t> preferred universities</a:t>
            </a:r>
          </a:p>
          <a:p>
            <a:pPr marL="342900" indent="-360000">
              <a:lnSpc>
                <a:spcPct val="100000"/>
              </a:lnSpc>
              <a:buFont typeface="+mj-lt"/>
              <a:buAutoNum type="arabicPeriod"/>
            </a:pPr>
            <a:endParaRPr lang="de-DE" sz="1900" dirty="0"/>
          </a:p>
          <a:p>
            <a:pPr marL="342900" indent="-360000">
              <a:lnSpc>
                <a:spcPct val="100000"/>
              </a:lnSpc>
              <a:buFont typeface="+mj-lt"/>
              <a:buAutoNum type="arabicPeriod"/>
            </a:pPr>
            <a:r>
              <a:rPr lang="de-DE" sz="1900" dirty="0"/>
              <a:t>Non-majors (</a:t>
            </a:r>
            <a:r>
              <a:rPr lang="de-DE" sz="1900" u="sng" dirty="0"/>
              <a:t>including Korean Studies minors</a:t>
            </a:r>
            <a:r>
              <a:rPr lang="de-DE" sz="1900" dirty="0"/>
              <a:t>) </a:t>
            </a:r>
            <a:r>
              <a:rPr lang="de-DE" sz="1900" b="1" dirty="0"/>
              <a:t>must</a:t>
            </a:r>
            <a:r>
              <a:rPr lang="de-DE" sz="1900" dirty="0"/>
              <a:t> submit a recommendation letter from a professor of your major </a:t>
            </a:r>
            <a:r>
              <a:rPr lang="de-DE" sz="1900" dirty="0" err="1"/>
              <a:t>department</a:t>
            </a:r>
            <a:r>
              <a:rPr lang="de-DE" sz="1900" dirty="0"/>
              <a:t> </a:t>
            </a:r>
            <a:r>
              <a:rPr lang="de-DE" sz="1900" dirty="0" err="1"/>
              <a:t>that</a:t>
            </a:r>
            <a:r>
              <a:rPr lang="de-DE" sz="1900" dirty="0"/>
              <a:t> </a:t>
            </a:r>
            <a:r>
              <a:rPr lang="de-DE" sz="1900" dirty="0" err="1"/>
              <a:t>can</a:t>
            </a:r>
            <a:r>
              <a:rPr lang="de-DE" sz="1900" dirty="0"/>
              <a:t> </a:t>
            </a:r>
            <a:r>
              <a:rPr lang="de-DE" sz="1900" dirty="0" err="1"/>
              <a:t>vouch</a:t>
            </a:r>
            <a:r>
              <a:rPr lang="de-DE" sz="1900" dirty="0"/>
              <a:t> </a:t>
            </a:r>
            <a:r>
              <a:rPr lang="de-DE" sz="1900" dirty="0" err="1"/>
              <a:t>for</a:t>
            </a:r>
            <a:r>
              <a:rPr lang="de-DE" sz="1900" dirty="0"/>
              <a:t> your </a:t>
            </a:r>
            <a:r>
              <a:rPr lang="de-DE" sz="1900" dirty="0" err="1"/>
              <a:t>academic</a:t>
            </a:r>
            <a:r>
              <a:rPr lang="de-DE" sz="1900" dirty="0"/>
              <a:t> </a:t>
            </a:r>
            <a:r>
              <a:rPr lang="de-DE" sz="1900" dirty="0" err="1"/>
              <a:t>ability</a:t>
            </a:r>
            <a:endParaRPr lang="de-DE" sz="1900" dirty="0"/>
          </a:p>
          <a:p>
            <a:pPr marL="0" indent="0">
              <a:buNone/>
            </a:pPr>
            <a:endParaRPr lang="en-US" sz="1800" dirty="0"/>
          </a:p>
          <a:p>
            <a:endParaRPr lang="de-DE" sz="1800" dirty="0"/>
          </a:p>
        </p:txBody>
      </p:sp>
      <p:sp>
        <p:nvSpPr>
          <p:cNvPr id="4" name="TextShape 3">
            <a:extLst>
              <a:ext uri="{FF2B5EF4-FFF2-40B4-BE49-F238E27FC236}">
                <a16:creationId xmlns:a16="http://schemas.microsoft.com/office/drawing/2014/main" id="{F45EC3B4-8055-52E2-BF65-1F9E754A2433}"/>
              </a:ext>
            </a:extLst>
          </p:cNvPr>
          <p:cNvSpPr txBox="1"/>
          <p:nvPr/>
        </p:nvSpPr>
        <p:spPr>
          <a:xfrm>
            <a:off x="719280" y="6519960"/>
            <a:ext cx="7705440" cy="151920"/>
          </a:xfrm>
          <a:prstGeom prst="rect">
            <a:avLst/>
          </a:prstGeom>
          <a:noFill/>
          <a:ln>
            <a:noFill/>
          </a:ln>
        </p:spPr>
        <p:txBody>
          <a:bodyPr lIns="0" tIns="0" rIns="0" bIns="0"/>
          <a:lstStyle/>
          <a:p>
            <a:fld id="{09E1FB40-0497-4F66-B3EC-7FD87A63EFF4}" type="slidenum">
              <a:rPr lang="de-DE" sz="1000" strike="noStrike" spc="-1">
                <a:solidFill>
                  <a:srgbClr val="333333"/>
                </a:solidFill>
                <a:uFill>
                  <a:solidFill>
                    <a:srgbClr val="FFFFFF"/>
                  </a:solidFill>
                </a:uFill>
                <a:latin typeface="Arial"/>
              </a:rPr>
              <a:pPr/>
              <a:t>6</a:t>
            </a:fld>
            <a:r>
              <a:rPr lang="de-DE" sz="1000" strike="noStrike" spc="-1" dirty="0">
                <a:solidFill>
                  <a:srgbClr val="333333"/>
                </a:solidFill>
                <a:uFill>
                  <a:solidFill>
                    <a:srgbClr val="FFFFFF"/>
                  </a:solidFill>
                </a:uFill>
                <a:latin typeface="Arial"/>
              </a:rPr>
              <a:t> | </a:t>
            </a:r>
            <a:r>
              <a:rPr lang="de-DE" sz="1000" dirty="0"/>
              <a:t>TUCKU - </a:t>
            </a:r>
            <a:r>
              <a:rPr lang="en-US" sz="1000" dirty="0"/>
              <a:t>Exchange Year Info Event 2023 </a:t>
            </a:r>
            <a:r>
              <a:rPr lang="de-DE" sz="1000" strike="noStrike" spc="-1" dirty="0">
                <a:solidFill>
                  <a:srgbClr val="333333"/>
                </a:solidFill>
                <a:uFill>
                  <a:solidFill>
                    <a:srgbClr val="FFFFFF"/>
                  </a:solidFill>
                </a:uFill>
                <a:latin typeface="Arial"/>
              </a:rPr>
              <a:t>	                                                                                                                                   </a:t>
            </a:r>
            <a:endParaRPr lang="de-DE" sz="140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4000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4B2C3A-5051-5888-10B0-620877BB2FC0}"/>
              </a:ext>
            </a:extLst>
          </p:cNvPr>
          <p:cNvSpPr>
            <a:spLocks noGrp="1"/>
          </p:cNvSpPr>
          <p:nvPr>
            <p:ph type="body"/>
          </p:nvPr>
        </p:nvSpPr>
        <p:spPr>
          <a:xfrm>
            <a:off x="939997" y="2640111"/>
            <a:ext cx="7700760" cy="355320"/>
          </a:xfrm>
        </p:spPr>
        <p:txBody>
          <a:bodyPr/>
          <a:lstStyle/>
          <a:p>
            <a:pPr marL="0" marR="0" indent="0">
              <a:lnSpc>
                <a:spcPts val="27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ts val="27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202124"/>
                </a:solidFill>
                <a:effectLst/>
                <a:ea typeface="Times New Roman" panose="02020603050405020304" pitchFamily="18" charset="0"/>
                <a:cs typeface="Times New Roman" panose="02020603050405020304" pitchFamily="18" charset="0"/>
              </a:rPr>
              <a:t>What to write in the Letter of Motivation?</a:t>
            </a:r>
          </a:p>
          <a:p>
            <a:endParaRPr lang="en-US" b="1" dirty="0"/>
          </a:p>
          <a:p>
            <a:pPr marL="342900" marR="0" indent="-342900">
              <a:lnSpc>
                <a:spcPts val="2700"/>
              </a:lnSpc>
              <a:spcBef>
                <a:spcPts val="0"/>
              </a:spcBef>
              <a:spcAft>
                <a:spcPts val="0"/>
              </a:spcAf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202124"/>
                </a:solidFill>
                <a:ea typeface="Times New Roman" panose="02020603050405020304" pitchFamily="18" charset="0"/>
                <a:cs typeface="Times New Roman" panose="02020603050405020304" pitchFamily="18" charset="0"/>
              </a:rPr>
              <a:t>W</a:t>
            </a:r>
            <a:r>
              <a:rPr lang="en-US" sz="1800" dirty="0">
                <a:solidFill>
                  <a:srgbClr val="202124"/>
                </a:solidFill>
                <a:effectLst/>
                <a:ea typeface="Times New Roman" panose="02020603050405020304" pitchFamily="18" charset="0"/>
                <a:cs typeface="Times New Roman" panose="02020603050405020304" pitchFamily="18" charset="0"/>
              </a:rPr>
              <a:t>rite what type of interest in Korea that you would like to develop further during your time in Korea—why you are interested in it, and how will you further pursue this interest during your stay</a:t>
            </a:r>
          </a:p>
          <a:p>
            <a:pPr marL="342900" marR="0" indent="-342900">
              <a:lnSpc>
                <a:spcPts val="2700"/>
              </a:lnSpc>
              <a:spcBef>
                <a:spcPts val="0"/>
              </a:spcBef>
              <a:spcAft>
                <a:spcPts val="0"/>
              </a:spcAft>
              <a:buAutoNum type="arabicParen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202124"/>
                </a:solidFill>
                <a:ea typeface="Times New Roman" panose="02020603050405020304" pitchFamily="18" charset="0"/>
                <a:cs typeface="Times New Roman" panose="02020603050405020304" pitchFamily="18" charset="0"/>
              </a:rPr>
              <a:t>W</a:t>
            </a:r>
            <a:r>
              <a:rPr lang="en-US" sz="1800" dirty="0">
                <a:solidFill>
                  <a:srgbClr val="202124"/>
                </a:solidFill>
                <a:effectLst/>
                <a:ea typeface="Times New Roman" panose="02020603050405020304" pitchFamily="18" charset="0"/>
                <a:cs typeface="Times New Roman" panose="02020603050405020304" pitchFamily="18" charset="0"/>
              </a:rPr>
              <a:t>rite what university’s language program will fit you best—based on your current language proficiency and what the university offers (or based on your future career plan)</a:t>
            </a:r>
            <a:endParaRPr lang="en-US" sz="1800" dirty="0">
              <a:effectLst/>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18638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2"/>
          <p:cNvSpPr txBox="1"/>
          <p:nvPr/>
        </p:nvSpPr>
        <p:spPr>
          <a:xfrm>
            <a:off x="719280" y="6529266"/>
            <a:ext cx="7705440" cy="142614"/>
          </a:xfrm>
          <a:prstGeom prst="rect">
            <a:avLst/>
          </a:prstGeom>
          <a:noFill/>
          <a:ln>
            <a:noFill/>
          </a:ln>
        </p:spPr>
        <p:txBody>
          <a:bodyPr lIns="0" tIns="0" rIns="0" bIns="0"/>
          <a:lstStyle/>
          <a:p>
            <a:fld id="{49D4CF78-8503-4824-9A74-D4AEC78968FA}" type="slidenum">
              <a:rPr lang="de-DE" sz="1000" strike="noStrike" spc="-1">
                <a:solidFill>
                  <a:srgbClr val="333333"/>
                </a:solidFill>
                <a:uFill>
                  <a:solidFill>
                    <a:srgbClr val="FFFFFF"/>
                  </a:solidFill>
                </a:uFill>
                <a:latin typeface="Arial"/>
              </a:rPr>
              <a:pPr/>
              <a:t>8</a:t>
            </a:fld>
            <a:r>
              <a:rPr lang="de-DE" sz="1000" strike="noStrike" spc="-1" dirty="0">
                <a:solidFill>
                  <a:srgbClr val="333333"/>
                </a:solidFill>
                <a:uFill>
                  <a:solidFill>
                    <a:srgbClr val="FFFFFF"/>
                  </a:solidFill>
                </a:uFill>
                <a:latin typeface="Arial"/>
              </a:rPr>
              <a:t> | </a:t>
            </a:r>
            <a:r>
              <a:rPr lang="de-DE" sz="1000" dirty="0"/>
              <a:t>TUCKU - </a:t>
            </a:r>
            <a:r>
              <a:rPr lang="en-US" sz="1000" dirty="0"/>
              <a:t>Exchange Year Info Event 2023</a:t>
            </a:r>
            <a:endParaRPr lang="de-DE" sz="1000" dirty="0"/>
          </a:p>
          <a:p>
            <a:pPr>
              <a:lnSpc>
                <a:spcPct val="100000"/>
              </a:lnSpc>
            </a:pPr>
            <a:r>
              <a:rPr lang="de-DE" sz="1000" strike="noStrike" spc="-1" dirty="0">
                <a:solidFill>
                  <a:srgbClr val="333333"/>
                </a:solidFill>
                <a:uFill>
                  <a:solidFill>
                    <a:srgbClr val="FFFFFF"/>
                  </a:solidFill>
                </a:uFill>
                <a:latin typeface="Arial"/>
              </a:rPr>
              <a:t>	</a:t>
            </a:r>
            <a:endParaRPr lang="de-DE" sz="1400" strike="noStrike" spc="-1" dirty="0">
              <a:solidFill>
                <a:srgbClr val="000000"/>
              </a:solidFill>
              <a:uFill>
                <a:solidFill>
                  <a:srgbClr val="FFFFFF"/>
                </a:solidFill>
              </a:uFill>
              <a:latin typeface="Times New Roman"/>
            </a:endParaRPr>
          </a:p>
        </p:txBody>
      </p:sp>
      <p:sp>
        <p:nvSpPr>
          <p:cNvPr id="185" name="TextShape 3"/>
          <p:cNvSpPr txBox="1"/>
          <p:nvPr/>
        </p:nvSpPr>
        <p:spPr>
          <a:xfrm>
            <a:off x="719280" y="1228435"/>
            <a:ext cx="7700760" cy="4812147"/>
          </a:xfrm>
          <a:prstGeom prst="rect">
            <a:avLst/>
          </a:prstGeom>
          <a:noFill/>
          <a:ln>
            <a:noFill/>
          </a:ln>
        </p:spPr>
        <p:txBody>
          <a:bodyPr lIns="0" tIns="0" rIns="0" bIns="0"/>
          <a:lstStyle/>
          <a:p>
            <a:pPr>
              <a:lnSpc>
                <a:spcPct val="150000"/>
              </a:lnSpc>
            </a:pPr>
            <a:r>
              <a:rPr lang="de-DE" sz="2400" b="1" strike="noStrike" spc="-1" dirty="0">
                <a:solidFill>
                  <a:srgbClr val="333333"/>
                </a:solidFill>
                <a:uFill>
                  <a:solidFill>
                    <a:srgbClr val="FFFFFF"/>
                  </a:solidFill>
                </a:uFill>
              </a:rPr>
              <a:t>Document 2</a:t>
            </a:r>
            <a:endParaRPr lang="de-DE" sz="2000" b="1" strike="noStrike" spc="-1" dirty="0">
              <a:solidFill>
                <a:srgbClr val="333333"/>
              </a:solidFill>
              <a:uFill>
                <a:solidFill>
                  <a:srgbClr val="FFFFFF"/>
                </a:solidFill>
              </a:uFill>
            </a:endParaRPr>
          </a:p>
          <a:p>
            <a:pPr marL="457200" indent="-457200">
              <a:lnSpc>
                <a:spcPct val="150000"/>
              </a:lnSpc>
              <a:buFont typeface="+mj-lt"/>
              <a:buAutoNum type="arabicPeriod"/>
            </a:pPr>
            <a:r>
              <a:rPr lang="de-DE" sz="2000" spc="-1" dirty="0">
                <a:solidFill>
                  <a:srgbClr val="333333"/>
                </a:solidFill>
                <a:uFill>
                  <a:solidFill>
                    <a:srgbClr val="FFFFFF"/>
                  </a:solidFill>
                </a:uFill>
              </a:rPr>
              <a:t>ID </a:t>
            </a:r>
            <a:r>
              <a:rPr lang="de-DE" sz="2000" spc="-1" dirty="0" err="1">
                <a:solidFill>
                  <a:srgbClr val="333333"/>
                </a:solidFill>
                <a:uFill>
                  <a:solidFill>
                    <a:srgbClr val="FFFFFF"/>
                  </a:solidFill>
                </a:uFill>
              </a:rPr>
              <a:t>photo</a:t>
            </a:r>
            <a:r>
              <a:rPr lang="de-DE" sz="2000" spc="-1" dirty="0">
                <a:solidFill>
                  <a:srgbClr val="333333"/>
                </a:solidFill>
                <a:uFill>
                  <a:solidFill>
                    <a:srgbClr val="FFFFFF"/>
                  </a:solidFill>
                </a:uFill>
              </a:rPr>
              <a:t> </a:t>
            </a:r>
            <a:r>
              <a:rPr lang="de-DE" sz="2000" spc="-1" dirty="0">
                <a:solidFill>
                  <a:srgbClr val="333333"/>
                </a:solidFill>
                <a:uFill>
                  <a:solidFill>
                    <a:srgbClr val="FFFFFF"/>
                  </a:solidFill>
                </a:uFill>
                <a:sym typeface="Wingdings" panose="05000000000000000000" pitchFamily="2" charset="2"/>
              </a:rPr>
              <a:t> File </a:t>
            </a:r>
            <a:r>
              <a:rPr lang="de-DE" sz="2000" spc="-1" dirty="0" err="1">
                <a:solidFill>
                  <a:srgbClr val="333333"/>
                </a:solidFill>
                <a:uFill>
                  <a:solidFill>
                    <a:srgbClr val="FFFFFF"/>
                  </a:solidFill>
                </a:uFill>
                <a:sym typeface="Wingdings" panose="05000000000000000000" pitchFamily="2" charset="2"/>
              </a:rPr>
              <a:t>name</a:t>
            </a:r>
            <a:r>
              <a:rPr lang="de-DE" sz="2000" spc="-1" dirty="0">
                <a:solidFill>
                  <a:srgbClr val="333333"/>
                </a:solidFill>
                <a:uFill>
                  <a:solidFill>
                    <a:srgbClr val="FFFFFF"/>
                  </a:solidFill>
                </a:uFill>
                <a:sym typeface="Wingdings" panose="05000000000000000000" pitchFamily="2" charset="2"/>
              </a:rPr>
              <a:t> </a:t>
            </a:r>
            <a:r>
              <a:rPr lang="de-DE" sz="2000" b="1" spc="-1" dirty="0">
                <a:solidFill>
                  <a:srgbClr val="333333"/>
                </a:solidFill>
                <a:uFill>
                  <a:solidFill>
                    <a:srgbClr val="FFFFFF"/>
                  </a:solidFill>
                </a:uFill>
                <a:sym typeface="Wingdings" panose="05000000000000000000" pitchFamily="2" charset="2"/>
              </a:rPr>
              <a:t>„</a:t>
            </a:r>
            <a:r>
              <a:rPr lang="de-DE" sz="2000" b="1" spc="-1" dirty="0" err="1">
                <a:solidFill>
                  <a:srgbClr val="333333"/>
                </a:solidFill>
                <a:uFill>
                  <a:solidFill>
                    <a:srgbClr val="FFFFFF"/>
                  </a:solidFill>
                </a:uFill>
                <a:sym typeface="Wingdings" panose="05000000000000000000" pitchFamily="2" charset="2"/>
              </a:rPr>
              <a:t>ExchangeYrPhoto</a:t>
            </a:r>
            <a:r>
              <a:rPr lang="de-DE" sz="2000" b="1" spc="-1" dirty="0">
                <a:solidFill>
                  <a:srgbClr val="333333"/>
                </a:solidFill>
                <a:uFill>
                  <a:solidFill>
                    <a:srgbClr val="FFFFFF"/>
                  </a:solidFill>
                </a:uFill>
                <a:sym typeface="Wingdings" panose="05000000000000000000" pitchFamily="2" charset="2"/>
              </a:rPr>
              <a:t>“</a:t>
            </a:r>
          </a:p>
          <a:p>
            <a:pPr marL="342900" indent="-342900">
              <a:buFont typeface="Wingdings" panose="05000000000000000000" pitchFamily="2" charset="2"/>
              <a:buChar char="Ø"/>
            </a:pPr>
            <a:endParaRPr lang="de-DE" sz="2000" b="1" spc="-1" dirty="0">
              <a:solidFill>
                <a:srgbClr val="333333"/>
              </a:solidFill>
              <a:uFill>
                <a:solidFill>
                  <a:srgbClr val="FFFFFF"/>
                </a:solidFill>
              </a:uFill>
              <a:sym typeface="Wingdings" panose="05000000000000000000" pitchFamily="2" charset="2"/>
            </a:endParaRPr>
          </a:p>
          <a:p>
            <a:endParaRPr lang="de-DE" sz="2000" b="1" spc="-1" dirty="0">
              <a:solidFill>
                <a:srgbClr val="333333"/>
              </a:solidFill>
              <a:uFill>
                <a:solidFill>
                  <a:srgbClr val="FFFFFF"/>
                </a:solidFill>
              </a:uFill>
              <a:sym typeface="Wingdings" panose="05000000000000000000" pitchFamily="2" charset="2"/>
            </a:endParaRPr>
          </a:p>
          <a:p>
            <a:pPr marL="342900" indent="-342900">
              <a:buFont typeface="Wingdings" panose="05000000000000000000" pitchFamily="2" charset="2"/>
              <a:buChar char="Ø"/>
            </a:pPr>
            <a:r>
              <a:rPr lang="de-DE" sz="2000" dirty="0" err="1"/>
              <a:t>Applications</a:t>
            </a:r>
            <a:r>
              <a:rPr lang="de-DE" sz="2000" dirty="0"/>
              <a:t> </a:t>
            </a:r>
            <a:r>
              <a:rPr lang="de-DE" sz="2000" dirty="0" err="1"/>
              <a:t>are</a:t>
            </a:r>
            <a:r>
              <a:rPr lang="de-DE" sz="2000" dirty="0"/>
              <a:t> to </a:t>
            </a:r>
            <a:r>
              <a:rPr lang="de-DE" sz="2000" dirty="0" err="1"/>
              <a:t>be</a:t>
            </a:r>
            <a:r>
              <a:rPr lang="de-DE" sz="2000" dirty="0"/>
              <a:t> </a:t>
            </a:r>
            <a:r>
              <a:rPr lang="de-DE" sz="2000" dirty="0" err="1"/>
              <a:t>sent</a:t>
            </a:r>
            <a:r>
              <a:rPr lang="de-DE" sz="2000" dirty="0"/>
              <a:t> to </a:t>
            </a:r>
            <a:r>
              <a:rPr lang="de-DE" sz="2000" dirty="0" err="1"/>
              <a:t>this</a:t>
            </a:r>
            <a:r>
              <a:rPr lang="de-DE" sz="2000" dirty="0"/>
              <a:t> link (link </a:t>
            </a:r>
            <a:r>
              <a:rPr lang="de-DE" sz="2000" dirty="0" err="1"/>
              <a:t>is</a:t>
            </a:r>
            <a:r>
              <a:rPr lang="de-DE" sz="2000" dirty="0"/>
              <a:t> also on </a:t>
            </a:r>
            <a:r>
              <a:rPr lang="de-DE" sz="2000" dirty="0" err="1"/>
              <a:t>our</a:t>
            </a:r>
            <a:r>
              <a:rPr lang="de-DE" sz="2000" dirty="0"/>
              <a:t> </a:t>
            </a:r>
            <a:r>
              <a:rPr lang="de-DE" sz="2000" dirty="0" err="1"/>
              <a:t>website</a:t>
            </a:r>
            <a:r>
              <a:rPr lang="de-DE" sz="2000" dirty="0"/>
              <a:t>):</a:t>
            </a:r>
            <a:br>
              <a:rPr lang="de-DE" sz="2000" dirty="0"/>
            </a:br>
            <a:r>
              <a:rPr lang="de-DE" sz="2000" dirty="0">
                <a:hlinkClick r:id="rId2"/>
              </a:rPr>
              <a:t>https://unitc-my.sharepoint.com/personal/ankla01_cloud_uni-tuebingen_de/_layouts/15/onedrive.aspx?p=26&amp;s=aHR0cHM6Ly91bml0Yy1teS5zaGFyZXBvaW50LmNvbS86ZjovZy9wZXJzb25hbC9hbmtsYTAxX2Nsb3VkX3VuaS10dWViaW5nZW5fZGUvRW5FS0pwNjJhNEJNb2ZYX3VvYlFNUUFCSGJYb3JGTHRDRT</a:t>
            </a:r>
            <a:endParaRPr lang="de-DE" sz="2000" dirty="0"/>
          </a:p>
          <a:p>
            <a:endParaRPr lang="de-DE" sz="2000" dirty="0"/>
          </a:p>
          <a:p>
            <a:endParaRPr lang="de-DE" sz="2000" spc="-1" dirty="0">
              <a:solidFill>
                <a:srgbClr val="333333"/>
              </a:solidFill>
              <a:uFill>
                <a:solidFill>
                  <a:srgbClr val="FFFFFF"/>
                </a:solidFill>
              </a:uFill>
            </a:endParaRPr>
          </a:p>
          <a:p>
            <a:pPr algn="ct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For</a:t>
            </a: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further</a:t>
            </a: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information</a:t>
            </a:r>
            <a:r>
              <a:rPr lang="de-DE" sz="1600" spc="-1" dirty="0">
                <a:solidFill>
                  <a:srgbClr val="333333"/>
                </a:solidFill>
                <a:uFill>
                  <a:solidFill>
                    <a:srgbClr val="FFFFFF"/>
                  </a:solidFill>
                </a:uFill>
              </a:rPr>
              <a:t> on the </a:t>
            </a:r>
            <a:r>
              <a:rPr lang="de-DE" sz="1600" spc="-1" dirty="0" err="1">
                <a:solidFill>
                  <a:srgbClr val="333333"/>
                </a:solidFill>
                <a:uFill>
                  <a:solidFill>
                    <a:srgbClr val="FFFFFF"/>
                  </a:solidFill>
                </a:uFill>
              </a:rPr>
              <a:t>application</a:t>
            </a: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process</a:t>
            </a: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refer</a:t>
            </a:r>
            <a:r>
              <a:rPr lang="de-DE" sz="1600" spc="-1" dirty="0">
                <a:solidFill>
                  <a:srgbClr val="333333"/>
                </a:solidFill>
                <a:uFill>
                  <a:solidFill>
                    <a:srgbClr val="FFFFFF"/>
                  </a:solidFill>
                </a:uFill>
              </a:rPr>
              <a:t> to the </a:t>
            </a:r>
            <a:r>
              <a:rPr lang="de-DE" sz="1600" spc="-1" dirty="0" err="1">
                <a:solidFill>
                  <a:srgbClr val="333333"/>
                </a:solidFill>
                <a:uFill>
                  <a:solidFill>
                    <a:srgbClr val="FFFFFF"/>
                  </a:solidFill>
                </a:uFill>
              </a:rPr>
              <a:t>guideline</a:t>
            </a: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provided</a:t>
            </a:r>
            <a:r>
              <a:rPr lang="de-DE" sz="1600" spc="-1" dirty="0">
                <a:solidFill>
                  <a:srgbClr val="333333"/>
                </a:solidFill>
                <a:uFill>
                  <a:solidFill>
                    <a:srgbClr val="FFFFFF"/>
                  </a:solidFill>
                </a:uFill>
              </a:rPr>
              <a:t> online </a:t>
            </a:r>
            <a:r>
              <a:rPr lang="de-DE" sz="1600" spc="-1" dirty="0">
                <a:solidFill>
                  <a:srgbClr val="333333"/>
                </a:solidFill>
                <a:uFill>
                  <a:solidFill>
                    <a:srgbClr val="FFFFFF"/>
                  </a:solidFill>
                </a:uFill>
                <a:sym typeface="Wingdings" panose="05000000000000000000" pitchFamily="2" charset="2"/>
              </a:rPr>
              <a:t></a:t>
            </a:r>
            <a:r>
              <a:rPr lang="de-DE" sz="1600" spc="-1" dirty="0">
                <a:solidFill>
                  <a:srgbClr val="333333"/>
                </a:solidFill>
                <a:uFill>
                  <a:solidFill>
                    <a:srgbClr val="FFFFFF"/>
                  </a:solidFill>
                </a:uFill>
              </a:rPr>
              <a:t> Website Korean Studies Tübingen &gt; TUCKU &gt; Bewerbung</a:t>
            </a:r>
            <a:endParaRPr lang="de-DE" sz="1600" b="0" strike="noStrike" spc="-1" dirty="0">
              <a:solidFill>
                <a:srgbClr val="333333"/>
              </a:solidFill>
              <a:uFill>
                <a:solidFill>
                  <a:srgbClr val="FFFFFF"/>
                </a:solidFill>
              </a:uFill>
            </a:endParaRPr>
          </a:p>
          <a:p>
            <a:endParaRPr lang="de-DE" sz="2000" b="0" strike="noStrike" spc="-1" dirty="0">
              <a:solidFill>
                <a:srgbClr val="333333"/>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719280" y="1296507"/>
            <a:ext cx="7794885" cy="355320"/>
          </a:xfrm>
          <a:prstGeom prst="rect">
            <a:avLst/>
          </a:prstGeom>
          <a:noFill/>
          <a:ln>
            <a:noFill/>
          </a:ln>
        </p:spPr>
        <p:txBody>
          <a:bodyPr lIns="0" tIns="0" rIns="0" bIns="0" anchor="b"/>
          <a:lstStyle/>
          <a:p>
            <a:pPr>
              <a:lnSpc>
                <a:spcPct val="100000"/>
              </a:lnSpc>
            </a:pPr>
            <a:r>
              <a:rPr lang="en-US" sz="2400" b="1" u="sng" dirty="0">
                <a:latin typeface="+mj-lt"/>
              </a:rPr>
              <a:t>How to fulfill </a:t>
            </a:r>
            <a:r>
              <a:rPr lang="en-US" sz="2400" b="1" u="sng" dirty="0">
                <a:effectLst/>
                <a:latin typeface="+mj-lt"/>
              </a:rPr>
              <a:t>“MODUL BQ: INTERKULTURELLE KOMPETENZ” </a:t>
            </a:r>
            <a:r>
              <a:rPr lang="en-US" sz="2400" b="1" u="sng" dirty="0">
                <a:latin typeface="+mj-lt"/>
              </a:rPr>
              <a:t>c</a:t>
            </a:r>
            <a:r>
              <a:rPr lang="en-US" sz="2400" b="1" u="sng" dirty="0">
                <a:effectLst/>
                <a:latin typeface="+mj-lt"/>
              </a:rPr>
              <a:t>redit?</a:t>
            </a:r>
            <a:endParaRPr lang="de-DE" sz="2400" b="1" u="sng" strike="noStrike" spc="-1" dirty="0">
              <a:solidFill>
                <a:srgbClr val="333333"/>
              </a:solidFill>
              <a:uFill>
                <a:solidFill>
                  <a:srgbClr val="FFFFFF"/>
                </a:solidFill>
              </a:uFill>
              <a:latin typeface="+mj-lt"/>
            </a:endParaRPr>
          </a:p>
        </p:txBody>
      </p:sp>
      <p:sp>
        <p:nvSpPr>
          <p:cNvPr id="202" name="TextShape 2"/>
          <p:cNvSpPr txBox="1"/>
          <p:nvPr/>
        </p:nvSpPr>
        <p:spPr>
          <a:xfrm>
            <a:off x="719280" y="1786377"/>
            <a:ext cx="7626870" cy="4421373"/>
          </a:xfrm>
          <a:prstGeom prst="rect">
            <a:avLst/>
          </a:prstGeom>
          <a:noFill/>
          <a:ln>
            <a:noFill/>
          </a:ln>
        </p:spPr>
        <p:txBody>
          <a:bodyPr lIns="0" tIns="0" rIns="0" bIns="0"/>
          <a:lstStyle/>
          <a:p>
            <a:pPr marL="457560" indent="-457200">
              <a:lnSpc>
                <a:spcPct val="150000"/>
              </a:lnSpc>
              <a:buClr>
                <a:srgbClr val="333333"/>
              </a:buClr>
              <a:buFont typeface="+mj-lt"/>
              <a:buAutoNum type="arabicPeriod"/>
            </a:pPr>
            <a:r>
              <a:rPr lang="en-US" dirty="0">
                <a:effectLst/>
              </a:rPr>
              <a:t>You can take courses in </a:t>
            </a:r>
            <a:r>
              <a:rPr lang="en-US" b="1" dirty="0">
                <a:effectLst/>
              </a:rPr>
              <a:t>other departments </a:t>
            </a:r>
            <a:r>
              <a:rPr lang="en-US" dirty="0">
                <a:effectLst/>
              </a:rPr>
              <a:t>and count that towards your “Modul BQ: </a:t>
            </a:r>
            <a:r>
              <a:rPr lang="en-US" dirty="0" err="1">
                <a:effectLst/>
              </a:rPr>
              <a:t>Interkultruelle</a:t>
            </a:r>
            <a:r>
              <a:rPr lang="en-US" dirty="0">
                <a:effectLst/>
              </a:rPr>
              <a:t> </a:t>
            </a:r>
            <a:r>
              <a:rPr lang="en-US" dirty="0" err="1">
                <a:effectLst/>
              </a:rPr>
              <a:t>Kompetnz</a:t>
            </a:r>
            <a:r>
              <a:rPr lang="en-US" dirty="0">
                <a:effectLst/>
              </a:rPr>
              <a:t> (21-BQ-LA)” credit.</a:t>
            </a:r>
          </a:p>
          <a:p>
            <a:pPr marL="457560" indent="-457200">
              <a:lnSpc>
                <a:spcPct val="150000"/>
              </a:lnSpc>
              <a:buClr>
                <a:srgbClr val="333333"/>
              </a:buClr>
              <a:buFont typeface="+mj-lt"/>
              <a:buAutoNum type="arabicPeriod"/>
            </a:pPr>
            <a:r>
              <a:rPr lang="en-US" dirty="0">
                <a:effectLst/>
              </a:rPr>
              <a:t>The Department of Korean Studies offers two courses </a:t>
            </a:r>
            <a:r>
              <a:rPr lang="en-US" b="1" dirty="0">
                <a:effectLst/>
              </a:rPr>
              <a:t>“</a:t>
            </a:r>
            <a:r>
              <a:rPr lang="en-US" b="1" dirty="0" err="1">
                <a:effectLst/>
              </a:rPr>
              <a:t>Vorbereitungskurs</a:t>
            </a:r>
            <a:r>
              <a:rPr lang="en-US" b="1" dirty="0">
                <a:effectLst/>
              </a:rPr>
              <a:t> </a:t>
            </a:r>
            <a:r>
              <a:rPr lang="en-US" b="1" dirty="0" err="1">
                <a:effectLst/>
              </a:rPr>
              <a:t>Interkulturalität</a:t>
            </a:r>
            <a:r>
              <a:rPr lang="en-US" b="1" dirty="0">
                <a:effectLst/>
              </a:rPr>
              <a:t>” </a:t>
            </a:r>
            <a:r>
              <a:rPr lang="en-US" dirty="0">
                <a:effectLst/>
              </a:rPr>
              <a:t>and </a:t>
            </a:r>
            <a:r>
              <a:rPr lang="en-US" b="1" dirty="0">
                <a:effectLst/>
              </a:rPr>
              <a:t>“</a:t>
            </a:r>
            <a:r>
              <a:rPr lang="en-US" b="1" dirty="0" err="1">
                <a:effectLst/>
              </a:rPr>
              <a:t>Nachbereitungskurs</a:t>
            </a:r>
            <a:r>
              <a:rPr lang="en-US" b="1" dirty="0">
                <a:effectLst/>
              </a:rPr>
              <a:t> </a:t>
            </a:r>
            <a:r>
              <a:rPr lang="en-US" b="1" dirty="0" err="1">
                <a:effectLst/>
              </a:rPr>
              <a:t>Interkulturalität</a:t>
            </a:r>
            <a:r>
              <a:rPr lang="en-US" b="1" dirty="0">
                <a:effectLst/>
              </a:rPr>
              <a:t>.” </a:t>
            </a:r>
            <a:r>
              <a:rPr lang="en-US" dirty="0">
                <a:effectLst/>
              </a:rPr>
              <a:t>You can take both courses and each receive 3ECTS (</a:t>
            </a:r>
            <a:r>
              <a:rPr lang="en-US" dirty="0" err="1">
                <a:effectLst/>
              </a:rPr>
              <a:t>unbenoted</a:t>
            </a:r>
            <a:r>
              <a:rPr lang="en-US" dirty="0">
                <a:effectLst/>
              </a:rPr>
              <a:t>).</a:t>
            </a:r>
          </a:p>
          <a:p>
            <a:pPr marL="457560" indent="-457200">
              <a:lnSpc>
                <a:spcPct val="150000"/>
              </a:lnSpc>
              <a:buClr>
                <a:srgbClr val="333333"/>
              </a:buClr>
              <a:buFont typeface="+mj-lt"/>
              <a:buAutoNum type="arabicPeriod"/>
            </a:pPr>
            <a:r>
              <a:rPr lang="en-US" dirty="0">
                <a:effectLst/>
              </a:rPr>
              <a:t>Your </a:t>
            </a:r>
            <a:r>
              <a:rPr lang="en-US" b="1" dirty="0">
                <a:effectLst/>
              </a:rPr>
              <a:t>work experience </a:t>
            </a:r>
            <a:r>
              <a:rPr lang="en-US" dirty="0">
                <a:effectLst/>
              </a:rPr>
              <a:t>in Germany </a:t>
            </a:r>
          </a:p>
          <a:p>
            <a:pPr marL="360">
              <a:lnSpc>
                <a:spcPct val="150000"/>
              </a:lnSpc>
              <a:buClr>
                <a:srgbClr val="333333"/>
              </a:buClr>
            </a:pPr>
            <a:r>
              <a:rPr lang="en-US" dirty="0"/>
              <a:t>- Does not have to be Korea related work experience!</a:t>
            </a:r>
            <a:endParaRPr lang="en-US" dirty="0">
              <a:effectLst/>
            </a:endParaRPr>
          </a:p>
          <a:p>
            <a:pPr marL="360">
              <a:lnSpc>
                <a:spcPct val="150000"/>
              </a:lnSpc>
              <a:buClr>
                <a:srgbClr val="333333"/>
              </a:buClr>
            </a:pPr>
            <a:r>
              <a:rPr lang="en-US" dirty="0"/>
              <a:t>- Submit the “letter of proof” to </a:t>
            </a:r>
            <a:r>
              <a:rPr lang="en-US" sz="1800" dirty="0" err="1">
                <a:effectLst/>
                <a:ea typeface="Malgun Gothic" panose="020B0503020000020004" pitchFamily="34" charset="-127"/>
                <a:cs typeface="Times New Roman" panose="02020603050405020304" pitchFamily="18" charset="0"/>
              </a:rPr>
              <a:t>Prüfungsamt</a:t>
            </a:r>
            <a:r>
              <a:rPr lang="en-US" sz="1800" dirty="0">
                <a:effectLst/>
                <a:ea typeface="Malgun Gothic" panose="020B0503020000020004" pitchFamily="34" charset="-127"/>
                <a:cs typeface="Times New Roman" panose="02020603050405020304" pitchFamily="18" charset="0"/>
              </a:rPr>
              <a:t> (Ms. Sonja Bauer/ </a:t>
            </a:r>
            <a:r>
              <a:rPr lang="en-US" sz="1800" dirty="0" err="1">
                <a:effectLst/>
                <a:ea typeface="Malgun Gothic" panose="020B0503020000020004" pitchFamily="34" charset="-127"/>
                <a:cs typeface="Times New Roman" panose="02020603050405020304" pitchFamily="18" charset="0"/>
              </a:rPr>
              <a:t>sonja.bauer@uni-tuebingen.de</a:t>
            </a:r>
            <a:r>
              <a:rPr lang="en-US" sz="1800" dirty="0">
                <a:effectLst/>
                <a:ea typeface="Malgun Gothic" panose="020B0503020000020004" pitchFamily="34" charset="-127"/>
                <a:cs typeface="Times New Roman" panose="02020603050405020304" pitchFamily="18" charset="0"/>
              </a:rPr>
              <a:t>) </a:t>
            </a:r>
            <a:endParaRPr lang="en-US" dirty="0">
              <a:effectLst/>
            </a:endParaRPr>
          </a:p>
          <a:p>
            <a:pPr marL="360">
              <a:lnSpc>
                <a:spcPct val="150000"/>
              </a:lnSpc>
              <a:buClr>
                <a:srgbClr val="333333"/>
              </a:buClr>
            </a:pPr>
            <a:r>
              <a:rPr lang="en-US" dirty="0">
                <a:effectLst/>
              </a:rPr>
              <a:t>4.     Fulfill the credit during your time in Korea (max. 15 ECTS)</a:t>
            </a:r>
          </a:p>
          <a:p>
            <a:pPr marL="360">
              <a:lnSpc>
                <a:spcPct val="150000"/>
              </a:lnSpc>
              <a:buClr>
                <a:srgbClr val="333333"/>
              </a:buClr>
            </a:pPr>
            <a:endParaRPr lang="en-US" dirty="0">
              <a:effectLst/>
            </a:endParaRPr>
          </a:p>
          <a:p>
            <a:pPr marL="457560" indent="-457200">
              <a:lnSpc>
                <a:spcPct val="150000"/>
              </a:lnSpc>
              <a:buClr>
                <a:srgbClr val="333333"/>
              </a:buClr>
              <a:buFont typeface="+mj-lt"/>
              <a:buAutoNum type="arabicPeriod"/>
            </a:pPr>
            <a:endParaRPr lang="en-US" sz="1600" b="0" strike="noStrike" spc="-1" dirty="0">
              <a:solidFill>
                <a:srgbClr val="333333"/>
              </a:solidFill>
              <a:uFill>
                <a:solidFill>
                  <a:srgbClr val="FFFFFF"/>
                </a:solidFill>
              </a:uFill>
            </a:endParaRPr>
          </a:p>
          <a:p>
            <a:pPr marL="457560" indent="-457200">
              <a:lnSpc>
                <a:spcPct val="150000"/>
              </a:lnSpc>
              <a:buClr>
                <a:srgbClr val="333333"/>
              </a:buClr>
              <a:buFont typeface="+mj-lt"/>
              <a:buAutoNum type="arabicPeriod"/>
            </a:pPr>
            <a:endParaRPr lang="en-US" sz="1600" b="0" strike="noStrike" spc="-1" dirty="0">
              <a:solidFill>
                <a:srgbClr val="333333"/>
              </a:solidFill>
              <a:uFill>
                <a:solidFill>
                  <a:srgbClr val="FFFFFF"/>
                </a:solidFill>
              </a:uFill>
            </a:endParaRPr>
          </a:p>
          <a:p>
            <a:pPr marL="360" algn="ctr">
              <a:buClr>
                <a:srgbClr val="333333"/>
              </a:buClr>
            </a:pP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For</a:t>
            </a: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further</a:t>
            </a: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information</a:t>
            </a:r>
            <a:r>
              <a:rPr lang="de-DE" sz="1600" spc="-1" dirty="0">
                <a:solidFill>
                  <a:srgbClr val="333333"/>
                </a:solidFill>
                <a:uFill>
                  <a:solidFill>
                    <a:srgbClr val="FFFFFF"/>
                  </a:solidFill>
                </a:uFill>
              </a:rPr>
              <a:t> on BQ Module </a:t>
            </a:r>
            <a:r>
              <a:rPr lang="de-DE" sz="1600" spc="-1" dirty="0" err="1">
                <a:solidFill>
                  <a:srgbClr val="333333"/>
                </a:solidFill>
                <a:uFill>
                  <a:solidFill>
                    <a:srgbClr val="FFFFFF"/>
                  </a:solidFill>
                </a:uFill>
              </a:rPr>
              <a:t>refer</a:t>
            </a:r>
            <a:r>
              <a:rPr lang="de-DE" sz="1600" spc="-1" dirty="0">
                <a:solidFill>
                  <a:srgbClr val="333333"/>
                </a:solidFill>
                <a:uFill>
                  <a:solidFill>
                    <a:srgbClr val="FFFFFF"/>
                  </a:solidFill>
                </a:uFill>
              </a:rPr>
              <a:t> to the </a:t>
            </a:r>
            <a:r>
              <a:rPr lang="de-DE" sz="1600" spc="-1" dirty="0" err="1">
                <a:solidFill>
                  <a:srgbClr val="333333"/>
                </a:solidFill>
                <a:uFill>
                  <a:solidFill>
                    <a:srgbClr val="FFFFFF"/>
                  </a:solidFill>
                </a:uFill>
              </a:rPr>
              <a:t>guideline</a:t>
            </a:r>
            <a:r>
              <a:rPr lang="de-DE" sz="1600" spc="-1" dirty="0">
                <a:solidFill>
                  <a:srgbClr val="333333"/>
                </a:solidFill>
                <a:uFill>
                  <a:solidFill>
                    <a:srgbClr val="FFFFFF"/>
                  </a:solidFill>
                </a:uFill>
              </a:rPr>
              <a:t> </a:t>
            </a:r>
            <a:r>
              <a:rPr lang="de-DE" sz="1600" spc="-1" dirty="0" err="1">
                <a:solidFill>
                  <a:srgbClr val="333333"/>
                </a:solidFill>
                <a:uFill>
                  <a:solidFill>
                    <a:srgbClr val="FFFFFF"/>
                  </a:solidFill>
                </a:uFill>
              </a:rPr>
              <a:t>provided</a:t>
            </a:r>
            <a:r>
              <a:rPr lang="de-DE" sz="1600" spc="-1" dirty="0">
                <a:solidFill>
                  <a:srgbClr val="333333"/>
                </a:solidFill>
                <a:uFill>
                  <a:solidFill>
                    <a:srgbClr val="FFFFFF"/>
                  </a:solidFill>
                </a:uFill>
              </a:rPr>
              <a:t> online</a:t>
            </a:r>
            <a:r>
              <a:rPr lang="de-DE" sz="1600" spc="-1" dirty="0">
                <a:solidFill>
                  <a:srgbClr val="333333"/>
                </a:solidFill>
                <a:uFill>
                  <a:solidFill>
                    <a:srgbClr val="FFFFFF"/>
                  </a:solidFill>
                </a:uFill>
                <a:sym typeface="Wingdings" panose="05000000000000000000" pitchFamily="2" charset="2"/>
              </a:rPr>
              <a:t></a:t>
            </a:r>
            <a:r>
              <a:rPr lang="de-DE" sz="1600" spc="-1" dirty="0">
                <a:solidFill>
                  <a:srgbClr val="333333"/>
                </a:solidFill>
                <a:uFill>
                  <a:solidFill>
                    <a:srgbClr val="FFFFFF"/>
                  </a:solidFill>
                </a:uFill>
              </a:rPr>
              <a:t> Korean Studies </a:t>
            </a:r>
            <a:r>
              <a:rPr lang="de-DE" sz="1600" spc="-1" dirty="0" err="1">
                <a:solidFill>
                  <a:srgbClr val="333333"/>
                </a:solidFill>
                <a:uFill>
                  <a:solidFill>
                    <a:srgbClr val="FFFFFF"/>
                  </a:solidFill>
                </a:uFill>
              </a:rPr>
              <a:t>website</a:t>
            </a:r>
            <a:r>
              <a:rPr lang="de-DE" sz="1600" spc="-1" dirty="0">
                <a:solidFill>
                  <a:srgbClr val="333333"/>
                </a:solidFill>
                <a:uFill>
                  <a:solidFill>
                    <a:srgbClr val="FFFFFF"/>
                  </a:solidFill>
                </a:uFill>
              </a:rPr>
              <a:t> &gt; Studium &gt; Studiengänge &gt; B.A. Koreanistik/Korean Studies</a:t>
            </a:r>
            <a:endParaRPr lang="de-DE" sz="1600" b="0" strike="noStrike" spc="-1" dirty="0">
              <a:solidFill>
                <a:srgbClr val="333333"/>
              </a:solidFill>
              <a:uFill>
                <a:solidFill>
                  <a:srgbClr val="FFFFFF"/>
                </a:solidFill>
              </a:uFill>
            </a:endParaRPr>
          </a:p>
        </p:txBody>
      </p:sp>
      <p:sp>
        <p:nvSpPr>
          <p:cNvPr id="203" name="TextShape 3"/>
          <p:cNvSpPr txBox="1"/>
          <p:nvPr/>
        </p:nvSpPr>
        <p:spPr>
          <a:xfrm>
            <a:off x="719280" y="6519960"/>
            <a:ext cx="7705440" cy="153720"/>
          </a:xfrm>
          <a:prstGeom prst="rect">
            <a:avLst/>
          </a:prstGeom>
          <a:noFill/>
          <a:ln>
            <a:noFill/>
          </a:ln>
        </p:spPr>
        <p:txBody>
          <a:bodyPr lIns="0" tIns="0" rIns="0" bIns="0"/>
          <a:lstStyle/>
          <a:p>
            <a:fld id="{D1677FE8-C01E-4BD8-9C0E-046143C6E091}" type="slidenum">
              <a:rPr lang="de-DE" sz="1000" strike="noStrike" spc="-1">
                <a:solidFill>
                  <a:srgbClr val="333333"/>
                </a:solidFill>
                <a:uFill>
                  <a:solidFill>
                    <a:srgbClr val="FFFFFF"/>
                  </a:solidFill>
                </a:uFill>
                <a:latin typeface="Arial"/>
              </a:rPr>
              <a:pPr/>
              <a:t>9</a:t>
            </a:fld>
            <a:r>
              <a:rPr lang="de-DE" sz="1000" strike="noStrike" spc="-1" dirty="0">
                <a:solidFill>
                  <a:srgbClr val="333333"/>
                </a:solidFill>
                <a:uFill>
                  <a:solidFill>
                    <a:srgbClr val="FFFFFF"/>
                  </a:solidFill>
                </a:uFill>
                <a:latin typeface="Arial"/>
              </a:rPr>
              <a:t> | </a:t>
            </a:r>
            <a:r>
              <a:rPr lang="de-DE" sz="1000" dirty="0"/>
              <a:t>TUCKU - </a:t>
            </a:r>
            <a:r>
              <a:rPr lang="en-US" sz="1000" dirty="0"/>
              <a:t>Exchange Year Info Event 2023 </a:t>
            </a:r>
            <a:r>
              <a:rPr lang="de-DE" sz="1000" strike="noStrike" spc="-1" dirty="0">
                <a:solidFill>
                  <a:srgbClr val="333333"/>
                </a:solidFill>
                <a:uFill>
                  <a:solidFill>
                    <a:srgbClr val="FFFFFF"/>
                  </a:solidFill>
                </a:uFill>
                <a:latin typeface="Arial"/>
              </a:rPr>
              <a:t>	                                                                                                                                      </a:t>
            </a:r>
            <a:endParaRPr lang="de-DE" sz="140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 Uni Tübingen</Template>
  <TotalTime>1611</TotalTime>
  <Words>1158</Words>
  <Application>Microsoft Macintosh PowerPoint</Application>
  <PresentationFormat>On-screen Show (4:3)</PresentationFormat>
  <Paragraphs>149</Paragraphs>
  <Slides>14</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StarSymbol</vt:lpstr>
      <vt:lpstr>Arial</vt:lpstr>
      <vt:lpstr>Franklin Gothic Book</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Document 1 - Contents</vt:lpstr>
      <vt:lpstr>PowerPoint Presentation</vt:lpstr>
      <vt:lpstr>PowerPoint Presentation</vt:lpstr>
      <vt:lpstr>PowerPoint Presentation</vt:lpstr>
      <vt:lpstr>BQ Module </vt:lpstr>
      <vt:lpstr>PowerPoint Presentation</vt:lpstr>
      <vt:lpstr>PowerPoint Presentation</vt:lpstr>
      <vt:lpstr>Other Infos</vt:lpstr>
      <vt:lpstr>PowerPoint Presentation</vt:lpstr>
    </vt:vector>
  </TitlesOfParts>
  <Company>BBDO Services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(max. zweizeilig/linksbündig) Headline (Ausrichtung am Fuß) 28 / 32 p</dc:title>
  <dc:subject/>
  <dc:creator>christian zander</dc:creator>
  <dc:description/>
  <cp:lastModifiedBy>Microsoft Office User</cp:lastModifiedBy>
  <cp:revision>218</cp:revision>
  <cp:lastPrinted>2011-11-15T22:44:59Z</cp:lastPrinted>
  <dcterms:created xsi:type="dcterms:W3CDTF">2010-09-13T12:09:07Z</dcterms:created>
  <dcterms:modified xsi:type="dcterms:W3CDTF">2023-01-23T08:41:19Z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BBDO Services GmbH</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Bildschirmpräsentation (4:3)</vt:lpwstr>
  </property>
  <property fmtid="{D5CDD505-2E9C-101B-9397-08002B2CF9AE}" pid="10" name="ScaleCrop">
    <vt:bool>false</vt:bool>
  </property>
  <property fmtid="{D5CDD505-2E9C-101B-9397-08002B2CF9AE}" pid="11" name="ShareDoc">
    <vt:bool>false</vt:bool>
  </property>
  <property fmtid="{D5CDD505-2E9C-101B-9397-08002B2CF9AE}" pid="12" name="Slides">
    <vt:i4>19</vt:i4>
  </property>
</Properties>
</file>