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0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3" r:id="rId2"/>
    <p:sldMasterId id="2147483678" r:id="rId3"/>
  </p:sldMasterIdLst>
  <p:notesMasterIdLst>
    <p:notesMasterId r:id="rId26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</p:sldIdLst>
  <p:sldSz cx="9144000" cy="6858000" type="screen4x3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2" roundtripDataSignature="AMtx7mjGhEiAe9SZaTG32clUXjgJPb9Fo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YEWON Andrea Lee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103E7FE-F163-4BEB-BAA8-84DBD179FF66}">
  <a:tblStyle styleId="{D103E7FE-F163-4BEB-BAA8-84DBD179FF66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1522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customschemas.google.com/relationships/presentationmetadata" Target="metadata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35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3-06-14T14:06:17.001" idx="1">
    <p:pos x="231" y="595"/>
    <p:text>add! content course you take must be broadly in the topic of Korea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ommentPostId="AAAAzMAOOBg"/>
      </p:ext>
    </p:extLst>
  </p:cm>
  <p:cm authorId="0" dt="2023-06-14T14:06:17.001" idx="2">
    <p:pos x="231" y="595"/>
    <p:text>same with the minors</p:text>
    <p:extLst>
      <p:ext uri="{C676402C-5697-4E1C-873F-D02D1690AC5C}">
        <p15:threadingInfo xmlns:p15="http://schemas.microsoft.com/office/powerpoint/2012/main" timeZoneBias="0">
          <p15:parentCm authorId="0" idx="1"/>
        </p15:threadingInfo>
      </p:ext>
      <p:ext uri="http://customooxmlschemas.google.com/">
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ommentPostId="AAAAzMAOOBo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3-06-14T13:59:19.447" idx="3">
    <p:pos x="231" y="821"/>
    <p:text>Do our minors need to do a BQ with us? I think not? I erased the BQ category....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ommentPostId="AAAAzMAOOBk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33150" y="744475"/>
            <a:ext cx="4532000" cy="3722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51a9d2e6d0_0_10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g251a9d2e6d0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8" name="Google Shape;268;p10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Do this process right after returning….do not push it to later when you want to graduate…the process takes time</a:t>
            </a:r>
            <a:endParaRPr/>
          </a:p>
        </p:txBody>
      </p:sp>
      <p:sp>
        <p:nvSpPr>
          <p:cNvPr id="269" name="Google Shape;269;p10:notes"/>
          <p:cNvSpPr txBox="1">
            <a:spLocks noGrp="1"/>
          </p:cNvSpPr>
          <p:nvPr>
            <p:ph type="sldNum" idx="12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</a:t>
            </a:fld>
            <a:endParaRPr sz="1400" b="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1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275" name="Google Shape;27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3150" y="744475"/>
            <a:ext cx="4532000" cy="3722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2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281" name="Google Shape;28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3150" y="744475"/>
            <a:ext cx="4532000" cy="3722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3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287" name="Google Shape;28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4:notes"/>
          <p:cNvSpPr txBox="1">
            <a:spLocks noGrp="1"/>
          </p:cNvSpPr>
          <p:nvPr>
            <p:ph type="body" idx="1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Stipendium: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Asiana Airlines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Auslands BAFöG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DAAD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MAKES DAAD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Diverse Stipendien</a:t>
            </a:r>
            <a:endParaRPr/>
          </a:p>
        </p:txBody>
      </p:sp>
      <p:sp>
        <p:nvSpPr>
          <p:cNvPr id="294" name="Google Shape;294;p14:notes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sz="1400" b="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5" name="Google Shape;29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5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0" name="Google Shape;310;p16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If you are in Korea and cannot come to the meeting yourself, send a representative---explain all the situation to a friend</a:t>
            </a:r>
            <a:endParaRPr/>
          </a:p>
        </p:txBody>
      </p:sp>
      <p:sp>
        <p:nvSpPr>
          <p:cNvPr id="311" name="Google Shape;311;p16:notes"/>
          <p:cNvSpPr txBox="1">
            <a:spLocks noGrp="1"/>
          </p:cNvSpPr>
          <p:nvPr>
            <p:ph type="sldNum" idx="12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17</a:t>
            </a:fld>
            <a:endParaRPr sz="1400" b="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7:notes"/>
          <p:cNvSpPr txBox="1">
            <a:spLocks noGrp="1"/>
          </p:cNvSpPr>
          <p:nvPr>
            <p:ph type="body" idx="1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17:notes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sz="1400" b="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9" name="Google Shape;31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8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p2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Unique feature of our program… </a:t>
            </a:r>
            <a:endParaRPr/>
          </a:p>
        </p:txBody>
      </p:sp>
      <p:sp>
        <p:nvSpPr>
          <p:cNvPr id="195" name="Google Shape;195;p2:notes"/>
          <p:cNvSpPr txBox="1">
            <a:spLocks noGrp="1"/>
          </p:cNvSpPr>
          <p:nvPr>
            <p:ph type="sldNum" idx="12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fld>
            <a:endParaRPr sz="1400" b="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9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0" name="Google Shape;340;p20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For those in the normal or “behind track” the recommendation is to still take the 6semester courses early on and start thinking of your thesis topic seriously….have a meeting by the end of 6</a:t>
            </a:r>
            <a:r>
              <a:rPr lang="en-US" baseline="30000"/>
              <a:t>th</a:t>
            </a:r>
            <a:r>
              <a:rPr lang="en-US"/>
              <a:t> semester…so throughout the rest of the semester you can write your thesis while fulfilling your course requirements.</a:t>
            </a:r>
            <a:endParaRPr/>
          </a:p>
        </p:txBody>
      </p:sp>
      <p:sp>
        <p:nvSpPr>
          <p:cNvPr id="341" name="Google Shape;341;p20:notes"/>
          <p:cNvSpPr txBox="1">
            <a:spLocks noGrp="1"/>
          </p:cNvSpPr>
          <p:nvPr>
            <p:ph type="sldNum" idx="12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21</a:t>
            </a:fld>
            <a:endParaRPr sz="1400" b="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1:notes"/>
          <p:cNvSpPr txBox="1">
            <a:spLocks noGrp="1"/>
          </p:cNvSpPr>
          <p:nvPr>
            <p:ph type="body" idx="1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Photo by Manuel Schönfeld_Fotolia_95673822_M</a:t>
            </a:r>
            <a:endParaRPr/>
          </a:p>
        </p:txBody>
      </p:sp>
      <p:sp>
        <p:nvSpPr>
          <p:cNvPr id="347" name="Google Shape;347;p21:notes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22</a:t>
            </a:fld>
            <a:endParaRPr sz="1400" b="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8" name="Google Shape;34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3150" y="744475"/>
            <a:ext cx="4532000" cy="3722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201" name="Google Shape;2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206" name="Google Shape;2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5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215" name="Google Shape;21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6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222" name="Google Shape;22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8" name="Google Shape;228;p7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/>
              <a:t>However, the content course should be unrelated to Korea!—to be recognized as BQ</a:t>
            </a:r>
            <a:endParaRPr/>
          </a:p>
        </p:txBody>
      </p:sp>
      <p:sp>
        <p:nvSpPr>
          <p:cNvPr id="229" name="Google Shape;229;p7:notes"/>
          <p:cNvSpPr txBox="1">
            <a:spLocks noGrp="1"/>
          </p:cNvSpPr>
          <p:nvPr>
            <p:ph type="sldNum" idx="12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fld>
            <a:endParaRPr sz="1400" b="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8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6" name="Google Shape;246;p9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9:notes"/>
          <p:cNvSpPr txBox="1">
            <a:spLocks noGrp="1"/>
          </p:cNvSpPr>
          <p:nvPr>
            <p:ph type="sldNum" idx="12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</a:t>
            </a:fld>
            <a:endParaRPr sz="1400" b="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0"/>
          <p:cNvSpPr txBox="1">
            <a:spLocks noGrp="1"/>
          </p:cNvSpPr>
          <p:nvPr>
            <p:ph type="title"/>
          </p:nvPr>
        </p:nvSpPr>
        <p:spPr>
          <a:xfrm>
            <a:off x="719280" y="1368360"/>
            <a:ext cx="7700760" cy="35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0"/>
          <p:cNvSpPr txBox="1">
            <a:spLocks noGrp="1"/>
          </p:cNvSpPr>
          <p:nvPr>
            <p:ph type="body" idx="1"/>
          </p:nvPr>
        </p:nvSpPr>
        <p:spPr>
          <a:xfrm>
            <a:off x="719280" y="1798560"/>
            <a:ext cx="3757680" cy="435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body" idx="2"/>
          </p:nvPr>
        </p:nvSpPr>
        <p:spPr>
          <a:xfrm>
            <a:off x="4665240" y="1798560"/>
            <a:ext cx="3757680" cy="20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40"/>
          <p:cNvSpPr txBox="1">
            <a:spLocks noGrp="1"/>
          </p:cNvSpPr>
          <p:nvPr>
            <p:ph type="body" idx="3"/>
          </p:nvPr>
        </p:nvSpPr>
        <p:spPr>
          <a:xfrm>
            <a:off x="4665240" y="4075560"/>
            <a:ext cx="3757680" cy="20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1"/>
          <p:cNvSpPr txBox="1">
            <a:spLocks noGrp="1"/>
          </p:cNvSpPr>
          <p:nvPr>
            <p:ph type="title"/>
          </p:nvPr>
        </p:nvSpPr>
        <p:spPr>
          <a:xfrm>
            <a:off x="719280" y="1368360"/>
            <a:ext cx="7700760" cy="35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1"/>
          <p:cNvSpPr txBox="1">
            <a:spLocks noGrp="1"/>
          </p:cNvSpPr>
          <p:nvPr>
            <p:ph type="body" idx="1"/>
          </p:nvPr>
        </p:nvSpPr>
        <p:spPr>
          <a:xfrm>
            <a:off x="719280" y="1798560"/>
            <a:ext cx="3757680" cy="20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41"/>
          <p:cNvSpPr txBox="1">
            <a:spLocks noGrp="1"/>
          </p:cNvSpPr>
          <p:nvPr>
            <p:ph type="body" idx="2"/>
          </p:nvPr>
        </p:nvSpPr>
        <p:spPr>
          <a:xfrm>
            <a:off x="4665240" y="1798560"/>
            <a:ext cx="3757680" cy="20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body" idx="3"/>
          </p:nvPr>
        </p:nvSpPr>
        <p:spPr>
          <a:xfrm>
            <a:off x="719280" y="4075560"/>
            <a:ext cx="7700760" cy="20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2"/>
          <p:cNvSpPr txBox="1">
            <a:spLocks noGrp="1"/>
          </p:cNvSpPr>
          <p:nvPr>
            <p:ph type="title"/>
          </p:nvPr>
        </p:nvSpPr>
        <p:spPr>
          <a:xfrm>
            <a:off x="719280" y="1368360"/>
            <a:ext cx="7700760" cy="35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2"/>
          <p:cNvSpPr txBox="1">
            <a:spLocks noGrp="1"/>
          </p:cNvSpPr>
          <p:nvPr>
            <p:ph type="body" idx="1"/>
          </p:nvPr>
        </p:nvSpPr>
        <p:spPr>
          <a:xfrm>
            <a:off x="719280" y="1798560"/>
            <a:ext cx="7700760" cy="20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42"/>
          <p:cNvSpPr txBox="1">
            <a:spLocks noGrp="1"/>
          </p:cNvSpPr>
          <p:nvPr>
            <p:ph type="body" idx="2"/>
          </p:nvPr>
        </p:nvSpPr>
        <p:spPr>
          <a:xfrm>
            <a:off x="719280" y="4075560"/>
            <a:ext cx="7700760" cy="20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3"/>
          <p:cNvSpPr txBox="1">
            <a:spLocks noGrp="1"/>
          </p:cNvSpPr>
          <p:nvPr>
            <p:ph type="title"/>
          </p:nvPr>
        </p:nvSpPr>
        <p:spPr>
          <a:xfrm>
            <a:off x="719280" y="1368360"/>
            <a:ext cx="7700760" cy="35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3"/>
          <p:cNvSpPr txBox="1">
            <a:spLocks noGrp="1"/>
          </p:cNvSpPr>
          <p:nvPr>
            <p:ph type="body" idx="1"/>
          </p:nvPr>
        </p:nvSpPr>
        <p:spPr>
          <a:xfrm>
            <a:off x="719280" y="1798560"/>
            <a:ext cx="3757680" cy="20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43"/>
          <p:cNvSpPr txBox="1">
            <a:spLocks noGrp="1"/>
          </p:cNvSpPr>
          <p:nvPr>
            <p:ph type="body" idx="2"/>
          </p:nvPr>
        </p:nvSpPr>
        <p:spPr>
          <a:xfrm>
            <a:off x="4665240" y="1798560"/>
            <a:ext cx="3757680" cy="20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43"/>
          <p:cNvSpPr txBox="1">
            <a:spLocks noGrp="1"/>
          </p:cNvSpPr>
          <p:nvPr>
            <p:ph type="body" idx="3"/>
          </p:nvPr>
        </p:nvSpPr>
        <p:spPr>
          <a:xfrm>
            <a:off x="4665240" y="4075560"/>
            <a:ext cx="3757680" cy="20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43"/>
          <p:cNvSpPr txBox="1">
            <a:spLocks noGrp="1"/>
          </p:cNvSpPr>
          <p:nvPr>
            <p:ph type="body" idx="4"/>
          </p:nvPr>
        </p:nvSpPr>
        <p:spPr>
          <a:xfrm>
            <a:off x="719280" y="4075560"/>
            <a:ext cx="3757680" cy="20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4"/>
          <p:cNvSpPr txBox="1">
            <a:spLocks noGrp="1"/>
          </p:cNvSpPr>
          <p:nvPr>
            <p:ph type="title"/>
          </p:nvPr>
        </p:nvSpPr>
        <p:spPr>
          <a:xfrm>
            <a:off x="719280" y="1368360"/>
            <a:ext cx="7700760" cy="35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44"/>
          <p:cNvSpPr txBox="1">
            <a:spLocks noGrp="1"/>
          </p:cNvSpPr>
          <p:nvPr>
            <p:ph type="body" idx="1"/>
          </p:nvPr>
        </p:nvSpPr>
        <p:spPr>
          <a:xfrm>
            <a:off x="719280" y="1798560"/>
            <a:ext cx="7700760" cy="435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44"/>
          <p:cNvSpPr txBox="1">
            <a:spLocks noGrp="1"/>
          </p:cNvSpPr>
          <p:nvPr>
            <p:ph type="body" idx="2"/>
          </p:nvPr>
        </p:nvSpPr>
        <p:spPr>
          <a:xfrm>
            <a:off x="719280" y="1798560"/>
            <a:ext cx="7700760" cy="435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3" name="Google Shape;63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37800" y="1798560"/>
            <a:ext cx="5463000" cy="4358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37800" y="1798560"/>
            <a:ext cx="5463000" cy="4358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7"/>
          <p:cNvSpPr txBox="1">
            <a:spLocks noGrp="1"/>
          </p:cNvSpPr>
          <p:nvPr>
            <p:ph type="title"/>
          </p:nvPr>
        </p:nvSpPr>
        <p:spPr>
          <a:xfrm>
            <a:off x="719280" y="1368360"/>
            <a:ext cx="7700760" cy="35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7"/>
          <p:cNvSpPr txBox="1">
            <a:spLocks noGrp="1"/>
          </p:cNvSpPr>
          <p:nvPr>
            <p:ph type="body" idx="1"/>
          </p:nvPr>
        </p:nvSpPr>
        <p:spPr>
          <a:xfrm>
            <a:off x="719280" y="1798560"/>
            <a:ext cx="7700760" cy="435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8"/>
          <p:cNvSpPr txBox="1">
            <a:spLocks noGrp="1"/>
          </p:cNvSpPr>
          <p:nvPr>
            <p:ph type="subTitle" idx="1"/>
          </p:nvPr>
        </p:nvSpPr>
        <p:spPr>
          <a:xfrm>
            <a:off x="719280" y="1368360"/>
            <a:ext cx="7700760" cy="1648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0"/>
          <p:cNvSpPr txBox="1">
            <a:spLocks noGrp="1"/>
          </p:cNvSpPr>
          <p:nvPr>
            <p:ph type="title"/>
          </p:nvPr>
        </p:nvSpPr>
        <p:spPr>
          <a:xfrm>
            <a:off x="719280" y="1368360"/>
            <a:ext cx="7700760" cy="35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0"/>
          <p:cNvSpPr txBox="1">
            <a:spLocks noGrp="1"/>
          </p:cNvSpPr>
          <p:nvPr>
            <p:ph type="subTitle" idx="1"/>
          </p:nvPr>
        </p:nvSpPr>
        <p:spPr>
          <a:xfrm>
            <a:off x="719280" y="1798560"/>
            <a:ext cx="7700760" cy="435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>
  <p:cSld name="1_Title, Conten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1"/>
          <p:cNvSpPr txBox="1">
            <a:spLocks noGrp="1"/>
          </p:cNvSpPr>
          <p:nvPr>
            <p:ph type="title"/>
          </p:nvPr>
        </p:nvSpPr>
        <p:spPr>
          <a:xfrm>
            <a:off x="719280" y="1368360"/>
            <a:ext cx="7700760" cy="35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1"/>
          <p:cNvSpPr txBox="1">
            <a:spLocks noGrp="1"/>
          </p:cNvSpPr>
          <p:nvPr>
            <p:ph type="body" idx="1"/>
          </p:nvPr>
        </p:nvSpPr>
        <p:spPr>
          <a:xfrm>
            <a:off x="719280" y="1798560"/>
            <a:ext cx="7700760" cy="435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4"/>
          <p:cNvSpPr txBox="1">
            <a:spLocks noGrp="1"/>
          </p:cNvSpPr>
          <p:nvPr>
            <p:ph type="title"/>
          </p:nvPr>
        </p:nvSpPr>
        <p:spPr>
          <a:xfrm>
            <a:off x="719280" y="1368360"/>
            <a:ext cx="7700760" cy="35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4"/>
          <p:cNvSpPr txBox="1">
            <a:spLocks noGrp="1"/>
          </p:cNvSpPr>
          <p:nvPr>
            <p:ph type="subTitle" idx="1"/>
          </p:nvPr>
        </p:nvSpPr>
        <p:spPr>
          <a:xfrm>
            <a:off x="719280" y="1798560"/>
            <a:ext cx="7700760" cy="435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7"/>
          <p:cNvSpPr txBox="1">
            <a:spLocks noGrp="1"/>
          </p:cNvSpPr>
          <p:nvPr>
            <p:ph type="title"/>
          </p:nvPr>
        </p:nvSpPr>
        <p:spPr>
          <a:xfrm>
            <a:off x="719280" y="1368360"/>
            <a:ext cx="7700760" cy="35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57"/>
          <p:cNvSpPr txBox="1">
            <a:spLocks noGrp="1"/>
          </p:cNvSpPr>
          <p:nvPr>
            <p:ph type="subTitle" idx="1"/>
          </p:nvPr>
        </p:nvSpPr>
        <p:spPr>
          <a:xfrm>
            <a:off x="719280" y="1798560"/>
            <a:ext cx="7700760" cy="435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8"/>
          <p:cNvSpPr txBox="1">
            <a:spLocks noGrp="1"/>
          </p:cNvSpPr>
          <p:nvPr>
            <p:ph type="title"/>
          </p:nvPr>
        </p:nvSpPr>
        <p:spPr>
          <a:xfrm>
            <a:off x="719280" y="1368360"/>
            <a:ext cx="7700760" cy="35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58"/>
          <p:cNvSpPr txBox="1">
            <a:spLocks noGrp="1"/>
          </p:cNvSpPr>
          <p:nvPr>
            <p:ph type="body" idx="1"/>
          </p:nvPr>
        </p:nvSpPr>
        <p:spPr>
          <a:xfrm>
            <a:off x="719280" y="1798560"/>
            <a:ext cx="3757680" cy="435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58"/>
          <p:cNvSpPr txBox="1">
            <a:spLocks noGrp="1"/>
          </p:cNvSpPr>
          <p:nvPr>
            <p:ph type="body" idx="2"/>
          </p:nvPr>
        </p:nvSpPr>
        <p:spPr>
          <a:xfrm>
            <a:off x="4665240" y="1798560"/>
            <a:ext cx="3757680" cy="435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59"/>
          <p:cNvSpPr txBox="1">
            <a:spLocks noGrp="1"/>
          </p:cNvSpPr>
          <p:nvPr>
            <p:ph type="title"/>
          </p:nvPr>
        </p:nvSpPr>
        <p:spPr>
          <a:xfrm>
            <a:off x="719280" y="1368360"/>
            <a:ext cx="7700760" cy="35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60"/>
          <p:cNvSpPr txBox="1">
            <a:spLocks noGrp="1"/>
          </p:cNvSpPr>
          <p:nvPr>
            <p:ph type="title"/>
          </p:nvPr>
        </p:nvSpPr>
        <p:spPr>
          <a:xfrm>
            <a:off x="719280" y="1368360"/>
            <a:ext cx="7700760" cy="35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60"/>
          <p:cNvSpPr txBox="1">
            <a:spLocks noGrp="1"/>
          </p:cNvSpPr>
          <p:nvPr>
            <p:ph type="body" idx="1"/>
          </p:nvPr>
        </p:nvSpPr>
        <p:spPr>
          <a:xfrm>
            <a:off x="719280" y="1798560"/>
            <a:ext cx="3757680" cy="20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60"/>
          <p:cNvSpPr txBox="1">
            <a:spLocks noGrp="1"/>
          </p:cNvSpPr>
          <p:nvPr>
            <p:ph type="body" idx="2"/>
          </p:nvPr>
        </p:nvSpPr>
        <p:spPr>
          <a:xfrm>
            <a:off x="719280" y="4075560"/>
            <a:ext cx="3757680" cy="20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60"/>
          <p:cNvSpPr txBox="1">
            <a:spLocks noGrp="1"/>
          </p:cNvSpPr>
          <p:nvPr>
            <p:ph type="body" idx="3"/>
          </p:nvPr>
        </p:nvSpPr>
        <p:spPr>
          <a:xfrm>
            <a:off x="4665240" y="1798560"/>
            <a:ext cx="3757680" cy="435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61"/>
          <p:cNvSpPr txBox="1">
            <a:spLocks noGrp="1"/>
          </p:cNvSpPr>
          <p:nvPr>
            <p:ph type="title"/>
          </p:nvPr>
        </p:nvSpPr>
        <p:spPr>
          <a:xfrm>
            <a:off x="719280" y="1368360"/>
            <a:ext cx="7700760" cy="35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61"/>
          <p:cNvSpPr txBox="1">
            <a:spLocks noGrp="1"/>
          </p:cNvSpPr>
          <p:nvPr>
            <p:ph type="body" idx="1"/>
          </p:nvPr>
        </p:nvSpPr>
        <p:spPr>
          <a:xfrm>
            <a:off x="719280" y="1798560"/>
            <a:ext cx="3757680" cy="435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61"/>
          <p:cNvSpPr txBox="1">
            <a:spLocks noGrp="1"/>
          </p:cNvSpPr>
          <p:nvPr>
            <p:ph type="body" idx="2"/>
          </p:nvPr>
        </p:nvSpPr>
        <p:spPr>
          <a:xfrm>
            <a:off x="4665240" y="1798560"/>
            <a:ext cx="3757680" cy="20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61"/>
          <p:cNvSpPr txBox="1">
            <a:spLocks noGrp="1"/>
          </p:cNvSpPr>
          <p:nvPr>
            <p:ph type="body" idx="3"/>
          </p:nvPr>
        </p:nvSpPr>
        <p:spPr>
          <a:xfrm>
            <a:off x="4665240" y="4075560"/>
            <a:ext cx="3757680" cy="20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62"/>
          <p:cNvSpPr txBox="1">
            <a:spLocks noGrp="1"/>
          </p:cNvSpPr>
          <p:nvPr>
            <p:ph type="title"/>
          </p:nvPr>
        </p:nvSpPr>
        <p:spPr>
          <a:xfrm>
            <a:off x="719280" y="1368360"/>
            <a:ext cx="7700760" cy="35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62"/>
          <p:cNvSpPr txBox="1">
            <a:spLocks noGrp="1"/>
          </p:cNvSpPr>
          <p:nvPr>
            <p:ph type="body" idx="1"/>
          </p:nvPr>
        </p:nvSpPr>
        <p:spPr>
          <a:xfrm>
            <a:off x="719280" y="1798560"/>
            <a:ext cx="3757680" cy="20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62"/>
          <p:cNvSpPr txBox="1">
            <a:spLocks noGrp="1"/>
          </p:cNvSpPr>
          <p:nvPr>
            <p:ph type="body" idx="2"/>
          </p:nvPr>
        </p:nvSpPr>
        <p:spPr>
          <a:xfrm>
            <a:off x="4665240" y="1798560"/>
            <a:ext cx="3757680" cy="20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62"/>
          <p:cNvSpPr txBox="1">
            <a:spLocks noGrp="1"/>
          </p:cNvSpPr>
          <p:nvPr>
            <p:ph type="body" idx="3"/>
          </p:nvPr>
        </p:nvSpPr>
        <p:spPr>
          <a:xfrm>
            <a:off x="719280" y="4075560"/>
            <a:ext cx="7700760" cy="20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3"/>
          <p:cNvSpPr txBox="1">
            <a:spLocks noGrp="1"/>
          </p:cNvSpPr>
          <p:nvPr>
            <p:ph type="title"/>
          </p:nvPr>
        </p:nvSpPr>
        <p:spPr>
          <a:xfrm>
            <a:off x="719280" y="1368360"/>
            <a:ext cx="7700760" cy="35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63"/>
          <p:cNvSpPr txBox="1">
            <a:spLocks noGrp="1"/>
          </p:cNvSpPr>
          <p:nvPr>
            <p:ph type="body" idx="1"/>
          </p:nvPr>
        </p:nvSpPr>
        <p:spPr>
          <a:xfrm>
            <a:off x="719280" y="1798560"/>
            <a:ext cx="7700760" cy="20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63"/>
          <p:cNvSpPr txBox="1">
            <a:spLocks noGrp="1"/>
          </p:cNvSpPr>
          <p:nvPr>
            <p:ph type="body" idx="2"/>
          </p:nvPr>
        </p:nvSpPr>
        <p:spPr>
          <a:xfrm>
            <a:off x="719280" y="4075560"/>
            <a:ext cx="7700760" cy="20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4"/>
          <p:cNvSpPr txBox="1">
            <a:spLocks noGrp="1"/>
          </p:cNvSpPr>
          <p:nvPr>
            <p:ph type="title"/>
          </p:nvPr>
        </p:nvSpPr>
        <p:spPr>
          <a:xfrm>
            <a:off x="719280" y="1368360"/>
            <a:ext cx="7700760" cy="35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64"/>
          <p:cNvSpPr txBox="1">
            <a:spLocks noGrp="1"/>
          </p:cNvSpPr>
          <p:nvPr>
            <p:ph type="body" idx="1"/>
          </p:nvPr>
        </p:nvSpPr>
        <p:spPr>
          <a:xfrm>
            <a:off x="719280" y="1798560"/>
            <a:ext cx="3757680" cy="20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64"/>
          <p:cNvSpPr txBox="1">
            <a:spLocks noGrp="1"/>
          </p:cNvSpPr>
          <p:nvPr>
            <p:ph type="body" idx="2"/>
          </p:nvPr>
        </p:nvSpPr>
        <p:spPr>
          <a:xfrm>
            <a:off x="4665240" y="1798560"/>
            <a:ext cx="3757680" cy="20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64"/>
          <p:cNvSpPr txBox="1">
            <a:spLocks noGrp="1"/>
          </p:cNvSpPr>
          <p:nvPr>
            <p:ph type="body" idx="3"/>
          </p:nvPr>
        </p:nvSpPr>
        <p:spPr>
          <a:xfrm>
            <a:off x="4665240" y="4075560"/>
            <a:ext cx="3757680" cy="20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64"/>
          <p:cNvSpPr txBox="1">
            <a:spLocks noGrp="1"/>
          </p:cNvSpPr>
          <p:nvPr>
            <p:ph type="body" idx="4"/>
          </p:nvPr>
        </p:nvSpPr>
        <p:spPr>
          <a:xfrm>
            <a:off x="719280" y="4075560"/>
            <a:ext cx="3757680" cy="20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5"/>
          <p:cNvSpPr txBox="1">
            <a:spLocks noGrp="1"/>
          </p:cNvSpPr>
          <p:nvPr>
            <p:ph type="title"/>
          </p:nvPr>
        </p:nvSpPr>
        <p:spPr>
          <a:xfrm>
            <a:off x="719280" y="1368360"/>
            <a:ext cx="7700760" cy="35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65"/>
          <p:cNvSpPr txBox="1">
            <a:spLocks noGrp="1"/>
          </p:cNvSpPr>
          <p:nvPr>
            <p:ph type="body" idx="1"/>
          </p:nvPr>
        </p:nvSpPr>
        <p:spPr>
          <a:xfrm>
            <a:off x="719280" y="1798560"/>
            <a:ext cx="7700760" cy="435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65"/>
          <p:cNvSpPr txBox="1">
            <a:spLocks noGrp="1"/>
          </p:cNvSpPr>
          <p:nvPr>
            <p:ph type="body" idx="2"/>
          </p:nvPr>
        </p:nvSpPr>
        <p:spPr>
          <a:xfrm>
            <a:off x="719280" y="1798560"/>
            <a:ext cx="7700760" cy="435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3" name="Google Shape;123;p6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37800" y="1798560"/>
            <a:ext cx="5463000" cy="4358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6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37800" y="1798560"/>
            <a:ext cx="5463000" cy="4358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5"/>
          <p:cNvSpPr txBox="1">
            <a:spLocks noGrp="1"/>
          </p:cNvSpPr>
          <p:nvPr>
            <p:ph type="title"/>
          </p:nvPr>
        </p:nvSpPr>
        <p:spPr>
          <a:xfrm>
            <a:off x="719280" y="1368360"/>
            <a:ext cx="7700760" cy="35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5"/>
          <p:cNvSpPr txBox="1">
            <a:spLocks noGrp="1"/>
          </p:cNvSpPr>
          <p:nvPr>
            <p:ph type="body" idx="1"/>
          </p:nvPr>
        </p:nvSpPr>
        <p:spPr>
          <a:xfrm>
            <a:off x="719280" y="1798560"/>
            <a:ext cx="7700760" cy="435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5"/>
          <p:cNvSpPr txBox="1">
            <a:spLocks noGrp="1"/>
          </p:cNvSpPr>
          <p:nvPr>
            <p:ph type="title"/>
          </p:nvPr>
        </p:nvSpPr>
        <p:spPr>
          <a:xfrm>
            <a:off x="719280" y="1368360"/>
            <a:ext cx="7700760" cy="35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45"/>
          <p:cNvSpPr txBox="1">
            <a:spLocks noGrp="1"/>
          </p:cNvSpPr>
          <p:nvPr>
            <p:ph type="subTitle" idx="1"/>
          </p:nvPr>
        </p:nvSpPr>
        <p:spPr>
          <a:xfrm>
            <a:off x="719280" y="1798560"/>
            <a:ext cx="7700760" cy="435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6"/>
          <p:cNvSpPr txBox="1">
            <a:spLocks noGrp="1"/>
          </p:cNvSpPr>
          <p:nvPr>
            <p:ph type="title"/>
          </p:nvPr>
        </p:nvSpPr>
        <p:spPr>
          <a:xfrm>
            <a:off x="719280" y="1368360"/>
            <a:ext cx="7700760" cy="35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46"/>
          <p:cNvSpPr txBox="1">
            <a:spLocks noGrp="1"/>
          </p:cNvSpPr>
          <p:nvPr>
            <p:ph type="body" idx="1"/>
          </p:nvPr>
        </p:nvSpPr>
        <p:spPr>
          <a:xfrm>
            <a:off x="719280" y="1798560"/>
            <a:ext cx="7700760" cy="435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7"/>
          <p:cNvSpPr txBox="1">
            <a:spLocks noGrp="1"/>
          </p:cNvSpPr>
          <p:nvPr>
            <p:ph type="title"/>
          </p:nvPr>
        </p:nvSpPr>
        <p:spPr>
          <a:xfrm>
            <a:off x="719280" y="1368360"/>
            <a:ext cx="7700760" cy="35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47"/>
          <p:cNvSpPr txBox="1">
            <a:spLocks noGrp="1"/>
          </p:cNvSpPr>
          <p:nvPr>
            <p:ph type="body" idx="1"/>
          </p:nvPr>
        </p:nvSpPr>
        <p:spPr>
          <a:xfrm>
            <a:off x="719280" y="1798560"/>
            <a:ext cx="3757680" cy="435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3" name="Google Shape;143;p47"/>
          <p:cNvSpPr txBox="1">
            <a:spLocks noGrp="1"/>
          </p:cNvSpPr>
          <p:nvPr>
            <p:ph type="body" idx="2"/>
          </p:nvPr>
        </p:nvSpPr>
        <p:spPr>
          <a:xfrm>
            <a:off x="4665240" y="1798560"/>
            <a:ext cx="3757680" cy="435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8"/>
          <p:cNvSpPr txBox="1">
            <a:spLocks noGrp="1"/>
          </p:cNvSpPr>
          <p:nvPr>
            <p:ph type="title"/>
          </p:nvPr>
        </p:nvSpPr>
        <p:spPr>
          <a:xfrm>
            <a:off x="719280" y="1368360"/>
            <a:ext cx="7700760" cy="35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9"/>
          <p:cNvSpPr txBox="1">
            <a:spLocks noGrp="1"/>
          </p:cNvSpPr>
          <p:nvPr>
            <p:ph type="subTitle" idx="1"/>
          </p:nvPr>
        </p:nvSpPr>
        <p:spPr>
          <a:xfrm>
            <a:off x="719280" y="1368360"/>
            <a:ext cx="7700760" cy="1648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50"/>
          <p:cNvSpPr txBox="1">
            <a:spLocks noGrp="1"/>
          </p:cNvSpPr>
          <p:nvPr>
            <p:ph type="title"/>
          </p:nvPr>
        </p:nvSpPr>
        <p:spPr>
          <a:xfrm>
            <a:off x="719280" y="1368360"/>
            <a:ext cx="7700760" cy="35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50"/>
          <p:cNvSpPr txBox="1">
            <a:spLocks noGrp="1"/>
          </p:cNvSpPr>
          <p:nvPr>
            <p:ph type="body" idx="1"/>
          </p:nvPr>
        </p:nvSpPr>
        <p:spPr>
          <a:xfrm>
            <a:off x="719280" y="1798560"/>
            <a:ext cx="3757680" cy="20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1" name="Google Shape;151;p50"/>
          <p:cNvSpPr txBox="1">
            <a:spLocks noGrp="1"/>
          </p:cNvSpPr>
          <p:nvPr>
            <p:ph type="body" idx="2"/>
          </p:nvPr>
        </p:nvSpPr>
        <p:spPr>
          <a:xfrm>
            <a:off x="719280" y="4075560"/>
            <a:ext cx="3757680" cy="20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50"/>
          <p:cNvSpPr txBox="1">
            <a:spLocks noGrp="1"/>
          </p:cNvSpPr>
          <p:nvPr>
            <p:ph type="body" idx="3"/>
          </p:nvPr>
        </p:nvSpPr>
        <p:spPr>
          <a:xfrm>
            <a:off x="4665240" y="1798560"/>
            <a:ext cx="3757680" cy="435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1"/>
          <p:cNvSpPr txBox="1">
            <a:spLocks noGrp="1"/>
          </p:cNvSpPr>
          <p:nvPr>
            <p:ph type="title"/>
          </p:nvPr>
        </p:nvSpPr>
        <p:spPr>
          <a:xfrm>
            <a:off x="719280" y="1368360"/>
            <a:ext cx="7700760" cy="35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51"/>
          <p:cNvSpPr txBox="1">
            <a:spLocks noGrp="1"/>
          </p:cNvSpPr>
          <p:nvPr>
            <p:ph type="body" idx="1"/>
          </p:nvPr>
        </p:nvSpPr>
        <p:spPr>
          <a:xfrm>
            <a:off x="719280" y="1798560"/>
            <a:ext cx="3757680" cy="435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51"/>
          <p:cNvSpPr txBox="1">
            <a:spLocks noGrp="1"/>
          </p:cNvSpPr>
          <p:nvPr>
            <p:ph type="body" idx="2"/>
          </p:nvPr>
        </p:nvSpPr>
        <p:spPr>
          <a:xfrm>
            <a:off x="4665240" y="1798560"/>
            <a:ext cx="3757680" cy="20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7" name="Google Shape;157;p51"/>
          <p:cNvSpPr txBox="1">
            <a:spLocks noGrp="1"/>
          </p:cNvSpPr>
          <p:nvPr>
            <p:ph type="body" idx="3"/>
          </p:nvPr>
        </p:nvSpPr>
        <p:spPr>
          <a:xfrm>
            <a:off x="4665240" y="4075560"/>
            <a:ext cx="3757680" cy="20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52"/>
          <p:cNvSpPr txBox="1">
            <a:spLocks noGrp="1"/>
          </p:cNvSpPr>
          <p:nvPr>
            <p:ph type="title"/>
          </p:nvPr>
        </p:nvSpPr>
        <p:spPr>
          <a:xfrm>
            <a:off x="719280" y="1368360"/>
            <a:ext cx="7700760" cy="35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52"/>
          <p:cNvSpPr txBox="1">
            <a:spLocks noGrp="1"/>
          </p:cNvSpPr>
          <p:nvPr>
            <p:ph type="body" idx="1"/>
          </p:nvPr>
        </p:nvSpPr>
        <p:spPr>
          <a:xfrm>
            <a:off x="719280" y="1798560"/>
            <a:ext cx="3757680" cy="20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52"/>
          <p:cNvSpPr txBox="1">
            <a:spLocks noGrp="1"/>
          </p:cNvSpPr>
          <p:nvPr>
            <p:ph type="body" idx="2"/>
          </p:nvPr>
        </p:nvSpPr>
        <p:spPr>
          <a:xfrm>
            <a:off x="4665240" y="1798560"/>
            <a:ext cx="3757680" cy="20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2" name="Google Shape;162;p52"/>
          <p:cNvSpPr txBox="1">
            <a:spLocks noGrp="1"/>
          </p:cNvSpPr>
          <p:nvPr>
            <p:ph type="body" idx="3"/>
          </p:nvPr>
        </p:nvSpPr>
        <p:spPr>
          <a:xfrm>
            <a:off x="719280" y="4075560"/>
            <a:ext cx="7700760" cy="20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3"/>
          <p:cNvSpPr txBox="1">
            <a:spLocks noGrp="1"/>
          </p:cNvSpPr>
          <p:nvPr>
            <p:ph type="title"/>
          </p:nvPr>
        </p:nvSpPr>
        <p:spPr>
          <a:xfrm>
            <a:off x="719280" y="1368360"/>
            <a:ext cx="7700760" cy="35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53"/>
          <p:cNvSpPr txBox="1">
            <a:spLocks noGrp="1"/>
          </p:cNvSpPr>
          <p:nvPr>
            <p:ph type="body" idx="1"/>
          </p:nvPr>
        </p:nvSpPr>
        <p:spPr>
          <a:xfrm>
            <a:off x="719280" y="1798560"/>
            <a:ext cx="7700760" cy="20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6" name="Google Shape;166;p53"/>
          <p:cNvSpPr txBox="1">
            <a:spLocks noGrp="1"/>
          </p:cNvSpPr>
          <p:nvPr>
            <p:ph type="body" idx="2"/>
          </p:nvPr>
        </p:nvSpPr>
        <p:spPr>
          <a:xfrm>
            <a:off x="719280" y="4075560"/>
            <a:ext cx="7700760" cy="20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54"/>
          <p:cNvSpPr txBox="1">
            <a:spLocks noGrp="1"/>
          </p:cNvSpPr>
          <p:nvPr>
            <p:ph type="title"/>
          </p:nvPr>
        </p:nvSpPr>
        <p:spPr>
          <a:xfrm>
            <a:off x="719280" y="1368360"/>
            <a:ext cx="7700760" cy="35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54"/>
          <p:cNvSpPr txBox="1">
            <a:spLocks noGrp="1"/>
          </p:cNvSpPr>
          <p:nvPr>
            <p:ph type="body" idx="1"/>
          </p:nvPr>
        </p:nvSpPr>
        <p:spPr>
          <a:xfrm>
            <a:off x="719280" y="1798560"/>
            <a:ext cx="3757680" cy="20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54"/>
          <p:cNvSpPr txBox="1">
            <a:spLocks noGrp="1"/>
          </p:cNvSpPr>
          <p:nvPr>
            <p:ph type="body" idx="2"/>
          </p:nvPr>
        </p:nvSpPr>
        <p:spPr>
          <a:xfrm>
            <a:off x="4665240" y="1798560"/>
            <a:ext cx="3757680" cy="20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1" name="Google Shape;171;p54"/>
          <p:cNvSpPr txBox="1">
            <a:spLocks noGrp="1"/>
          </p:cNvSpPr>
          <p:nvPr>
            <p:ph type="body" idx="3"/>
          </p:nvPr>
        </p:nvSpPr>
        <p:spPr>
          <a:xfrm>
            <a:off x="4665240" y="4075560"/>
            <a:ext cx="3757680" cy="20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2" name="Google Shape;172;p54"/>
          <p:cNvSpPr txBox="1">
            <a:spLocks noGrp="1"/>
          </p:cNvSpPr>
          <p:nvPr>
            <p:ph type="body" idx="4"/>
          </p:nvPr>
        </p:nvSpPr>
        <p:spPr>
          <a:xfrm>
            <a:off x="719280" y="4075560"/>
            <a:ext cx="3757680" cy="20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4"/>
          <p:cNvSpPr txBox="1">
            <a:spLocks noGrp="1"/>
          </p:cNvSpPr>
          <p:nvPr>
            <p:ph type="title"/>
          </p:nvPr>
        </p:nvSpPr>
        <p:spPr>
          <a:xfrm>
            <a:off x="719280" y="1368360"/>
            <a:ext cx="7700760" cy="35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4"/>
          <p:cNvSpPr txBox="1">
            <a:spLocks noGrp="1"/>
          </p:cNvSpPr>
          <p:nvPr>
            <p:ph type="subTitle" idx="1"/>
          </p:nvPr>
        </p:nvSpPr>
        <p:spPr>
          <a:xfrm>
            <a:off x="719280" y="1798560"/>
            <a:ext cx="7700760" cy="435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55"/>
          <p:cNvSpPr txBox="1">
            <a:spLocks noGrp="1"/>
          </p:cNvSpPr>
          <p:nvPr>
            <p:ph type="title"/>
          </p:nvPr>
        </p:nvSpPr>
        <p:spPr>
          <a:xfrm>
            <a:off x="719280" y="1368360"/>
            <a:ext cx="7700760" cy="35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55"/>
          <p:cNvSpPr txBox="1">
            <a:spLocks noGrp="1"/>
          </p:cNvSpPr>
          <p:nvPr>
            <p:ph type="body" idx="1"/>
          </p:nvPr>
        </p:nvSpPr>
        <p:spPr>
          <a:xfrm>
            <a:off x="719280" y="1798560"/>
            <a:ext cx="7700760" cy="435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6" name="Google Shape;176;p55"/>
          <p:cNvSpPr txBox="1">
            <a:spLocks noGrp="1"/>
          </p:cNvSpPr>
          <p:nvPr>
            <p:ph type="body" idx="2"/>
          </p:nvPr>
        </p:nvSpPr>
        <p:spPr>
          <a:xfrm>
            <a:off x="719280" y="1798560"/>
            <a:ext cx="7700760" cy="435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77" name="Google Shape;177;p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37800" y="1798560"/>
            <a:ext cx="5463000" cy="4358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37800" y="1798560"/>
            <a:ext cx="5463000" cy="4358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vertikaler Text" type="vertTx">
  <p:cSld name="VERTICAL_TEXT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56"/>
          <p:cNvSpPr txBox="1">
            <a:spLocks noGrp="1"/>
          </p:cNvSpPr>
          <p:nvPr>
            <p:ph type="title"/>
          </p:nvPr>
        </p:nvSpPr>
        <p:spPr>
          <a:xfrm>
            <a:off x="719280" y="1368360"/>
            <a:ext cx="7700760" cy="35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56"/>
          <p:cNvSpPr txBox="1">
            <a:spLocks noGrp="1"/>
          </p:cNvSpPr>
          <p:nvPr>
            <p:ph type="body" idx="1"/>
          </p:nvPr>
        </p:nvSpPr>
        <p:spPr>
          <a:xfrm rot="5400000">
            <a:off x="2390220" y="127620"/>
            <a:ext cx="4358880" cy="7700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2" name="Google Shape;182;p56"/>
          <p:cNvSpPr txBox="1">
            <a:spLocks noGrp="1"/>
          </p:cNvSpPr>
          <p:nvPr>
            <p:ph type="sldNum" idx="12"/>
          </p:nvPr>
        </p:nvSpPr>
        <p:spPr>
          <a:xfrm>
            <a:off x="719280" y="6519960"/>
            <a:ext cx="7705440" cy="15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 | Autor/Verfasser/Thema/Rubrik/Titel etc.	© 2010 Universität Tübingen</a:t>
            </a:r>
            <a:endParaRPr sz="1000">
              <a:solidFill>
                <a:srgbClr val="333333"/>
              </a:solidFill>
            </a:endParaRPr>
          </a:p>
        </p:txBody>
      </p:sp>
      <p:sp>
        <p:nvSpPr>
          <p:cNvPr id="183" name="Google Shape;183;p56"/>
          <p:cNvSpPr txBox="1">
            <a:spLocks noGrp="1"/>
          </p:cNvSpPr>
          <p:nvPr>
            <p:ph type="ftr" idx="11"/>
          </p:nvPr>
        </p:nvSpPr>
        <p:spPr>
          <a:xfrm>
            <a:off x="6118200" y="318960"/>
            <a:ext cx="2301480" cy="179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>
  <p:cSld name="Title,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5"/>
          <p:cNvSpPr txBox="1">
            <a:spLocks noGrp="1"/>
          </p:cNvSpPr>
          <p:nvPr>
            <p:ph type="title"/>
          </p:nvPr>
        </p:nvSpPr>
        <p:spPr>
          <a:xfrm>
            <a:off x="719280" y="1368360"/>
            <a:ext cx="7700760" cy="35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5"/>
          <p:cNvSpPr txBox="1">
            <a:spLocks noGrp="1"/>
          </p:cNvSpPr>
          <p:nvPr>
            <p:ph type="body" idx="1"/>
          </p:nvPr>
        </p:nvSpPr>
        <p:spPr>
          <a:xfrm>
            <a:off x="719280" y="1798560"/>
            <a:ext cx="7700760" cy="435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6"/>
          <p:cNvSpPr txBox="1">
            <a:spLocks noGrp="1"/>
          </p:cNvSpPr>
          <p:nvPr>
            <p:ph type="title"/>
          </p:nvPr>
        </p:nvSpPr>
        <p:spPr>
          <a:xfrm>
            <a:off x="719280" y="1368360"/>
            <a:ext cx="7700760" cy="35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6"/>
          <p:cNvSpPr txBox="1">
            <a:spLocks noGrp="1"/>
          </p:cNvSpPr>
          <p:nvPr>
            <p:ph type="body" idx="1"/>
          </p:nvPr>
        </p:nvSpPr>
        <p:spPr>
          <a:xfrm>
            <a:off x="719280" y="1798560"/>
            <a:ext cx="3757680" cy="435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36"/>
          <p:cNvSpPr txBox="1">
            <a:spLocks noGrp="1"/>
          </p:cNvSpPr>
          <p:nvPr>
            <p:ph type="body" idx="2"/>
          </p:nvPr>
        </p:nvSpPr>
        <p:spPr>
          <a:xfrm>
            <a:off x="4665240" y="1798560"/>
            <a:ext cx="3757680" cy="435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7"/>
          <p:cNvSpPr txBox="1">
            <a:spLocks noGrp="1"/>
          </p:cNvSpPr>
          <p:nvPr>
            <p:ph type="title"/>
          </p:nvPr>
        </p:nvSpPr>
        <p:spPr>
          <a:xfrm>
            <a:off x="719280" y="1368360"/>
            <a:ext cx="7700760" cy="35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8"/>
          <p:cNvSpPr txBox="1">
            <a:spLocks noGrp="1"/>
          </p:cNvSpPr>
          <p:nvPr>
            <p:ph type="subTitle" idx="1"/>
          </p:nvPr>
        </p:nvSpPr>
        <p:spPr>
          <a:xfrm>
            <a:off x="719280" y="1368360"/>
            <a:ext cx="7700760" cy="1648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9"/>
          <p:cNvSpPr txBox="1">
            <a:spLocks noGrp="1"/>
          </p:cNvSpPr>
          <p:nvPr>
            <p:ph type="title"/>
          </p:nvPr>
        </p:nvSpPr>
        <p:spPr>
          <a:xfrm>
            <a:off x="719280" y="1368360"/>
            <a:ext cx="7700760" cy="35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9"/>
          <p:cNvSpPr txBox="1">
            <a:spLocks noGrp="1"/>
          </p:cNvSpPr>
          <p:nvPr>
            <p:ph type="body" idx="1"/>
          </p:nvPr>
        </p:nvSpPr>
        <p:spPr>
          <a:xfrm>
            <a:off x="719280" y="1798560"/>
            <a:ext cx="3757680" cy="20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9"/>
          <p:cNvSpPr txBox="1">
            <a:spLocks noGrp="1"/>
          </p:cNvSpPr>
          <p:nvPr>
            <p:ph type="body" idx="2"/>
          </p:nvPr>
        </p:nvSpPr>
        <p:spPr>
          <a:xfrm>
            <a:off x="719280" y="4075560"/>
            <a:ext cx="3757680" cy="20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39"/>
          <p:cNvSpPr txBox="1">
            <a:spLocks noGrp="1"/>
          </p:cNvSpPr>
          <p:nvPr>
            <p:ph type="body" idx="3"/>
          </p:nvPr>
        </p:nvSpPr>
        <p:spPr>
          <a:xfrm>
            <a:off x="4665240" y="1798560"/>
            <a:ext cx="3757680" cy="435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oogle Shape;6;p22"/>
          <p:cNvCxnSpPr/>
          <p:nvPr/>
        </p:nvCxnSpPr>
        <p:spPr>
          <a:xfrm>
            <a:off x="718920" y="809280"/>
            <a:ext cx="7705800" cy="36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7" name="Google Shape;7;p22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719280" y="179280"/>
            <a:ext cx="1752120" cy="4582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Google Shape;8;p22"/>
          <p:cNvCxnSpPr/>
          <p:nvPr/>
        </p:nvCxnSpPr>
        <p:spPr>
          <a:xfrm>
            <a:off x="718920" y="6314760"/>
            <a:ext cx="7705800" cy="360"/>
          </a:xfrm>
          <a:prstGeom prst="straightConnector1">
            <a:avLst/>
          </a:prstGeom>
          <a:noFill/>
          <a:ln w="9525" cap="flat" cmpd="sng">
            <a:solidFill>
              <a:schemeClr val="folHlink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" name="Google Shape;9;p22"/>
          <p:cNvSpPr txBox="1">
            <a:spLocks noGrp="1"/>
          </p:cNvSpPr>
          <p:nvPr>
            <p:ph type="title"/>
          </p:nvPr>
        </p:nvSpPr>
        <p:spPr>
          <a:xfrm>
            <a:off x="719280" y="1368360"/>
            <a:ext cx="7700760" cy="35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" name="Google Shape;10;p22"/>
          <p:cNvSpPr txBox="1">
            <a:spLocks noGrp="1"/>
          </p:cNvSpPr>
          <p:nvPr>
            <p:ph type="sldNum" idx="12"/>
          </p:nvPr>
        </p:nvSpPr>
        <p:spPr>
          <a:xfrm>
            <a:off x="719280" y="6519960"/>
            <a:ext cx="7705440" cy="15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 | Koreanistik in Tübingen	© 2013 You Jae Lee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" name="Google Shape;11;p22"/>
          <p:cNvSpPr txBox="1">
            <a:spLocks noGrp="1"/>
          </p:cNvSpPr>
          <p:nvPr>
            <p:ph type="ftr" idx="11"/>
          </p:nvPr>
        </p:nvSpPr>
        <p:spPr>
          <a:xfrm>
            <a:off x="6118200" y="318960"/>
            <a:ext cx="2301480" cy="179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Google Shape;66;p26"/>
          <p:cNvCxnSpPr/>
          <p:nvPr/>
        </p:nvCxnSpPr>
        <p:spPr>
          <a:xfrm>
            <a:off x="718920" y="809280"/>
            <a:ext cx="7705800" cy="36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67" name="Google Shape;67;p26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719280" y="179280"/>
            <a:ext cx="1752120" cy="4582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" name="Google Shape;68;p26"/>
          <p:cNvCxnSpPr/>
          <p:nvPr/>
        </p:nvCxnSpPr>
        <p:spPr>
          <a:xfrm>
            <a:off x="718920" y="6314760"/>
            <a:ext cx="7705800" cy="360"/>
          </a:xfrm>
          <a:prstGeom prst="straightConnector1">
            <a:avLst/>
          </a:prstGeom>
          <a:noFill/>
          <a:ln w="9525" cap="flat" cmpd="sng">
            <a:solidFill>
              <a:schemeClr val="folHlink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9" name="Google Shape;69;p26"/>
          <p:cNvSpPr txBox="1">
            <a:spLocks noGrp="1"/>
          </p:cNvSpPr>
          <p:nvPr>
            <p:ph type="title"/>
          </p:nvPr>
        </p:nvSpPr>
        <p:spPr>
          <a:xfrm>
            <a:off x="719280" y="1368360"/>
            <a:ext cx="7700760" cy="35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Google Shape;70;p26"/>
          <p:cNvSpPr txBox="1">
            <a:spLocks noGrp="1"/>
          </p:cNvSpPr>
          <p:nvPr>
            <p:ph type="body" idx="1"/>
          </p:nvPr>
        </p:nvSpPr>
        <p:spPr>
          <a:xfrm>
            <a:off x="719280" y="1798560"/>
            <a:ext cx="7700760" cy="435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26"/>
          <p:cNvSpPr txBox="1">
            <a:spLocks noGrp="1"/>
          </p:cNvSpPr>
          <p:nvPr>
            <p:ph type="sldNum" idx="12"/>
          </p:nvPr>
        </p:nvSpPr>
        <p:spPr>
          <a:xfrm>
            <a:off x="714240" y="6519960"/>
            <a:ext cx="7705440" cy="15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None/>
              <a:defRPr sz="10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buNone/>
              <a:defRPr sz="10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buNone/>
              <a:defRPr sz="10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buNone/>
              <a:defRPr sz="10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buNone/>
              <a:defRPr sz="10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buNone/>
              <a:defRPr sz="10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buNone/>
              <a:defRPr sz="10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buNone/>
              <a:defRPr sz="10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buNone/>
              <a:defRPr sz="10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 |  Koreanistik in Tübingen	© 2015 You Jae Lee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2" name="Google Shape;72;p26"/>
          <p:cNvSpPr txBox="1">
            <a:spLocks noGrp="1"/>
          </p:cNvSpPr>
          <p:nvPr>
            <p:ph type="ftr" idx="11"/>
          </p:nvPr>
        </p:nvSpPr>
        <p:spPr>
          <a:xfrm>
            <a:off x="6118200" y="318960"/>
            <a:ext cx="2301480" cy="163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6" name="Google Shape;126;p32"/>
          <p:cNvCxnSpPr/>
          <p:nvPr/>
        </p:nvCxnSpPr>
        <p:spPr>
          <a:xfrm>
            <a:off x="718920" y="809280"/>
            <a:ext cx="7705800" cy="36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27" name="Google Shape;127;p32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719280" y="179280"/>
            <a:ext cx="1752120" cy="4582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8" name="Google Shape;128;p32"/>
          <p:cNvCxnSpPr/>
          <p:nvPr/>
        </p:nvCxnSpPr>
        <p:spPr>
          <a:xfrm>
            <a:off x="718920" y="6314760"/>
            <a:ext cx="7705800" cy="360"/>
          </a:xfrm>
          <a:prstGeom prst="straightConnector1">
            <a:avLst/>
          </a:prstGeom>
          <a:noFill/>
          <a:ln w="9525" cap="flat" cmpd="sng">
            <a:solidFill>
              <a:schemeClr val="folHlink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9" name="Google Shape;129;p32"/>
          <p:cNvSpPr txBox="1">
            <a:spLocks noGrp="1"/>
          </p:cNvSpPr>
          <p:nvPr>
            <p:ph type="title"/>
          </p:nvPr>
        </p:nvSpPr>
        <p:spPr>
          <a:xfrm>
            <a:off x="719280" y="1368360"/>
            <a:ext cx="7700760" cy="35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0" name="Google Shape;130;p32"/>
          <p:cNvSpPr txBox="1">
            <a:spLocks noGrp="1"/>
          </p:cNvSpPr>
          <p:nvPr>
            <p:ph type="body" idx="1"/>
          </p:nvPr>
        </p:nvSpPr>
        <p:spPr>
          <a:xfrm>
            <a:off x="719280" y="1798560"/>
            <a:ext cx="7700760" cy="435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1" name="Google Shape;131;p32"/>
          <p:cNvSpPr txBox="1">
            <a:spLocks noGrp="1"/>
          </p:cNvSpPr>
          <p:nvPr>
            <p:ph type="sldNum" idx="12"/>
          </p:nvPr>
        </p:nvSpPr>
        <p:spPr>
          <a:xfrm>
            <a:off x="719280" y="6519960"/>
            <a:ext cx="7705440" cy="15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None/>
              <a:defRPr sz="10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buNone/>
              <a:defRPr sz="10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buNone/>
              <a:defRPr sz="10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buNone/>
              <a:defRPr sz="10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buNone/>
              <a:defRPr sz="10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buNone/>
              <a:defRPr sz="10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buNone/>
              <a:defRPr sz="10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buNone/>
              <a:defRPr sz="10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buNone/>
              <a:defRPr sz="10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 | Autor/Verfasser/Thema/Rubrik/Titel etc.	© 2010 Universität Tübingen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2" name="Google Shape;132;p32"/>
          <p:cNvSpPr txBox="1">
            <a:spLocks noGrp="1"/>
          </p:cNvSpPr>
          <p:nvPr>
            <p:ph type="ftr" idx="11"/>
          </p:nvPr>
        </p:nvSpPr>
        <p:spPr>
          <a:xfrm>
            <a:off x="6118200" y="318960"/>
            <a:ext cx="2301480" cy="179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uni-tuebingen.de/fakultaeten/philosophische-fakultaet/fachbereiche/asien-orient-wissenschaften/koreanistik/studium/studiengaenge/ba-koreanistik-korean-studies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uni-tuebingen.de/fakultaeten/philosophische-fakultaet/fachbereiche/asien-orient-wissenschaften/koreanistik/team/lee-yewon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unitc-my.sharepoint.com/:f:/g/personal/ankla01_cloud_uni-tuebingen_de/EhM2t3b1KOBGu9AKM1VUrUQB39oiNd-i_MpHYDm-TUpIn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"/>
          <p:cNvSpPr txBox="1"/>
          <p:nvPr/>
        </p:nvSpPr>
        <p:spPr>
          <a:xfrm>
            <a:off x="1522820" y="4116504"/>
            <a:ext cx="6088280" cy="1009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TUCKU – Exchange Year Info Event 2024</a:t>
            </a:r>
            <a:endParaRPr dirty="0"/>
          </a:p>
        </p:txBody>
      </p:sp>
      <p:sp>
        <p:nvSpPr>
          <p:cNvPr id="190" name="Google Shape;190;p1"/>
          <p:cNvSpPr/>
          <p:nvPr/>
        </p:nvSpPr>
        <p:spPr>
          <a:xfrm>
            <a:off x="6579000" y="270900"/>
            <a:ext cx="184068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1" name="Google Shape;191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2180" y="1313228"/>
            <a:ext cx="8089560" cy="2200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51a9d2e6d0_0_10"/>
          <p:cNvSpPr txBox="1">
            <a:spLocks noGrp="1"/>
          </p:cNvSpPr>
          <p:nvPr>
            <p:ph type="title"/>
          </p:nvPr>
        </p:nvSpPr>
        <p:spPr>
          <a:xfrm>
            <a:off x="719280" y="1368360"/>
            <a:ext cx="77007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endParaRPr dirty="0"/>
          </a:p>
        </p:txBody>
      </p:sp>
      <p:sp>
        <p:nvSpPr>
          <p:cNvPr id="260" name="Google Shape;260;g251a9d2e6d0_0_10"/>
          <p:cNvSpPr txBox="1">
            <a:spLocks noGrp="1"/>
          </p:cNvSpPr>
          <p:nvPr>
            <p:ph type="body" idx="1"/>
          </p:nvPr>
        </p:nvSpPr>
        <p:spPr>
          <a:xfrm>
            <a:off x="719280" y="1368360"/>
            <a:ext cx="77007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endParaRPr sz="4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61" name="Google Shape;261;g251a9d2e6d0_0_10"/>
          <p:cNvGraphicFramePr/>
          <p:nvPr/>
        </p:nvGraphicFramePr>
        <p:xfrm>
          <a:off x="367860" y="1304629"/>
          <a:ext cx="8104775" cy="4939575"/>
        </p:xfrm>
        <a:graphic>
          <a:graphicData uri="http://schemas.openxmlformats.org/drawingml/2006/table">
            <a:tbl>
              <a:tblPr firstRow="1" firstCol="1" bandRow="1">
                <a:noFill/>
                <a:tableStyleId>{D103E7FE-F163-4BEB-BAA8-84DBD179FF66}</a:tableStyleId>
              </a:tblPr>
              <a:tblGrid>
                <a:gridCol w="1139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9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1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9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0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90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82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65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65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512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046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First Name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Last Name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Student ID Number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What year did you start your education in the Department of Korean Studies?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Are You a Major or Minor in the Department of Korean Studies?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Module Name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course name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 (as appears in the Korean transcript)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ECTS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Year course was taken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Grades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Write down additional information that you would like to communicate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8300">
                <a:tc rowSpan="6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 rowSpan="6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 rowSpan="6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 rowSpan="6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 rowSpan="6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800"/>
                        <a:t>Modul KOR-BA-15:</a:t>
                      </a:r>
                      <a:endParaRPr sz="800"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800"/>
                        <a:t>Koreanisch Grundstufe</a:t>
                      </a:r>
                      <a:endParaRPr sz="800"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III</a:t>
                      </a:r>
                      <a:endParaRPr sz="800"/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6</a:t>
                      </a:r>
                      <a:endParaRPr sz="200"/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SS 2020 (for example)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 rowSpan="6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1875"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800"/>
                        <a:t>Modul KOR-BA-16:</a:t>
                      </a:r>
                      <a:endParaRPr sz="800"/>
                    </a:p>
                    <a:p>
                      <a:pPr marL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800"/>
                        <a:t>Koreanisch Grundstufe</a:t>
                      </a:r>
                      <a:endParaRPr sz="800"/>
                    </a:p>
                    <a:p>
                      <a:pPr marL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800"/>
                        <a:t>IV</a:t>
                      </a:r>
                      <a:endParaRPr sz="800"/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6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WS 2020-2021 </a:t>
                      </a:r>
                      <a:endParaRPr sz="800" u="none" strike="noStrike" cap="none"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(for example)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8300"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800"/>
                        <a:t>Modul KOR-BA-18:</a:t>
                      </a:r>
                      <a:endParaRPr sz="800"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800"/>
                        <a:t>Basismodul/ PS</a:t>
                      </a:r>
                      <a:endParaRPr sz="800"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Koreanische Geschichte</a:t>
                      </a:r>
                      <a:endParaRPr sz="800"/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3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5075"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3150"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6125"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62" name="Google Shape;262;g251a9d2e6d0_0_10"/>
          <p:cNvSpPr txBox="1"/>
          <p:nvPr/>
        </p:nvSpPr>
        <p:spPr>
          <a:xfrm>
            <a:off x="319025" y="2428650"/>
            <a:ext cx="3390900" cy="1293000"/>
          </a:xfrm>
          <a:prstGeom prst="rect">
            <a:avLst/>
          </a:prstGeom>
          <a:solidFill>
            <a:srgbClr val="F2DADA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300"/>
              <a:t>Language Course Korean 2 = Koreanisch Grundstufe 3 (Modul KOR-BA-15) + Koreanisch Grundstufe 4 (Modul KOR-BA-16) </a:t>
            </a:r>
            <a:endParaRPr sz="13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300">
                <a:solidFill>
                  <a:srgbClr val="FF0000"/>
                </a:solidFill>
              </a:rPr>
              <a:t>&lt;average the grade and add the same grade for both modules&gt;</a:t>
            </a:r>
            <a:endParaRPr sz="1300">
              <a:solidFill>
                <a:srgbClr val="FF0000"/>
              </a:solidFill>
            </a:endParaRPr>
          </a:p>
        </p:txBody>
      </p:sp>
      <p:cxnSp>
        <p:nvCxnSpPr>
          <p:cNvPr id="263" name="Google Shape;263;g251a9d2e6d0_0_10"/>
          <p:cNvCxnSpPr/>
          <p:nvPr/>
        </p:nvCxnSpPr>
        <p:spPr>
          <a:xfrm>
            <a:off x="3733800" y="2590800"/>
            <a:ext cx="342900" cy="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64" name="Google Shape;264;g251a9d2e6d0_0_10"/>
          <p:cNvCxnSpPr/>
          <p:nvPr/>
        </p:nvCxnSpPr>
        <p:spPr>
          <a:xfrm>
            <a:off x="3733800" y="3357275"/>
            <a:ext cx="342900" cy="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65" name="Google Shape;265;g251a9d2e6d0_0_10"/>
          <p:cNvSpPr txBox="1"/>
          <p:nvPr/>
        </p:nvSpPr>
        <p:spPr>
          <a:xfrm>
            <a:off x="367850" y="904425"/>
            <a:ext cx="28122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solidFill>
                  <a:schemeClr val="dk1"/>
                </a:solidFill>
              </a:rPr>
              <a:t>For Minors</a:t>
            </a:r>
            <a:endParaRPr sz="17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0"/>
          <p:cNvSpPr txBox="1">
            <a:spLocks noGrp="1"/>
          </p:cNvSpPr>
          <p:nvPr>
            <p:ph type="subTitle" idx="1"/>
          </p:nvPr>
        </p:nvSpPr>
        <p:spPr>
          <a:xfrm>
            <a:off x="721620" y="942110"/>
            <a:ext cx="7700760" cy="5264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b="1">
                <a:latin typeface="Arial"/>
                <a:ea typeface="Arial"/>
                <a:cs typeface="Arial"/>
                <a:sym typeface="Arial"/>
              </a:rPr>
              <a:t>Exchange Grade Transfer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</a:pPr>
            <a:endParaRPr sz="1300" b="1"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en-US" sz="2000"/>
              <a:t>After a review of your request, we will take the administrative steps to transfer your grades.</a:t>
            </a:r>
            <a:endParaRPr/>
          </a:p>
          <a:p>
            <a:pPr marL="228600" lvl="0" indent="-101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en-US" sz="2000"/>
              <a:t>You will </a:t>
            </a:r>
            <a:r>
              <a:rPr lang="en-US" sz="2000" b="1"/>
              <a:t>NOT</a:t>
            </a:r>
            <a:r>
              <a:rPr lang="en-US" sz="2000"/>
              <a:t> get a confirmation email during this process. </a:t>
            </a:r>
            <a:endParaRPr/>
          </a:p>
          <a:p>
            <a:pPr marL="228600" lvl="0" indent="-101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en-US" sz="2000"/>
              <a:t>It is your responsibility to </a:t>
            </a:r>
            <a:r>
              <a:rPr lang="en-US" sz="2000" b="1"/>
              <a:t>check your transcript </a:t>
            </a:r>
            <a:r>
              <a:rPr lang="en-US" sz="2000"/>
              <a:t>to see which of your request has been accepted and processed.</a:t>
            </a:r>
            <a:endParaRPr/>
          </a:p>
          <a:p>
            <a:pPr marL="228600" lvl="0" indent="-101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600"/>
              <a:t>* For further information on the exchange grade transfer refer to the guideline provided online 🡪 Website Korean Studies &gt; TUCKU &gt; Studienleistungen in Korea </a:t>
            </a:r>
            <a:endParaRPr sz="16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1"/>
          <p:cNvSpPr txBox="1"/>
          <p:nvPr/>
        </p:nvSpPr>
        <p:spPr>
          <a:xfrm>
            <a:off x="719280" y="1296507"/>
            <a:ext cx="7794885" cy="35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to fulfill “MODUL BQ: INTERKULTURELLE KOMPETENZ” credit?</a:t>
            </a:r>
            <a:endParaRPr sz="2400" b="1" u="sng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11"/>
          <p:cNvSpPr txBox="1"/>
          <p:nvPr/>
        </p:nvSpPr>
        <p:spPr>
          <a:xfrm>
            <a:off x="719280" y="1651827"/>
            <a:ext cx="8285824" cy="5679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56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Arial"/>
              <a:buAutoNum type="arabicPeriod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can take courses in </a:t>
            </a: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other departments 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count that towards your “Modul BQ: Interkultruelle Kompetnz (21-BQ-LA)” credit.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56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Arial"/>
              <a:buAutoNum type="arabicPeriod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Department of Korean Studies offers two courses </a:t>
            </a: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“Vorbereitungskurs Interkulturalität” 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“Nachbereitungskurs Interkulturalität.” 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can take both courses and each receive 3ECTS (unbenoted).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56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Arial"/>
              <a:buAutoNum type="arabicPeriod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Your </a:t>
            </a: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work experience 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Germany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Does not have to be Korea related work experience!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★</a:t>
            </a:r>
            <a:r>
              <a:rPr lang="en-US" sz="1600" b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Check ahead with Prüfungsamt (Ms. Sonja Bauer/ sonja.bauer@uni-tuebingen.de) to see if your particular work experience can be counted towards BQ credit. ★</a:t>
            </a:r>
            <a:endParaRPr sz="1600" b="1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Arial"/>
              <a:buNone/>
            </a:pPr>
            <a:r>
              <a:rPr lang="en-US" sz="16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* For further information on BQ Module refer to the guideline provided online🡪 Korean Studies website &gt; Studium &gt; Studiengänge &gt; B.A. Koreanistik/Korean Studies</a:t>
            </a:r>
            <a:endParaRPr sz="1600" b="0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2"/>
          <p:cNvSpPr txBox="1"/>
          <p:nvPr/>
        </p:nvSpPr>
        <p:spPr>
          <a:xfrm>
            <a:off x="401250" y="1903075"/>
            <a:ext cx="8341500" cy="42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head of the organization (or your superior) must write you a “letter of proof” stating your work experience. The letter </a:t>
            </a:r>
            <a:r>
              <a:rPr lang="en-US" sz="2400" b="1" u="sng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MUST 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include: 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(Submit Letter of Proof to the Prüfungsamt)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Full Name of students (with student ID#)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Duration and frequency of your work (e.g. twice a week for 14 weeks).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Approximately how many total hours you worked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The nature of your work—the tasks you were assigned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Your performance in the work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Signature of the head of the organization (or your direct superior)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12"/>
          <p:cNvSpPr txBox="1"/>
          <p:nvPr/>
        </p:nvSpPr>
        <p:spPr>
          <a:xfrm>
            <a:off x="300450" y="979675"/>
            <a:ext cx="82164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to fulfill “MODUL BQ: Getting Work Experience Recognized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3"/>
          <p:cNvSpPr txBox="1">
            <a:spLocks noGrp="1"/>
          </p:cNvSpPr>
          <p:nvPr>
            <p:ph type="title"/>
          </p:nvPr>
        </p:nvSpPr>
        <p:spPr>
          <a:xfrm>
            <a:off x="719279" y="1471060"/>
            <a:ext cx="7700760" cy="35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/>
              <a:t>BQ Module </a:t>
            </a:r>
            <a:endParaRPr/>
          </a:p>
        </p:txBody>
      </p:sp>
      <p:pic>
        <p:nvPicPr>
          <p:cNvPr id="290" name="Google Shape;29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6804" y="2289835"/>
            <a:ext cx="7785731" cy="1846659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13"/>
          <p:cNvSpPr/>
          <p:nvPr/>
        </p:nvSpPr>
        <p:spPr>
          <a:xfrm>
            <a:off x="3398084" y="3133725"/>
            <a:ext cx="2343150" cy="914400"/>
          </a:xfrm>
          <a:prstGeom prst="ellipse">
            <a:avLst/>
          </a:prstGeom>
          <a:noFill/>
          <a:ln w="571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4"/>
          <p:cNvSpPr txBox="1"/>
          <p:nvPr/>
        </p:nvSpPr>
        <p:spPr>
          <a:xfrm>
            <a:off x="719279" y="2579752"/>
            <a:ext cx="7700760" cy="321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to fulfill “MODUL BQ: INTERKULTURELLE KOMPETENZ” credit in Korea?</a:t>
            </a:r>
            <a:endParaRPr sz="2400" b="1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Arial"/>
              <a:buNone/>
            </a:pPr>
            <a:r>
              <a:rPr lang="en-US" sz="2400" b="1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Arial"/>
              <a:buNone/>
            </a:pPr>
            <a:r>
              <a:rPr lang="en-US" sz="2400" b="1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“AUSLANDSPRAXIS UND PROJEKTARBEIT”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Arial"/>
              <a:buNone/>
            </a:pPr>
            <a:r>
              <a:rPr lang="en-US" sz="2400" b="1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(max</a:t>
            </a:r>
            <a:r>
              <a:rPr lang="en-US" sz="2400" b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2400" b="1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15LP)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14"/>
          <p:cNvSpPr txBox="1"/>
          <p:nvPr/>
        </p:nvSpPr>
        <p:spPr>
          <a:xfrm>
            <a:off x="719279" y="3429000"/>
            <a:ext cx="7705441" cy="27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</a:t>
            </a:r>
            <a:r>
              <a:rPr lang="en-US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“extra” content course 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(3ECTS) taken</a:t>
            </a:r>
            <a:r>
              <a:rPr lang="en-US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Korea—outside the major and minor subject—could be counted towards 3 ECTS of your “</a:t>
            </a:r>
            <a:r>
              <a:rPr lang="en-US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Auslandspraxis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und </a:t>
            </a:r>
            <a:r>
              <a:rPr lang="en-US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Projektarbeit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” credit (</a:t>
            </a:r>
            <a:r>
              <a:rPr lang="en-US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unbenotet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).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strike="noStrike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Participation in various </a:t>
            </a:r>
            <a:r>
              <a:rPr lang="en-US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workshops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(or excursions) in Korea organized by Dr. Myong Hoon Shin (TUCKU Director) could also be counted (</a:t>
            </a:r>
            <a:r>
              <a:rPr lang="en-US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unbenotet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).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Arial"/>
              <a:buNone/>
            </a:pPr>
            <a:r>
              <a:rPr lang="en-US" sz="2000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    ★ Please </a:t>
            </a:r>
            <a:r>
              <a:rPr lang="en-US" sz="2000" b="0" strike="noStrik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contact </a:t>
            </a:r>
            <a:r>
              <a:rPr lang="en-US" sz="2000" b="0" strike="noStrik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Dr.Shin</a:t>
            </a:r>
            <a:r>
              <a:rPr lang="en-US" sz="2000" b="0" strike="noStrik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and discuss regarding </a:t>
            </a:r>
            <a:r>
              <a:rPr lang="en-US" sz="2000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the credits!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5"/>
          <p:cNvSpPr txBox="1"/>
          <p:nvPr/>
        </p:nvSpPr>
        <p:spPr>
          <a:xfrm>
            <a:off x="743400" y="1048722"/>
            <a:ext cx="7700760" cy="717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TO RECEIVE “AUSLANDSPRAXIS UND PROJEKTARBEIT” CREDIT (15LP)</a:t>
            </a:r>
            <a:endParaRPr/>
          </a:p>
        </p:txBody>
      </p:sp>
      <p:sp>
        <p:nvSpPr>
          <p:cNvPr id="305" name="Google Shape;305;p15"/>
          <p:cNvSpPr/>
          <p:nvPr/>
        </p:nvSpPr>
        <p:spPr>
          <a:xfrm>
            <a:off x="692953" y="1560945"/>
            <a:ext cx="7705440" cy="4318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15"/>
          <p:cNvSpPr txBox="1"/>
          <p:nvPr/>
        </p:nvSpPr>
        <p:spPr>
          <a:xfrm>
            <a:off x="709200" y="2009119"/>
            <a:ext cx="7710480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 startAt="3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Participation in </a:t>
            </a:r>
            <a:r>
              <a:rPr lang="en-US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internship 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(or a part-time job) could also be counted (</a:t>
            </a:r>
            <a:r>
              <a:rPr lang="en-US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unbenotet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(Max. 11ECTS)</a:t>
            </a:r>
            <a:endParaRPr dirty="0"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bre Franklin"/>
              <a:buChar char="→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while you are in Korea, make sure to submit the “letter of proof” to 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Dr. Myong Hoon Shin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(TUCKU Director).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none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sng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15"/>
          <p:cNvSpPr txBox="1"/>
          <p:nvPr/>
        </p:nvSpPr>
        <p:spPr>
          <a:xfrm>
            <a:off x="724320" y="3991573"/>
            <a:ext cx="7379156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* For further information on the BQ credits refer to the guideline provided online 🡪 Website Korean Studies Tübingen &gt; Studium &gt; Studiengänge &gt; BA Koreanistik / Korean Studies</a:t>
            </a:r>
            <a:endParaRPr sz="1800" b="0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https://uni-tuebingen.de/fakultaeten/philosophische-fakultaet/fachbereiche/asien-orient-wissenschaften/koreanistik/studium/studiengaenge/ba-koreanistik-korean-studies/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6"/>
          <p:cNvSpPr txBox="1">
            <a:spLocks noGrp="1"/>
          </p:cNvSpPr>
          <p:nvPr>
            <p:ph type="title"/>
          </p:nvPr>
        </p:nvSpPr>
        <p:spPr>
          <a:xfrm>
            <a:off x="714240" y="1283234"/>
            <a:ext cx="7700760" cy="35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u="sng"/>
              <a:t>Other Infos</a:t>
            </a:r>
            <a:endParaRPr sz="2400" b="1" u="sng"/>
          </a:p>
        </p:txBody>
      </p:sp>
      <p:sp>
        <p:nvSpPr>
          <p:cNvPr id="315" name="Google Shape;315;p16"/>
          <p:cNvSpPr txBox="1">
            <a:spLocks noGrp="1"/>
          </p:cNvSpPr>
          <p:nvPr>
            <p:ph type="body" idx="4294967295"/>
          </p:nvPr>
        </p:nvSpPr>
        <p:spPr>
          <a:xfrm>
            <a:off x="714250" y="2053475"/>
            <a:ext cx="7700700" cy="37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62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0588"/>
              <a:buNone/>
            </a:pPr>
            <a:r>
              <a:rPr lang="en-US" sz="3400" b="1"/>
              <a:t>BAföG</a:t>
            </a:r>
            <a:endParaRPr sz="3400" b="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400" b="1"/>
          </a:p>
          <a:p>
            <a:pPr marL="342900" lvl="0" indent="-38619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⮚"/>
            </a:pPr>
            <a:r>
              <a:rPr lang="en-US" sz="2545"/>
              <a:t>If you need your BAföG form signed, it needs to be done </a:t>
            </a:r>
            <a:r>
              <a:rPr lang="en-US" sz="2545" b="1"/>
              <a:t>during the semester</a:t>
            </a:r>
            <a:r>
              <a:rPr lang="en-US" sz="2545"/>
              <a:t>. </a:t>
            </a:r>
            <a:endParaRPr sz="3345"/>
          </a:p>
          <a:p>
            <a:pPr marL="342900" lvl="0" indent="-2730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Noto Sans Symbols"/>
              <a:buNone/>
            </a:pPr>
            <a:endParaRPr sz="2545"/>
          </a:p>
          <a:p>
            <a:pPr marL="342900" lvl="0" indent="-38619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⮚"/>
            </a:pPr>
            <a:r>
              <a:rPr lang="en-US" sz="2545"/>
              <a:t>You must sign up for Prof. Yewon Lee’s office hours.</a:t>
            </a:r>
            <a:endParaRPr sz="3345"/>
          </a:p>
          <a:p>
            <a:pPr marL="228600" lvl="0" indent="-158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8571"/>
              <a:buNone/>
            </a:pPr>
            <a:endParaRPr sz="2545" u="sng">
              <a:solidFill>
                <a:schemeClr val="hlink"/>
              </a:solidFill>
              <a:hlinkClick r:id="rId3"/>
            </a:endParaRPr>
          </a:p>
          <a:p>
            <a:pPr marL="228600" lvl="0" indent="-27189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545" u="sng">
                <a:solidFill>
                  <a:schemeClr val="hlink"/>
                </a:solidFill>
                <a:hlinkClick r:id="rId3"/>
              </a:rPr>
              <a:t>https://uni-tuebingen.de/fakultaeten/philosophische-fakultaet/fachbereiche/asien-orient-wissenschaften/koreanistik/team/lee-yewon/</a:t>
            </a:r>
            <a:endParaRPr sz="2545"/>
          </a:p>
          <a:p>
            <a:pPr marL="342900" lvl="0" indent="-2730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Noto Sans Symbols"/>
              <a:buNone/>
            </a:pPr>
            <a:endParaRPr sz="2545"/>
          </a:p>
          <a:p>
            <a:pPr marL="342900" lvl="0" indent="-38619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⮚"/>
            </a:pPr>
            <a:r>
              <a:rPr lang="en-US" sz="2545"/>
              <a:t> Come with the printed BAföG form and your </a:t>
            </a:r>
            <a:r>
              <a:rPr lang="en-US" sz="2545" b="1"/>
              <a:t>full transcript. </a:t>
            </a:r>
            <a:r>
              <a:rPr lang="en-US" sz="2545"/>
              <a:t>In case a course is missing, bring proof that you completed all your requirements.</a:t>
            </a:r>
            <a:endParaRPr sz="2545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7"/>
          <p:cNvSpPr txBox="1">
            <a:spLocks noGrp="1"/>
          </p:cNvSpPr>
          <p:nvPr>
            <p:ph type="title"/>
          </p:nvPr>
        </p:nvSpPr>
        <p:spPr>
          <a:xfrm>
            <a:off x="719280" y="1202105"/>
            <a:ext cx="7700760" cy="35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u="sng"/>
              <a:t>For Korean Studies Majors: BA Thesis Writing</a:t>
            </a:r>
            <a:endParaRPr/>
          </a:p>
        </p:txBody>
      </p:sp>
      <p:sp>
        <p:nvSpPr>
          <p:cNvPr id="322" name="Google Shape;322;p17"/>
          <p:cNvSpPr txBox="1">
            <a:spLocks noGrp="1"/>
          </p:cNvSpPr>
          <p:nvPr>
            <p:ph type="body" idx="1"/>
          </p:nvPr>
        </p:nvSpPr>
        <p:spPr>
          <a:xfrm>
            <a:off x="714600" y="1883516"/>
            <a:ext cx="7934100" cy="3916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 lnSpcReduction="10000"/>
          </a:bodyPr>
          <a:lstStyle/>
          <a:p>
            <a:pPr marL="0" marR="0" lvl="0" indent="-127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 least 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one semester before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are planning to file your thesis, approach your prospective thesis advisor.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27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You 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must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get their approval to go ahead and write the thesis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27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Three people are in charge of overseeing the BA thesis: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Prof. Dr. You Jae Lee (History – German or English) 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latin typeface="Arial"/>
                <a:ea typeface="Arial"/>
                <a:cs typeface="Arial"/>
                <a:sym typeface="Arial"/>
              </a:rPr>
              <a:t>Jun-Prof. Dr. </a:t>
            </a:r>
            <a:r>
              <a:rPr lang="en-US" sz="2000" b="0" i="0" u="none" strike="noStrike" cap="none" dirty="0" err="1">
                <a:latin typeface="Arial"/>
                <a:ea typeface="Arial"/>
                <a:cs typeface="Arial"/>
                <a:sym typeface="Arial"/>
              </a:rPr>
              <a:t>Yewon</a:t>
            </a:r>
            <a:r>
              <a:rPr lang="en-US" sz="2000" b="0" i="0" u="none" strike="noStrike" cap="none" dirty="0">
                <a:latin typeface="Arial"/>
                <a:ea typeface="Arial"/>
                <a:cs typeface="Arial"/>
                <a:sym typeface="Arial"/>
              </a:rPr>
              <a:t> Lee (Society – English)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Dr. Birgit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Geipel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(Culture – German or English)</a:t>
            </a:r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8"/>
          <p:cNvSpPr txBox="1"/>
          <p:nvPr/>
        </p:nvSpPr>
        <p:spPr>
          <a:xfrm>
            <a:off x="714600" y="1027627"/>
            <a:ext cx="7936564" cy="662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411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Korean Studies Majors:</a:t>
            </a:r>
            <a:endParaRPr/>
          </a:p>
          <a:p>
            <a:pPr marL="0" marR="0" lvl="0" indent="0" algn="l" rtl="0">
              <a:lnSpc>
                <a:spcPct val="4116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4116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411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to plan your study after getting back from Korea</a:t>
            </a:r>
            <a:endParaRPr sz="2400" b="1" u="sng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18"/>
          <p:cNvSpPr txBox="1">
            <a:spLocks noGrp="1"/>
          </p:cNvSpPr>
          <p:nvPr>
            <p:ph type="body" idx="1"/>
          </p:nvPr>
        </p:nvSpPr>
        <p:spPr>
          <a:xfrm>
            <a:off x="714600" y="2061355"/>
            <a:ext cx="7700760" cy="2421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RULE: for the 6th semester courses, you cannot get it recognized with other courses - 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must 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take the 6th semester ones.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You need to take at least 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TWO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courses during the summer semester in Korean Studies Department 🡪 one is 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HS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the other is 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Ü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(either in your 6th or 8th semester)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you are considering writing your thesis with either Prof. You Jae Lee or Prof.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Yewon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Lee, it is highly recommended to take their 6 semester course</a:t>
            </a:r>
            <a:br>
              <a:rPr lang="en-US" sz="4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4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1" name="Google Shape;331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33584" y="4255846"/>
            <a:ext cx="2072151" cy="18927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"/>
          <p:cNvSpPr txBox="1"/>
          <p:nvPr/>
        </p:nvSpPr>
        <p:spPr>
          <a:xfrm>
            <a:off x="721620" y="1533819"/>
            <a:ext cx="7700760" cy="4580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3080" marR="0" lvl="0" indent="-34272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Noto Sans Symbols"/>
              <a:buChar char="⮚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Being able to take the Korean Language Course offered by universities for free is a unique feature of our exchange program ( For major and minor Korean Studies student )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080" marR="0" lvl="0" indent="-21572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080" marR="0" lvl="0" indent="-34272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Noto Sans Symbols"/>
              <a:buChar char="⮚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 not waste that privilege</a:t>
            </a:r>
            <a:endParaRPr/>
          </a:p>
          <a:p>
            <a:pPr marL="343080" marR="0" lvl="0" indent="-21572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080" marR="0" lvl="0" indent="-34272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Noto Sans Symbols"/>
              <a:buChar char="⮚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Language will open up windows for you to have a deeper engagement with Korea!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9"/>
          <p:cNvSpPr txBox="1">
            <a:spLocks noGrp="1"/>
          </p:cNvSpPr>
          <p:nvPr>
            <p:ph type="body" idx="1"/>
          </p:nvPr>
        </p:nvSpPr>
        <p:spPr>
          <a:xfrm>
            <a:off x="714240" y="1249560"/>
            <a:ext cx="7700760" cy="435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Fast Track / On Time: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🡪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already finished most of your minor’s requirements.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Even before </a:t>
            </a:r>
            <a:r>
              <a:rPr lang="en-US" sz="20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starting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your 6th semester course, think about what your </a:t>
            </a: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thesis topic 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will be. </a:t>
            </a:r>
            <a:endParaRPr/>
          </a:p>
          <a:p>
            <a:pPr marL="342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you have figured out the topic in the </a:t>
            </a:r>
            <a:r>
              <a:rPr lang="en-US" sz="20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beginning of the 6</a:t>
            </a:r>
            <a:r>
              <a:rPr lang="en-US" sz="2000" b="0" i="0" u="sng" strike="noStrike" cap="none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20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semester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you could finish that semester. </a:t>
            </a:r>
            <a:endParaRPr/>
          </a:p>
          <a:p>
            <a:pPr marL="342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not, at the latest </a:t>
            </a:r>
            <a:r>
              <a:rPr lang="en-US" sz="20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by the end of the 6th semester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go to the faculty you want to work with and discuss your possible topic - the</a:t>
            </a:r>
            <a:r>
              <a:rPr lang="en-US" sz="2000"/>
              <a:t>n, potentially, 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can finish in your 7th semester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endParaRPr sz="4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0"/>
          <p:cNvSpPr txBox="1"/>
          <p:nvPr/>
        </p:nvSpPr>
        <p:spPr>
          <a:xfrm>
            <a:off x="719280" y="753776"/>
            <a:ext cx="7700700" cy="55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Normal Track: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🡪"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you still have minor requirements to fulfill</a:t>
            </a:r>
            <a:endParaRPr/>
          </a:p>
          <a:p>
            <a:pPr marL="2857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Fulfill </a:t>
            </a:r>
            <a:r>
              <a:rPr lang="en-US" sz="16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</a:t>
            </a: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your requirements (major/ minor) during the 6</a:t>
            </a:r>
            <a:r>
              <a:rPr lang="en-US" sz="1600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8</a:t>
            </a:r>
            <a:r>
              <a:rPr lang="en-US" sz="1600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semester. </a:t>
            </a:r>
            <a:endParaRPr/>
          </a:p>
          <a:p>
            <a:pPr marL="342900" marR="0" lvl="0" indent="-241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Write your thesis throughout 7th~ 8th semester. </a:t>
            </a:r>
            <a:endParaRPr sz="1600" b="0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Behind Track: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Noto Sans Symbols"/>
              <a:buChar char="🡪"/>
            </a:pPr>
            <a:r>
              <a:rPr lang="en-US" sz="16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you still </a:t>
            </a: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need to make up for your 2nd &amp; 3rd semester content courses or your exchange year content course </a:t>
            </a:r>
            <a:endParaRPr/>
          </a:p>
          <a:p>
            <a:pPr marL="342900" marR="0" lvl="0" indent="-241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can take </a:t>
            </a:r>
            <a:r>
              <a:rPr lang="en-US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any</a:t>
            </a: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courses</a:t>
            </a: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>
                <a:solidFill>
                  <a:schemeClr val="dk1"/>
                </a:solidFill>
              </a:rPr>
              <a:t>under the modul KOR-BA-08 or KOR-BA-09 </a:t>
            </a: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count it towards your 2</a:t>
            </a:r>
            <a:r>
              <a:rPr lang="en-US" sz="1600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nd</a:t>
            </a: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&amp; 3</a:t>
            </a:r>
            <a:r>
              <a:rPr lang="en-US" sz="1600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rd</a:t>
            </a: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semester required content courses. But remember that all the 6 semester content course requirements can only be met by taking the 6 semester courses!</a:t>
            </a:r>
            <a:endParaRPr/>
          </a:p>
          <a:p>
            <a:pPr marL="342900" marR="0" lvl="0" indent="-241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* </a:t>
            </a:r>
            <a:r>
              <a:rPr lang="en-US" sz="1600" u="sng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Recommendation for both </a:t>
            </a:r>
            <a:r>
              <a:rPr lang="en-US" sz="1600" b="1" u="sng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Normal Track </a:t>
            </a:r>
            <a:r>
              <a:rPr lang="en-US" sz="1600" u="sng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&amp; </a:t>
            </a:r>
            <a:r>
              <a:rPr lang="en-US" sz="1600" b="1" u="sng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Behind Track</a:t>
            </a:r>
            <a:r>
              <a:rPr lang="en-US" sz="16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—start thinking of your thesis topic early on &amp; approach the possible thesis advisor so that throughout the remaining years of your study you can </a:t>
            </a:r>
            <a:r>
              <a:rPr lang="en-US" sz="1600">
                <a:solidFill>
                  <a:srgbClr val="333333"/>
                </a:solidFill>
              </a:rPr>
              <a:t>develop your</a:t>
            </a:r>
            <a:r>
              <a:rPr lang="en-US" sz="16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thesis idea while fulfilling the course requirements</a:t>
            </a:r>
            <a:endParaRPr sz="16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1"/>
          <p:cNvSpPr txBox="1"/>
          <p:nvPr/>
        </p:nvSpPr>
        <p:spPr>
          <a:xfrm>
            <a:off x="719280" y="1368360"/>
            <a:ext cx="7700760" cy="35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21"/>
          <p:cNvSpPr txBox="1"/>
          <p:nvPr/>
        </p:nvSpPr>
        <p:spPr>
          <a:xfrm>
            <a:off x="714240" y="6519960"/>
            <a:ext cx="7705440" cy="15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52" name="Google Shape;352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238320" cy="6928920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21"/>
          <p:cNvSpPr/>
          <p:nvPr/>
        </p:nvSpPr>
        <p:spPr>
          <a:xfrm>
            <a:off x="719279" y="312120"/>
            <a:ext cx="5699993" cy="1552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Thank you for your attention!</a:t>
            </a: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21"/>
          <p:cNvSpPr/>
          <p:nvPr/>
        </p:nvSpPr>
        <p:spPr>
          <a:xfrm>
            <a:off x="86040" y="4617720"/>
            <a:ext cx="4048920" cy="20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Universität Tübingen</a:t>
            </a: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AOI, Abt. Koreanistik</a:t>
            </a: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Wilhelmstr. 133, 72074 Tübingen</a:t>
            </a: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E: koreanistik@uni-tuebingen.de</a:t>
            </a: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W: www.korea.uni-tuebingen.de</a:t>
            </a: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21"/>
          <p:cNvSpPr/>
          <p:nvPr/>
        </p:nvSpPr>
        <p:spPr>
          <a:xfrm rot="5400000">
            <a:off x="7581600" y="5680440"/>
            <a:ext cx="2924280" cy="227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Photo by Manuel Schönfeld_Fotolia_95673822</a:t>
            </a: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21"/>
          <p:cNvSpPr/>
          <p:nvPr/>
        </p:nvSpPr>
        <p:spPr>
          <a:xfrm>
            <a:off x="7439760" y="1815120"/>
            <a:ext cx="184320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4160" y="1011431"/>
            <a:ext cx="8615680" cy="49778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3360" y="872858"/>
            <a:ext cx="8717280" cy="5396782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4"/>
          <p:cNvSpPr/>
          <p:nvPr/>
        </p:nvSpPr>
        <p:spPr>
          <a:xfrm>
            <a:off x="6573520" y="457200"/>
            <a:ext cx="1808480" cy="883920"/>
          </a:xfrm>
          <a:prstGeom prst="wedgeRectCallout">
            <a:avLst>
              <a:gd name="adj1" fmla="val -102855"/>
              <a:gd name="adj2" fmla="val 60201"/>
            </a:avLst>
          </a:prstGeom>
          <a:solidFill>
            <a:srgbClr val="E5B8B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None/>
            </a:pPr>
            <a:r>
              <a:rPr lang="en-US" sz="20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Scroll Down!!</a:t>
            </a:r>
            <a:endParaRPr sz="2000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4"/>
          <p:cNvSpPr/>
          <p:nvPr/>
        </p:nvSpPr>
        <p:spPr>
          <a:xfrm>
            <a:off x="438150" y="3867150"/>
            <a:ext cx="2495550" cy="1200150"/>
          </a:xfrm>
          <a:prstGeom prst="rect">
            <a:avLst/>
          </a:prstGeom>
          <a:noFill/>
          <a:ln w="571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1" name="Google Shape;211;p4"/>
          <p:cNvCxnSpPr/>
          <p:nvPr/>
        </p:nvCxnSpPr>
        <p:spPr>
          <a:xfrm flipH="1">
            <a:off x="3061724" y="4057650"/>
            <a:ext cx="918210" cy="409575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12" name="Google Shape;212;p4"/>
          <p:cNvSpPr txBox="1"/>
          <p:nvPr/>
        </p:nvSpPr>
        <p:spPr>
          <a:xfrm>
            <a:off x="4107958" y="3616076"/>
            <a:ext cx="4750018" cy="584775"/>
          </a:xfrm>
          <a:prstGeom prst="rect">
            <a:avLst/>
          </a:prstGeom>
          <a:solidFill>
            <a:srgbClr val="F2DADA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Download the form in pdf and convert it into Word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Fill it out !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"/>
          <p:cNvSpPr/>
          <p:nvPr/>
        </p:nvSpPr>
        <p:spPr>
          <a:xfrm>
            <a:off x="533369" y="3141465"/>
            <a:ext cx="8072582" cy="185079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5"/>
          <p:cNvSpPr txBox="1">
            <a:spLocks noGrp="1"/>
          </p:cNvSpPr>
          <p:nvPr>
            <p:ph type="title"/>
          </p:nvPr>
        </p:nvSpPr>
        <p:spPr>
          <a:xfrm>
            <a:off x="719280" y="1087668"/>
            <a:ext cx="7700760" cy="35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/>
              <a:t>Exchange Grade Transfer</a:t>
            </a:r>
            <a:endParaRPr/>
          </a:p>
        </p:txBody>
      </p:sp>
      <p:sp>
        <p:nvSpPr>
          <p:cNvPr id="219" name="Google Shape;219;p5"/>
          <p:cNvSpPr txBox="1">
            <a:spLocks noGrp="1"/>
          </p:cNvSpPr>
          <p:nvPr>
            <p:ph type="subTitle" idx="1"/>
          </p:nvPr>
        </p:nvSpPr>
        <p:spPr>
          <a:xfrm>
            <a:off x="719280" y="1690254"/>
            <a:ext cx="7700760" cy="4426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After filling out the form, submit </a:t>
            </a: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THREE 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documents listed below as a </a:t>
            </a:r>
            <a:r>
              <a:rPr lang="en-US" sz="20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single file</a:t>
            </a: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this link (also on website):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https://unitc-my.sharepoint.com/:f:/g/personal/ankla01_cloud_uni-tuebingen_de/EhM2t3b1KOBGu9AKM1VUrUQB39oiNd-i_MpHYDm-TUpIng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word document form 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that you filled out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Your </a:t>
            </a: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exchange year transcript 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(also include content course transcripts if you want them to be recognized)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Your </a:t>
            </a: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language certificates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—Level 3 &amp; 4. (Also, Level 5 if it applies to you)</a:t>
            </a:r>
            <a:endParaRPr/>
          </a:p>
          <a:p>
            <a:pPr marL="342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6"/>
          <p:cNvSpPr txBox="1"/>
          <p:nvPr/>
        </p:nvSpPr>
        <p:spPr>
          <a:xfrm>
            <a:off x="714240" y="1128332"/>
            <a:ext cx="7700760" cy="359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411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to Get Your Exchange Grade Transferred</a:t>
            </a:r>
            <a:r>
              <a:rPr lang="en-US" sz="2400" b="1" i="0" u="none" strike="noStrike" cap="none">
                <a:solidFill>
                  <a:srgbClr val="2D2015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2400" b="0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6"/>
          <p:cNvSpPr txBox="1"/>
          <p:nvPr/>
        </p:nvSpPr>
        <p:spPr>
          <a:xfrm>
            <a:off x="721620" y="1676738"/>
            <a:ext cx="7700760" cy="4580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3080" marR="0" lvl="0" indent="-34272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Noto Sans Symbols"/>
              <a:buChar char="⮚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your grades are </a:t>
            </a: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automatically transferred into our university system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080" marR="0" lvl="0" indent="-34272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Noto Sans Symbols"/>
              <a:buChar char="⮚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fill out the </a:t>
            </a: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“exchange grades” word document 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that applies to you (on the website)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080" marR="0" lvl="0" indent="-34272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Noto Sans Symbols"/>
              <a:buChar char="⮚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 this immediately upon your return to </a:t>
            </a:r>
            <a:r>
              <a:rPr lang="en-US" sz="1800">
                <a:solidFill>
                  <a:schemeClr val="dk1"/>
                </a:solidFill>
              </a:rPr>
              <a:t>T</a:t>
            </a:r>
            <a:r>
              <a:rPr lang="en-US" sz="1800" u="sng">
                <a:solidFill>
                  <a:schemeClr val="dk1"/>
                </a:solidFill>
              </a:rPr>
              <a:t>übingen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!!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080" marR="0" lvl="0" indent="-34272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Noto Sans Symbols"/>
              <a:buChar char="⮚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Fill out the form </a:t>
            </a:r>
            <a:r>
              <a:rPr lang="en-US" sz="1800">
                <a:solidFill>
                  <a:schemeClr val="dk1"/>
                </a:solidFill>
              </a:rPr>
              <a:t>with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both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your language courses and content course(s)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Important Reminder: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 ECTs in Korea are a </a:t>
            </a: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full 6 ECTs course 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terms of course load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So, you </a:t>
            </a:r>
            <a:r>
              <a:rPr lang="en-US" sz="1800" b="1" u="sng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must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have taken</a:t>
            </a: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final exam 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and/or submit a </a:t>
            </a: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final paper 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(You cannot fail </a:t>
            </a:r>
            <a:r>
              <a:rPr lang="en-US" sz="1800">
                <a:solidFill>
                  <a:schemeClr val="dk1"/>
                </a:solidFill>
              </a:rPr>
              <a:t>your Korean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course and ask for 3ECTS credit in</a:t>
            </a:r>
            <a:r>
              <a:rPr lang="en-US" sz="1800">
                <a:solidFill>
                  <a:schemeClr val="dk1"/>
                </a:solidFill>
              </a:rPr>
              <a:t> Germany because you did part of the work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should have brought all the language certificates and transcripts (both in </a:t>
            </a:r>
            <a:r>
              <a:rPr lang="en-US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English and Korean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* Except for Ewha and Yonsei University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7"/>
          <p:cNvSpPr txBox="1">
            <a:spLocks noGrp="1"/>
          </p:cNvSpPr>
          <p:nvPr>
            <p:ph type="title"/>
          </p:nvPr>
        </p:nvSpPr>
        <p:spPr>
          <a:xfrm>
            <a:off x="810720" y="1056989"/>
            <a:ext cx="7700760" cy="35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/>
              <a:t>Exchange Grade Transfer – Extra Content Courses</a:t>
            </a:r>
            <a:endParaRPr/>
          </a:p>
        </p:txBody>
      </p:sp>
      <p:sp>
        <p:nvSpPr>
          <p:cNvPr id="232" name="Google Shape;232;p7"/>
          <p:cNvSpPr txBox="1">
            <a:spLocks noGrp="1"/>
          </p:cNvSpPr>
          <p:nvPr>
            <p:ph type="body" idx="1"/>
          </p:nvPr>
        </p:nvSpPr>
        <p:spPr>
          <a:xfrm>
            <a:off x="638000" y="1712385"/>
            <a:ext cx="7700760" cy="4926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34326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Noto Sans Symbols"/>
              <a:buChar char="⮚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you want to acknowledge the extra content courses you took in Korea to count as one of the content courses—one of the courses you were supposed to have taken during 2</a:t>
            </a:r>
            <a:r>
              <a:rPr lang="en-US" sz="2000" b="0" i="0" u="none" strike="noStrike" cap="none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nd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3</a:t>
            </a:r>
            <a:r>
              <a:rPr lang="en-US" sz="2000" b="0" i="0" u="none" strike="noStrike" cap="none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rd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semester</a:t>
            </a:r>
            <a:r>
              <a:rPr lang="en-US" sz="2000"/>
              <a:t> but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failed to pass—this is possible. Write down the exact module name based on Tübingen study plan in the word document. (ex. Modul Kor-BA-09:Aufbaumodul/ PS Gesellschaft Koreas)</a:t>
            </a:r>
            <a:endParaRPr/>
          </a:p>
          <a:p>
            <a:pPr marL="343080" marR="0" lvl="0" indent="-25382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Noto Sans Symbols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080" marR="0" lvl="0" indent="-34272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Noto Sans Symbols"/>
              <a:buChar char="⮚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Extra content courses took in Korea (not related to your major or minor subjects) </a:t>
            </a:r>
            <a:r>
              <a:rPr lang="en-US" sz="20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also be counted towards your </a:t>
            </a: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Interkulturelle Kompetenz 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you write down the module name as “Modul BQ:Interkulturelle Kompetenz” and fill out the rest</a:t>
            </a:r>
            <a:endParaRPr/>
          </a:p>
          <a:p>
            <a:pPr marL="36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080" marR="0" lvl="0" indent="-34272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Noto Sans Symbols"/>
              <a:buChar char="⮚"/>
            </a:pPr>
            <a:r>
              <a:rPr lang="en-US" sz="20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If the course was conducted by 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Dr. Myong Hoon Shin (TUCKU Director)</a:t>
            </a:r>
            <a:r>
              <a:rPr lang="en-US" sz="20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, please contact Dr.Shin </a:t>
            </a:r>
            <a:r>
              <a:rPr lang="en-US" sz="2000">
                <a:solidFill>
                  <a:srgbClr val="333333"/>
                </a:solidFill>
              </a:rPr>
              <a:t>to get</a:t>
            </a:r>
            <a:r>
              <a:rPr lang="en-US" sz="20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the credit appea</a:t>
            </a:r>
            <a:r>
              <a:rPr lang="en-US" sz="2000">
                <a:solidFill>
                  <a:srgbClr val="333333"/>
                </a:solidFill>
              </a:rPr>
              <a:t>r in your German transcript</a:t>
            </a:r>
            <a:r>
              <a:rPr lang="en-US" sz="20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/>
          </a:p>
          <a:p>
            <a:pPr marL="36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None/>
            </a:pPr>
            <a:r>
              <a:rPr lang="en-US" sz="2000">
                <a:solidFill>
                  <a:srgbClr val="333333"/>
                </a:solidFill>
              </a:rPr>
              <a:t>     </a:t>
            </a:r>
            <a:r>
              <a:rPr lang="en-US" sz="20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(Don’t fill it out on the transfer form and don’t </a:t>
            </a:r>
            <a:r>
              <a:rPr lang="en-US" sz="2000">
                <a:solidFill>
                  <a:srgbClr val="333333"/>
                </a:solidFill>
              </a:rPr>
              <a:t>email Prof.Lee for these particular courses. Dr. Shin is in charge.</a:t>
            </a:r>
            <a:r>
              <a:rPr lang="en-US" sz="20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2000" b="0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endParaRPr sz="4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8"/>
          <p:cNvSpPr txBox="1">
            <a:spLocks noGrp="1"/>
          </p:cNvSpPr>
          <p:nvPr>
            <p:ph type="title"/>
          </p:nvPr>
        </p:nvSpPr>
        <p:spPr>
          <a:xfrm>
            <a:off x="719280" y="1368360"/>
            <a:ext cx="7700760" cy="35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endParaRPr/>
          </a:p>
        </p:txBody>
      </p:sp>
      <p:sp>
        <p:nvSpPr>
          <p:cNvPr id="238" name="Google Shape;238;p8"/>
          <p:cNvSpPr txBox="1">
            <a:spLocks noGrp="1"/>
          </p:cNvSpPr>
          <p:nvPr>
            <p:ph type="body" idx="1"/>
          </p:nvPr>
        </p:nvSpPr>
        <p:spPr>
          <a:xfrm>
            <a:off x="719280" y="1368360"/>
            <a:ext cx="7700760" cy="35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endParaRPr sz="4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39" name="Google Shape;239;p8"/>
          <p:cNvGraphicFramePr/>
          <p:nvPr/>
        </p:nvGraphicFramePr>
        <p:xfrm>
          <a:off x="367860" y="945929"/>
          <a:ext cx="8104775" cy="5298275"/>
        </p:xfrm>
        <a:graphic>
          <a:graphicData uri="http://schemas.openxmlformats.org/drawingml/2006/table">
            <a:tbl>
              <a:tblPr firstRow="1" firstCol="1" bandRow="1">
                <a:noFill/>
                <a:tableStyleId>{D103E7FE-F163-4BEB-BAA8-84DBD179FF66}</a:tableStyleId>
              </a:tblPr>
              <a:tblGrid>
                <a:gridCol w="1139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9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1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9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0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90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82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65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65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512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405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First Name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Last Name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Student ID Number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What year did you start your education in the Department of Korean Studies?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Are You a Major or Minor in the Department of Korean Studies?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Module Name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course name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 (as appears in the Korean transcript)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ECTS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Year course was taken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Grades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Write down additional information that you would like to communicate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8300">
                <a:tc rowSpan="6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 rowSpan="6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 rowSpan="6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 rowSpan="6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 rowSpan="6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Modul KOR-BA-04:</a:t>
                      </a:r>
                      <a:endParaRPr sz="800" u="none" strike="noStrike" cap="none"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Koreanisch Mittelstufe I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9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SS 2020 (for example)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 rowSpan="6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1875"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Modul KOR-BA-05: Koreanisch Mittelstufe II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9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WS 2020-2021 </a:t>
                      </a:r>
                      <a:endParaRPr sz="800" u="none" strike="noStrike" cap="none"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(for example)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8300"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Modul KOR-BA-10: Auslandsmodul</a:t>
                      </a:r>
                      <a:endParaRPr sz="800" u="none" strike="noStrike" cap="none"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PS Wahlpflicht Modernes Korea 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3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5075"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Modul BQ: Interkulturelle Kompetenz</a:t>
                      </a:r>
                      <a:endParaRPr sz="800" u="none" strike="noStrike" cap="none"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Auslandpraxis und Projektarbeit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unbenoted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3150"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6125"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40" name="Google Shape;240;p8"/>
          <p:cNvSpPr txBox="1"/>
          <p:nvPr/>
        </p:nvSpPr>
        <p:spPr>
          <a:xfrm>
            <a:off x="485775" y="2486025"/>
            <a:ext cx="3467616" cy="523220"/>
          </a:xfrm>
          <a:prstGeom prst="rect">
            <a:avLst/>
          </a:prstGeom>
          <a:solidFill>
            <a:srgbClr val="F2DADA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first language course grade is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always based on the first course you took</a:t>
            </a:r>
            <a:endParaRPr/>
          </a:p>
        </p:txBody>
      </p:sp>
      <p:sp>
        <p:nvSpPr>
          <p:cNvPr id="241" name="Google Shape;241;p8"/>
          <p:cNvSpPr txBox="1"/>
          <p:nvPr/>
        </p:nvSpPr>
        <p:spPr>
          <a:xfrm>
            <a:off x="485775" y="3167390"/>
            <a:ext cx="3467616" cy="523220"/>
          </a:xfrm>
          <a:prstGeom prst="rect">
            <a:avLst/>
          </a:prstGeom>
          <a:solidFill>
            <a:srgbClr val="F2DADA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 you did Level 5, the second language course will be graded as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2" name="Google Shape;242;p8"/>
          <p:cNvCxnSpPr/>
          <p:nvPr/>
        </p:nvCxnSpPr>
        <p:spPr>
          <a:xfrm>
            <a:off x="3733800" y="2590800"/>
            <a:ext cx="342900" cy="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43" name="Google Shape;243;p8"/>
          <p:cNvCxnSpPr/>
          <p:nvPr/>
        </p:nvCxnSpPr>
        <p:spPr>
          <a:xfrm>
            <a:off x="3733800" y="3314700"/>
            <a:ext cx="342900" cy="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9"/>
          <p:cNvSpPr txBox="1">
            <a:spLocks noGrp="1"/>
          </p:cNvSpPr>
          <p:nvPr>
            <p:ph type="title"/>
          </p:nvPr>
        </p:nvSpPr>
        <p:spPr>
          <a:xfrm>
            <a:off x="719280" y="1368360"/>
            <a:ext cx="7700760" cy="35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endParaRPr/>
          </a:p>
        </p:txBody>
      </p:sp>
      <p:sp>
        <p:nvSpPr>
          <p:cNvPr id="250" name="Google Shape;250;p9"/>
          <p:cNvSpPr txBox="1">
            <a:spLocks noGrp="1"/>
          </p:cNvSpPr>
          <p:nvPr>
            <p:ph type="body" idx="1"/>
          </p:nvPr>
        </p:nvSpPr>
        <p:spPr>
          <a:xfrm>
            <a:off x="719280" y="1368360"/>
            <a:ext cx="7700760" cy="35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endParaRPr sz="4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51" name="Google Shape;251;p9"/>
          <p:cNvGraphicFramePr/>
          <p:nvPr/>
        </p:nvGraphicFramePr>
        <p:xfrm>
          <a:off x="367860" y="945929"/>
          <a:ext cx="8104775" cy="5298275"/>
        </p:xfrm>
        <a:graphic>
          <a:graphicData uri="http://schemas.openxmlformats.org/drawingml/2006/table">
            <a:tbl>
              <a:tblPr firstRow="1" firstCol="1" bandRow="1">
                <a:noFill/>
                <a:tableStyleId>{D103E7FE-F163-4BEB-BAA8-84DBD179FF66}</a:tableStyleId>
              </a:tblPr>
              <a:tblGrid>
                <a:gridCol w="1139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9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1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9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0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90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82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65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65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512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405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First Name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Last Name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Student ID Number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What year did you start your education in the Department of Korean Studies?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Are You a Major or Minor in the Department of Korean Studies?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Module Name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course name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 (as appears in the Korean transcript)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ECTS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Year course was taken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Grades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Write down additional information that you would like to communicate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8300">
                <a:tc rowSpan="6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 rowSpan="6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 rowSpan="6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 rowSpan="6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 rowSpan="6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Modul KOR-BA-04:</a:t>
                      </a:r>
                      <a:endParaRPr sz="800" u="none" strike="noStrike" cap="none"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Koreanisch Mittelstufe I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9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SS 2020 (for example)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 rowSpan="6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1875"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Modul KOR-BA-05: Koreanisch Mittelstufe II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9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WS 2020-2021 </a:t>
                      </a:r>
                      <a:endParaRPr sz="800" u="none" strike="noStrike" cap="none"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(for example)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8300"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Modul KOR-BA-10: Auslandsmodul</a:t>
                      </a:r>
                      <a:endParaRPr sz="800" u="none" strike="noStrike" cap="none"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PS </a:t>
                      </a:r>
                      <a:r>
                        <a:rPr lang="en-US" sz="800" u="none" strike="noStrike" cap="none"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          </a:ext>
                          </a:extLst>
                        </a:rPr>
                        <a:t>Wahlpflicht</a:t>
                      </a:r>
                      <a:r>
                        <a:rPr lang="en-US" sz="800" u="none" strike="noStrike" cap="none"/>
                        <a:t> Modernes Korea 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3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5075"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Modul BQ: Interkulturelle Kompetenz</a:t>
                      </a:r>
                      <a:endParaRPr sz="800" u="none" strike="noStrike" cap="none"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Auslandpraxis und Projektarbeit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unbenoted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3150"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6125"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 dirty="0"/>
                        <a:t> </a:t>
                      </a:r>
                      <a:endParaRPr sz="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52" name="Google Shape;252;p9"/>
          <p:cNvSpPr/>
          <p:nvPr/>
        </p:nvSpPr>
        <p:spPr>
          <a:xfrm>
            <a:off x="4074160" y="4775200"/>
            <a:ext cx="1127760" cy="914400"/>
          </a:xfrm>
          <a:prstGeom prst="rect">
            <a:avLst/>
          </a:prstGeom>
          <a:noFill/>
          <a:ln w="381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3" name="Google Shape;253;p9"/>
          <p:cNvCxnSpPr/>
          <p:nvPr/>
        </p:nvCxnSpPr>
        <p:spPr>
          <a:xfrm>
            <a:off x="3228975" y="4981575"/>
            <a:ext cx="647700" cy="152746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54" name="Google Shape;254;p9"/>
          <p:cNvSpPr txBox="1"/>
          <p:nvPr/>
        </p:nvSpPr>
        <p:spPr>
          <a:xfrm>
            <a:off x="1209592" y="4767099"/>
            <a:ext cx="2050500" cy="276900"/>
          </a:xfrm>
          <a:prstGeom prst="rect">
            <a:avLst/>
          </a:prstGeom>
          <a:solidFill>
            <a:srgbClr val="F2DADA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Extra Content Course Only!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254;p9">
            <a:extLst>
              <a:ext uri="{FF2B5EF4-FFF2-40B4-BE49-F238E27FC236}">
                <a16:creationId xmlns:a16="http://schemas.microsoft.com/office/drawing/2014/main" id="{B39A1863-0D60-4925-0BE4-57E095360603}"/>
              </a:ext>
            </a:extLst>
          </p:cNvPr>
          <p:cNvSpPr txBox="1"/>
          <p:nvPr/>
        </p:nvSpPr>
        <p:spPr>
          <a:xfrm>
            <a:off x="1209592" y="3914773"/>
            <a:ext cx="2050500" cy="646290"/>
          </a:xfrm>
          <a:prstGeom prst="rect">
            <a:avLst/>
          </a:prstGeom>
          <a:solidFill>
            <a:srgbClr val="F2DADA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Content course you take must be broadly in the topic of Korea (minors too)</a:t>
            </a: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" name="Google Shape;253;p9">
            <a:extLst>
              <a:ext uri="{FF2B5EF4-FFF2-40B4-BE49-F238E27FC236}">
                <a16:creationId xmlns:a16="http://schemas.microsoft.com/office/drawing/2014/main" id="{A86D1C0B-0F45-28BF-4368-300FF3BAE864}"/>
              </a:ext>
            </a:extLst>
          </p:cNvPr>
          <p:cNvCxnSpPr/>
          <p:nvPr/>
        </p:nvCxnSpPr>
        <p:spPr>
          <a:xfrm>
            <a:off x="3260092" y="4199818"/>
            <a:ext cx="647700" cy="152746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2308</Words>
  <Application>Microsoft Office PowerPoint</Application>
  <PresentationFormat>화면 슬라이드 쇼(4:3)</PresentationFormat>
  <Paragraphs>394</Paragraphs>
  <Slides>22</Slides>
  <Notes>22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22</vt:i4>
      </vt:variant>
    </vt:vector>
  </HeadingPairs>
  <TitlesOfParts>
    <vt:vector size="30" baseType="lpstr">
      <vt:lpstr>Noto Sans Symbols</vt:lpstr>
      <vt:lpstr>Arial</vt:lpstr>
      <vt:lpstr>Calibri</vt:lpstr>
      <vt:lpstr>Libre Franklin</vt:lpstr>
      <vt:lpstr>Times New Roman</vt:lpstr>
      <vt:lpstr>Office Theme</vt:lpstr>
      <vt:lpstr>Office Theme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Exchange Grade Transfer</vt:lpstr>
      <vt:lpstr>PowerPoint 프레젠테이션</vt:lpstr>
      <vt:lpstr>Exchange Grade Transfer – Extra Content Courses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BQ Module </vt:lpstr>
      <vt:lpstr>PowerPoint 프레젠테이션</vt:lpstr>
      <vt:lpstr>PowerPoint 프레젠테이션</vt:lpstr>
      <vt:lpstr>Other Infos</vt:lpstr>
      <vt:lpstr>For Korean Studies Majors: BA Thesis Writing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christian zander</dc:creator>
  <cp:lastModifiedBy>김윤정</cp:lastModifiedBy>
  <cp:revision>5</cp:revision>
  <dcterms:created xsi:type="dcterms:W3CDTF">2010-09-13T12:09:07Z</dcterms:created>
  <dcterms:modified xsi:type="dcterms:W3CDTF">2024-01-17T11:19:47Z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BBDO Services GmbH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3</vt:i4>
  </property>
  <property fmtid="{D5CDD505-2E9C-101B-9397-08002B2CF9AE}" pid="9" name="PresentationFormat">
    <vt:lpwstr>Bildschirmpräsentation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19</vt:i4>
  </property>
</Properties>
</file>