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58" y="182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heme" Target="theme/theme1.xml"  /><Relationship Id="rId11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presProps" Target="presProps.xml"  /><Relationship Id="rId9" Type="http://schemas.openxmlformats.org/officeDocument/2006/relationships/viewProps" Target="viewProp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1B542-3CFC-44FB-ADE9-C424864CB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1ED15D9-BD57-4A21-AF08-22BCFE30A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CC1203-E15F-4EB5-80E0-0A709C8D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A40632-24C7-4BB2-898D-2ABA9B08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7EE9BA-D389-4749-BF52-E6CEE1D2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759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16867A-B95C-489B-AA2F-03E48AC1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4A8E7-E2DF-4ABF-B6A8-658ABDB49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5F3EE-B8E7-4710-BF90-0F0A8A9D1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24821E-4556-4997-A482-93CAF3A75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06A999-A2CF-45C2-8F5A-DA3AEC94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28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E531516-228D-45CD-87C2-912B255494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31E58D-F6DE-4A77-8B69-965FC3785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D586D6-EC45-47AD-AE76-232697560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F61C60-988B-43D6-8AFC-AB467887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E60D50-5EAD-4E17-9925-D464339A6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63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C77C4-BB8A-426B-B679-1BA6EF0D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2E604A-A989-4B74-97CF-40B66E5B0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B45E8F-9418-4F26-AD51-5D152AFC9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D34ACE-B919-40C4-9FAC-6798D822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73C50C-A254-4027-9208-9EDDCAFA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05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30C00-8E35-4B56-AB65-D5871232B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4706F5-53C3-4C5B-9F1E-50C0D2072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E21FA3-AEB4-4DD1-B00E-23A2DB8FB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49AE07-DDA5-46E8-AFCF-8DE4E0C43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2AE422-F486-4EB1-B27A-74F02A0AF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07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ED30F0-9EC5-4B0A-B633-C15CD1C42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0D621B-FB3F-45F0-94D3-EE1323155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6FD032-AE9F-4976-A27A-21C7647F2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AE8EE5-0C99-4419-BDE9-C2B92E6F4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615A40-3C61-4610-8EA1-1DB8C6A38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5CF28D-0B9F-426F-A6D1-D8B25B26D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44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80CF08-733A-4C7A-8ABF-A6B7A232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03835C-B6E2-496A-88AA-0EAF1ACEA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E5D443-0991-4AB3-A6CA-E54208412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59147C3-3BEC-45D3-8CEB-5D543268A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1C1042F-499F-4938-B296-AD6ADA9ACB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E66D4EF-B1F8-41A4-91A7-0D7046ECA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ED7DB8A-6679-4EC9-894E-7800C4262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33564F9-9750-49C1-9E22-3AECD6D4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01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BCABF-15C5-455D-A806-2B570F84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3845984-E556-4B16-8D5D-E83870C7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6CADC5D-B392-48A2-AF75-82C4C61C7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E934E2-046F-4AB9-AC48-CB961A11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32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D78D919-C619-45CE-814D-D3C08DB6D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7529151-33B5-4432-A715-967A8158F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29CEEC9-B727-4674-AD19-78018C2F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A2815C-CAF4-438B-8467-0F65799D7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100013-5265-435F-BAF5-C33719785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3930F7-F30E-4BB4-BEA0-5118C8B6B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62E1CC-3649-4FEB-A96B-0D0C972E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503A5A-8816-4D21-92A1-D529A0E9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B21E12-B15E-4B34-AF14-9C259830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67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837412-779D-4EA1-8710-C41FD1D1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50DD5F4-A87D-4F6E-ABCF-7D17C6478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9ACF491-96B2-4F35-9005-2E4031EB4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1D149E-89FF-4ABD-8AC8-404CD9FAB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73FB13-23E7-4D19-A3CF-A1905B488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0B5E7D-9AB2-4051-9FE9-6815D229C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66452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13" Type="http://schemas.openxmlformats.org/officeDocument/2006/relationships/image" Target="../media/image1.jpe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0F5E15-E840-4288-BCEB-760BA798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3CF209-115C-4BF9-AD47-B13E5225A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BFFE4-BE2E-4B1F-9FD2-A095C51F8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C4699-AF16-4BF1-BDB3-21FE7F1DD862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64F859-A987-4C60-BFE3-9C9514556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B92943-670E-4543-98C5-31021546B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964F5-F982-4E52-895F-12F5891FDE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44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png"  /><Relationship Id="rId3" Type="http://schemas.openxmlformats.org/officeDocument/2006/relationships/hyperlink" Target="http://oia.snu.ac.kr/" TargetMode="External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Relationship Id="rId3" Type="http://schemas.openxmlformats.org/officeDocument/2006/relationships/hyperlink" Target="https://dorm.snu.ac.kr/eng/" TargetMode="External" /><Relationship Id="rId4" Type="http://schemas.openxmlformats.org/officeDocument/2006/relationships/hyperlink" Target="https://www.youtube.com/watch?v=-3ddjo6GZSo" TargetMode="External" /><Relationship Id="rId5" Type="http://schemas.openxmlformats.org/officeDocument/2006/relationships/hyperlink" Target="https://www.youtube.com/watch?v=vV_CJBOPs-4" TargetMode="External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hyperlink" Target="https://lei.snu.ac.kr/mobile/en/klec/introduction/T-material.jsp" TargetMode="External" /><Relationship Id="rId3" Type="http://schemas.openxmlformats.org/officeDocument/2006/relationships/hyperlink" Target="http://www.twoponds.co.kr/en/snu" TargetMode="External" /><Relationship Id="rId4" Type="http://schemas.openxmlformats.org/officeDocument/2006/relationships/image" Target="../media/image5.jpeg"  /><Relationship Id="rId5" Type="http://schemas.openxmlformats.org/officeDocument/2006/relationships/image" Target="../media/image6.jpeg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DD782B-2D7C-4293-9098-B836188A3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57290"/>
            <a:ext cx="5286375" cy="1176337"/>
          </a:xfrm>
        </p:spPr>
        <p:txBody>
          <a:bodyPr/>
          <a:lstStyle/>
          <a:p>
            <a:r>
              <a:rPr lang="ko-KR" altLang="de-DE" dirty="0">
                <a:solidFill>
                  <a:schemeClr val="bg2"/>
                </a:solidFill>
              </a:rPr>
              <a:t>서울대학교 </a:t>
            </a:r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83414B-DDC7-494E-96CA-4657D91082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14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2367484-768E-45BF-AF83-6605CF797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Wichtige Infos vor Beginn des Sprachkurses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648CD7-5526-4FAE-A97D-43AB92A0A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DE" sz="2400">
                <a:solidFill>
                  <a:srgbClr val="000000"/>
                </a:solidFill>
              </a:rPr>
              <a:t>International office: </a:t>
            </a:r>
            <a:r>
              <a:rPr lang="en-US" sz="2400" u="sng" kern="150">
                <a:solidFill>
                  <a:srgbClr val="000000"/>
                </a:solidFill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  <a:hlinkClick r:id="rId3"/>
              </a:rPr>
              <a:t>http://oia.snu.ac.kr</a:t>
            </a:r>
            <a:endParaRPr lang="de-DE" sz="2400">
              <a:solidFill>
                <a:srgbClr val="000000"/>
              </a:solidFill>
            </a:endParaRPr>
          </a:p>
          <a:p>
            <a:r>
              <a:rPr lang="de-DE" sz="2400">
                <a:solidFill>
                  <a:srgbClr val="000000"/>
                </a:solidFill>
              </a:rPr>
              <a:t>Mind. Durchschnittsnote: 2.5 GPA, 3 kostenlose Sprachkurse</a:t>
            </a:r>
          </a:p>
          <a:p>
            <a:r>
              <a:rPr lang="de-DE" sz="2400">
                <a:solidFill>
                  <a:srgbClr val="000000"/>
                </a:solidFill>
              </a:rPr>
              <a:t>Bewerbungsvorbereitungen früher als bei den anderen Unis</a:t>
            </a:r>
          </a:p>
          <a:p>
            <a:r>
              <a:rPr lang="de-DE" sz="2400">
                <a:solidFill>
                  <a:srgbClr val="000000"/>
                </a:solidFill>
              </a:rPr>
              <a:t>Placementtest: eine Woche vor Beginn der Sprachkurse am Sprachinstitut (LEI), schriftlicher und mündlicher Teil</a:t>
            </a:r>
          </a:p>
        </p:txBody>
      </p:sp>
    </p:spTree>
    <p:extLst>
      <p:ext uri="{BB962C8B-B14F-4D97-AF65-F5344CB8AC3E}">
        <p14:creationId xmlns:p14="http://schemas.microsoft.com/office/powerpoint/2010/main" val="2705836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" name="Rectangle 73">
            <a:extLst>
              <a:ext uri="{FF2B5EF4-FFF2-40B4-BE49-F238E27FC236}">
                <a16:creationId xmlns:a16="http://schemas.microsoft.com/office/drawing/2014/main" id="{1787C549-66DE-4718-9D45-816599251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75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592824" cy="3233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10C558D-3DF7-42A8-9D6B-59BB5C970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8" y="655591"/>
            <a:ext cx="4929352" cy="2315616"/>
          </a:xfrm>
        </p:spPr>
        <p:txBody>
          <a:bodyPr>
            <a:normAutofit/>
          </a:bodyPr>
          <a:lstStyle/>
          <a:p>
            <a:r>
              <a:rPr lang="de-DE" sz="4600"/>
              <a:t>Campus-life und Wohnen</a:t>
            </a:r>
            <a:endParaRPr lang="de-DE" sz="4600" dirty="0"/>
          </a:p>
        </p:txBody>
      </p:sp>
      <p:sp>
        <p:nvSpPr>
          <p:cNvPr id="106" name="Rectangle 77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" name="Group 79">
            <a:extLst>
              <a:ext uri="{FF2B5EF4-FFF2-40B4-BE49-F238E27FC236}">
                <a16:creationId xmlns:a16="http://schemas.microsoft.com/office/drawing/2014/main" id="{BAB21C4D-C8DB-45E4-8B45-1A73A188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08" name="Rectangle 64">
              <a:extLst>
                <a:ext uri="{FF2B5EF4-FFF2-40B4-BE49-F238E27FC236}">
                  <a16:creationId xmlns:a16="http://schemas.microsoft.com/office/drawing/2014/main" id="{408C67FF-5706-4C08-9DF4-D3E2EF7F61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66">
              <a:extLst>
                <a:ext uri="{FF2B5EF4-FFF2-40B4-BE49-F238E27FC236}">
                  <a16:creationId xmlns:a16="http://schemas.microsoft.com/office/drawing/2014/main" id="{90AE6FAF-1DDD-40E6-8128-2B5DD1464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64">
              <a:extLst>
                <a:ext uri="{FF2B5EF4-FFF2-40B4-BE49-F238E27FC236}">
                  <a16:creationId xmlns:a16="http://schemas.microsoft.com/office/drawing/2014/main" id="{3E186F0A-23FB-4FB4-8C95-4C6A6F483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66">
              <a:extLst>
                <a:ext uri="{FF2B5EF4-FFF2-40B4-BE49-F238E27FC236}">
                  <a16:creationId xmlns:a16="http://schemas.microsoft.com/office/drawing/2014/main" id="{D183081B-2F31-48CC-A297-BA0C06A744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64">
              <a:extLst>
                <a:ext uri="{FF2B5EF4-FFF2-40B4-BE49-F238E27FC236}">
                  <a16:creationId xmlns:a16="http://schemas.microsoft.com/office/drawing/2014/main" id="{BC6A5254-D4C3-478C-B4E0-73D3642DBE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66">
              <a:extLst>
                <a:ext uri="{FF2B5EF4-FFF2-40B4-BE49-F238E27FC236}">
                  <a16:creationId xmlns:a16="http://schemas.microsoft.com/office/drawing/2014/main" id="{41974FE2-7080-4C99-A4E6-3E15D4B28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64">
              <a:extLst>
                <a:ext uri="{FF2B5EF4-FFF2-40B4-BE49-F238E27FC236}">
                  <a16:creationId xmlns:a16="http://schemas.microsoft.com/office/drawing/2014/main" id="{7C843590-9C15-4DFA-9178-8A943EF622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66">
              <a:extLst>
                <a:ext uri="{FF2B5EF4-FFF2-40B4-BE49-F238E27FC236}">
                  <a16:creationId xmlns:a16="http://schemas.microsoft.com/office/drawing/2014/main" id="{3506696A-3D1F-450D-96A0-B59B7BBE3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64">
              <a:extLst>
                <a:ext uri="{FF2B5EF4-FFF2-40B4-BE49-F238E27FC236}">
                  <a16:creationId xmlns:a16="http://schemas.microsoft.com/office/drawing/2014/main" id="{6D2546D9-69E1-4D75-8E64-8862078132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66">
              <a:extLst>
                <a:ext uri="{FF2B5EF4-FFF2-40B4-BE49-F238E27FC236}">
                  <a16:creationId xmlns:a16="http://schemas.microsoft.com/office/drawing/2014/main" id="{865383D5-D060-4DBD-82E9-14902BD82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64">
              <a:extLst>
                <a:ext uri="{FF2B5EF4-FFF2-40B4-BE49-F238E27FC236}">
                  <a16:creationId xmlns:a16="http://schemas.microsoft.com/office/drawing/2014/main" id="{70242239-3409-460D-BA74-ADF2AFD4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66">
              <a:extLst>
                <a:ext uri="{FF2B5EF4-FFF2-40B4-BE49-F238E27FC236}">
                  <a16:creationId xmlns:a16="http://schemas.microsoft.com/office/drawing/2014/main" id="{4F02255D-DBCA-4E02-8376-8A374688DE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4">
              <a:extLst>
                <a:ext uri="{FF2B5EF4-FFF2-40B4-BE49-F238E27FC236}">
                  <a16:creationId xmlns:a16="http://schemas.microsoft.com/office/drawing/2014/main" id="{343BABB3-0280-4F53-A4A9-54ED96AB29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6">
              <a:extLst>
                <a:ext uri="{FF2B5EF4-FFF2-40B4-BE49-F238E27FC236}">
                  <a16:creationId xmlns:a16="http://schemas.microsoft.com/office/drawing/2014/main" id="{2824031E-D05D-4B6C-A900-28D70C7374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4">
              <a:extLst>
                <a:ext uri="{FF2B5EF4-FFF2-40B4-BE49-F238E27FC236}">
                  <a16:creationId xmlns:a16="http://schemas.microsoft.com/office/drawing/2014/main" id="{96B0A62E-B7B0-475C-B1FF-989CDB45E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6">
              <a:extLst>
                <a:ext uri="{FF2B5EF4-FFF2-40B4-BE49-F238E27FC236}">
                  <a16:creationId xmlns:a16="http://schemas.microsoft.com/office/drawing/2014/main" id="{D62DF221-DFF7-4614-8983-8B7C47034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4">
              <a:extLst>
                <a:ext uri="{FF2B5EF4-FFF2-40B4-BE49-F238E27FC236}">
                  <a16:creationId xmlns:a16="http://schemas.microsoft.com/office/drawing/2014/main" id="{4E544155-BC32-4013-9135-149E30150C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6">
              <a:extLst>
                <a:ext uri="{FF2B5EF4-FFF2-40B4-BE49-F238E27FC236}">
                  <a16:creationId xmlns:a16="http://schemas.microsoft.com/office/drawing/2014/main" id="{1DD4153E-E8EE-4D47-8FF6-926EBB23FE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4">
              <a:extLst>
                <a:ext uri="{FF2B5EF4-FFF2-40B4-BE49-F238E27FC236}">
                  <a16:creationId xmlns:a16="http://schemas.microsoft.com/office/drawing/2014/main" id="{6834F1B0-119E-4A62-A22F-79C5AEEE3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6">
              <a:extLst>
                <a:ext uri="{FF2B5EF4-FFF2-40B4-BE49-F238E27FC236}">
                  <a16:creationId xmlns:a16="http://schemas.microsoft.com/office/drawing/2014/main" id="{04C90783-5CC9-4855-A633-D3D3B900D0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Grafik 4" descr="Ein Bild, das draußen, Berg, Natur, Zug enthält.&#10;&#10;Automatisch generierte Beschreibung">
            <a:extLst>
              <a:ext uri="{FF2B5EF4-FFF2-40B4-BE49-F238E27FC236}">
                <a16:creationId xmlns:a16="http://schemas.microsoft.com/office/drawing/2014/main" id="{832F00C4-645E-4502-BEAB-46E5C4001D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3" r="-3" b="-3"/>
          <a:stretch/>
        </p:blipFill>
        <p:spPr>
          <a:xfrm>
            <a:off x="596880" y="3233985"/>
            <a:ext cx="5766975" cy="3624015"/>
          </a:xfrm>
          <a:prstGeom prst="rect">
            <a:avLst/>
          </a:prstGeom>
        </p:spPr>
      </p:pic>
      <p:sp>
        <p:nvSpPr>
          <p:cNvPr id="128" name="Rectangle 101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606971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014E22-7E46-4844-93BA-A75BE8FF8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9101" y="521207"/>
            <a:ext cx="4496426" cy="5957789"/>
          </a:xfrm>
        </p:spPr>
        <p:txBody>
          <a:bodyPr anchor="ctr">
            <a:normAutofit/>
          </a:bodyPr>
          <a:lstStyle/>
          <a:p>
            <a:r>
              <a:rPr lang="de-DE" sz="2000"/>
              <a:t>SNU Gwanak Residence Halls: </a:t>
            </a:r>
            <a:r>
              <a:rPr lang="de-DE" sz="2000">
                <a:hlinkClick r:id="rId3"/>
              </a:rPr>
              <a:t>https://dorm.snu.ac.kr/eng/</a:t>
            </a:r>
            <a:endParaRPr lang="de-DE" sz="2000"/>
          </a:p>
          <a:p>
            <a:r>
              <a:rPr lang="de-DE" sz="2000"/>
              <a:t>Dorm Tour: </a:t>
            </a:r>
            <a:r>
              <a:rPr lang="de-DE" sz="2000">
                <a:hlinkClick r:id="rId4"/>
              </a:rPr>
              <a:t>https://www.youtube.com/watch?v=-3ddjo6GZSo</a:t>
            </a:r>
            <a:r>
              <a:rPr lang="de-DE" sz="2000"/>
              <a:t>, </a:t>
            </a:r>
            <a:r>
              <a:rPr lang="de-DE" sz="2000">
                <a:hlinkClick r:id="rId5"/>
              </a:rPr>
              <a:t>https://www.youtube.com/watch?v=vV_CJBOPs-4</a:t>
            </a:r>
            <a:endParaRPr lang="de-DE" sz="2000"/>
          </a:p>
          <a:p>
            <a:r>
              <a:rPr lang="de-DE" sz="2000"/>
              <a:t>Zahlreiche Wohnmöglichkeiten in der Nähe der SNU, Sillim und Umgebung (preisgünstige One Rooms)</a:t>
            </a:r>
          </a:p>
          <a:p>
            <a:r>
              <a:rPr lang="de-DE" sz="2000"/>
              <a:t>Buddy-Programm, große Veranstaltungen in Gruppen, mehrmals pro Woche Ausflüge und Verabredungen zum Essen (mehr Infos werden von der SNU Koordinatorin am Anfang des Bewerbungsprozesses zur Verfügung gestellt)</a:t>
            </a:r>
          </a:p>
          <a:p>
            <a:r>
              <a:rPr lang="de-DE" sz="2000"/>
              <a:t>Tandemprogramm mit Studenten der SNU Germanistik</a:t>
            </a:r>
          </a:p>
        </p:txBody>
      </p:sp>
    </p:spTree>
    <p:extLst>
      <p:ext uri="{BB962C8B-B14F-4D97-AF65-F5344CB8AC3E}">
        <p14:creationId xmlns:p14="http://schemas.microsoft.com/office/powerpoint/2010/main" val="162774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CEC4E4-A2F4-4066-8C6D-DC14FC6D5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43D173-C90F-458B-9AB2-3B29D2944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B58EF7B-8D7F-442D-9F36-677B1C2FC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8A17F4F-AB41-41A8-A14C-58163A36A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nhaltsplatzhalter 4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74E32765-4DD7-4CB2-A5F0-9B7B82E20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4" b="562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50072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2B886CF-D3D5-4CDE-A0D0-35994223D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A6FC6BB-E45E-4E15-8920-FA3FE2BE8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731" y="1384685"/>
            <a:ext cx="4121975" cy="4084820"/>
          </a:xfrm>
        </p:spPr>
        <p:txBody>
          <a:bodyPr>
            <a:normAutofit/>
          </a:bodyPr>
          <a:lstStyle/>
          <a:p>
            <a:r>
              <a:rPr lang="en-GB" sz="4000"/>
              <a:t>Regular Program</a:t>
            </a:r>
            <a:endParaRPr lang="de-DE" sz="40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C139937-FF72-463A-8CD1-5AFF723B2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565521B-3AFA-45E0-B4C4-C6ED089C8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891540"/>
            <a:ext cx="6096000" cy="507111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FDB0EA-C779-427E-8A52-6D763762D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0478" y="1384686"/>
            <a:ext cx="4935239" cy="4084819"/>
          </a:xfrm>
        </p:spPr>
        <p:txBody>
          <a:bodyPr anchor="ctr">
            <a:normAutofit/>
          </a:bodyPr>
          <a:lstStyle/>
          <a:p>
            <a:r>
              <a:rPr lang="de-DE" sz="1600" dirty="0"/>
              <a:t>10 Wochen pro Kurs, 200 Stunden insgesamt, Montag-Freitag</a:t>
            </a:r>
          </a:p>
          <a:p>
            <a:r>
              <a:rPr lang="en-GB" sz="1600" dirty="0" err="1"/>
              <a:t>Mehrere</a:t>
            </a:r>
            <a:r>
              <a:rPr lang="en-GB" sz="1600" dirty="0"/>
              <a:t> Lehrer (2-3 </a:t>
            </a:r>
            <a:r>
              <a:rPr lang="en-GB" sz="1600" dirty="0" err="1"/>
              <a:t>Personen</a:t>
            </a:r>
            <a:r>
              <a:rPr lang="en-GB" sz="1600" dirty="0"/>
              <a:t>)</a:t>
            </a:r>
            <a:endParaRPr lang="de-DE" altLang="ko-KR" sz="1600" dirty="0"/>
          </a:p>
          <a:p>
            <a:r>
              <a:rPr lang="de-DE" sz="1600" dirty="0"/>
              <a:t>4h Unterricht pro Tag</a:t>
            </a:r>
          </a:p>
          <a:p>
            <a:pPr marL="0" indent="0">
              <a:buNone/>
            </a:pPr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/>
              <a:t>Morgenkurs 9:00-13:00/Nachmittagskurs 13:30-17:20</a:t>
            </a:r>
          </a:p>
          <a:p>
            <a:r>
              <a:rPr lang="de-DE" sz="1600" dirty="0"/>
              <a:t>Level 1-4 : Vokabeltests zu den Lektionen alle zwei Tage, </a:t>
            </a:r>
            <a:r>
              <a:rPr lang="de-DE" sz="1600" dirty="0" err="1"/>
              <a:t>Midterm</a:t>
            </a:r>
            <a:r>
              <a:rPr lang="de-DE" sz="1600" dirty="0"/>
              <a:t> + Final </a:t>
            </a:r>
            <a:r>
              <a:rPr lang="de-DE" sz="1600" dirty="0" err="1"/>
              <a:t>exam</a:t>
            </a:r>
            <a:r>
              <a:rPr lang="de-DE" sz="1600" dirty="0"/>
              <a:t> in der 5. und 10. Woche</a:t>
            </a:r>
          </a:p>
          <a:p>
            <a:r>
              <a:rPr lang="ko-KR" altLang="de-DE" sz="1600" dirty="0"/>
              <a:t>말하기</a:t>
            </a:r>
            <a:r>
              <a:rPr lang="de-DE" altLang="ko-KR" sz="1600" dirty="0"/>
              <a:t>, </a:t>
            </a:r>
            <a:r>
              <a:rPr lang="ko-KR" altLang="de-DE" sz="1600" dirty="0"/>
              <a:t>쓰기</a:t>
            </a:r>
            <a:r>
              <a:rPr lang="de-DE" altLang="ko-KR" sz="1600" dirty="0"/>
              <a:t>, </a:t>
            </a:r>
            <a:r>
              <a:rPr lang="ko-KR" altLang="de-DE" sz="1600" dirty="0"/>
              <a:t>듣기</a:t>
            </a:r>
            <a:r>
              <a:rPr lang="de-DE" altLang="ko-KR" sz="1600" dirty="0"/>
              <a:t>, </a:t>
            </a:r>
            <a:r>
              <a:rPr lang="ko-KR" altLang="de-DE" sz="1600" dirty="0"/>
              <a:t>읽기 </a:t>
            </a:r>
            <a:r>
              <a:rPr lang="de-DE" altLang="ko-KR" sz="1600" dirty="0"/>
              <a:t>(</a:t>
            </a:r>
            <a:r>
              <a:rPr lang="ko-KR" altLang="de-DE" sz="1600" dirty="0"/>
              <a:t>발표과 토론</a:t>
            </a:r>
            <a:r>
              <a:rPr lang="de-DE" altLang="ko-KR" sz="1600" dirty="0"/>
              <a:t>/</a:t>
            </a:r>
            <a:r>
              <a:rPr lang="ko-KR" altLang="de-DE" sz="1600" dirty="0"/>
              <a:t>토의 </a:t>
            </a:r>
            <a:r>
              <a:rPr lang="de-DE" altLang="ko-KR" sz="1600" dirty="0"/>
              <a:t>ab Level 4)</a:t>
            </a:r>
          </a:p>
          <a:p>
            <a:r>
              <a:rPr lang="de-DE" sz="1600" dirty="0"/>
              <a:t>Level 5+6: tägliche Vokabeltests, </a:t>
            </a:r>
            <a:r>
              <a:rPr lang="de-DE" sz="1600" b="1" dirty="0"/>
              <a:t>große Menge an neuen Vokabeln</a:t>
            </a:r>
          </a:p>
          <a:p>
            <a:r>
              <a:rPr lang="ko-KR" altLang="de-DE" sz="1600" dirty="0"/>
              <a:t>말하기</a:t>
            </a:r>
            <a:r>
              <a:rPr lang="de-DE" altLang="ko-KR" sz="1600" dirty="0"/>
              <a:t>, </a:t>
            </a:r>
            <a:r>
              <a:rPr lang="ko-KR" altLang="de-DE" sz="1600" dirty="0"/>
              <a:t>쓰기</a:t>
            </a:r>
            <a:r>
              <a:rPr lang="de-DE" altLang="ko-KR" sz="1600" dirty="0"/>
              <a:t>, </a:t>
            </a:r>
            <a:r>
              <a:rPr lang="ko-KR" altLang="de-DE" sz="1600" dirty="0"/>
              <a:t>듣기</a:t>
            </a:r>
            <a:r>
              <a:rPr lang="de-DE" altLang="ko-KR" sz="1600" dirty="0"/>
              <a:t>, </a:t>
            </a:r>
            <a:r>
              <a:rPr lang="ko-KR" altLang="de-DE" sz="1600" dirty="0"/>
              <a:t>읽기</a:t>
            </a:r>
            <a:r>
              <a:rPr lang="de-DE" altLang="ko-KR" sz="1600" dirty="0"/>
              <a:t>, </a:t>
            </a:r>
            <a:r>
              <a:rPr lang="ko-KR" altLang="de-DE" sz="1600" dirty="0"/>
              <a:t>발표과 토론</a:t>
            </a:r>
            <a:r>
              <a:rPr lang="de-DE" altLang="ko-KR" sz="1600" dirty="0"/>
              <a:t>/</a:t>
            </a:r>
            <a:r>
              <a:rPr lang="ko-KR" altLang="de-DE" sz="1600" dirty="0"/>
              <a:t>토의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537148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2FD50D0-1315-48C4-BB87-7646B049A0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A83E95F-11F0-4EF3-B911-EC4A265F0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5" name="Freeform 44">
              <a:extLst>
                <a:ext uri="{FF2B5EF4-FFF2-40B4-BE49-F238E27FC236}">
                  <a16:creationId xmlns:a16="http://schemas.microsoft.com/office/drawing/2014/main" id="{4A5621C8-F0D7-4928-9BC5-B15B318AF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5">
              <a:extLst>
                <a:ext uri="{FF2B5EF4-FFF2-40B4-BE49-F238E27FC236}">
                  <a16:creationId xmlns:a16="http://schemas.microsoft.com/office/drawing/2014/main" id="{3F55EE6D-8E4E-47F0-B7BC-D45AECE43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6">
              <a:extLst>
                <a:ext uri="{FF2B5EF4-FFF2-40B4-BE49-F238E27FC236}">
                  <a16:creationId xmlns:a16="http://schemas.microsoft.com/office/drawing/2014/main" id="{C2EC5D6B-2D05-4DDF-9E09-8814EA492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7">
              <a:extLst>
                <a:ext uri="{FF2B5EF4-FFF2-40B4-BE49-F238E27FC236}">
                  <a16:creationId xmlns:a16="http://schemas.microsoft.com/office/drawing/2014/main" id="{F7890FC4-3706-4665-B92A-D37982414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B29EAEC-4EE8-4823-BBB4-9012708C8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1C96F9D-765E-4D62-A3C1-73E44FDFE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SNU Textbooks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7F2B67-51E0-4DA2-BB3E-B13EE4118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543175"/>
            <a:ext cx="3385635" cy="3363846"/>
          </a:xfrm>
        </p:spPr>
        <p:txBody>
          <a:bodyPr anchor="ctr">
            <a:normAutofit/>
          </a:bodyPr>
          <a:lstStyle/>
          <a:p>
            <a:r>
              <a:rPr lang="de-DE" sz="2000"/>
              <a:t>Ausführliche Information: </a:t>
            </a:r>
            <a:r>
              <a:rPr lang="de-DE" sz="2000">
                <a:hlinkClick r:id="rId2"/>
              </a:rPr>
              <a:t>https://lei.snu.ac.kr/mobile/en/klec/introduction/T-material.jsp</a:t>
            </a:r>
            <a:r>
              <a:rPr lang="de-DE" sz="2000"/>
              <a:t>, </a:t>
            </a:r>
            <a:r>
              <a:rPr lang="de-DE" sz="2000">
                <a:hlinkClick r:id="rId3"/>
              </a:rPr>
              <a:t>http://www.twoponds.co.kr/en/snu</a:t>
            </a:r>
            <a:endParaRPr lang="de-DE" sz="2000"/>
          </a:p>
          <a:p>
            <a:r>
              <a:rPr lang="de-DE" sz="2000"/>
              <a:t>Text- und Workbook</a:t>
            </a:r>
          </a:p>
        </p:txBody>
      </p:sp>
      <p:pic>
        <p:nvPicPr>
          <p:cNvPr id="5" name="Grafik 4" descr="Ein Bild, das Kasten enthält.&#10;&#10;Automatisch generierte Beschreibung">
            <a:extLst>
              <a:ext uri="{FF2B5EF4-FFF2-40B4-BE49-F238E27FC236}">
                <a16:creationId xmlns:a16="http://schemas.microsoft.com/office/drawing/2014/main" id="{8E1AE1B0-9E13-4017-A205-545302D4B1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639" y="2875549"/>
            <a:ext cx="2650372" cy="2650372"/>
          </a:xfrm>
          <a:prstGeom prst="rect">
            <a:avLst/>
          </a:prstGeom>
        </p:spPr>
      </p:pic>
      <p:pic>
        <p:nvPicPr>
          <p:cNvPr id="7" name="Grafik 6" descr="Ein Bild, das Gerät enthält.&#10;&#10;Automatisch generierte Beschreibung">
            <a:extLst>
              <a:ext uri="{FF2B5EF4-FFF2-40B4-BE49-F238E27FC236}">
                <a16:creationId xmlns:a16="http://schemas.microsoft.com/office/drawing/2014/main" id="{532B3515-9CD1-441C-B3B0-973B559B13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032" y="2863604"/>
            <a:ext cx="2657430" cy="265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547794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158</ep:Words>
  <ep:PresentationFormat>Breitbild</ep:PresentationFormat>
  <ep:Paragraphs>24</ep:Paragraphs>
  <ep:Slides>6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ep:HeadingPairs>
  <ep:TitlesOfParts>
    <vt:vector size="7" baseType="lpstr">
      <vt:lpstr>Office</vt:lpstr>
      <vt:lpstr>서울대학교</vt:lpstr>
      <vt:lpstr>Wichtige Infos vor Beginn des Sprachkurses</vt:lpstr>
      <vt:lpstr>Campus-life und Wohnen</vt:lpstr>
      <vt:lpstr>슬라이드 4</vt:lpstr>
      <vt:lpstr>Regular Program</vt:lpstr>
      <vt:lpstr>SNU Textbooks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2020-07-11T07:30:58.000</dcterms:created>
  <dc:creator>Antonia Classpeter</dc:creator>
  <cp:lastModifiedBy>한운석</cp:lastModifiedBy>
  <dcterms:modified xsi:type="dcterms:W3CDTF">2020-07-17T12:05:11.273</dcterms:modified>
  <cp:revision>2</cp:revision>
  <dc:title>서울대학교 </dc:title>
  <cp:version/>
</cp:coreProperties>
</file>