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TxStyle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TxStyle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viewProps" Target="viewProps.xml"  /><Relationship Id="rId11" Type="http://schemas.openxmlformats.org/officeDocument/2006/relationships/theme" Target="theme/theme1.xml"  /><Relationship Id="rId12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presProps" Target="presProp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slideLayout" Target="../slideLayouts/slideLayout14.xml"  /><Relationship Id="rId15" Type="http://schemas.openxmlformats.org/officeDocument/2006/relationships/slideLayout" Target="../slideLayouts/slideLayout15.xml"  /><Relationship Id="rId16" Type="http://schemas.openxmlformats.org/officeDocument/2006/relationships/slideLayout" Target="../slideLayouts/slideLayout16.xml"  /><Relationship Id="rId17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ACC11-A43C-8A42-B875-A0BAFA953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A4F945-A4C6-E749-8E35-4200C4E8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785" y="5556585"/>
            <a:ext cx="7766936" cy="1096899"/>
          </a:xfrm>
        </p:spPr>
        <p:txBody>
          <a:bodyPr>
            <a:normAutofit/>
          </a:bodyPr>
          <a:lstStyle/>
          <a:p>
            <a:pPr algn="l"/>
            <a:endParaRPr lang="de-DE" sz="200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8" name="Grafik 8">
            <a:extLst>
              <a:ext uri="{FF2B5EF4-FFF2-40B4-BE49-F238E27FC236}">
                <a16:creationId xmlns:a16="http://schemas.microsoft.com/office/drawing/2014/main" id="{CB80B886-B1AD-3C4C-8E9E-4EEFC5C8C6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72" t="22023" r="12974" b="17135"/>
          <a:stretch/>
        </p:blipFill>
        <p:spPr>
          <a:xfrm>
            <a:off x="1739556" y="1187302"/>
            <a:ext cx="6296483" cy="448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D4189-9219-D54B-A3A1-9ADA7104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altLang="ko-KR" b="1" u="sng">
                <a:solidFill>
                  <a:schemeClr val="tx1"/>
                </a:solidFill>
                <a:latin typeface="Arial Nova" panose="020B0504020202020204" pitchFamily="34" charset="0"/>
                <a:ea typeface="Arial Nova" panose="02000000000000000000" pitchFamily="2" charset="0"/>
              </a:rPr>
              <a:t>Gliederung</a:t>
            </a:r>
            <a:endParaRPr lang="de-DE" b="1" u="sng">
              <a:solidFill>
                <a:schemeClr val="tx1"/>
              </a:solidFill>
              <a:latin typeface="Arial Nova" panose="020B0504020202020204" pitchFamily="34" charset="0"/>
              <a:ea typeface="Arial Nova" panose="02000000000000000000" pitchFamily="2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CCB469-54BC-A044-AF7A-5545A6CCB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ko-KR" sz="2400"/>
              <a:t>Grober</a:t>
            </a:r>
            <a:r>
              <a:rPr lang="ko-KR" altLang="de-DE" sz="2400"/>
              <a:t> </a:t>
            </a:r>
            <a:r>
              <a:rPr lang="de-DE" altLang="ko-KR" sz="2400"/>
              <a:t>Zeitplan</a:t>
            </a:r>
            <a:r>
              <a:rPr lang="ko-KR" altLang="de-DE" sz="2400"/>
              <a:t> </a:t>
            </a:r>
            <a:r>
              <a:rPr lang="de-DE" altLang="ko-KR" sz="2400"/>
              <a:t>ab</a:t>
            </a:r>
            <a:r>
              <a:rPr lang="ko-KR" altLang="de-DE" sz="2400"/>
              <a:t> </a:t>
            </a:r>
            <a:r>
              <a:rPr lang="de-DE" altLang="ko-KR" sz="2400"/>
              <a:t>Bewerbung</a:t>
            </a:r>
            <a:r>
              <a:rPr lang="ko-KR" altLang="de-DE" sz="2400"/>
              <a:t> </a:t>
            </a:r>
            <a:r>
              <a:rPr lang="de-DE" altLang="ko-KR" sz="2400"/>
              <a:t>bis</a:t>
            </a:r>
            <a:r>
              <a:rPr lang="ko-KR" altLang="de-DE" sz="2400"/>
              <a:t> </a:t>
            </a:r>
            <a:r>
              <a:rPr lang="de-DE" altLang="ko-KR" sz="2400"/>
              <a:t>Juli</a:t>
            </a:r>
            <a:r>
              <a:rPr lang="ko-KR" altLang="de-DE" sz="2400"/>
              <a:t> </a:t>
            </a:r>
            <a:r>
              <a:rPr lang="de-DE" altLang="ko-KR" sz="2400"/>
              <a:t>2020</a:t>
            </a:r>
          </a:p>
          <a:p>
            <a:r>
              <a:rPr lang="de-DE" altLang="ko-KR" sz="2400"/>
              <a:t>SKKU</a:t>
            </a:r>
            <a:r>
              <a:rPr lang="ko-KR" altLang="de-DE" sz="2400"/>
              <a:t> </a:t>
            </a:r>
            <a:r>
              <a:rPr lang="de-DE" altLang="ko-KR" sz="2400"/>
              <a:t>Campus</a:t>
            </a:r>
            <a:r>
              <a:rPr lang="ko-KR" altLang="de-DE" sz="2400"/>
              <a:t> </a:t>
            </a:r>
            <a:r>
              <a:rPr lang="de-DE" altLang="ko-KR" sz="2400"/>
              <a:t>in</a:t>
            </a:r>
            <a:r>
              <a:rPr lang="ko-KR" altLang="de-DE" sz="2400"/>
              <a:t> </a:t>
            </a:r>
            <a:r>
              <a:rPr lang="de-DE" altLang="ko-KR" sz="2400"/>
              <a:t>Seoul</a:t>
            </a:r>
          </a:p>
          <a:p>
            <a:r>
              <a:rPr lang="de-DE" altLang="ko-KR" sz="2400"/>
              <a:t>Sprachkurs</a:t>
            </a:r>
            <a:r>
              <a:rPr lang="ko-KR" altLang="de-DE" sz="2400"/>
              <a:t> </a:t>
            </a:r>
            <a:r>
              <a:rPr lang="de-DE" altLang="ko-KR" sz="2400"/>
              <a:t>Level</a:t>
            </a:r>
            <a:r>
              <a:rPr lang="ko-KR" altLang="de-DE" sz="2400"/>
              <a:t> </a:t>
            </a:r>
            <a:r>
              <a:rPr lang="de-DE" altLang="ko-KR" sz="2400"/>
              <a:t>3</a:t>
            </a:r>
          </a:p>
          <a:p>
            <a:r>
              <a:rPr lang="de-DE" altLang="ko-KR" sz="2400"/>
              <a:t>Sprachkurs</a:t>
            </a:r>
            <a:r>
              <a:rPr lang="ko-KR" altLang="de-DE" sz="2400"/>
              <a:t> </a:t>
            </a:r>
            <a:r>
              <a:rPr lang="de-DE" altLang="ko-KR" sz="2400"/>
              <a:t>Level</a:t>
            </a:r>
            <a:r>
              <a:rPr lang="ko-KR" altLang="de-DE" sz="2400"/>
              <a:t> </a:t>
            </a:r>
            <a:r>
              <a:rPr lang="de-DE" altLang="ko-KR" sz="2400"/>
              <a:t>4</a:t>
            </a:r>
          </a:p>
          <a:p>
            <a:r>
              <a:rPr lang="de-DE" altLang="ko-KR" sz="2400"/>
              <a:t>Klausuren</a:t>
            </a:r>
          </a:p>
        </p:txBody>
      </p:sp>
    </p:spTree>
    <p:extLst>
      <p:ext uri="{BB962C8B-B14F-4D97-AF65-F5344CB8AC3E}">
        <p14:creationId xmlns:p14="http://schemas.microsoft.com/office/powerpoint/2010/main" val="231501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6E433-4C50-C34B-9E0D-844AA53CB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ko-KR" sz="3600" u="sng">
                <a:solidFill>
                  <a:schemeClr val="tx1"/>
                </a:solidFill>
              </a:rPr>
              <a:t>Grober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Zeitplan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ab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Bewerbung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bis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Juli</a:t>
            </a:r>
            <a:r>
              <a:rPr lang="ko-KR" altLang="de-DE" sz="3600" u="sng">
                <a:solidFill>
                  <a:schemeClr val="tx1"/>
                </a:solidFill>
              </a:rPr>
              <a:t> </a:t>
            </a:r>
            <a:r>
              <a:rPr lang="de-DE" altLang="ko-KR" sz="3600" u="sng">
                <a:solidFill>
                  <a:schemeClr val="tx1"/>
                </a:solidFill>
              </a:rPr>
              <a:t>2020</a:t>
            </a:r>
            <a:endParaRPr lang="de-DE" u="sng">
              <a:solidFill>
                <a:schemeClr val="tx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593CAB-2051-F840-8A3E-4A0ED5C57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ko-KR" sz="2400">
                <a:solidFill>
                  <a:schemeClr val="tx1"/>
                </a:solidFill>
              </a:rPr>
              <a:t>Oktober: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Bewerbung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an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der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SKKU</a:t>
            </a:r>
          </a:p>
          <a:p>
            <a:pPr marL="0" indent="0">
              <a:buNone/>
            </a:pPr>
            <a:endParaRPr lang="de-DE" altLang="ko-KR" sz="2400">
              <a:solidFill>
                <a:schemeClr val="tx1"/>
              </a:solidFill>
            </a:endParaRPr>
          </a:p>
          <a:p>
            <a:r>
              <a:rPr lang="de-DE" altLang="ko-KR" sz="2400">
                <a:solidFill>
                  <a:schemeClr val="tx1"/>
                </a:solidFill>
              </a:rPr>
              <a:t>Dezember: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Bestätigung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,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Visum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beantragen</a:t>
            </a:r>
          </a:p>
          <a:p>
            <a:endParaRPr lang="de-DE" altLang="ko-KR" sz="2400">
              <a:solidFill>
                <a:schemeClr val="tx1"/>
              </a:solidFill>
            </a:endParaRPr>
          </a:p>
          <a:p>
            <a:r>
              <a:rPr lang="de-DE" altLang="ko-KR" sz="2400">
                <a:solidFill>
                  <a:schemeClr val="tx1"/>
                </a:solidFill>
              </a:rPr>
              <a:t>Januar: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Kursregistrierung</a:t>
            </a:r>
          </a:p>
          <a:p>
            <a:pPr marL="0" indent="0">
              <a:buNone/>
            </a:pPr>
            <a:endParaRPr lang="de-DE" altLang="ko-KR" sz="2400">
              <a:solidFill>
                <a:schemeClr val="tx1"/>
              </a:solidFill>
            </a:endParaRPr>
          </a:p>
          <a:p>
            <a:r>
              <a:rPr lang="de-DE" altLang="ko-KR" sz="2400">
                <a:solidFill>
                  <a:schemeClr val="tx1"/>
                </a:solidFill>
              </a:rPr>
              <a:t>Februar: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Einstufungstest,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Beginn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von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Level</a:t>
            </a:r>
            <a:r>
              <a:rPr lang="ko-KR" altLang="de-DE" sz="2400">
                <a:solidFill>
                  <a:schemeClr val="tx1"/>
                </a:solidFill>
              </a:rPr>
              <a:t> </a:t>
            </a:r>
            <a:r>
              <a:rPr lang="de-DE" altLang="ko-KR" sz="2400">
                <a:solidFill>
                  <a:schemeClr val="tx1"/>
                </a:solidFill>
              </a:rPr>
              <a:t>3</a:t>
            </a:r>
            <a:endParaRPr lang="de-DE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4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7084A-1185-E94E-BECA-66B3DDF6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SKKU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Campus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in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Seoul</a:t>
            </a:r>
            <a:endParaRPr lang="de-DE" u="sng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74433A55-8B75-0F47-9663-9571286B16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9607" y="1806170"/>
            <a:ext cx="8004395" cy="4442230"/>
          </a:xfrm>
        </p:spPr>
      </p:pic>
    </p:spTree>
    <p:extLst>
      <p:ext uri="{BB962C8B-B14F-4D97-AF65-F5344CB8AC3E}">
        <p14:creationId xmlns:p14="http://schemas.microsoft.com/office/powerpoint/2010/main" val="206538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C4D8C-390F-964A-AC71-C3AF16AB7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Sprachkurs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Level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3</a:t>
            </a:r>
            <a:endParaRPr lang="de-DE" u="sng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9DACD-31D2-C145-977D-E5C95FF1A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403" y="2444307"/>
            <a:ext cx="5418666" cy="3880773"/>
          </a:xfrm>
        </p:spPr>
        <p:txBody>
          <a:bodyPr>
            <a:normAutofit/>
          </a:bodyPr>
          <a:lstStyle/>
          <a:p>
            <a:r>
              <a:rPr lang="de-DE" altLang="ko-KR" sz="2400">
                <a:latin typeface="Arial Nova" panose="020B0504020202020204" pitchFamily="34" charset="0"/>
              </a:rPr>
              <a:t>Bücherkosten: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48.000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Won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8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Wochen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Sprachkurs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Eine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Lektion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in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2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Tagen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Pro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Lektion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ca.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70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Vokabeln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Kleine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Hausaufgaben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und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Tests</a:t>
            </a:r>
            <a:endParaRPr lang="de-DE" sz="2400">
              <a:latin typeface="Arial Nova" panose="020B05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0D383DF2-7678-7A48-94E9-C813DA3D4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88559"/>
              </p:ext>
            </p:extLst>
          </p:nvPr>
        </p:nvGraphicFramePr>
        <p:xfrm>
          <a:off x="596603" y="2184401"/>
          <a:ext cx="394881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407">
                  <a:extLst>
                    <a:ext uri="{9D8B030D-6E8A-4147-A177-3AD203B41FA5}">
                      <a16:colId xmlns:a16="http://schemas.microsoft.com/office/drawing/2014/main" val="1838181612"/>
                    </a:ext>
                  </a:extLst>
                </a:gridCol>
                <a:gridCol w="1974407">
                  <a:extLst>
                    <a:ext uri="{9D8B030D-6E8A-4147-A177-3AD203B41FA5}">
                      <a16:colId xmlns:a16="http://schemas.microsoft.com/office/drawing/2014/main" val="1918937105"/>
                    </a:ext>
                  </a:extLst>
                </a:gridCol>
              </a:tblGrid>
              <a:tr h="298575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Zeit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Inhalt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20577"/>
                  </a:ext>
                </a:extLst>
              </a:tr>
              <a:tr h="298575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9:00-10:05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 u="none">
                          <a:latin typeface="Arial Nova" panose="020B0504020202020204" pitchFamily="34" charset="0"/>
                        </a:rPr>
                        <a:t>Grammatik</a:t>
                      </a:r>
                      <a:endParaRPr lang="de-DE" sz="1800" u="none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219432"/>
                  </a:ext>
                </a:extLst>
              </a:tr>
              <a:tr h="298575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10:15-11:20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Grammatik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11615"/>
                  </a:ext>
                </a:extLst>
              </a:tr>
              <a:tr h="298575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11:20-12:30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 u="none">
                          <a:latin typeface="Arial Nova" panose="020B0504020202020204" pitchFamily="34" charset="0"/>
                        </a:rPr>
                        <a:t>Mittagspause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194460"/>
                  </a:ext>
                </a:extLst>
              </a:tr>
              <a:tr h="515349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12:30-13:35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Lesen,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Schreiben,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Reden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148549"/>
                  </a:ext>
                </a:extLst>
              </a:tr>
              <a:tr h="515349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13:45-14:50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Lesen,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Schreiben,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Reden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094952"/>
                  </a:ext>
                </a:extLst>
              </a:tr>
            </a:tbl>
          </a:graphicData>
        </a:graphic>
      </p:graphicFrame>
      <p:sp>
        <p:nvSpPr>
          <p:cNvPr id="13" name="Textfeld 12">
            <a:extLst>
              <a:ext uri="{FF2B5EF4-FFF2-40B4-BE49-F238E27FC236}">
                <a16:creationId xmlns:a16="http://schemas.microsoft.com/office/drawing/2014/main" id="{07725216-2C89-7848-9938-E7612DDAB364}"/>
              </a:ext>
            </a:extLst>
          </p:cNvPr>
          <p:cNvSpPr txBox="1"/>
          <p:nvPr/>
        </p:nvSpPr>
        <p:spPr>
          <a:xfrm>
            <a:off x="518603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52F4F13-ECF9-304D-A4E8-06781F8820F3}"/>
              </a:ext>
            </a:extLst>
          </p:cNvPr>
          <p:cNvSpPr txBox="1"/>
          <p:nvPr/>
        </p:nvSpPr>
        <p:spPr>
          <a:xfrm>
            <a:off x="596603" y="5181602"/>
            <a:ext cx="7279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altLang="ko-KR" sz="2000" u="sng">
                <a:latin typeface="Arial Nova" panose="020B0504020202020204" pitchFamily="34" charset="0"/>
              </a:rPr>
              <a:t>Sonstiges:</a:t>
            </a:r>
            <a:r>
              <a:rPr lang="ko-KR" altLang="de-DE" sz="2000" u="sng">
                <a:latin typeface="Arial Nova" panose="020B0504020202020204" pitchFamily="34" charset="0"/>
              </a:rPr>
              <a:t> </a:t>
            </a:r>
            <a:endParaRPr lang="de-DE" altLang="ko-KR" sz="2000" u="sng">
              <a:latin typeface="Arial Nova" panose="020B0504020202020204" pitchFamily="34" charset="0"/>
            </a:endParaRPr>
          </a:p>
          <a:p>
            <a:pPr algn="l"/>
            <a:endParaRPr lang="de-DE" sz="2000" u="sng">
              <a:latin typeface="Arial Nova" panose="020B050402020202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de-DE" altLang="ko-KR" sz="2000">
                <a:latin typeface="Arial Nova" panose="020B0504020202020204" pitchFamily="34" charset="0"/>
              </a:rPr>
              <a:t>80%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Anwesenheit</a:t>
            </a:r>
          </a:p>
          <a:p>
            <a:pPr marL="285750" indent="-285750" algn="l">
              <a:buFontTx/>
              <a:buChar char="-"/>
            </a:pPr>
            <a:r>
              <a:rPr lang="de-DE" altLang="ko-KR" sz="2000">
                <a:latin typeface="Arial Nova" panose="020B0504020202020204" pitchFamily="34" charset="0"/>
              </a:rPr>
              <a:t>70%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um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den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Kurs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zu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bestenen</a:t>
            </a:r>
            <a:endParaRPr lang="de-DE" sz="20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8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1EB7AC-21E6-CE45-B97A-A7C2E69E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Sprachkurs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Level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4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974165-A09D-1449-8B7A-8F7CAF55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148" y="2320078"/>
            <a:ext cx="4851596" cy="2767012"/>
          </a:xfrm>
        </p:spPr>
        <p:txBody>
          <a:bodyPr>
            <a:normAutofit/>
          </a:bodyPr>
          <a:lstStyle/>
          <a:p>
            <a:r>
              <a:rPr lang="de-DE" altLang="ko-KR" sz="2400">
                <a:latin typeface="Arial Nova" panose="020B0504020202020204" pitchFamily="34" charset="0"/>
              </a:rPr>
              <a:t>Bücherkosten: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48.000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Won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8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Wochen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Sprachkurs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Eine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Lektion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in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2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Tagen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Pro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Lektion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ca.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85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Vokabeln</a:t>
            </a:r>
          </a:p>
          <a:p>
            <a:r>
              <a:rPr lang="de-DE" altLang="ko-KR" sz="2400">
                <a:latin typeface="Arial Nova" panose="020B0504020202020204" pitchFamily="34" charset="0"/>
              </a:rPr>
              <a:t>Wöchentliche</a:t>
            </a:r>
            <a:r>
              <a:rPr lang="ko-KR" altLang="de-DE" sz="2400">
                <a:latin typeface="Arial Nova" panose="020B0504020202020204" pitchFamily="34" charset="0"/>
              </a:rPr>
              <a:t> </a:t>
            </a:r>
            <a:r>
              <a:rPr lang="de-DE" altLang="ko-KR" sz="2400">
                <a:latin typeface="Arial Nova" panose="020B0504020202020204" pitchFamily="34" charset="0"/>
              </a:rPr>
              <a:t>Tests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F62F38D3-E594-7D47-B903-2348A4770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82070"/>
              </p:ext>
            </p:extLst>
          </p:nvPr>
        </p:nvGraphicFramePr>
        <p:xfrm>
          <a:off x="677334" y="2184401"/>
          <a:ext cx="393109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547">
                  <a:extLst>
                    <a:ext uri="{9D8B030D-6E8A-4147-A177-3AD203B41FA5}">
                      <a16:colId xmlns:a16="http://schemas.microsoft.com/office/drawing/2014/main" val="2735640400"/>
                    </a:ext>
                  </a:extLst>
                </a:gridCol>
                <a:gridCol w="1965547">
                  <a:extLst>
                    <a:ext uri="{9D8B030D-6E8A-4147-A177-3AD203B41FA5}">
                      <a16:colId xmlns:a16="http://schemas.microsoft.com/office/drawing/2014/main" val="4108723989"/>
                    </a:ext>
                  </a:extLst>
                </a:gridCol>
              </a:tblGrid>
              <a:tr h="339206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Zeit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Inhalt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20823"/>
                  </a:ext>
                </a:extLst>
              </a:tr>
              <a:tr h="339206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9:00-10:05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Grammatik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7600"/>
                  </a:ext>
                </a:extLst>
              </a:tr>
              <a:tr h="339206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10:15-11:20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Grammatik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813941"/>
                  </a:ext>
                </a:extLst>
              </a:tr>
              <a:tr h="339206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11:20-12:30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Mittagspause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3393"/>
                  </a:ext>
                </a:extLst>
              </a:tr>
              <a:tr h="585478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12:30-13:35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Lesen,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Schreiben,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Reden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862215"/>
                  </a:ext>
                </a:extLst>
              </a:tr>
              <a:tr h="585478"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13:35-14:50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Lesen,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Schreiben,</a:t>
                      </a:r>
                      <a:r>
                        <a:rPr lang="ko-KR" altLang="de-DE" sz="1800">
                          <a:latin typeface="Arial Nova" panose="020B0504020202020204" pitchFamily="34" charset="0"/>
                        </a:rPr>
                        <a:t> </a:t>
                      </a:r>
                      <a:r>
                        <a:rPr lang="de-DE" altLang="ko-KR" sz="1800">
                          <a:latin typeface="Arial Nova" panose="020B0504020202020204" pitchFamily="34" charset="0"/>
                        </a:rPr>
                        <a:t>Reden</a:t>
                      </a:r>
                      <a:endParaRPr lang="de-DE" sz="1800">
                        <a:latin typeface="Arial Nova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040040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C1C6273C-C325-7347-97B3-597422A805D5}"/>
              </a:ext>
            </a:extLst>
          </p:cNvPr>
          <p:cNvSpPr txBox="1"/>
          <p:nvPr/>
        </p:nvSpPr>
        <p:spPr>
          <a:xfrm>
            <a:off x="677333" y="5181602"/>
            <a:ext cx="73768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altLang="ko-KR" sz="2000" u="sng">
                <a:latin typeface="Arial Nova" panose="020B0504020202020204" pitchFamily="34" charset="0"/>
              </a:rPr>
              <a:t>Sonstiges:</a:t>
            </a:r>
          </a:p>
          <a:p>
            <a:pPr algn="l"/>
            <a:endParaRPr lang="de-DE" sz="2000" u="sng">
              <a:latin typeface="Arial Nova" panose="020B05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de-DE" altLang="ko-KR" sz="2000">
                <a:latin typeface="Arial Nova" panose="020B0504020202020204" pitchFamily="34" charset="0"/>
              </a:rPr>
              <a:t>80%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Anwesenheit</a:t>
            </a:r>
          </a:p>
          <a:p>
            <a:pPr marL="342900" indent="-342900" algn="l">
              <a:buFontTx/>
              <a:buChar char="-"/>
            </a:pPr>
            <a:r>
              <a:rPr lang="de-DE" altLang="ko-KR" sz="2000">
                <a:latin typeface="Arial Nova" panose="020B0504020202020204" pitchFamily="34" charset="0"/>
              </a:rPr>
              <a:t>70%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um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den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Kurs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zu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bestehen</a:t>
            </a:r>
          </a:p>
          <a:p>
            <a:pPr marL="342900" indent="-342900" algn="l">
              <a:buFontTx/>
              <a:buChar char="-"/>
            </a:pPr>
            <a:endParaRPr lang="de-DE" sz="2000" u="sng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AA9EC-8CCC-E64D-85BC-E380E4559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Klausuren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in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Level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3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und</a:t>
            </a:r>
            <a:r>
              <a:rPr lang="ko-KR" altLang="de-DE" u="sng">
                <a:solidFill>
                  <a:schemeClr val="tx1"/>
                </a:solidFill>
                <a:latin typeface="Arial Nova" panose="020B0504020202020204" pitchFamily="34" charset="0"/>
              </a:rPr>
              <a:t> </a:t>
            </a:r>
            <a:r>
              <a:rPr lang="de-DE" altLang="ko-KR" u="sng">
                <a:solidFill>
                  <a:schemeClr val="tx1"/>
                </a:solidFill>
                <a:latin typeface="Arial Nova" panose="020B0504020202020204" pitchFamily="34" charset="0"/>
              </a:rPr>
              <a:t>4</a:t>
            </a:r>
            <a:endParaRPr lang="de-DE" u="sng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E33FD6-782E-BC41-B0BE-B465490DF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0098"/>
            <a:ext cx="7722387" cy="49543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altLang="ko-KR" sz="2400">
              <a:latin typeface="Arial Nova" panose="020B0504020202020204" pitchFamily="34" charset="0"/>
            </a:endParaRPr>
          </a:p>
          <a:p>
            <a:r>
              <a:rPr lang="de-DE" altLang="ko-KR" sz="2000">
                <a:latin typeface="Arial Nova" panose="020B0504020202020204" pitchFamily="34" charset="0"/>
              </a:rPr>
              <a:t>Zwischenprüfungen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Lektion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1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–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7</a:t>
            </a:r>
          </a:p>
          <a:p>
            <a:r>
              <a:rPr lang="de-DE" altLang="ko-KR" sz="2000">
                <a:latin typeface="Arial Nova" panose="020B0504020202020204" pitchFamily="34" charset="0"/>
              </a:rPr>
              <a:t>Endprüfungen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Lektion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8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-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14</a:t>
            </a:r>
          </a:p>
          <a:p>
            <a:r>
              <a:rPr lang="de-DE" altLang="ko-KR" sz="2000">
                <a:latin typeface="Arial Nova" panose="020B0504020202020204" pitchFamily="34" charset="0"/>
              </a:rPr>
              <a:t>Pro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Prüfungszeitraum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4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Prüfungen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endParaRPr lang="de-DE" altLang="ko-KR" sz="2000">
              <a:latin typeface="Arial Nova" panose="020B0504020202020204" pitchFamily="34" charset="0"/>
            </a:endParaRPr>
          </a:p>
          <a:p>
            <a:pPr>
              <a:buFontTx/>
              <a:buChar char="-"/>
            </a:pPr>
            <a:r>
              <a:rPr lang="de-DE" altLang="ko-KR">
                <a:latin typeface="Arial Nova" panose="020B0504020202020204" pitchFamily="34" charset="0"/>
              </a:rPr>
              <a:t>Grammatikprüfung: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Vokabeln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und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Grammatik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richtig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anwenden</a:t>
            </a:r>
          </a:p>
          <a:p>
            <a:pPr>
              <a:buFontTx/>
              <a:buChar char="-"/>
            </a:pPr>
            <a:r>
              <a:rPr lang="de-DE" altLang="ko-KR">
                <a:latin typeface="Arial Nova" panose="020B0504020202020204" pitchFamily="34" charset="0"/>
              </a:rPr>
              <a:t>Grammatik-Schreibprüfung: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Sätze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mit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vorgegebener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Grammatik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umformen</a:t>
            </a:r>
          </a:p>
          <a:p>
            <a:pPr>
              <a:buFontTx/>
              <a:buChar char="-"/>
            </a:pPr>
            <a:r>
              <a:rPr lang="de-DE" altLang="ko-KR">
                <a:latin typeface="Arial Nova" panose="020B0504020202020204" pitchFamily="34" charset="0"/>
              </a:rPr>
              <a:t>Schreibprüfung: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Text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zu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einem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vorgegebenen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Thema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schreiben</a:t>
            </a:r>
          </a:p>
          <a:p>
            <a:pPr>
              <a:buFontTx/>
              <a:buChar char="-"/>
            </a:pPr>
            <a:r>
              <a:rPr lang="de-DE" altLang="ko-KR">
                <a:latin typeface="Arial Nova" panose="020B0504020202020204" pitchFamily="34" charset="0"/>
              </a:rPr>
              <a:t>Sprachprüfung: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Fragen</a:t>
            </a:r>
            <a:r>
              <a:rPr lang="ko-KR" altLang="de-DE">
                <a:latin typeface="Arial Nova" panose="020B0504020202020204" pitchFamily="34" charset="0"/>
              </a:rPr>
              <a:t> </a:t>
            </a:r>
            <a:r>
              <a:rPr lang="de-DE" altLang="ko-KR">
                <a:latin typeface="Arial Nova" panose="020B0504020202020204" pitchFamily="34" charset="0"/>
              </a:rPr>
              <a:t>beantworten</a:t>
            </a:r>
          </a:p>
          <a:p>
            <a:r>
              <a:rPr lang="de-DE" altLang="ko-KR" sz="2000">
                <a:latin typeface="Arial Nova" panose="020B0504020202020204" pitchFamily="34" charset="0"/>
              </a:rPr>
              <a:t>Hörverstehen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fiel</a:t>
            </a:r>
            <a:r>
              <a:rPr lang="ko-KR" altLang="de-DE" sz="2000">
                <a:latin typeface="Arial Nova" panose="020B0504020202020204" pitchFamily="34" charset="0"/>
              </a:rPr>
              <a:t> </a:t>
            </a:r>
            <a:r>
              <a:rPr lang="de-DE" altLang="ko-KR" sz="2000">
                <a:latin typeface="Arial Nova" panose="020B0504020202020204" pitchFamily="34" charset="0"/>
              </a:rPr>
              <a:t>aus</a:t>
            </a:r>
          </a:p>
          <a:p>
            <a:pPr marL="0" indent="0">
              <a:buNone/>
            </a:pPr>
            <a:endParaRPr lang="de-DE" sz="2000">
              <a:latin typeface="Arial Nova" panose="020B05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964EB1E-FD4C-6949-93EB-4F066A24FB96}"/>
              </a:ext>
            </a:extLst>
          </p:cNvPr>
          <p:cNvSpPr txBox="1"/>
          <p:nvPr/>
        </p:nvSpPr>
        <p:spPr>
          <a:xfrm>
            <a:off x="6878575" y="530262"/>
            <a:ext cx="4790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ko-KR" altLang="de-DE" sz="2000">
                <a:latin typeface="Arial Nova" panose="020B0504020202020204" pitchFamily="34" charset="0"/>
              </a:rPr>
              <a:t>    </a:t>
            </a:r>
            <a:endParaRPr lang="de-DE" altLang="ko-KR" sz="20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07111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Microsoft JhengHei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Microsoft JhengHei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164</ep:Words>
  <ep:PresentationFormat>Breitbild</ep:PresentationFormat>
  <ep:Paragraphs>40</ep:Paragraphs>
  <ep:Slides>7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ep:HeadingPairs>
  <ep:TitlesOfParts>
    <vt:vector size="8" baseType="lpstr">
      <vt:lpstr>Facette</vt:lpstr>
      <vt:lpstr>슬라이드 1</vt:lpstr>
      <vt:lpstr>Gliederung</vt:lpstr>
      <vt:lpstr>Grober Zeitplan ab Bewerbung bis Juli 2020</vt:lpstr>
      <vt:lpstr>SKKU Campus in Seoul</vt:lpstr>
      <vt:lpstr>Sprachkurs Level 3</vt:lpstr>
      <vt:lpstr>Sprachkurs Level 4</vt:lpstr>
      <vt:lpstr>Klausuren in Level 3 und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2020-07-09T09:09:05.000</dcterms:created>
  <dc:creator>Unbekannter Benutzer</dc:creator>
  <cp:lastModifiedBy>한운석</cp:lastModifiedBy>
  <dcterms:modified xsi:type="dcterms:W3CDTF">2020-07-10T07:49:24.129</dcterms:modified>
  <cp:revision>4</cp:revision>
  <dc:title>PowerPoint-Präsentation</dc:title>
  <cp:version/>
</cp:coreProperties>
</file>