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5" d="100"/>
          <a:sy n="25" d="100"/>
        </p:scale>
        <p:origin x="1520" y="-2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7FA0D-4732-4DC2-8660-3A7E39AB9979}" type="datetimeFigureOut">
              <a:rPr lang="de-DE" smtClean="0"/>
              <a:t>05.07.2022</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183F1-99EB-4882-ACF3-1E296906E80E}" type="slidenum">
              <a:rPr lang="de-DE" smtClean="0"/>
              <a:t>‹Nr.›</a:t>
            </a:fld>
            <a:endParaRPr lang="de-DE"/>
          </a:p>
        </p:txBody>
      </p:sp>
    </p:spTree>
    <p:extLst>
      <p:ext uri="{BB962C8B-B14F-4D97-AF65-F5344CB8AC3E}">
        <p14:creationId xmlns:p14="http://schemas.microsoft.com/office/powerpoint/2010/main" val="201032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de-DE"/>
              <a:t>Mastertitelformat bearbeiten</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9E1DDDD-57DD-486F-BB70-54929F5E54F8}" type="datetimeFigureOut">
              <a:rPr lang="de-DE" smtClean="0"/>
              <a:t>05.07.2022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199595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9E1DDDD-57DD-486F-BB70-54929F5E54F8}" type="datetimeFigureOut">
              <a:rPr lang="de-DE" smtClean="0"/>
              <a:t>05.07.2022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262705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9E1DDDD-57DD-486F-BB70-54929F5E54F8}" type="datetimeFigureOut">
              <a:rPr lang="de-DE" smtClean="0"/>
              <a:t>05.07.2022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7829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9E1DDDD-57DD-486F-BB70-54929F5E54F8}" type="datetimeFigureOut">
              <a:rPr lang="de-DE" smtClean="0"/>
              <a:t>05.07.2022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295945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de-DE"/>
              <a:t>Mastertitelformat bearbeiten</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9E1DDDD-57DD-486F-BB70-54929F5E54F8}" type="datetimeFigureOut">
              <a:rPr lang="de-DE" smtClean="0"/>
              <a:t>05.07.2022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140304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9E1DDDD-57DD-486F-BB70-54929F5E54F8}" type="datetimeFigureOut">
              <a:rPr lang="de-DE" smtClean="0"/>
              <a:t>05.07.2022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335814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de-DE"/>
              <a:t>Mastertitelformat bearbeiten</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Mastertextformat bearbeiten</a:t>
            </a:r>
          </a:p>
        </p:txBody>
      </p:sp>
      <p:sp>
        <p:nvSpPr>
          <p:cNvPr id="4" name="Content Placeholder 3"/>
          <p:cNvSpPr>
            <a:spLocks noGrp="1"/>
          </p:cNvSpPr>
          <p:nvPr>
            <p:ph sz="half" idx="2"/>
          </p:nvPr>
        </p:nvSpPr>
        <p:spPr>
          <a:xfrm>
            <a:off x="1472912" y="11058863"/>
            <a:ext cx="9046274"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Mastertextformat bearbeiten</a:t>
            </a:r>
          </a:p>
        </p:txBody>
      </p:sp>
      <p:sp>
        <p:nvSpPr>
          <p:cNvPr id="6" name="Content Placeholder 5"/>
          <p:cNvSpPr>
            <a:spLocks noGrp="1"/>
          </p:cNvSpPr>
          <p:nvPr>
            <p:ph sz="quarter" idx="4"/>
          </p:nvPr>
        </p:nvSpPr>
        <p:spPr>
          <a:xfrm>
            <a:off x="10825461" y="11058863"/>
            <a:ext cx="9090826"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9E1DDDD-57DD-486F-BB70-54929F5E54F8}" type="datetimeFigureOut">
              <a:rPr lang="de-DE" smtClean="0"/>
              <a:t>05.07.2022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219094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9E1DDDD-57DD-486F-BB70-54929F5E54F8}" type="datetimeFigureOut">
              <a:rPr lang="de-DE" smtClean="0"/>
              <a:t>05.07.2022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138884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1DDDD-57DD-486F-BB70-54929F5E54F8}" type="datetimeFigureOut">
              <a:rPr lang="de-DE" smtClean="0"/>
              <a:t>05.07.2022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369530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Mastertitelformat bearbeiten</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69E1DDDD-57DD-486F-BB70-54929F5E54F8}" type="datetimeFigureOut">
              <a:rPr lang="de-DE" smtClean="0"/>
              <a:t>05.07.2022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212340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Mastertitelformat bearbeiten</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de-DE"/>
              <a:t>Bild durch Klicken auf Symbol hinzufügen</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69E1DDDD-57DD-486F-BB70-54929F5E54F8}" type="datetimeFigureOut">
              <a:rPr lang="de-DE" smtClean="0"/>
              <a:t>05.07.2022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525DF4-DABD-40B8-8A72-4CF5BEF10E34}" type="slidenum">
              <a:rPr lang="de-DE" smtClean="0"/>
              <a:t>‹Nr.›</a:t>
            </a:fld>
            <a:endParaRPr lang="de-DE"/>
          </a:p>
        </p:txBody>
      </p:sp>
    </p:spTree>
    <p:extLst>
      <p:ext uri="{BB962C8B-B14F-4D97-AF65-F5344CB8AC3E}">
        <p14:creationId xmlns:p14="http://schemas.microsoft.com/office/powerpoint/2010/main" val="40533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9E1DDDD-57DD-486F-BB70-54929F5E54F8}" type="datetimeFigureOut">
              <a:rPr lang="de-DE" smtClean="0"/>
              <a:t>05.07.2022</a:t>
            </a:fld>
            <a:endParaRPr lang="de-DE"/>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36525DF4-DABD-40B8-8A72-4CF5BEF10E34}" type="slidenum">
              <a:rPr lang="de-DE" smtClean="0"/>
              <a:t>‹Nr.›</a:t>
            </a:fld>
            <a:endParaRPr lang="de-DE"/>
          </a:p>
        </p:txBody>
      </p:sp>
    </p:spTree>
    <p:extLst>
      <p:ext uri="{BB962C8B-B14F-4D97-AF65-F5344CB8AC3E}">
        <p14:creationId xmlns:p14="http://schemas.microsoft.com/office/powerpoint/2010/main" val="1431601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ABE7CA7-770F-5351-B12C-3E8C4B9445CA}"/>
              </a:ext>
            </a:extLst>
          </p:cNvPr>
          <p:cNvSpPr txBox="1"/>
          <p:nvPr/>
        </p:nvSpPr>
        <p:spPr>
          <a:xfrm>
            <a:off x="504224" y="8266249"/>
            <a:ext cx="20092671" cy="2923877"/>
          </a:xfrm>
          <a:prstGeom prst="rect">
            <a:avLst/>
          </a:prstGeom>
          <a:noFill/>
        </p:spPr>
        <p:txBody>
          <a:bodyPr wrap="square" rtlCol="0">
            <a:spAutoFit/>
          </a:bodyPr>
          <a:lstStyle/>
          <a:p>
            <a:pPr algn="ctr"/>
            <a:r>
              <a:rPr lang="de-DE" sz="6000" dirty="0">
                <a:latin typeface="Corbel Light" panose="020B0303020204020204" pitchFamily="34" charset="0"/>
              </a:rPr>
              <a:t>Einblicke in die Organisation und Funktionsweise des </a:t>
            </a:r>
            <a:r>
              <a:rPr lang="de-DE" sz="6000" dirty="0" err="1">
                <a:latin typeface="Corbel Light" panose="020B0303020204020204" pitchFamily="34" charset="0"/>
              </a:rPr>
              <a:t>Kunstauktionwesens</a:t>
            </a:r>
            <a:endParaRPr lang="de-DE" sz="6000" dirty="0">
              <a:latin typeface="Corbel Light" panose="020B0303020204020204" pitchFamily="34" charset="0"/>
            </a:endParaRPr>
          </a:p>
          <a:p>
            <a:pPr algn="ctr"/>
            <a:r>
              <a:rPr lang="de-DE" sz="3200" dirty="0">
                <a:latin typeface="Corbel Light" panose="020B0303020204020204" pitchFamily="34" charset="0"/>
              </a:rPr>
              <a:t>Praktikum September bis Dezember 2021 – Ailin Brennecke </a:t>
            </a:r>
          </a:p>
          <a:p>
            <a:pPr algn="ctr"/>
            <a:r>
              <a:rPr lang="de-DE" sz="3200" dirty="0">
                <a:latin typeface="Corbel Light" panose="020B0303020204020204" pitchFamily="34" charset="0"/>
              </a:rPr>
              <a:t>(E-Mail: anbrenencke@gmail.com)</a:t>
            </a:r>
          </a:p>
        </p:txBody>
      </p:sp>
      <p:sp>
        <p:nvSpPr>
          <p:cNvPr id="6" name="Textfeld 5">
            <a:extLst>
              <a:ext uri="{FF2B5EF4-FFF2-40B4-BE49-F238E27FC236}">
                <a16:creationId xmlns:a16="http://schemas.microsoft.com/office/drawing/2014/main" id="{26BE8970-4569-D512-5DBD-6928E519ECF7}"/>
              </a:ext>
            </a:extLst>
          </p:cNvPr>
          <p:cNvSpPr txBox="1"/>
          <p:nvPr/>
        </p:nvSpPr>
        <p:spPr>
          <a:xfrm>
            <a:off x="677583" y="28509757"/>
            <a:ext cx="20126610" cy="1138773"/>
          </a:xfrm>
          <a:prstGeom prst="rect">
            <a:avLst/>
          </a:prstGeom>
          <a:solidFill>
            <a:schemeClr val="bg1">
              <a:alpha val="50000"/>
            </a:schemeClr>
          </a:solidFill>
        </p:spPr>
        <p:txBody>
          <a:bodyPr wrap="square" rtlCol="0">
            <a:spAutoFit/>
          </a:bodyPr>
          <a:lstStyle/>
          <a:p>
            <a:r>
              <a:rPr lang="de-DE" sz="2000" dirty="0">
                <a:latin typeface="Corbel" panose="020B0503020204020204" pitchFamily="34" charset="0"/>
              </a:rPr>
              <a:t>Abbildungen</a:t>
            </a:r>
            <a:r>
              <a:rPr lang="de-DE" sz="1600" dirty="0"/>
              <a:t>:</a:t>
            </a:r>
          </a:p>
          <a:p>
            <a:r>
              <a:rPr lang="de-DE" sz="1600" dirty="0"/>
              <a:t>Abb. 1: Beispielhafte Kunstausstellung – Oceanside Museum </a:t>
            </a:r>
            <a:r>
              <a:rPr lang="de-DE" sz="1600" dirty="0" err="1"/>
              <a:t>of</a:t>
            </a:r>
            <a:r>
              <a:rPr lang="de-DE" sz="1600" dirty="0"/>
              <a:t> Art: https://oma-online.org/auction/ [zuletzt konsultiert am 03.07.2022]. </a:t>
            </a:r>
          </a:p>
          <a:p>
            <a:r>
              <a:rPr lang="de-DE" sz="1600" dirty="0"/>
              <a:t>Abb. 2: Ansicht des Kölner Doms und Rheinufers – Johannes Höhn: https://www.nrw-tourismus.de/domstadt-koeln#koelneinechterschatz [zuletzt konsultiert am 03.07.2022]. </a:t>
            </a:r>
          </a:p>
          <a:p>
            <a:r>
              <a:rPr lang="de-DE" sz="1600" dirty="0"/>
              <a:t>Abb. 3: Beispielhafte Präsenzauktion – Sotheby´s 2019: https://sothebys-com.brightspotcdn.com/3b/4f/250ee7454c1bbdd1af554e6c9224/10067-auction-shot.jpg [zuletzt konsultiert am 03.07.2022]. </a:t>
            </a:r>
          </a:p>
        </p:txBody>
      </p:sp>
      <p:sp>
        <p:nvSpPr>
          <p:cNvPr id="7" name="Textfeld 6">
            <a:extLst>
              <a:ext uri="{FF2B5EF4-FFF2-40B4-BE49-F238E27FC236}">
                <a16:creationId xmlns:a16="http://schemas.microsoft.com/office/drawing/2014/main" id="{E6C71E25-2CB8-33AC-7514-3C016D22BD9F}"/>
              </a:ext>
            </a:extLst>
          </p:cNvPr>
          <p:cNvSpPr txBox="1"/>
          <p:nvPr/>
        </p:nvSpPr>
        <p:spPr>
          <a:xfrm>
            <a:off x="10957531" y="18062662"/>
            <a:ext cx="9626159" cy="6750566"/>
          </a:xfrm>
          <a:prstGeom prst="rect">
            <a:avLst/>
          </a:prstGeom>
          <a:noFill/>
        </p:spPr>
        <p:txBody>
          <a:bodyPr wrap="square" rtlCol="0">
            <a:spAutoFit/>
          </a:bodyPr>
          <a:lstStyle/>
          <a:p>
            <a:pPr algn="just">
              <a:spcAft>
                <a:spcPts val="800"/>
              </a:spcAft>
            </a:pPr>
            <a:r>
              <a:rPr lang="de-DE" sz="3200" dirty="0">
                <a:effectLst/>
                <a:latin typeface="Corbel" panose="020B0503020204020204" pitchFamily="34" charset="0"/>
                <a:ea typeface="Calibri" panose="020F0502020204030204" pitchFamily="34" charset="0"/>
                <a:cs typeface="Times New Roman" panose="02020603050405020304" pitchFamily="18" charset="0"/>
              </a:rPr>
              <a:t>Praktikum und Tätigkeiten</a:t>
            </a:r>
          </a:p>
          <a:p>
            <a:pPr algn="just">
              <a:spcAft>
                <a:spcPts val="800"/>
              </a:spcAft>
            </a:pPr>
            <a:r>
              <a:rPr lang="de-DE" sz="2800" dirty="0">
                <a:effectLst/>
                <a:latin typeface="Corbel" panose="020B0503020204020204" pitchFamily="34" charset="0"/>
                <a:ea typeface="Calibri" panose="020F0502020204030204" pitchFamily="34" charset="0"/>
                <a:cs typeface="Times New Roman" panose="02020603050405020304" pitchFamily="18" charset="0"/>
              </a:rPr>
              <a:t>Im Praktikum war ich in die Abteilung „Moderne und Zeitgenössische Kunst“ eingebunden. </a:t>
            </a:r>
          </a:p>
          <a:p>
            <a:pPr algn="just">
              <a:spcAft>
                <a:spcPts val="800"/>
              </a:spcAft>
            </a:pPr>
            <a:r>
              <a:rPr lang="de-DE" sz="2800" dirty="0">
                <a:effectLst/>
                <a:latin typeface="Corbel" panose="020B0503020204020204" pitchFamily="34" charset="0"/>
                <a:ea typeface="Calibri" panose="020F0502020204030204" pitchFamily="34" charset="0"/>
                <a:cs typeface="Times New Roman" panose="02020603050405020304" pitchFamily="18" charset="0"/>
              </a:rPr>
              <a:t>Ich habe das Arbeiten in einem Kunstauktionshaus umfassend kennengelernt – von der Einschätzung der Werke bis zu ihrer Veräußerung während der Präsenzauktion.</a:t>
            </a:r>
          </a:p>
          <a:p>
            <a:pPr algn="just">
              <a:spcAft>
                <a:spcPts val="800"/>
              </a:spcAft>
            </a:pPr>
            <a:r>
              <a:rPr lang="de-DE" sz="2800" dirty="0">
                <a:effectLst/>
                <a:latin typeface="Corbel" panose="020B0503020204020204" pitchFamily="34" charset="0"/>
                <a:ea typeface="Calibri" panose="020F0502020204030204" pitchFamily="34" charset="0"/>
                <a:cs typeface="Times New Roman" panose="02020603050405020304" pitchFamily="18" charset="0"/>
              </a:rPr>
              <a:t>Dabei war meine Arbeit v. a. verbunden mit </a:t>
            </a:r>
          </a:p>
          <a:p>
            <a:pPr marL="457200" indent="-457200" algn="just">
              <a:spcAft>
                <a:spcPts val="800"/>
              </a:spcAft>
              <a:buFont typeface="Arial" panose="020B0604020202020204" pitchFamily="34" charset="0"/>
              <a:buChar char="•"/>
            </a:pPr>
            <a:r>
              <a:rPr lang="de-DE" sz="2800" dirty="0">
                <a:effectLst/>
                <a:latin typeface="Corbel" panose="020B0503020204020204" pitchFamily="34" charset="0"/>
                <a:ea typeface="Calibri" panose="020F0502020204030204" pitchFamily="34" charset="0"/>
                <a:cs typeface="Times New Roman" panose="02020603050405020304" pitchFamily="18" charset="0"/>
              </a:rPr>
              <a:t>Büroarbeit</a:t>
            </a:r>
          </a:p>
          <a:p>
            <a:pPr marL="457200" indent="-457200" algn="just">
              <a:spcAft>
                <a:spcPts val="800"/>
              </a:spcAft>
              <a:buFont typeface="Arial" panose="020B0604020202020204" pitchFamily="34" charset="0"/>
              <a:buChar char="•"/>
            </a:pPr>
            <a:r>
              <a:rPr lang="de-DE" sz="2800" dirty="0">
                <a:effectLst/>
                <a:latin typeface="Corbel" panose="020B0503020204020204" pitchFamily="34" charset="0"/>
                <a:ea typeface="Calibri" panose="020F0502020204030204" pitchFamily="34" charset="0"/>
                <a:cs typeface="Times New Roman" panose="02020603050405020304" pitchFamily="18" charset="0"/>
              </a:rPr>
              <a:t>etwas wissenschaftlicher Arbeit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Provenienzabgleich</a:t>
            </a:r>
            <a:r>
              <a:rPr lang="de-DE" sz="2800" dirty="0">
                <a:effectLst/>
                <a:latin typeface="Corbel" panose="020B0503020204020204" pitchFamily="34" charset="0"/>
                <a:ea typeface="Calibri" panose="020F0502020204030204" pitchFamily="34" charset="0"/>
                <a:cs typeface="Times New Roman" panose="02020603050405020304" pitchFamily="18" charset="0"/>
              </a:rPr>
              <a:t> und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Hintergrundrechere</a:t>
            </a:r>
            <a:r>
              <a:rPr lang="de-DE" sz="2800" dirty="0">
                <a:effectLst/>
                <a:latin typeface="Corbel" panose="020B0503020204020204" pitchFamily="34" charset="0"/>
                <a:ea typeface="Calibri" panose="020F0502020204030204" pitchFamily="34" charset="0"/>
                <a:cs typeface="Times New Roman" panose="02020603050405020304" pitchFamily="18" charset="0"/>
              </a:rPr>
              <a:t>, Katalogmitgestaltung, z. B. Texte schreiben)</a:t>
            </a:r>
          </a:p>
          <a:p>
            <a:pPr marL="457200" indent="-457200" algn="just">
              <a:spcAft>
                <a:spcPts val="800"/>
              </a:spcAft>
              <a:buFont typeface="Arial" panose="020B0604020202020204" pitchFamily="34" charset="0"/>
              <a:buChar char="•"/>
            </a:pPr>
            <a:r>
              <a:rPr lang="de-DE" sz="2800" dirty="0">
                <a:effectLst/>
                <a:latin typeface="Corbel" panose="020B0503020204020204" pitchFamily="34" charset="0"/>
                <a:ea typeface="Calibri" panose="020F0502020204030204" pitchFamily="34" charset="0"/>
                <a:cs typeface="Times New Roman" panose="02020603050405020304" pitchFamily="18" charset="0"/>
              </a:rPr>
              <a:t>Arbeit am Werk selbst (Fotografie</a:t>
            </a:r>
            <a:r>
              <a:rPr lang="de-DE" sz="2800" dirty="0">
                <a:latin typeface="Corbel" panose="020B0503020204020204" pitchFamily="34" charset="0"/>
                <a:ea typeface="Calibri" panose="020F0502020204030204" pitchFamily="34" charset="0"/>
                <a:cs typeface="Times New Roman" panose="02020603050405020304" pitchFamily="18" charset="0"/>
              </a:rPr>
              <a:t>ren, Beschreiben und Zustandsberichte mit anderen Erstellen)</a:t>
            </a:r>
            <a:endParaRPr lang="de-DE" sz="2800" dirty="0">
              <a:effectLst/>
              <a:latin typeface="Corbel" panose="020B0503020204020204" pitchFamily="34" charset="0"/>
              <a:ea typeface="Calibri" panose="020F0502020204030204" pitchFamily="34" charset="0"/>
              <a:cs typeface="Times New Roman" panose="02020603050405020304" pitchFamily="18" charset="0"/>
            </a:endParaRPr>
          </a:p>
          <a:p>
            <a:endParaRPr lang="de-DE" dirty="0"/>
          </a:p>
        </p:txBody>
      </p:sp>
      <p:sp>
        <p:nvSpPr>
          <p:cNvPr id="3" name="Textfeld 2">
            <a:extLst>
              <a:ext uri="{FF2B5EF4-FFF2-40B4-BE49-F238E27FC236}">
                <a16:creationId xmlns:a16="http://schemas.microsoft.com/office/drawing/2014/main" id="{EABDA0B9-8490-4AD6-7C1F-100C29D18D44}"/>
              </a:ext>
            </a:extLst>
          </p:cNvPr>
          <p:cNvSpPr txBox="1"/>
          <p:nvPr/>
        </p:nvSpPr>
        <p:spPr>
          <a:xfrm>
            <a:off x="604486" y="24650381"/>
            <a:ext cx="20174651" cy="3416320"/>
          </a:xfrm>
          <a:prstGeom prst="rect">
            <a:avLst/>
          </a:prstGeom>
          <a:noFill/>
        </p:spPr>
        <p:txBody>
          <a:bodyPr wrap="square" rtlCol="0">
            <a:spAutoFit/>
          </a:bodyPr>
          <a:lstStyle/>
          <a:p>
            <a:pPr>
              <a:lnSpc>
                <a:spcPct val="150000"/>
              </a:lnSpc>
            </a:pPr>
            <a:r>
              <a:rPr lang="de-DE" sz="3200" dirty="0">
                <a:latin typeface="Corbel" panose="020B0503020204020204" pitchFamily="34" charset="0"/>
              </a:rPr>
              <a:t>Reflexion</a:t>
            </a:r>
          </a:p>
          <a:p>
            <a:pPr algn="just"/>
            <a:r>
              <a:rPr lang="de-DE" sz="2800" dirty="0">
                <a:latin typeface="Corbel" panose="020B0503020204020204" pitchFamily="34" charset="0"/>
              </a:rPr>
              <a:t>Mit praktischem ethnologischem Arbeiten hatte das Praktikum wenig zu tun.</a:t>
            </a:r>
          </a:p>
          <a:p>
            <a:pPr algn="just"/>
            <a:r>
              <a:rPr lang="de-DE" sz="2800" dirty="0">
                <a:latin typeface="Corbel" panose="020B0503020204020204" pitchFamily="34" charset="0"/>
              </a:rPr>
              <a:t>Aber ich habe gemerkt, wie das </a:t>
            </a:r>
            <a:r>
              <a:rPr lang="de-DE" sz="2800" dirty="0" err="1">
                <a:latin typeface="Corbel" panose="020B0503020204020204" pitchFamily="34" charset="0"/>
              </a:rPr>
              <a:t>Ethnologiestudium</a:t>
            </a:r>
            <a:r>
              <a:rPr lang="de-DE" sz="2800" dirty="0">
                <a:latin typeface="Corbel" panose="020B0503020204020204" pitchFamily="34" charset="0"/>
              </a:rPr>
              <a:t> mich geprägt hat – vor allem im kritischen Denken. Besonders geholfen haben mir dabei organisationsethnologische und feministische Ansätze, denn ich habe im Unternehmen viele sexistische und klassistische Strukturen wiedererkennen können. Dies hat mich anfangs immer wieder schockiert. Dennoch fand ich es lehrreich, Einblicke in einen Arbeitsmarkt zu erhalten, der in der Praxis teils nicht die aus der Theorie resultierenden Werte widerspiegelt, welche wir u. a. im Studium vermittelt bekommen.</a:t>
            </a:r>
          </a:p>
        </p:txBody>
      </p:sp>
      <p:sp>
        <p:nvSpPr>
          <p:cNvPr id="8" name="Textfeld 7">
            <a:extLst>
              <a:ext uri="{FF2B5EF4-FFF2-40B4-BE49-F238E27FC236}">
                <a16:creationId xmlns:a16="http://schemas.microsoft.com/office/drawing/2014/main" id="{6A76090B-C127-780C-1CC0-57C1EFB73612}"/>
              </a:ext>
            </a:extLst>
          </p:cNvPr>
          <p:cNvSpPr txBox="1"/>
          <p:nvPr/>
        </p:nvSpPr>
        <p:spPr>
          <a:xfrm>
            <a:off x="653562" y="11936653"/>
            <a:ext cx="9552561" cy="5242461"/>
          </a:xfrm>
          <a:prstGeom prst="rect">
            <a:avLst/>
          </a:prstGeom>
          <a:noFill/>
        </p:spPr>
        <p:txBody>
          <a:bodyPr wrap="square" rtlCol="0">
            <a:spAutoFit/>
          </a:bodyPr>
          <a:lstStyle/>
          <a:p>
            <a:pPr algn="just">
              <a:lnSpc>
                <a:spcPct val="150000"/>
              </a:lnSpc>
              <a:spcAft>
                <a:spcPts val="800"/>
              </a:spcAft>
            </a:pPr>
            <a:r>
              <a:rPr lang="de-DE" sz="3200" dirty="0">
                <a:effectLst/>
                <a:latin typeface="Corbel" panose="020B0503020204020204" pitchFamily="34" charset="0"/>
                <a:ea typeface="Calibri" panose="020F0502020204030204" pitchFamily="34" charset="0"/>
                <a:cs typeface="Times New Roman" panose="02020603050405020304" pitchFamily="18" charset="0"/>
              </a:rPr>
              <a:t>Kunstauktionshäuser</a:t>
            </a:r>
          </a:p>
          <a:p>
            <a:pPr algn="just"/>
            <a:r>
              <a:rPr lang="de-DE" sz="2800" dirty="0">
                <a:effectLst/>
                <a:latin typeface="Corbel" panose="020B0503020204020204" pitchFamily="34" charset="0"/>
                <a:ea typeface="Calibri" panose="020F0502020204030204" pitchFamily="34" charset="0"/>
                <a:cs typeface="Times New Roman" panose="02020603050405020304" pitchFamily="18" charset="0"/>
              </a:rPr>
              <a:t>Während meines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Mobilitätssemsters</a:t>
            </a:r>
            <a:r>
              <a:rPr lang="de-DE" sz="2800" dirty="0">
                <a:effectLst/>
                <a:latin typeface="Corbel" panose="020B0503020204020204" pitchFamily="34" charset="0"/>
                <a:ea typeface="Calibri" panose="020F0502020204030204" pitchFamily="34" charset="0"/>
                <a:cs typeface="Times New Roman" panose="02020603050405020304" pitchFamily="18" charset="0"/>
              </a:rPr>
              <a:t> in Köln </a:t>
            </a:r>
            <a:r>
              <a:rPr lang="de-DE" sz="2800" dirty="0">
                <a:latin typeface="Corbel" panose="020B0503020204020204" pitchFamily="34" charset="0"/>
                <a:ea typeface="Calibri" panose="020F0502020204030204" pitchFamily="34" charset="0"/>
                <a:cs typeface="Times New Roman" panose="02020603050405020304" pitchFamily="18" charset="0"/>
              </a:rPr>
              <a:t>konnte ich mein Haupt- und Nebenfach (Kunstgeschichte) kombinieren. I</a:t>
            </a:r>
            <a:r>
              <a:rPr lang="de-DE" sz="2800" dirty="0">
                <a:effectLst/>
                <a:latin typeface="Corbel" panose="020B0503020204020204" pitchFamily="34" charset="0"/>
                <a:ea typeface="Calibri" panose="020F0502020204030204" pitchFamily="34" charset="0"/>
                <a:cs typeface="Times New Roman" panose="02020603050405020304" pitchFamily="18" charset="0"/>
              </a:rPr>
              <a:t>nteressiert haben mich an Kunstauktionshäusern anfangs die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Insiderinposition</a:t>
            </a:r>
            <a:r>
              <a:rPr lang="de-DE" sz="2800" dirty="0">
                <a:effectLst/>
                <a:latin typeface="Corbel" panose="020B0503020204020204" pitchFamily="34" charset="0"/>
                <a:ea typeface="Calibri" panose="020F0502020204030204" pitchFamily="34" charset="0"/>
                <a:cs typeface="Times New Roman" panose="02020603050405020304" pitchFamily="18" charset="0"/>
              </a:rPr>
              <a:t> und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kenntnisse</a:t>
            </a:r>
            <a:r>
              <a:rPr lang="de-DE" sz="2800" dirty="0">
                <a:effectLst/>
                <a:latin typeface="Corbel" panose="020B0503020204020204" pitchFamily="34" charset="0"/>
                <a:ea typeface="Calibri" panose="020F0502020204030204" pitchFamily="34" charset="0"/>
                <a:cs typeface="Times New Roman" panose="02020603050405020304" pitchFamily="18" charset="0"/>
              </a:rPr>
              <a:t> zum Kunstmarkt, der intransparent und unübersichtlich wirkt. </a:t>
            </a:r>
          </a:p>
          <a:p>
            <a:pPr algn="just">
              <a:spcAft>
                <a:spcPts val="800"/>
              </a:spcAft>
            </a:pPr>
            <a:r>
              <a:rPr lang="de-DE" sz="2800" dirty="0">
                <a:effectLst/>
                <a:latin typeface="Corbel" panose="020B0503020204020204" pitchFamily="34" charset="0"/>
                <a:ea typeface="Calibri" panose="020F0502020204030204" pitchFamily="34" charset="0"/>
                <a:cs typeface="Times New Roman" panose="02020603050405020304" pitchFamily="18" charset="0"/>
              </a:rPr>
              <a:t>In einem Kunstauktionshaus werden Kunstwerke von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Künstler:innen</a:t>
            </a:r>
            <a:r>
              <a:rPr lang="de-DE" sz="2800" dirty="0">
                <a:effectLst/>
                <a:latin typeface="Corbel" panose="020B0503020204020204" pitchFamily="34" charset="0"/>
                <a:ea typeface="Calibri" panose="020F0502020204030204" pitchFamily="34" charset="0"/>
                <a:cs typeface="Times New Roman" panose="02020603050405020304" pitchFamily="18" charset="0"/>
              </a:rPr>
              <a:t> versteigert, die sich schon auf dem Markt etablieren konnten. Die Preisbildung funktioniert durch das Vergleichen von ähnlichen Arbeiten der selben </a:t>
            </a:r>
            <a:r>
              <a:rPr lang="de-DE" sz="2800" dirty="0" err="1">
                <a:effectLst/>
                <a:latin typeface="Corbel" panose="020B0503020204020204" pitchFamily="34" charset="0"/>
                <a:ea typeface="Calibri" panose="020F0502020204030204" pitchFamily="34" charset="0"/>
                <a:cs typeface="Times New Roman" panose="02020603050405020304" pitchFamily="18" charset="0"/>
              </a:rPr>
              <a:t>Künstler:innen</a:t>
            </a:r>
            <a:r>
              <a:rPr lang="de-DE" sz="2800" dirty="0">
                <a:effectLst/>
                <a:latin typeface="Corbel" panose="020B0503020204020204" pitchFamily="34" charset="0"/>
                <a:ea typeface="Calibri" panose="020F0502020204030204" pitchFamily="34" charset="0"/>
                <a:cs typeface="Times New Roman" panose="02020603050405020304" pitchFamily="18" charset="0"/>
              </a:rPr>
              <a:t> und der allgemeinen Einschätzen des Kunstmarktes.</a:t>
            </a:r>
            <a:endParaRPr lang="de-DE" sz="2800" dirty="0">
              <a:latin typeface="Corbel" panose="020B0503020204020204" pitchFamily="34" charset="0"/>
            </a:endParaRPr>
          </a:p>
        </p:txBody>
      </p:sp>
      <p:pic>
        <p:nvPicPr>
          <p:cNvPr id="11" name="Grafik 10" descr="Ein Bild, das Text, Person, drinnen, Personen enthält.&#10;&#10;Automatisch generierte Beschreibung">
            <a:extLst>
              <a:ext uri="{FF2B5EF4-FFF2-40B4-BE49-F238E27FC236}">
                <a16:creationId xmlns:a16="http://schemas.microsoft.com/office/drawing/2014/main" id="{E5AA106C-9CF4-9CA4-C232-7B157D707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62" y="18087366"/>
            <a:ext cx="9636971" cy="6427117"/>
          </a:xfrm>
          <a:prstGeom prst="rect">
            <a:avLst/>
          </a:prstGeom>
        </p:spPr>
      </p:pic>
      <p:sp>
        <p:nvSpPr>
          <p:cNvPr id="2" name="Textfeld 1">
            <a:extLst>
              <a:ext uri="{FF2B5EF4-FFF2-40B4-BE49-F238E27FC236}">
                <a16:creationId xmlns:a16="http://schemas.microsoft.com/office/drawing/2014/main" id="{28C33246-923E-6F01-FECA-48AE64BCE9E7}"/>
              </a:ext>
            </a:extLst>
          </p:cNvPr>
          <p:cNvSpPr txBox="1"/>
          <p:nvPr/>
        </p:nvSpPr>
        <p:spPr>
          <a:xfrm>
            <a:off x="26365200" y="1117600"/>
            <a:ext cx="184731" cy="369332"/>
          </a:xfrm>
          <a:prstGeom prst="rect">
            <a:avLst/>
          </a:prstGeom>
          <a:noFill/>
        </p:spPr>
        <p:txBody>
          <a:bodyPr wrap="none" rtlCol="0">
            <a:spAutoFit/>
          </a:bodyPr>
          <a:lstStyle/>
          <a:p>
            <a:endParaRPr lang="de-DE" dirty="0"/>
          </a:p>
        </p:txBody>
      </p:sp>
      <p:pic>
        <p:nvPicPr>
          <p:cNvPr id="14" name="Grafik 13" descr="Ein Bild, das Decke, drinnen, Boden, Wand enthält.&#10;&#10;Automatisch generierte Beschreibung">
            <a:extLst>
              <a:ext uri="{FF2B5EF4-FFF2-40B4-BE49-F238E27FC236}">
                <a16:creationId xmlns:a16="http://schemas.microsoft.com/office/drawing/2014/main" id="{30E172BB-2AB0-3797-30E8-0A10419C8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83" y="595905"/>
            <a:ext cx="19925321" cy="7264440"/>
          </a:xfrm>
          <a:prstGeom prst="rect">
            <a:avLst/>
          </a:prstGeom>
        </p:spPr>
      </p:pic>
      <p:pic>
        <p:nvPicPr>
          <p:cNvPr id="12" name="Grafik 11" descr="Ein Bild, das draußen, Wasser, Himmel, Boot enthält.&#10;&#10;Automatisch generierte Beschreibung">
            <a:extLst>
              <a:ext uri="{FF2B5EF4-FFF2-40B4-BE49-F238E27FC236}">
                <a16:creationId xmlns:a16="http://schemas.microsoft.com/office/drawing/2014/main" id="{ABD94481-A08F-E2E7-57CB-2F4D6BB38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8123" y="12001658"/>
            <a:ext cx="9711014" cy="5462445"/>
          </a:xfrm>
          <a:prstGeom prst="rect">
            <a:avLst/>
          </a:prstGeom>
        </p:spPr>
      </p:pic>
    </p:spTree>
    <p:extLst>
      <p:ext uri="{BB962C8B-B14F-4D97-AF65-F5344CB8AC3E}">
        <p14:creationId xmlns:p14="http://schemas.microsoft.com/office/powerpoint/2010/main" val="37079802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377</Words>
  <Application>Microsoft Office PowerPoint</Application>
  <PresentationFormat>Benutzerdefiniert</PresentationFormat>
  <Paragraphs>20</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Corbel</vt:lpstr>
      <vt:lpstr>Corbel Light</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Ailin Brennecke</dc:creator>
  <cp:lastModifiedBy>Ailin Brennecke</cp:lastModifiedBy>
  <cp:revision>14</cp:revision>
  <dcterms:created xsi:type="dcterms:W3CDTF">2022-06-30T16:21:52Z</dcterms:created>
  <dcterms:modified xsi:type="dcterms:W3CDTF">2022-07-05T20:33:39Z</dcterms:modified>
</cp:coreProperties>
</file>