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30275213" cy="21383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EBB80C-A3F7-4D7A-B8DD-658D72FAECDF}" v="91" dt="2022-02-11T13:14:55.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10" autoAdjust="0"/>
  </p:normalViewPr>
  <p:slideViewPr>
    <p:cSldViewPr snapToGrid="0">
      <p:cViewPr varScale="1">
        <p:scale>
          <a:sx n="26" d="100"/>
          <a:sy n="26" d="100"/>
        </p:scale>
        <p:origin x="1392" y="14"/>
      </p:cViewPr>
      <p:guideLst/>
    </p:cSldViewPr>
  </p:slid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B0C1C-2D0B-459A-A4A0-0465AC0AEED7}" type="datetimeFigureOut">
              <a:rPr lang="de-DE" smtClean="0"/>
              <a:t>24.05.2022</a:t>
            </a:fld>
            <a:endParaRPr lang="de-DE"/>
          </a:p>
        </p:txBody>
      </p:sp>
      <p:sp>
        <p:nvSpPr>
          <p:cNvPr id="4" name="Folienbildplatzhalt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33B94-5C24-4366-A58D-B25FAC80338F}" type="slidenum">
              <a:rPr lang="de-DE" smtClean="0"/>
              <a:t>‹Nr.›</a:t>
            </a:fld>
            <a:endParaRPr lang="de-DE"/>
          </a:p>
        </p:txBody>
      </p:sp>
    </p:spTree>
    <p:extLst>
      <p:ext uri="{BB962C8B-B14F-4D97-AF65-F5344CB8AC3E}">
        <p14:creationId xmlns:p14="http://schemas.microsoft.com/office/powerpoint/2010/main" val="1249108794"/>
      </p:ext>
    </p:extLst>
  </p:cSld>
  <p:clrMap bg1="lt1" tx1="dk1" bg2="lt2" tx2="dk2" accent1="accent1" accent2="accent2" accent3="accent3" accent4="accent4" accent5="accent5" accent6="accent6" hlink="hlink" folHlink="folHlink"/>
  <p:notesStyle>
    <a:lvl1pPr marL="0" algn="l" defTabSz="2479579" rtl="0" eaLnBrk="1" latinLnBrk="0" hangingPunct="1">
      <a:defRPr sz="3254" kern="1200">
        <a:solidFill>
          <a:schemeClr val="tx1"/>
        </a:solidFill>
        <a:latin typeface="+mn-lt"/>
        <a:ea typeface="+mn-ea"/>
        <a:cs typeface="+mn-cs"/>
      </a:defRPr>
    </a:lvl1pPr>
    <a:lvl2pPr marL="1239790" algn="l" defTabSz="2479579" rtl="0" eaLnBrk="1" latinLnBrk="0" hangingPunct="1">
      <a:defRPr sz="3254" kern="1200">
        <a:solidFill>
          <a:schemeClr val="tx1"/>
        </a:solidFill>
        <a:latin typeface="+mn-lt"/>
        <a:ea typeface="+mn-ea"/>
        <a:cs typeface="+mn-cs"/>
      </a:defRPr>
    </a:lvl2pPr>
    <a:lvl3pPr marL="2479579" algn="l" defTabSz="2479579" rtl="0" eaLnBrk="1" latinLnBrk="0" hangingPunct="1">
      <a:defRPr sz="3254" kern="1200">
        <a:solidFill>
          <a:schemeClr val="tx1"/>
        </a:solidFill>
        <a:latin typeface="+mn-lt"/>
        <a:ea typeface="+mn-ea"/>
        <a:cs typeface="+mn-cs"/>
      </a:defRPr>
    </a:lvl3pPr>
    <a:lvl4pPr marL="3719367" algn="l" defTabSz="2479579" rtl="0" eaLnBrk="1" latinLnBrk="0" hangingPunct="1">
      <a:defRPr sz="3254" kern="1200">
        <a:solidFill>
          <a:schemeClr val="tx1"/>
        </a:solidFill>
        <a:latin typeface="+mn-lt"/>
        <a:ea typeface="+mn-ea"/>
        <a:cs typeface="+mn-cs"/>
      </a:defRPr>
    </a:lvl4pPr>
    <a:lvl5pPr marL="4959157" algn="l" defTabSz="2479579" rtl="0" eaLnBrk="1" latinLnBrk="0" hangingPunct="1">
      <a:defRPr sz="3254" kern="1200">
        <a:solidFill>
          <a:schemeClr val="tx1"/>
        </a:solidFill>
        <a:latin typeface="+mn-lt"/>
        <a:ea typeface="+mn-ea"/>
        <a:cs typeface="+mn-cs"/>
      </a:defRPr>
    </a:lvl5pPr>
    <a:lvl6pPr marL="6198946" algn="l" defTabSz="2479579" rtl="0" eaLnBrk="1" latinLnBrk="0" hangingPunct="1">
      <a:defRPr sz="3254" kern="1200">
        <a:solidFill>
          <a:schemeClr val="tx1"/>
        </a:solidFill>
        <a:latin typeface="+mn-lt"/>
        <a:ea typeface="+mn-ea"/>
        <a:cs typeface="+mn-cs"/>
      </a:defRPr>
    </a:lvl6pPr>
    <a:lvl7pPr marL="7438736" algn="l" defTabSz="2479579" rtl="0" eaLnBrk="1" latinLnBrk="0" hangingPunct="1">
      <a:defRPr sz="3254" kern="1200">
        <a:solidFill>
          <a:schemeClr val="tx1"/>
        </a:solidFill>
        <a:latin typeface="+mn-lt"/>
        <a:ea typeface="+mn-ea"/>
        <a:cs typeface="+mn-cs"/>
      </a:defRPr>
    </a:lvl7pPr>
    <a:lvl8pPr marL="8678525" algn="l" defTabSz="2479579" rtl="0" eaLnBrk="1" latinLnBrk="0" hangingPunct="1">
      <a:defRPr sz="3254" kern="1200">
        <a:solidFill>
          <a:schemeClr val="tx1"/>
        </a:solidFill>
        <a:latin typeface="+mn-lt"/>
        <a:ea typeface="+mn-ea"/>
        <a:cs typeface="+mn-cs"/>
      </a:defRPr>
    </a:lvl8pPr>
    <a:lvl9pPr marL="9918313" algn="l" defTabSz="2479579" rtl="0" eaLnBrk="1" latinLnBrk="0" hangingPunct="1">
      <a:defRPr sz="32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4600" y="1143000"/>
            <a:ext cx="43688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333B94-5C24-4366-A58D-B25FAC80338F}" type="slidenum">
              <a:rPr lang="de-DE" smtClean="0"/>
              <a:t>1</a:t>
            </a:fld>
            <a:endParaRPr lang="de-DE"/>
          </a:p>
        </p:txBody>
      </p:sp>
    </p:spTree>
    <p:extLst>
      <p:ext uri="{BB962C8B-B14F-4D97-AF65-F5344CB8AC3E}">
        <p14:creationId xmlns:p14="http://schemas.microsoft.com/office/powerpoint/2010/main" val="197771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09"/>
            </a:lvl1pPr>
          </a:lstStyle>
          <a:p>
            <a:r>
              <a:rPr lang="de-DE"/>
              <a:t>Mastertitelformat bearbeiten</a:t>
            </a:r>
            <a:endParaRPr lang="en-US" dirty="0"/>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EECB2501-803A-48CD-9F85-17B2451DAE33}" type="datetimeFigureOut">
              <a:rPr lang="de-DE" smtClean="0"/>
              <a:t>24.05.2022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A337E5E-9B1B-4C91-88B7-DDD3AD7BA9F0}" type="slidenum">
              <a:rPr lang="de-DE" smtClean="0"/>
              <a:t>‹Nr.›</a:t>
            </a:fld>
            <a:endParaRPr lang="de-DE"/>
          </a:p>
        </p:txBody>
      </p:sp>
    </p:spTree>
    <p:extLst>
      <p:ext uri="{BB962C8B-B14F-4D97-AF65-F5344CB8AC3E}">
        <p14:creationId xmlns:p14="http://schemas.microsoft.com/office/powerpoint/2010/main" val="888388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ECB2501-803A-48CD-9F85-17B2451DAE33}" type="datetimeFigureOut">
              <a:rPr lang="de-DE" smtClean="0"/>
              <a:t>24.05.2022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A337E5E-9B1B-4C91-88B7-DDD3AD7BA9F0}" type="slidenum">
              <a:rPr lang="de-DE" smtClean="0"/>
              <a:t>‹Nr.›</a:t>
            </a:fld>
            <a:endParaRPr lang="de-DE"/>
          </a:p>
        </p:txBody>
      </p:sp>
    </p:spTree>
    <p:extLst>
      <p:ext uri="{BB962C8B-B14F-4D97-AF65-F5344CB8AC3E}">
        <p14:creationId xmlns:p14="http://schemas.microsoft.com/office/powerpoint/2010/main" val="200200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ECB2501-803A-48CD-9F85-17B2451DAE33}" type="datetimeFigureOut">
              <a:rPr lang="de-DE" smtClean="0"/>
              <a:t>24.05.2022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A337E5E-9B1B-4C91-88B7-DDD3AD7BA9F0}" type="slidenum">
              <a:rPr lang="de-DE" smtClean="0"/>
              <a:t>‹Nr.›</a:t>
            </a:fld>
            <a:endParaRPr lang="de-DE"/>
          </a:p>
        </p:txBody>
      </p:sp>
    </p:spTree>
    <p:extLst>
      <p:ext uri="{BB962C8B-B14F-4D97-AF65-F5344CB8AC3E}">
        <p14:creationId xmlns:p14="http://schemas.microsoft.com/office/powerpoint/2010/main" val="165094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ECB2501-803A-48CD-9F85-17B2451DAE33}" type="datetimeFigureOut">
              <a:rPr lang="de-DE" smtClean="0"/>
              <a:t>24.05.2022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A337E5E-9B1B-4C91-88B7-DDD3AD7BA9F0}" type="slidenum">
              <a:rPr lang="de-DE" smtClean="0"/>
              <a:t>‹Nr.›</a:t>
            </a:fld>
            <a:endParaRPr lang="de-DE"/>
          </a:p>
        </p:txBody>
      </p:sp>
    </p:spTree>
    <p:extLst>
      <p:ext uri="{BB962C8B-B14F-4D97-AF65-F5344CB8AC3E}">
        <p14:creationId xmlns:p14="http://schemas.microsoft.com/office/powerpoint/2010/main" val="189047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09"/>
            </a:lvl1pPr>
          </a:lstStyle>
          <a:p>
            <a:r>
              <a:rPr lang="de-DE"/>
              <a:t>Mastertitelformat bearbeiten</a:t>
            </a:r>
            <a:endParaRPr lang="en-US" dirty="0"/>
          </a:p>
        </p:txBody>
      </p:sp>
      <p:sp>
        <p:nvSpPr>
          <p:cNvPr id="3" name="Text Placeholder 2"/>
          <p:cNvSpPr>
            <a:spLocks noGrp="1"/>
          </p:cNvSpPr>
          <p:nvPr>
            <p:ph type="body" idx="1"/>
          </p:nvPr>
        </p:nvSpPr>
        <p:spPr>
          <a:xfrm>
            <a:off x="2065654" y="14310205"/>
            <a:ext cx="26112371" cy="4677666"/>
          </a:xfrm>
        </p:spPr>
        <p:txBody>
          <a:bodyPr/>
          <a:lstStyle>
            <a:lvl1pPr marL="0" indent="0">
              <a:buNone/>
              <a:defRPr sz="7483">
                <a:solidFill>
                  <a:schemeClr val="tx1"/>
                </a:solidFill>
              </a:defRPr>
            </a:lvl1pPr>
            <a:lvl2pPr marL="1425595" indent="0">
              <a:buNone/>
              <a:defRPr sz="6236">
                <a:solidFill>
                  <a:schemeClr val="tx1">
                    <a:tint val="75000"/>
                  </a:schemeClr>
                </a:solidFill>
              </a:defRPr>
            </a:lvl2pPr>
            <a:lvl3pPr marL="2851191" indent="0">
              <a:buNone/>
              <a:defRPr sz="5613">
                <a:solidFill>
                  <a:schemeClr val="tx1">
                    <a:tint val="75000"/>
                  </a:schemeClr>
                </a:solidFill>
              </a:defRPr>
            </a:lvl3pPr>
            <a:lvl4pPr marL="4276786" indent="0">
              <a:buNone/>
              <a:defRPr sz="4989">
                <a:solidFill>
                  <a:schemeClr val="tx1">
                    <a:tint val="75000"/>
                  </a:schemeClr>
                </a:solidFill>
              </a:defRPr>
            </a:lvl4pPr>
            <a:lvl5pPr marL="5702381" indent="0">
              <a:buNone/>
              <a:defRPr sz="4989">
                <a:solidFill>
                  <a:schemeClr val="tx1">
                    <a:tint val="75000"/>
                  </a:schemeClr>
                </a:solidFill>
              </a:defRPr>
            </a:lvl5pPr>
            <a:lvl6pPr marL="7127977" indent="0">
              <a:buNone/>
              <a:defRPr sz="4989">
                <a:solidFill>
                  <a:schemeClr val="tx1">
                    <a:tint val="75000"/>
                  </a:schemeClr>
                </a:solidFill>
              </a:defRPr>
            </a:lvl6pPr>
            <a:lvl7pPr marL="8553572" indent="0">
              <a:buNone/>
              <a:defRPr sz="4989">
                <a:solidFill>
                  <a:schemeClr val="tx1">
                    <a:tint val="75000"/>
                  </a:schemeClr>
                </a:solidFill>
              </a:defRPr>
            </a:lvl7pPr>
            <a:lvl8pPr marL="9979167" indent="0">
              <a:buNone/>
              <a:defRPr sz="4989">
                <a:solidFill>
                  <a:schemeClr val="tx1">
                    <a:tint val="75000"/>
                  </a:schemeClr>
                </a:solidFill>
              </a:defRPr>
            </a:lvl8pPr>
            <a:lvl9pPr marL="11404763" indent="0">
              <a:buNone/>
              <a:defRPr sz="4989">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EECB2501-803A-48CD-9F85-17B2451DAE33}" type="datetimeFigureOut">
              <a:rPr lang="de-DE" smtClean="0"/>
              <a:t>24.05.2022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A337E5E-9B1B-4C91-88B7-DDD3AD7BA9F0}" type="slidenum">
              <a:rPr lang="de-DE" smtClean="0"/>
              <a:t>‹Nr.›</a:t>
            </a:fld>
            <a:endParaRPr lang="de-DE"/>
          </a:p>
        </p:txBody>
      </p:sp>
    </p:spTree>
    <p:extLst>
      <p:ext uri="{BB962C8B-B14F-4D97-AF65-F5344CB8AC3E}">
        <p14:creationId xmlns:p14="http://schemas.microsoft.com/office/powerpoint/2010/main" val="2736554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15326826" y="5692400"/>
            <a:ext cx="12866966" cy="135677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ECB2501-803A-48CD-9F85-17B2451DAE33}" type="datetimeFigureOut">
              <a:rPr lang="de-DE" smtClean="0"/>
              <a:t>24.05.2022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A337E5E-9B1B-4C91-88B7-DDD3AD7BA9F0}" type="slidenum">
              <a:rPr lang="de-DE" smtClean="0"/>
              <a:t>‹Nr.›</a:t>
            </a:fld>
            <a:endParaRPr lang="de-DE"/>
          </a:p>
        </p:txBody>
      </p:sp>
    </p:spTree>
    <p:extLst>
      <p:ext uri="{BB962C8B-B14F-4D97-AF65-F5344CB8AC3E}">
        <p14:creationId xmlns:p14="http://schemas.microsoft.com/office/powerpoint/2010/main" val="215761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de-DE"/>
              <a:t>Mastertitelformat bearbeiten</a:t>
            </a:r>
            <a:endParaRPr lang="en-US" dirty="0"/>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de-DE"/>
              <a:t>Mastertextformat bearbeiten</a:t>
            </a:r>
          </a:p>
        </p:txBody>
      </p:sp>
      <p:sp>
        <p:nvSpPr>
          <p:cNvPr id="4" name="Content Placeholder 3"/>
          <p:cNvSpPr>
            <a:spLocks noGrp="1"/>
          </p:cNvSpPr>
          <p:nvPr>
            <p:ph sz="half" idx="2"/>
          </p:nvPr>
        </p:nvSpPr>
        <p:spPr>
          <a:xfrm>
            <a:off x="2085368" y="7810963"/>
            <a:ext cx="12807832" cy="114887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de-DE"/>
              <a:t>Mastertextformat bearbeiten</a:t>
            </a:r>
          </a:p>
        </p:txBody>
      </p:sp>
      <p:sp>
        <p:nvSpPr>
          <p:cNvPr id="6" name="Content Placeholder 5"/>
          <p:cNvSpPr>
            <a:spLocks noGrp="1"/>
          </p:cNvSpPr>
          <p:nvPr>
            <p:ph sz="quarter" idx="4"/>
          </p:nvPr>
        </p:nvSpPr>
        <p:spPr>
          <a:xfrm>
            <a:off x="15326828" y="7810963"/>
            <a:ext cx="12870909" cy="114887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ECB2501-803A-48CD-9F85-17B2451DAE33}" type="datetimeFigureOut">
              <a:rPr lang="de-DE" smtClean="0"/>
              <a:t>24.05.2022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AA337E5E-9B1B-4C91-88B7-DDD3AD7BA9F0}" type="slidenum">
              <a:rPr lang="de-DE" smtClean="0"/>
              <a:t>‹Nr.›</a:t>
            </a:fld>
            <a:endParaRPr lang="de-DE"/>
          </a:p>
        </p:txBody>
      </p:sp>
    </p:spTree>
    <p:extLst>
      <p:ext uri="{BB962C8B-B14F-4D97-AF65-F5344CB8AC3E}">
        <p14:creationId xmlns:p14="http://schemas.microsoft.com/office/powerpoint/2010/main" val="434207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ECB2501-803A-48CD-9F85-17B2451DAE33}" type="datetimeFigureOut">
              <a:rPr lang="de-DE" smtClean="0"/>
              <a:t>24.05.2022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AA337E5E-9B1B-4C91-88B7-DDD3AD7BA9F0}" type="slidenum">
              <a:rPr lang="de-DE" smtClean="0"/>
              <a:t>‹Nr.›</a:t>
            </a:fld>
            <a:endParaRPr lang="de-DE"/>
          </a:p>
        </p:txBody>
      </p:sp>
    </p:spTree>
    <p:extLst>
      <p:ext uri="{BB962C8B-B14F-4D97-AF65-F5344CB8AC3E}">
        <p14:creationId xmlns:p14="http://schemas.microsoft.com/office/powerpoint/2010/main" val="37547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B2501-803A-48CD-9F85-17B2451DAE33}" type="datetimeFigureOut">
              <a:rPr lang="de-DE" smtClean="0"/>
              <a:t>24.05.2022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AA337E5E-9B1B-4C91-88B7-DDD3AD7BA9F0}" type="slidenum">
              <a:rPr lang="de-DE" smtClean="0"/>
              <a:t>‹Nr.›</a:t>
            </a:fld>
            <a:endParaRPr lang="de-DE"/>
          </a:p>
        </p:txBody>
      </p:sp>
    </p:spTree>
    <p:extLst>
      <p:ext uri="{BB962C8B-B14F-4D97-AF65-F5344CB8AC3E}">
        <p14:creationId xmlns:p14="http://schemas.microsoft.com/office/powerpoint/2010/main" val="40804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de-DE"/>
              <a:t>Mastertitelformat bearbeiten</a:t>
            </a:r>
            <a:endParaRPr lang="en-US" dirty="0"/>
          </a:p>
        </p:txBody>
      </p:sp>
      <p:sp>
        <p:nvSpPr>
          <p:cNvPr id="3" name="Content Placeholder 2"/>
          <p:cNvSpPr>
            <a:spLocks noGrp="1"/>
          </p:cNvSpPr>
          <p:nvPr>
            <p:ph idx="1"/>
          </p:nvPr>
        </p:nvSpPr>
        <p:spPr>
          <a:xfrm>
            <a:off x="12870909" y="3078850"/>
            <a:ext cx="15326827"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de-DE"/>
              <a:t>Mastertextformat bearbeiten</a:t>
            </a:r>
          </a:p>
        </p:txBody>
      </p:sp>
      <p:sp>
        <p:nvSpPr>
          <p:cNvPr id="5" name="Date Placeholder 4"/>
          <p:cNvSpPr>
            <a:spLocks noGrp="1"/>
          </p:cNvSpPr>
          <p:nvPr>
            <p:ph type="dt" sz="half" idx="10"/>
          </p:nvPr>
        </p:nvSpPr>
        <p:spPr/>
        <p:txBody>
          <a:bodyPr/>
          <a:lstStyle/>
          <a:p>
            <a:fld id="{EECB2501-803A-48CD-9F85-17B2451DAE33}" type="datetimeFigureOut">
              <a:rPr lang="de-DE" smtClean="0"/>
              <a:t>24.05.2022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A337E5E-9B1B-4C91-88B7-DDD3AD7BA9F0}" type="slidenum">
              <a:rPr lang="de-DE" smtClean="0"/>
              <a:t>‹Nr.›</a:t>
            </a:fld>
            <a:endParaRPr lang="de-DE"/>
          </a:p>
        </p:txBody>
      </p:sp>
    </p:spTree>
    <p:extLst>
      <p:ext uri="{BB962C8B-B14F-4D97-AF65-F5344CB8AC3E}">
        <p14:creationId xmlns:p14="http://schemas.microsoft.com/office/powerpoint/2010/main" val="1014092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de-DE"/>
              <a:t>Mastertitelformat bearbeiten</a:t>
            </a:r>
            <a:endParaRPr lang="en-US" dirty="0"/>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de-DE"/>
              <a:t>Bild durch Klicken auf Symbol hinzufügen</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de-DE"/>
              <a:t>Mastertextformat bearbeiten</a:t>
            </a:r>
          </a:p>
        </p:txBody>
      </p:sp>
      <p:sp>
        <p:nvSpPr>
          <p:cNvPr id="5" name="Date Placeholder 4"/>
          <p:cNvSpPr>
            <a:spLocks noGrp="1"/>
          </p:cNvSpPr>
          <p:nvPr>
            <p:ph type="dt" sz="half" idx="10"/>
          </p:nvPr>
        </p:nvSpPr>
        <p:spPr/>
        <p:txBody>
          <a:bodyPr/>
          <a:lstStyle/>
          <a:p>
            <a:fld id="{EECB2501-803A-48CD-9F85-17B2451DAE33}" type="datetimeFigureOut">
              <a:rPr lang="de-DE" smtClean="0"/>
              <a:t>24.05.2022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A337E5E-9B1B-4C91-88B7-DDD3AD7BA9F0}" type="slidenum">
              <a:rPr lang="de-DE" smtClean="0"/>
              <a:t>‹Nr.›</a:t>
            </a:fld>
            <a:endParaRPr lang="de-DE"/>
          </a:p>
        </p:txBody>
      </p:sp>
    </p:spTree>
    <p:extLst>
      <p:ext uri="{BB962C8B-B14F-4D97-AF65-F5344CB8AC3E}">
        <p14:creationId xmlns:p14="http://schemas.microsoft.com/office/powerpoint/2010/main" val="420138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2">
                <a:solidFill>
                  <a:schemeClr val="tx1">
                    <a:tint val="75000"/>
                  </a:schemeClr>
                </a:solidFill>
              </a:defRPr>
            </a:lvl1pPr>
          </a:lstStyle>
          <a:p>
            <a:fld id="{EECB2501-803A-48CD-9F85-17B2451DAE33}" type="datetimeFigureOut">
              <a:rPr lang="de-DE" smtClean="0"/>
              <a:t>24.05.2022</a:t>
            </a:fld>
            <a:endParaRPr lang="de-DE"/>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2">
                <a:solidFill>
                  <a:schemeClr val="tx1">
                    <a:tint val="75000"/>
                  </a:schemeClr>
                </a:solidFill>
              </a:defRPr>
            </a:lvl1pPr>
          </a:lstStyle>
          <a:p>
            <a:fld id="{AA337E5E-9B1B-4C91-88B7-DDD3AD7BA9F0}" type="slidenum">
              <a:rPr lang="de-DE" smtClean="0"/>
              <a:t>‹Nr.›</a:t>
            </a:fld>
            <a:endParaRPr lang="de-DE"/>
          </a:p>
        </p:txBody>
      </p:sp>
    </p:spTree>
    <p:extLst>
      <p:ext uri="{BB962C8B-B14F-4D97-AF65-F5344CB8AC3E}">
        <p14:creationId xmlns:p14="http://schemas.microsoft.com/office/powerpoint/2010/main" val="13106912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51191"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91" rtl="0" eaLnBrk="1" latinLnBrk="0" hangingPunct="1">
        <a:defRPr sz="5613" kern="1200">
          <a:solidFill>
            <a:schemeClr val="tx1"/>
          </a:solidFill>
          <a:latin typeface="+mn-lt"/>
          <a:ea typeface="+mn-ea"/>
          <a:cs typeface="+mn-cs"/>
        </a:defRPr>
      </a:lvl1pPr>
      <a:lvl2pPr marL="1425595" algn="l" defTabSz="2851191" rtl="0" eaLnBrk="1" latinLnBrk="0" hangingPunct="1">
        <a:defRPr sz="5613" kern="1200">
          <a:solidFill>
            <a:schemeClr val="tx1"/>
          </a:solidFill>
          <a:latin typeface="+mn-lt"/>
          <a:ea typeface="+mn-ea"/>
          <a:cs typeface="+mn-cs"/>
        </a:defRPr>
      </a:lvl2pPr>
      <a:lvl3pPr marL="2851191" algn="l" defTabSz="2851191" rtl="0" eaLnBrk="1" latinLnBrk="0" hangingPunct="1">
        <a:defRPr sz="5613" kern="1200">
          <a:solidFill>
            <a:schemeClr val="tx1"/>
          </a:solidFill>
          <a:latin typeface="+mn-lt"/>
          <a:ea typeface="+mn-ea"/>
          <a:cs typeface="+mn-cs"/>
        </a:defRPr>
      </a:lvl3pPr>
      <a:lvl4pPr marL="4276786" algn="l" defTabSz="2851191" rtl="0" eaLnBrk="1" latinLnBrk="0" hangingPunct="1">
        <a:defRPr sz="5613" kern="1200">
          <a:solidFill>
            <a:schemeClr val="tx1"/>
          </a:solidFill>
          <a:latin typeface="+mn-lt"/>
          <a:ea typeface="+mn-ea"/>
          <a:cs typeface="+mn-cs"/>
        </a:defRPr>
      </a:lvl4pPr>
      <a:lvl5pPr marL="5702381" algn="l" defTabSz="2851191" rtl="0" eaLnBrk="1" latinLnBrk="0" hangingPunct="1">
        <a:defRPr sz="5613" kern="1200">
          <a:solidFill>
            <a:schemeClr val="tx1"/>
          </a:solidFill>
          <a:latin typeface="+mn-lt"/>
          <a:ea typeface="+mn-ea"/>
          <a:cs typeface="+mn-cs"/>
        </a:defRPr>
      </a:lvl5pPr>
      <a:lvl6pPr marL="7127977" algn="l" defTabSz="2851191" rtl="0" eaLnBrk="1" latinLnBrk="0" hangingPunct="1">
        <a:defRPr sz="5613" kern="1200">
          <a:solidFill>
            <a:schemeClr val="tx1"/>
          </a:solidFill>
          <a:latin typeface="+mn-lt"/>
          <a:ea typeface="+mn-ea"/>
          <a:cs typeface="+mn-cs"/>
        </a:defRPr>
      </a:lvl6pPr>
      <a:lvl7pPr marL="8553572" algn="l" defTabSz="2851191" rtl="0" eaLnBrk="1" latinLnBrk="0" hangingPunct="1">
        <a:defRPr sz="5613" kern="1200">
          <a:solidFill>
            <a:schemeClr val="tx1"/>
          </a:solidFill>
          <a:latin typeface="+mn-lt"/>
          <a:ea typeface="+mn-ea"/>
          <a:cs typeface="+mn-cs"/>
        </a:defRPr>
      </a:lvl7pPr>
      <a:lvl8pPr marL="9979167" algn="l" defTabSz="2851191" rtl="0" eaLnBrk="1" latinLnBrk="0" hangingPunct="1">
        <a:defRPr sz="5613" kern="1200">
          <a:solidFill>
            <a:schemeClr val="tx1"/>
          </a:solidFill>
          <a:latin typeface="+mn-lt"/>
          <a:ea typeface="+mn-ea"/>
          <a:cs typeface="+mn-cs"/>
        </a:defRPr>
      </a:lvl8pPr>
      <a:lvl9pPr marL="11404763" algn="l" defTabSz="2851191"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740074-6DCB-411F-98D5-8F3629123054}"/>
              </a:ext>
            </a:extLst>
          </p:cNvPr>
          <p:cNvSpPr>
            <a:spLocks noGrp="1"/>
          </p:cNvSpPr>
          <p:nvPr>
            <p:ph type="ctrTitle"/>
          </p:nvPr>
        </p:nvSpPr>
        <p:spPr>
          <a:xfrm>
            <a:off x="7528560" y="243848"/>
            <a:ext cx="16536255" cy="1703294"/>
          </a:xfrm>
        </p:spPr>
        <p:txBody>
          <a:bodyPr>
            <a:noAutofit/>
          </a:bodyPr>
          <a:lstStyle/>
          <a:p>
            <a:r>
              <a:rPr lang="de-DE" sz="5000" b="1" dirty="0">
                <a:solidFill>
                  <a:schemeClr val="accent1">
                    <a:lumMod val="75000"/>
                  </a:schemeClr>
                </a:solidFill>
              </a:rPr>
              <a:t>Auslandssemester an der ‚Stockholm Universität‘</a:t>
            </a:r>
            <a:br>
              <a:rPr lang="de-DE" sz="5000" b="1" dirty="0">
                <a:solidFill>
                  <a:schemeClr val="accent1">
                    <a:lumMod val="75000"/>
                  </a:schemeClr>
                </a:solidFill>
              </a:rPr>
            </a:br>
            <a:r>
              <a:rPr lang="de-DE" sz="5000" b="1" dirty="0">
                <a:solidFill>
                  <a:schemeClr val="accent1">
                    <a:lumMod val="75000"/>
                  </a:schemeClr>
                </a:solidFill>
              </a:rPr>
              <a:t>Schweden // August 2021 – Januar 2022 // von Nesreen Abalo </a:t>
            </a:r>
          </a:p>
        </p:txBody>
      </p:sp>
      <p:cxnSp>
        <p:nvCxnSpPr>
          <p:cNvPr id="5" name="Gerader Verbinder 4">
            <a:extLst>
              <a:ext uri="{FF2B5EF4-FFF2-40B4-BE49-F238E27FC236}">
                <a16:creationId xmlns:a16="http://schemas.microsoft.com/office/drawing/2014/main" id="{7018F85A-0689-4672-AFE4-0DEE029F7CAF}"/>
              </a:ext>
            </a:extLst>
          </p:cNvPr>
          <p:cNvCxnSpPr>
            <a:cxnSpLocks/>
          </p:cNvCxnSpPr>
          <p:nvPr/>
        </p:nvCxnSpPr>
        <p:spPr>
          <a:xfrm>
            <a:off x="8077200" y="2099542"/>
            <a:ext cx="15544800" cy="0"/>
          </a:xfrm>
          <a:prstGeom prst="line">
            <a:avLst/>
          </a:prstGeom>
          <a:ln>
            <a:solidFill>
              <a:srgbClr val="FFC000"/>
            </a:solidFill>
          </a:ln>
        </p:spPr>
        <p:style>
          <a:lnRef idx="3">
            <a:schemeClr val="accent4"/>
          </a:lnRef>
          <a:fillRef idx="0">
            <a:schemeClr val="accent4"/>
          </a:fillRef>
          <a:effectRef idx="2">
            <a:schemeClr val="accent4"/>
          </a:effectRef>
          <a:fontRef idx="minor">
            <a:schemeClr val="tx1"/>
          </a:fontRef>
        </p:style>
      </p:cxnSp>
      <p:sp>
        <p:nvSpPr>
          <p:cNvPr id="6" name="Textfeld 5">
            <a:extLst>
              <a:ext uri="{FF2B5EF4-FFF2-40B4-BE49-F238E27FC236}">
                <a16:creationId xmlns:a16="http://schemas.microsoft.com/office/drawing/2014/main" id="{E2681A1F-FD9E-4EAE-9DA0-360CB3A83E5B}"/>
              </a:ext>
            </a:extLst>
          </p:cNvPr>
          <p:cNvSpPr txBox="1"/>
          <p:nvPr/>
        </p:nvSpPr>
        <p:spPr>
          <a:xfrm>
            <a:off x="2040498" y="7473475"/>
            <a:ext cx="7813104" cy="8623002"/>
          </a:xfrm>
          <a:prstGeom prst="rect">
            <a:avLst/>
          </a:prstGeom>
          <a:noFill/>
        </p:spPr>
        <p:txBody>
          <a:bodyPr wrap="square" rtlCol="0">
            <a:spAutoFit/>
          </a:bodyPr>
          <a:lstStyle/>
          <a:p>
            <a:pPr algn="just"/>
            <a:r>
              <a:rPr lang="de-DE" sz="3000" b="1" dirty="0">
                <a:solidFill>
                  <a:schemeClr val="accent1">
                    <a:lumMod val="75000"/>
                  </a:schemeClr>
                </a:solidFill>
              </a:rPr>
              <a:t>Warum ein Auslandssemester?</a:t>
            </a:r>
          </a:p>
          <a:p>
            <a:pPr algn="just"/>
            <a:endParaRPr lang="de-DE" sz="3000" b="1" dirty="0">
              <a:solidFill>
                <a:schemeClr val="accent1">
                  <a:lumMod val="75000"/>
                </a:schemeClr>
              </a:solidFill>
            </a:endParaRPr>
          </a:p>
          <a:p>
            <a:pPr algn="just"/>
            <a:r>
              <a:rPr lang="de-DE" sz="3000" dirty="0"/>
              <a:t>Über die CIVIS Partnerschaft zwischen der Universität Tübingen und 7 anderen europäischen Universitäten konnte ich ein Auslandssemester von August 2021 bis Januar 2022 an meiner Wahluniversität in Stockholm verbringen. Die englischsprachigen Kurse an der Stockholm Universität ermöglichte mir als </a:t>
            </a:r>
            <a:r>
              <a:rPr lang="de-DE" sz="3000" dirty="0" err="1"/>
              <a:t>Ethnologiestudentin</a:t>
            </a:r>
            <a:r>
              <a:rPr lang="de-DE" sz="3000" dirty="0"/>
              <a:t> einen Zugang zu geschichtlichen sowie aktuellen Gesellschaftsthemen in Schweden:</a:t>
            </a:r>
          </a:p>
          <a:p>
            <a:pPr algn="just"/>
            <a:r>
              <a:rPr lang="de-DE" sz="3000" dirty="0"/>
              <a:t>	 	- </a:t>
            </a:r>
            <a:r>
              <a:rPr lang="de-DE" sz="3000" dirty="0" err="1"/>
              <a:t>Peasant</a:t>
            </a:r>
            <a:r>
              <a:rPr lang="de-DE" sz="3000" dirty="0"/>
              <a:t> </a:t>
            </a:r>
            <a:r>
              <a:rPr lang="de-DE" sz="3000" dirty="0" err="1"/>
              <a:t>society</a:t>
            </a:r>
            <a:r>
              <a:rPr lang="de-DE" sz="3000" dirty="0"/>
              <a:t> to </a:t>
            </a:r>
            <a:r>
              <a:rPr lang="de-DE" sz="3000" dirty="0" err="1"/>
              <a:t>nation</a:t>
            </a:r>
            <a:r>
              <a:rPr lang="de-DE" sz="3000" dirty="0"/>
              <a:t> </a:t>
            </a:r>
            <a:r>
              <a:rPr lang="de-DE" sz="3000" dirty="0" err="1"/>
              <a:t>state</a:t>
            </a:r>
            <a:endParaRPr lang="de-DE" sz="3000" dirty="0"/>
          </a:p>
          <a:p>
            <a:pPr lvl="1" algn="just"/>
            <a:r>
              <a:rPr lang="de-DE" sz="3000" dirty="0"/>
              <a:t>	- Identity and ‚</a:t>
            </a:r>
            <a:r>
              <a:rPr lang="de-DE" sz="3000" dirty="0" err="1"/>
              <a:t>Swedishness</a:t>
            </a:r>
            <a:r>
              <a:rPr lang="de-DE" sz="3000" dirty="0"/>
              <a:t>‘ </a:t>
            </a:r>
          </a:p>
          <a:p>
            <a:pPr lvl="1" algn="just"/>
            <a:r>
              <a:rPr lang="de-DE" sz="3000" dirty="0"/>
              <a:t>	- Migration</a:t>
            </a:r>
          </a:p>
          <a:p>
            <a:pPr lvl="1" algn="just"/>
            <a:r>
              <a:rPr lang="de-DE" sz="3000" dirty="0"/>
              <a:t>	- Gender </a:t>
            </a:r>
            <a:r>
              <a:rPr lang="de-DE" sz="3000" dirty="0" err="1"/>
              <a:t>Equality</a:t>
            </a:r>
            <a:endParaRPr lang="de-DE" sz="3000" dirty="0"/>
          </a:p>
          <a:p>
            <a:pPr lvl="1" algn="just"/>
            <a:r>
              <a:rPr lang="de-DE" sz="2600" dirty="0"/>
              <a:t>	</a:t>
            </a:r>
          </a:p>
          <a:p>
            <a:pPr lvl="1" algn="just"/>
            <a:r>
              <a:rPr lang="de-DE" sz="2417" dirty="0"/>
              <a:t>	</a:t>
            </a:r>
          </a:p>
          <a:p>
            <a:pPr algn="just"/>
            <a:endParaRPr lang="de-DE" sz="2417" dirty="0"/>
          </a:p>
        </p:txBody>
      </p:sp>
      <p:pic>
        <p:nvPicPr>
          <p:cNvPr id="10" name="Grafik 9">
            <a:extLst>
              <a:ext uri="{FF2B5EF4-FFF2-40B4-BE49-F238E27FC236}">
                <a16:creationId xmlns:a16="http://schemas.microsoft.com/office/drawing/2014/main" id="{B8D8FAE1-8EF9-4478-9D15-F28705DA7D12}"/>
              </a:ext>
            </a:extLst>
          </p:cNvPr>
          <p:cNvPicPr>
            <a:picLocks noChangeAspect="1"/>
          </p:cNvPicPr>
          <p:nvPr/>
        </p:nvPicPr>
        <p:blipFill>
          <a:blip r:embed="rId3"/>
          <a:stretch>
            <a:fillRect/>
          </a:stretch>
        </p:blipFill>
        <p:spPr>
          <a:xfrm>
            <a:off x="2297987" y="17158372"/>
            <a:ext cx="2856208" cy="2799083"/>
          </a:xfrm>
          <a:prstGeom prst="rect">
            <a:avLst/>
          </a:prstGeom>
        </p:spPr>
      </p:pic>
      <p:pic>
        <p:nvPicPr>
          <p:cNvPr id="17" name="Grafik 16">
            <a:extLst>
              <a:ext uri="{FF2B5EF4-FFF2-40B4-BE49-F238E27FC236}">
                <a16:creationId xmlns:a16="http://schemas.microsoft.com/office/drawing/2014/main" id="{73C1967F-5284-4F14-B2C9-CD86AE679088}"/>
              </a:ext>
            </a:extLst>
          </p:cNvPr>
          <p:cNvPicPr>
            <a:picLocks noChangeAspect="1"/>
          </p:cNvPicPr>
          <p:nvPr/>
        </p:nvPicPr>
        <p:blipFill>
          <a:blip r:embed="rId4"/>
          <a:stretch>
            <a:fillRect/>
          </a:stretch>
        </p:blipFill>
        <p:spPr>
          <a:xfrm>
            <a:off x="10416808" y="12230523"/>
            <a:ext cx="7721713" cy="5476580"/>
          </a:xfrm>
          <a:prstGeom prst="rect">
            <a:avLst/>
          </a:prstGeom>
        </p:spPr>
      </p:pic>
      <p:sp>
        <p:nvSpPr>
          <p:cNvPr id="20" name="Textfeld 19">
            <a:extLst>
              <a:ext uri="{FF2B5EF4-FFF2-40B4-BE49-F238E27FC236}">
                <a16:creationId xmlns:a16="http://schemas.microsoft.com/office/drawing/2014/main" id="{FF16F98C-2D5B-4B67-B892-42242EEEF11C}"/>
              </a:ext>
            </a:extLst>
          </p:cNvPr>
          <p:cNvSpPr txBox="1"/>
          <p:nvPr/>
        </p:nvSpPr>
        <p:spPr>
          <a:xfrm>
            <a:off x="10300374" y="7473475"/>
            <a:ext cx="7813103" cy="6658489"/>
          </a:xfrm>
          <a:prstGeom prst="rect">
            <a:avLst/>
          </a:prstGeom>
          <a:noFill/>
        </p:spPr>
        <p:txBody>
          <a:bodyPr wrap="square" rtlCol="0">
            <a:spAutoFit/>
          </a:bodyPr>
          <a:lstStyle/>
          <a:p>
            <a:r>
              <a:rPr lang="de-DE" sz="3000" b="1" dirty="0">
                <a:solidFill>
                  <a:schemeClr val="accent1">
                    <a:lumMod val="75000"/>
                  </a:schemeClr>
                </a:solidFill>
              </a:rPr>
              <a:t>Über Schweden: Stockholm als ‚Silicon Valley Europas‘</a:t>
            </a:r>
          </a:p>
          <a:p>
            <a:endParaRPr lang="de-DE" sz="3000" b="1" dirty="0">
              <a:solidFill>
                <a:schemeClr val="accent1">
                  <a:lumMod val="75000"/>
                </a:schemeClr>
              </a:solidFill>
            </a:endParaRPr>
          </a:p>
          <a:p>
            <a:pPr algn="just"/>
            <a:r>
              <a:rPr lang="de-DE" sz="3000" dirty="0"/>
              <a:t>Von Volvo und Ikea zu Spotify und Klarna. In Stockholm findet Digitalisierung immer mehr Einsatz und Bedeutung im Alltag. Dies spiegelt sich in der schwedischen IT Branche, die aufgrund eines großen Bedarfs an ‚</a:t>
            </a:r>
            <a:r>
              <a:rPr lang="de-DE" sz="3000" dirty="0" err="1"/>
              <a:t>skilled-workers</a:t>
            </a:r>
            <a:r>
              <a:rPr lang="de-DE" sz="3000" dirty="0"/>
              <a:t>‘ zunehmend ausländische Fachkräfte anwirbt.</a:t>
            </a:r>
          </a:p>
          <a:p>
            <a:pPr algn="just"/>
            <a:endParaRPr lang="de-DE" sz="3000" dirty="0"/>
          </a:p>
          <a:p>
            <a:pPr algn="just"/>
            <a:endParaRPr lang="de-DE" sz="2417" dirty="0"/>
          </a:p>
          <a:p>
            <a:pPr algn="just"/>
            <a:r>
              <a:rPr lang="de-DE" sz="2417" b="1" dirty="0"/>
              <a:t> </a:t>
            </a:r>
          </a:p>
          <a:p>
            <a:endParaRPr lang="de-DE" sz="2417" dirty="0"/>
          </a:p>
          <a:p>
            <a:endParaRPr lang="de-DE" sz="2417" dirty="0"/>
          </a:p>
        </p:txBody>
      </p:sp>
      <p:sp>
        <p:nvSpPr>
          <p:cNvPr id="22" name="Textfeld 21">
            <a:extLst>
              <a:ext uri="{FF2B5EF4-FFF2-40B4-BE49-F238E27FC236}">
                <a16:creationId xmlns:a16="http://schemas.microsoft.com/office/drawing/2014/main" id="{884610E1-027B-4A44-AC88-4321118A6953}"/>
              </a:ext>
            </a:extLst>
          </p:cNvPr>
          <p:cNvSpPr txBox="1"/>
          <p:nvPr/>
        </p:nvSpPr>
        <p:spPr>
          <a:xfrm>
            <a:off x="18733008" y="11921825"/>
            <a:ext cx="9652450" cy="5632311"/>
          </a:xfrm>
          <a:prstGeom prst="rect">
            <a:avLst/>
          </a:prstGeom>
          <a:noFill/>
        </p:spPr>
        <p:txBody>
          <a:bodyPr wrap="square" rtlCol="0">
            <a:spAutoFit/>
          </a:bodyPr>
          <a:lstStyle/>
          <a:p>
            <a:r>
              <a:rPr lang="de-DE" sz="3000" b="1" dirty="0">
                <a:solidFill>
                  <a:schemeClr val="accent1">
                    <a:lumMod val="75000"/>
                  </a:schemeClr>
                </a:solidFill>
              </a:rPr>
              <a:t>Forschung und Methoden</a:t>
            </a:r>
          </a:p>
          <a:p>
            <a:endParaRPr lang="de-DE" sz="3000" b="1" dirty="0">
              <a:solidFill>
                <a:schemeClr val="accent1">
                  <a:lumMod val="75000"/>
                </a:schemeClr>
              </a:solidFill>
            </a:endParaRPr>
          </a:p>
          <a:p>
            <a:pPr algn="just"/>
            <a:r>
              <a:rPr lang="de-DE" sz="3000" dirty="0"/>
              <a:t>‚Meetup‘ bringt Menschen mit gleichen Interessen wie zum Beispiel Sport und Meditation zusammen. Dadurch lernte ich eine Vielzahl von Fachkräften kennen, die aufgrund einer Anstellung bei einem schwedischen Unternehmen nach Schweden ausgewandert sind. Im Vordergrund steht die Forschungsfrage: Welchen Einfluss nimmt die Digitalisierung auf die Migration in Schweden? Durch ethnologische Forschungsmethoden wie teilnehmende Beobachtung, informelle Gespräche und Interviews konnte ich mehr über ihr Migrationserlebnis erfahren. </a:t>
            </a:r>
          </a:p>
        </p:txBody>
      </p:sp>
      <p:sp>
        <p:nvSpPr>
          <p:cNvPr id="3" name="Textfeld 2">
            <a:extLst>
              <a:ext uri="{FF2B5EF4-FFF2-40B4-BE49-F238E27FC236}">
                <a16:creationId xmlns:a16="http://schemas.microsoft.com/office/drawing/2014/main" id="{63795BBA-AC71-49C9-9F1B-B532F939BA02}"/>
              </a:ext>
            </a:extLst>
          </p:cNvPr>
          <p:cNvSpPr txBox="1"/>
          <p:nvPr/>
        </p:nvSpPr>
        <p:spPr>
          <a:xfrm>
            <a:off x="18733008" y="18125750"/>
            <a:ext cx="10394829" cy="3200876"/>
          </a:xfrm>
          <a:prstGeom prst="rect">
            <a:avLst/>
          </a:prstGeom>
          <a:noFill/>
        </p:spPr>
        <p:txBody>
          <a:bodyPr wrap="square" rtlCol="0">
            <a:spAutoFit/>
          </a:bodyPr>
          <a:lstStyle/>
          <a:p>
            <a:r>
              <a:rPr lang="de-DE" sz="3000" b="1" dirty="0">
                <a:solidFill>
                  <a:schemeClr val="accent1">
                    <a:lumMod val="75000"/>
                  </a:schemeClr>
                </a:solidFill>
              </a:rPr>
              <a:t>Quellen:</a:t>
            </a:r>
          </a:p>
          <a:p>
            <a:endParaRPr lang="de-DE" sz="1600" dirty="0"/>
          </a:p>
          <a:p>
            <a:r>
              <a:rPr lang="de-DE" sz="1600" dirty="0"/>
              <a:t>Header: https://www.nscmid2020.com/practical-information/about-stockholm/</a:t>
            </a:r>
          </a:p>
          <a:p>
            <a:pPr algn="just">
              <a:lnSpc>
                <a:spcPct val="150000"/>
              </a:lnSpc>
            </a:pPr>
            <a:r>
              <a:rPr lang="de-DE" sz="1600" dirty="0"/>
              <a:t>Abb.1: </a:t>
            </a:r>
            <a:r>
              <a:rPr lang="de-DE" sz="1600" dirty="0">
                <a:latin typeface="Calibri" panose="020F0502020204030204" pitchFamily="34" charset="0"/>
                <a:ea typeface="Calibri" panose="020F0502020204030204" pitchFamily="34" charset="0"/>
                <a:cs typeface="Times New Roman" panose="02020603050405020304" pitchFamily="18" charset="0"/>
              </a:rPr>
              <a:t>https://armacad.info/organizations/stochttps://armacad.info/organizations/stockholm-university</a:t>
            </a:r>
          </a:p>
          <a:p>
            <a:pPr algn="just">
              <a:lnSpc>
                <a:spcPct val="150000"/>
              </a:lnSpc>
            </a:pPr>
            <a:r>
              <a:rPr lang="de-DE" sz="1600" dirty="0" err="1">
                <a:latin typeface="Calibri" panose="020F0502020204030204" pitchFamily="34" charset="0"/>
                <a:ea typeface="Calibri" panose="020F0502020204030204" pitchFamily="34" charset="0"/>
                <a:cs typeface="Times New Roman" panose="02020603050405020304" pitchFamily="18" charset="0"/>
              </a:rPr>
              <a:t>kholm</a:t>
            </a:r>
            <a:r>
              <a:rPr lang="de-DE" sz="1600" dirty="0">
                <a:latin typeface="Calibri" panose="020F0502020204030204" pitchFamily="34" charset="0"/>
                <a:ea typeface="Calibri" panose="020F0502020204030204" pitchFamily="34" charset="0"/>
                <a:cs typeface="Times New Roman" panose="02020603050405020304" pitchFamily="18" charset="0"/>
              </a:rPr>
              <a:t>-university</a:t>
            </a:r>
          </a:p>
          <a:p>
            <a:pPr algn="just">
              <a:lnSpc>
                <a:spcPct val="150000"/>
              </a:lnSpc>
            </a:pPr>
            <a:r>
              <a:rPr lang="de-DE" sz="1600" dirty="0">
                <a:latin typeface="Calibri" panose="020F0502020204030204" pitchFamily="34" charset="0"/>
                <a:cs typeface="Times New Roman" panose="02020603050405020304" pitchFamily="18" charset="0"/>
              </a:rPr>
              <a:t>Abb. 2: https://civis.eu/en/activities/civis-hubs</a:t>
            </a:r>
            <a:endParaRPr lang="de-DE" sz="1600" dirty="0"/>
          </a:p>
          <a:p>
            <a:pPr>
              <a:lnSpc>
                <a:spcPct val="150000"/>
              </a:lnSpc>
            </a:pPr>
            <a:r>
              <a:rPr lang="de-DE" sz="1600" dirty="0"/>
              <a:t>Abb.3: Tunnel in Stockholm mit Nobellichtinstallation. Nesreen Abalo. 11.12.2021</a:t>
            </a:r>
          </a:p>
          <a:p>
            <a:pPr>
              <a:lnSpc>
                <a:spcPct val="150000"/>
              </a:lnSpc>
            </a:pPr>
            <a:r>
              <a:rPr lang="de-DE" sz="1600" dirty="0"/>
              <a:t>Abb. 4: https://secure.meetupstatic.com/s/img/7223371979728590/app_download/social/fb/meetup.en.png</a:t>
            </a:r>
          </a:p>
          <a:p>
            <a:endParaRPr lang="de-DE" sz="2000" dirty="0"/>
          </a:p>
        </p:txBody>
      </p:sp>
      <p:sp>
        <p:nvSpPr>
          <p:cNvPr id="4" name="Textfeld 3">
            <a:extLst>
              <a:ext uri="{FF2B5EF4-FFF2-40B4-BE49-F238E27FC236}">
                <a16:creationId xmlns:a16="http://schemas.microsoft.com/office/drawing/2014/main" id="{C2DBEB98-BCCE-4C08-88DA-73D46C8C7472}"/>
              </a:ext>
            </a:extLst>
          </p:cNvPr>
          <p:cNvSpPr txBox="1"/>
          <p:nvPr/>
        </p:nvSpPr>
        <p:spPr>
          <a:xfrm>
            <a:off x="2040498" y="20207620"/>
            <a:ext cx="3753112" cy="1001493"/>
          </a:xfrm>
          <a:prstGeom prst="rect">
            <a:avLst/>
          </a:prstGeom>
          <a:noFill/>
        </p:spPr>
        <p:txBody>
          <a:bodyPr wrap="square" rtlCol="0">
            <a:spAutoFit/>
          </a:bodyPr>
          <a:lstStyle/>
          <a:p>
            <a:r>
              <a:rPr lang="de-DE" sz="1812" dirty="0">
                <a:solidFill>
                  <a:schemeClr val="accent1">
                    <a:lumMod val="75000"/>
                  </a:schemeClr>
                </a:solidFill>
                <a:highlight>
                  <a:srgbClr val="C0C0C0"/>
                </a:highlight>
              </a:rPr>
              <a:t>Abb.1: </a:t>
            </a:r>
            <a:r>
              <a:rPr lang="de-DE" dirty="0">
                <a:solidFill>
                  <a:schemeClr val="accent1">
                    <a:lumMod val="75000"/>
                  </a:schemeClr>
                </a:solidFill>
                <a:highlight>
                  <a:srgbClr val="C0C0C0"/>
                </a:highlight>
              </a:rPr>
              <a:t>Stockholms</a:t>
            </a:r>
            <a:r>
              <a:rPr lang="de-DE" sz="1812" dirty="0">
                <a:solidFill>
                  <a:schemeClr val="accent1">
                    <a:lumMod val="75000"/>
                  </a:schemeClr>
                </a:solidFill>
                <a:highlight>
                  <a:srgbClr val="C0C0C0"/>
                </a:highlight>
              </a:rPr>
              <a:t> </a:t>
            </a:r>
            <a:r>
              <a:rPr lang="de-DE" sz="1812" dirty="0" err="1">
                <a:solidFill>
                  <a:schemeClr val="accent1">
                    <a:lumMod val="75000"/>
                  </a:schemeClr>
                </a:solidFill>
                <a:highlight>
                  <a:srgbClr val="C0C0C0"/>
                </a:highlight>
              </a:rPr>
              <a:t>Universitet</a:t>
            </a:r>
            <a:r>
              <a:rPr lang="de-DE" sz="1812" dirty="0">
                <a:solidFill>
                  <a:schemeClr val="accent1">
                    <a:lumMod val="75000"/>
                  </a:schemeClr>
                </a:solidFill>
                <a:highlight>
                  <a:srgbClr val="C0C0C0"/>
                </a:highlight>
              </a:rPr>
              <a:t> Logo</a:t>
            </a:r>
          </a:p>
          <a:p>
            <a:endParaRPr lang="de-DE" sz="4096" dirty="0"/>
          </a:p>
        </p:txBody>
      </p:sp>
      <p:sp>
        <p:nvSpPr>
          <p:cNvPr id="13" name="Textfeld 12">
            <a:extLst>
              <a:ext uri="{FF2B5EF4-FFF2-40B4-BE49-F238E27FC236}">
                <a16:creationId xmlns:a16="http://schemas.microsoft.com/office/drawing/2014/main" id="{3D717311-F422-4BCE-8646-199D3BAFD29E}"/>
              </a:ext>
            </a:extLst>
          </p:cNvPr>
          <p:cNvSpPr txBox="1"/>
          <p:nvPr/>
        </p:nvSpPr>
        <p:spPr>
          <a:xfrm>
            <a:off x="10416808" y="17153381"/>
            <a:ext cx="5258349" cy="371192"/>
          </a:xfrm>
          <a:prstGeom prst="rect">
            <a:avLst/>
          </a:prstGeom>
          <a:noFill/>
        </p:spPr>
        <p:txBody>
          <a:bodyPr wrap="square" rtlCol="0">
            <a:spAutoFit/>
          </a:bodyPr>
          <a:lstStyle/>
          <a:p>
            <a:r>
              <a:rPr lang="de-DE" sz="1812" dirty="0">
                <a:solidFill>
                  <a:schemeClr val="accent1">
                    <a:lumMod val="75000"/>
                  </a:schemeClr>
                </a:solidFill>
                <a:highlight>
                  <a:srgbClr val="C0C0C0"/>
                </a:highlight>
              </a:rPr>
              <a:t>Abb.3: Tunnel in Stockholm mit Nobellichtinstallation</a:t>
            </a:r>
          </a:p>
        </p:txBody>
      </p:sp>
      <p:pic>
        <p:nvPicPr>
          <p:cNvPr id="8" name="Grafik 7">
            <a:extLst>
              <a:ext uri="{FF2B5EF4-FFF2-40B4-BE49-F238E27FC236}">
                <a16:creationId xmlns:a16="http://schemas.microsoft.com/office/drawing/2014/main" id="{C6A0DA4C-CBA1-4E3D-B692-D104B09458B2}"/>
              </a:ext>
            </a:extLst>
          </p:cNvPr>
          <p:cNvPicPr>
            <a:picLocks noChangeAspect="1"/>
          </p:cNvPicPr>
          <p:nvPr/>
        </p:nvPicPr>
        <p:blipFill>
          <a:blip r:embed="rId5"/>
          <a:stretch>
            <a:fillRect/>
          </a:stretch>
        </p:blipFill>
        <p:spPr>
          <a:xfrm>
            <a:off x="2040498" y="2136028"/>
            <a:ext cx="26334720" cy="4731602"/>
          </a:xfrm>
          <a:prstGeom prst="rect">
            <a:avLst/>
          </a:prstGeom>
        </p:spPr>
      </p:pic>
      <p:sp>
        <p:nvSpPr>
          <p:cNvPr id="19" name="Textfeld 18">
            <a:extLst>
              <a:ext uri="{FF2B5EF4-FFF2-40B4-BE49-F238E27FC236}">
                <a16:creationId xmlns:a16="http://schemas.microsoft.com/office/drawing/2014/main" id="{4CA8AD8B-E65B-4C2E-BC9A-CF945AC0EC5D}"/>
              </a:ext>
            </a:extLst>
          </p:cNvPr>
          <p:cNvSpPr txBox="1"/>
          <p:nvPr/>
        </p:nvSpPr>
        <p:spPr>
          <a:xfrm>
            <a:off x="10379345" y="17707103"/>
            <a:ext cx="7567188" cy="3785652"/>
          </a:xfrm>
          <a:prstGeom prst="rect">
            <a:avLst/>
          </a:prstGeom>
          <a:noFill/>
        </p:spPr>
        <p:txBody>
          <a:bodyPr wrap="square" rtlCol="0">
            <a:spAutoFit/>
          </a:bodyPr>
          <a:lstStyle/>
          <a:p>
            <a:pPr algn="just"/>
            <a:r>
              <a:rPr lang="de-DE" sz="3000" b="1" dirty="0">
                <a:solidFill>
                  <a:schemeClr val="accent1">
                    <a:lumMod val="75000"/>
                  </a:schemeClr>
                </a:solidFill>
              </a:rPr>
              <a:t>Unterwegs mit ausländischen ‚</a:t>
            </a:r>
            <a:r>
              <a:rPr lang="de-DE" sz="3000" b="1" dirty="0" err="1">
                <a:solidFill>
                  <a:schemeClr val="accent1">
                    <a:lumMod val="75000"/>
                  </a:schemeClr>
                </a:solidFill>
              </a:rPr>
              <a:t>skilled</a:t>
            </a:r>
            <a:r>
              <a:rPr lang="de-DE" sz="3000" b="1" dirty="0">
                <a:solidFill>
                  <a:schemeClr val="accent1">
                    <a:lumMod val="75000"/>
                  </a:schemeClr>
                </a:solidFill>
              </a:rPr>
              <a:t> </a:t>
            </a:r>
            <a:r>
              <a:rPr lang="de-DE" sz="3000" b="1" dirty="0" err="1">
                <a:solidFill>
                  <a:schemeClr val="accent1">
                    <a:lumMod val="75000"/>
                  </a:schemeClr>
                </a:solidFill>
              </a:rPr>
              <a:t>workers</a:t>
            </a:r>
            <a:r>
              <a:rPr lang="de-DE" sz="3000" b="1" dirty="0">
                <a:solidFill>
                  <a:schemeClr val="accent1">
                    <a:lumMod val="75000"/>
                  </a:schemeClr>
                </a:solidFill>
              </a:rPr>
              <a:t>‘</a:t>
            </a:r>
          </a:p>
          <a:p>
            <a:pPr algn="just"/>
            <a:endParaRPr lang="de-DE" sz="3000" b="1" dirty="0">
              <a:solidFill>
                <a:schemeClr val="accent1">
                  <a:lumMod val="75000"/>
                </a:schemeClr>
              </a:solidFill>
            </a:endParaRPr>
          </a:p>
          <a:p>
            <a:pPr algn="just"/>
            <a:r>
              <a:rPr lang="de-DE" sz="3000" dirty="0"/>
              <a:t>Jährlich veranstaltet das Nobelpreismuseum ein sogenanntes ‚Nobel </a:t>
            </a:r>
            <a:r>
              <a:rPr lang="de-DE" sz="3000" dirty="0" err="1"/>
              <a:t>week</a:t>
            </a:r>
            <a:r>
              <a:rPr lang="de-DE" sz="3000" dirty="0"/>
              <a:t> </a:t>
            </a:r>
            <a:r>
              <a:rPr lang="de-DE" sz="3000" dirty="0" err="1"/>
              <a:t>lights</a:t>
            </a:r>
            <a:r>
              <a:rPr lang="de-DE" sz="3000" dirty="0"/>
              <a:t> Stockholm‘, das im Jahr 2021 vom 4.-12.12. stattfand. Während eines Meetup-Treffens suchten wir die Lichtinstallationen dieser Veranstaltung in Stockholm auf. </a:t>
            </a:r>
          </a:p>
        </p:txBody>
      </p:sp>
      <p:pic>
        <p:nvPicPr>
          <p:cNvPr id="23" name="Grafik 22">
            <a:extLst>
              <a:ext uri="{FF2B5EF4-FFF2-40B4-BE49-F238E27FC236}">
                <a16:creationId xmlns:a16="http://schemas.microsoft.com/office/drawing/2014/main" id="{1143E09F-4E26-410C-AF3A-0F6EFFD1DFD5}"/>
              </a:ext>
            </a:extLst>
          </p:cNvPr>
          <p:cNvPicPr>
            <a:picLocks noChangeAspect="1"/>
          </p:cNvPicPr>
          <p:nvPr/>
        </p:nvPicPr>
        <p:blipFill>
          <a:blip r:embed="rId6"/>
          <a:stretch>
            <a:fillRect/>
          </a:stretch>
        </p:blipFill>
        <p:spPr>
          <a:xfrm>
            <a:off x="18733008" y="7648180"/>
            <a:ext cx="9501707" cy="4032488"/>
          </a:xfrm>
          <a:prstGeom prst="rect">
            <a:avLst/>
          </a:prstGeom>
        </p:spPr>
      </p:pic>
      <p:sp>
        <p:nvSpPr>
          <p:cNvPr id="25" name="Textfeld 24">
            <a:extLst>
              <a:ext uri="{FF2B5EF4-FFF2-40B4-BE49-F238E27FC236}">
                <a16:creationId xmlns:a16="http://schemas.microsoft.com/office/drawing/2014/main" id="{C575D07A-C583-4197-8BCB-39E4DC6E6BE8}"/>
              </a:ext>
            </a:extLst>
          </p:cNvPr>
          <p:cNvSpPr txBox="1"/>
          <p:nvPr/>
        </p:nvSpPr>
        <p:spPr>
          <a:xfrm>
            <a:off x="18733008" y="11216156"/>
            <a:ext cx="5114713" cy="369332"/>
          </a:xfrm>
          <a:prstGeom prst="rect">
            <a:avLst/>
          </a:prstGeom>
          <a:noFill/>
        </p:spPr>
        <p:txBody>
          <a:bodyPr wrap="square" rtlCol="0">
            <a:spAutoFit/>
          </a:bodyPr>
          <a:lstStyle/>
          <a:p>
            <a:r>
              <a:rPr lang="de-DE" dirty="0">
                <a:solidFill>
                  <a:schemeClr val="accent1">
                    <a:lumMod val="75000"/>
                  </a:schemeClr>
                </a:solidFill>
                <a:highlight>
                  <a:srgbClr val="C0C0C0"/>
                </a:highlight>
              </a:rPr>
              <a:t>Abb. 4: ‚Meetup‘ Applikation</a:t>
            </a:r>
          </a:p>
        </p:txBody>
      </p:sp>
      <p:pic>
        <p:nvPicPr>
          <p:cNvPr id="27" name="Grafik 26">
            <a:extLst>
              <a:ext uri="{FF2B5EF4-FFF2-40B4-BE49-F238E27FC236}">
                <a16:creationId xmlns:a16="http://schemas.microsoft.com/office/drawing/2014/main" id="{06D97350-9C3D-46C5-8559-FED31185782A}"/>
              </a:ext>
            </a:extLst>
          </p:cNvPr>
          <p:cNvPicPr>
            <a:picLocks noChangeAspect="1"/>
          </p:cNvPicPr>
          <p:nvPr/>
        </p:nvPicPr>
        <p:blipFill>
          <a:blip r:embed="rId7"/>
          <a:stretch>
            <a:fillRect/>
          </a:stretch>
        </p:blipFill>
        <p:spPr>
          <a:xfrm>
            <a:off x="5473581" y="14438394"/>
            <a:ext cx="4661624" cy="4661624"/>
          </a:xfrm>
          <a:prstGeom prst="rect">
            <a:avLst/>
          </a:prstGeom>
        </p:spPr>
      </p:pic>
      <p:sp>
        <p:nvSpPr>
          <p:cNvPr id="7" name="Textfeld 6">
            <a:extLst>
              <a:ext uri="{FF2B5EF4-FFF2-40B4-BE49-F238E27FC236}">
                <a16:creationId xmlns:a16="http://schemas.microsoft.com/office/drawing/2014/main" id="{C5C88497-C670-4D70-B332-99CA507EF8DB}"/>
              </a:ext>
            </a:extLst>
          </p:cNvPr>
          <p:cNvSpPr txBox="1"/>
          <p:nvPr/>
        </p:nvSpPr>
        <p:spPr>
          <a:xfrm>
            <a:off x="6260056" y="19315080"/>
            <a:ext cx="3088674" cy="923330"/>
          </a:xfrm>
          <a:prstGeom prst="rect">
            <a:avLst/>
          </a:prstGeom>
          <a:noFill/>
        </p:spPr>
        <p:txBody>
          <a:bodyPr wrap="square" rtlCol="0">
            <a:spAutoFit/>
          </a:bodyPr>
          <a:lstStyle/>
          <a:p>
            <a:pPr algn="just"/>
            <a:r>
              <a:rPr lang="de-DE" dirty="0">
                <a:solidFill>
                  <a:schemeClr val="accent1">
                    <a:lumMod val="75000"/>
                  </a:schemeClr>
                </a:solidFill>
                <a:highlight>
                  <a:srgbClr val="C0C0C0"/>
                </a:highlight>
              </a:rPr>
              <a:t>Abb. 2: CIVIS mit der geographischen Lage der teilnehmenden Universitäten</a:t>
            </a:r>
          </a:p>
        </p:txBody>
      </p:sp>
      <p:sp>
        <p:nvSpPr>
          <p:cNvPr id="9" name="Textfeld 8">
            <a:extLst>
              <a:ext uri="{FF2B5EF4-FFF2-40B4-BE49-F238E27FC236}">
                <a16:creationId xmlns:a16="http://schemas.microsoft.com/office/drawing/2014/main" id="{C05DF57E-738E-4F1F-8518-445D7D36C64D}"/>
              </a:ext>
            </a:extLst>
          </p:cNvPr>
          <p:cNvSpPr txBox="1"/>
          <p:nvPr/>
        </p:nvSpPr>
        <p:spPr>
          <a:xfrm>
            <a:off x="2040498" y="6988703"/>
            <a:ext cx="11783773" cy="369332"/>
          </a:xfrm>
          <a:prstGeom prst="rect">
            <a:avLst/>
          </a:prstGeom>
          <a:noFill/>
        </p:spPr>
        <p:txBody>
          <a:bodyPr wrap="square" rtlCol="0">
            <a:spAutoFit/>
          </a:bodyPr>
          <a:lstStyle/>
          <a:p>
            <a:r>
              <a:rPr lang="de-DE" dirty="0">
                <a:solidFill>
                  <a:schemeClr val="accent1">
                    <a:lumMod val="75000"/>
                  </a:schemeClr>
                </a:solidFill>
                <a:highlight>
                  <a:srgbClr val="C0C0C0"/>
                </a:highlight>
              </a:rPr>
              <a:t>Header: Blick auf die Stadt Stockholm mit der Altstadt (Schwedisch: </a:t>
            </a:r>
            <a:r>
              <a:rPr lang="de-DE" dirty="0" err="1">
                <a:solidFill>
                  <a:schemeClr val="accent1">
                    <a:lumMod val="75000"/>
                  </a:schemeClr>
                </a:solidFill>
                <a:highlight>
                  <a:srgbClr val="C0C0C0"/>
                </a:highlight>
              </a:rPr>
              <a:t>Gamla</a:t>
            </a:r>
            <a:r>
              <a:rPr lang="de-DE" dirty="0">
                <a:solidFill>
                  <a:schemeClr val="accent1">
                    <a:lumMod val="75000"/>
                  </a:schemeClr>
                </a:solidFill>
                <a:highlight>
                  <a:srgbClr val="C0C0C0"/>
                </a:highlight>
              </a:rPr>
              <a:t> Stan) auf der Insel in der Mitte des Bildes</a:t>
            </a:r>
          </a:p>
        </p:txBody>
      </p:sp>
    </p:spTree>
    <p:extLst>
      <p:ext uri="{BB962C8B-B14F-4D97-AF65-F5344CB8AC3E}">
        <p14:creationId xmlns:p14="http://schemas.microsoft.com/office/powerpoint/2010/main" val="294802697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433</Words>
  <Application>Microsoft Office PowerPoint</Application>
  <PresentationFormat>Benutzerdefiniert</PresentationFormat>
  <Paragraphs>36</Paragraphs>
  <Slides>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Calibri Light</vt:lpstr>
      <vt:lpstr>Office</vt:lpstr>
      <vt:lpstr>Auslandssemester an der ‚Stockholm Universität‘ Schweden // August 2021 – Januar 2022 // von Nesreen Abalo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Auslandssemester an der Stockholm University</dc:title>
  <dc:creator>Nesreen Abalo</dc:creator>
  <cp:lastModifiedBy>Nesreen Abalo</cp:lastModifiedBy>
  <cp:revision>8</cp:revision>
  <dcterms:created xsi:type="dcterms:W3CDTF">2022-02-07T13:29:21Z</dcterms:created>
  <dcterms:modified xsi:type="dcterms:W3CDTF">2022-05-24T10:01:47Z</dcterms:modified>
</cp:coreProperties>
</file>