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2" r:id="rId3"/>
    <p:sldId id="263" r:id="rId4"/>
    <p:sldId id="270" r:id="rId5"/>
    <p:sldId id="269" r:id="rId6"/>
    <p:sldId id="273" r:id="rId7"/>
    <p:sldId id="271" r:id="rId8"/>
    <p:sldId id="264" r:id="rId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-195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A625E2F-4B35-450E-8E6D-692D2ABE6A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3F0797F-BC14-4A38-95D3-134EDDFFFCB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55C0D088-EA62-4DEA-BA18-3A6FB924763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2BB0560-D061-470D-9958-E2EAAC3C1BD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4830E5-9394-4DF6-B029-723FF1FCF86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C065D49-7DAA-43A9-8A83-D204C861E5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59A7C6-FAE5-4944-B896-C65C80D8B5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86A1D89-DE12-4FB8-B702-541575E609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172FA3D-E3EB-44C5-B908-DCDCDDDA01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A4C00DF-05C4-4DA8-A19D-BF06394251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7742ACFD-0240-4CE0-A38D-8F48C84332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075EBC-1AA9-4AFE-95B0-3EE8F577CAE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>
            <a:extLst>
              <a:ext uri="{FF2B5EF4-FFF2-40B4-BE49-F238E27FC236}">
                <a16:creationId xmlns:a16="http://schemas.microsoft.com/office/drawing/2014/main" id="{06033378-E0AB-4C76-8BBF-EA1A4C5F3B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172200"/>
            <a:ext cx="7700962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 b="1"/>
            </a:lvl1pPr>
          </a:lstStyle>
          <a:p>
            <a:fld id="{3D943537-1DBD-435E-87DF-23DFE9A6A363}" type="datetime1">
              <a:rPr lang="de-DE" altLang="de-DE"/>
              <a:pPr/>
              <a:t>07.02.2022</a:t>
            </a:fld>
            <a:r>
              <a:rPr lang="de-DE" altLang="de-DE"/>
              <a:t>, Verfasser [optional] / 16 pt / Zeilenabstand 1-fach</a:t>
            </a:r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A12A1BFB-6F65-4778-8B31-3AB0D910A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58775"/>
            <a:ext cx="2806700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Line 13">
            <a:extLst>
              <a:ext uri="{FF2B5EF4-FFF2-40B4-BE49-F238E27FC236}">
                <a16:creationId xmlns:a16="http://schemas.microsoft.com/office/drawing/2014/main" id="{AEECF802-ACE7-4D84-AE16-EDFE1C05D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138" y="1258888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7D0A289F-1411-4C39-95E1-DE6CDB6622B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5194300"/>
            <a:ext cx="7700962" cy="80327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de-DE" altLang="de-DE" noProof="0"/>
              <a:t>Master-Untertitelformat bearbeiten</a:t>
            </a:r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479F496D-0E5D-4497-83F6-BB3F7256FB1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4672013"/>
            <a:ext cx="7700962" cy="42703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/>
              <a:t>Mastertitelformat bearbeiten</a:t>
            </a:r>
          </a:p>
        </p:txBody>
      </p:sp>
      <p:sp>
        <p:nvSpPr>
          <p:cNvPr id="4141" name="Rectangle 45">
            <a:extLst>
              <a:ext uri="{FF2B5EF4-FFF2-40B4-BE49-F238E27FC236}">
                <a16:creationId xmlns:a16="http://schemas.microsoft.com/office/drawing/2014/main" id="{C01C0F39-3D92-4B4F-94D7-294384103B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14775" y="927100"/>
            <a:ext cx="450532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altLang="de-DE"/>
              <a:t>&lt;Fachbereich/Institut/Lehrstuhl/Dezernatsabteilung&gt;</a:t>
            </a:r>
          </a:p>
        </p:txBody>
      </p:sp>
      <p:pic>
        <p:nvPicPr>
          <p:cNvPr id="4142" name="Picture 46">
            <a:extLst>
              <a:ext uri="{FF2B5EF4-FFF2-40B4-BE49-F238E27FC236}">
                <a16:creationId xmlns:a16="http://schemas.microsoft.com/office/drawing/2014/main" id="{07A417B6-ADF9-4763-8AD0-82AEB674F0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371475"/>
            <a:ext cx="1916112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45CA1-2F80-4BD8-9FFF-027D079D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5A923C-FDC5-474C-8DEC-5673C1ECC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00F95D-2528-4AB3-8510-435FE0F75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1FF6C8-3075-4376-BF6E-B9C1EF869230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41601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583788-039C-453C-BCDD-5DCCA268D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99225" y="1292225"/>
            <a:ext cx="1925638" cy="48339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0770BC-957B-4276-A5DC-5FE4F3994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9138" y="1292225"/>
            <a:ext cx="5627687" cy="48339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6EC6DB-A343-418F-BC87-22EC91ADB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CCA9C9-69DB-45C3-B2AE-EC5B9BD4BE28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291530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D4753-1D1A-4A4C-9CB0-968DA279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ECDB67-325D-44EA-970C-C69D5BA06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BFD815-1BA7-4147-9414-B8990369D3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311898-FEA2-4BA9-8F3B-2EF19244E685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45405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71B67-0DF0-46AB-A046-2555DE57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074710-33FB-4236-9236-96E354B4D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008908-D8E6-4FB9-B7F1-97A5136029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CC1CA6-5A45-46B5-BC4B-2889BEC05460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148456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F8C00-74A5-480B-BD69-4C94F97C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B14E62-5525-4B1E-BACE-3570450D9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138" y="1773238"/>
            <a:ext cx="3776662" cy="43529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F379E8-CE33-4D88-BBBB-BD47D1D67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776663" cy="43529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AD223E-E4A4-4221-8C0E-CAF1E8F38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B896F7-A4E5-4214-92FC-30B1C73A7423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17527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29DA0-C933-4374-8D80-0E3093C2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1C212D-46D2-4A95-AD82-CA7497BCC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3F77B2-320B-4292-B2F5-41B9A10A1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76F796-F8E7-42B4-9D7E-BFF38F61D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8D7A09-8EF6-4E6D-BD3F-0302D8023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C1ECF0-4087-4EF7-BC13-D806788FB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497C62-04F2-455C-AC0B-2A827F7012F8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428716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4E2D1-8551-49D3-9FED-2E09629F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A52F9A4-3F61-4848-8619-D4920EFB8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421AD-1771-4142-9AAA-BA6155CCAA75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268386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A861E86-D15D-4E88-ADB3-27B93CF78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64071A-37F4-48B5-BF43-636C22A95395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82326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5C83-EA31-4BCB-B6C2-E5560109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3C2FBA-D946-428D-8BAE-753C1873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4BC3B0-8C7F-4B19-8122-8405D169A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6A8875-38E4-4956-BA4E-BFCE609B58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4D1583-D497-4B3B-AF0F-B31094809BC6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290973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BB824-C1CD-4DCD-8B4B-BA1820EA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9C2492-C336-4D9D-B165-657C7C8ED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F935D6-4D18-4EB1-A61D-AB472EE4A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7E4A6B-E3B6-4D01-8A5E-91618177C1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45D762-38D0-49CD-A254-9BFD2159AE90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358716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Line 8">
            <a:extLst>
              <a:ext uri="{FF2B5EF4-FFF2-40B4-BE49-F238E27FC236}">
                <a16:creationId xmlns:a16="http://schemas.microsoft.com/office/drawing/2014/main" id="{62B0C4F0-0BF2-4ACA-B1EF-C11E938DF9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138" y="809625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59548A6C-FAA1-4802-8B1F-F7C3EA96E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292225"/>
            <a:ext cx="77009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89" name="Line 17">
            <a:extLst>
              <a:ext uri="{FF2B5EF4-FFF2-40B4-BE49-F238E27FC236}">
                <a16:creationId xmlns:a16="http://schemas.microsoft.com/office/drawing/2014/main" id="{A0E90257-7C43-42F6-B544-8BB6D48B8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138" y="6315075"/>
            <a:ext cx="770572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0" name="Rectangle 18">
            <a:extLst>
              <a:ext uri="{FF2B5EF4-FFF2-40B4-BE49-F238E27FC236}">
                <a16:creationId xmlns:a16="http://schemas.microsoft.com/office/drawing/2014/main" id="{4B1A2ADA-74E3-4F94-8DE6-8C50D68E93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519863"/>
            <a:ext cx="77057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7702550" algn="r"/>
              </a:tabLst>
              <a:defRPr sz="1000"/>
            </a:lvl1pPr>
          </a:lstStyle>
          <a:p>
            <a:fld id="{E817E69D-F934-43F3-AFE5-D9EB67CE93AC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  <p:pic>
        <p:nvPicPr>
          <p:cNvPr id="3094" name="Picture 22">
            <a:extLst>
              <a:ext uri="{FF2B5EF4-FFF2-40B4-BE49-F238E27FC236}">
                <a16:creationId xmlns:a16="http://schemas.microsoft.com/office/drawing/2014/main" id="{42F38C83-17D9-434C-BBE1-E13D5117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79388"/>
            <a:ext cx="17637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Rectangle 23">
            <a:extLst>
              <a:ext uri="{FF2B5EF4-FFF2-40B4-BE49-F238E27FC236}">
                <a16:creationId xmlns:a16="http://schemas.microsoft.com/office/drawing/2014/main" id="{FB6E404A-C5A3-469B-9219-F287CD6C6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73238"/>
            <a:ext cx="77057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180975" indent="-1809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SzPct val="8000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7462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18573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24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hyperlink" Target="https://www.ub.uni-tuebingen.de/" TargetMode="External"/><Relationship Id="rId4" Type="http://schemas.openxmlformats.org/officeDocument/2006/relationships/hyperlink" Target="https://tue.ibs-bw.de/aDISWeb/app?service=direct/0/Home/$DirectLink&amp;sp=SOPAC0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hyperlink" Target="https://uni-tuebingen.de/securedl/sdl-eyJ0eXAiOiJKV1QiLCJhbGciOiJIUzI1NiJ9.eyJpYXQiOjE2MDM0NTYzMjcsImV4cCI6MTYwMzU0NjMyMywidXNlciI6MCwiZ3JvdXBzIjpbMCwtMV0sImZpbGUiOiJmaWxlYWRtaW5cL1VuaV9UdWViaW5nZW5cL0Zha3VsdGFldGVuXC9LdWx0dXJ3aXNzZW5zY2hhZnRlblwvSW5zdGl0dXRlXC9Bc2llbi1PcmllbnQtSW5zdGl0dXRcL0V0aG5vbG9naWVcL0Rva3VtZW50ZVwvQmlibGlvdGhla1wvSW5mb3NfenVtX0JlbnV0emVyYXVzd2Vpc191bmRfR2ViXHUwMGZjaHJlbi5wZGYiLCJwYWdlIjoxMDg3OH0.osCyso18YNQsRjUWT5eLCetVn6KeCq6JEsz7Q16Z6rY/Infos_zum_Benutzerausweis_und_Geb&#252;hr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ibliothek@ethno.uni-tuebingen.de" TargetMode="External"/><Relationship Id="rId2" Type="http://schemas.openxmlformats.org/officeDocument/2006/relationships/hyperlink" Target="mailto:manuela.uysal@ub.uni-tuebingen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5">
            <a:extLst>
              <a:ext uri="{FF2B5EF4-FFF2-40B4-BE49-F238E27FC236}">
                <a16:creationId xmlns:a16="http://schemas.microsoft.com/office/drawing/2014/main" id="{9C897BE7-979E-4EA5-BD12-CAE9ABE84F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914775" y="927100"/>
            <a:ext cx="4505325" cy="184666"/>
          </a:xfrm>
        </p:spPr>
        <p:txBody>
          <a:bodyPr/>
          <a:lstStyle/>
          <a:p>
            <a:r>
              <a:rPr lang="de-DE" altLang="de-DE" dirty="0"/>
              <a:t>Asien-Orient-Institut, Abteilung Ethnologie</a:t>
            </a: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54323D23-AE59-46A8-8086-C63C246784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9138" y="4563847"/>
            <a:ext cx="7700962" cy="861774"/>
          </a:xfrm>
        </p:spPr>
        <p:txBody>
          <a:bodyPr/>
          <a:lstStyle/>
          <a:p>
            <a:pPr algn="ctr"/>
            <a:r>
              <a:rPr lang="de-DE" altLang="de-DE" dirty="0"/>
              <a:t>Willkommen in der Bibliothek der Ethnologie am Asien-Orient-Institut </a:t>
            </a: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DF2B6F90-99E7-4738-B490-B798A212A9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19138" y="5540375"/>
            <a:ext cx="7700962" cy="780983"/>
          </a:xfrm>
        </p:spPr>
        <p:txBody>
          <a:bodyPr/>
          <a:lstStyle/>
          <a:p>
            <a:pPr algn="ctr"/>
            <a:endParaRPr lang="de-DE" altLang="de-DE" dirty="0"/>
          </a:p>
          <a:p>
            <a:pPr algn="ctr"/>
            <a:r>
              <a:rPr lang="de-DE" altLang="de-DE" dirty="0"/>
              <a:t>Übersicht und Einführung</a:t>
            </a:r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id="{E6E89534-0CA2-4D2B-A36B-BFC868EB3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4449093"/>
            <a:ext cx="7700962" cy="7030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Grafik 2" descr="Ein Bild, das Gebäude, draußen, Uhr, alt enthält.&#10;&#10;Automatisch generierte Beschreibung">
            <a:extLst>
              <a:ext uri="{FF2B5EF4-FFF2-40B4-BE49-F238E27FC236}">
                <a16:creationId xmlns:a16="http://schemas.microsoft.com/office/drawing/2014/main" id="{4FCA1FE1-BD38-4F9D-9A79-5127E8326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46" y="1294483"/>
            <a:ext cx="6762145" cy="3110158"/>
          </a:xfrm>
          <a:prstGeom prst="rect">
            <a:avLst/>
          </a:prstGeom>
        </p:spPr>
      </p:pic>
      <p:pic>
        <p:nvPicPr>
          <p:cNvPr id="2" name="Audio Recording 18.10.2021, 09:01:25" descr="Audio Recording 18.10.2021, 09:01:25">
            <a:hlinkClick r:id="" action="ppaction://media"/>
            <a:extLst>
              <a:ext uri="{FF2B5EF4-FFF2-40B4-BE49-F238E27FC236}">
                <a16:creationId xmlns:a16="http://schemas.microsoft.com/office/drawing/2014/main" id="{F8F91828-84E1-5F49-ADB7-CC4460122D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" y="55403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28D70FD3-22D1-4CA6-BC6A-4DC033075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E09D-90BC-405F-AE1A-F6FFB1967583}" type="slidenum">
              <a:rPr lang="de-DE" altLang="de-DE"/>
              <a:pPr/>
              <a:t>2</a:t>
            </a:fld>
            <a:r>
              <a:rPr lang="de-DE" altLang="de-DE" dirty="0"/>
              <a:t> | Antony Pattathu und Eric Schwabach	© 2010 Universität Tübingen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0C3A3C32-A6EE-439B-A8E1-64D5494EE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1155481"/>
            <a:ext cx="7700962" cy="501869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altLang="de-DE" sz="2800" dirty="0">
                <a:latin typeface="Arial Nova Cond Light" panose="020B0306020202020204" pitchFamily="34" charset="0"/>
              </a:rPr>
              <a:t>Um was geht es in dieser Präsentation?</a:t>
            </a:r>
          </a:p>
        </p:txBody>
      </p:sp>
      <p:sp>
        <p:nvSpPr>
          <p:cNvPr id="35856" name="Rectangle 16">
            <a:extLst>
              <a:ext uri="{FF2B5EF4-FFF2-40B4-BE49-F238E27FC236}">
                <a16:creationId xmlns:a16="http://schemas.microsoft.com/office/drawing/2014/main" id="{0131BE22-BD59-42A4-A3D2-75FD2CB1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38" y="1798638"/>
            <a:ext cx="7700962" cy="4572000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endParaRPr lang="de-DE" sz="1800" dirty="0">
              <a:effectLst/>
              <a:latin typeface="Arial Nova Cond Light" panose="020B03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Bestand der ethnologischen Bibliothek 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wird recherchiert?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steht wo? </a:t>
            </a:r>
            <a:endParaRPr lang="de-DE" sz="1800" dirty="0">
              <a:effectLst/>
              <a:latin typeface="Arial Nova Cond Light" panose="020B03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wird ausgeliehen?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Öffnungszeiten und aktuelles Hygienekonzept</a:t>
            </a: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</a:pPr>
            <a:endParaRPr lang="de-DE" sz="1800" dirty="0">
              <a:effectLst/>
              <a:latin typeface="Arial Nova Cond Light" panose="020B03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e-DE" sz="1800" dirty="0">
              <a:effectLst/>
              <a:latin typeface="Arial Nova Cond Light" panose="020B03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A7CE968-0FE7-4032-B993-1FA1B486B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053" y="500444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28D70FD3-22D1-4CA6-BC6A-4DC033075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E09D-90BC-405F-AE1A-F6FFB1967583}" type="slidenum">
              <a:rPr lang="de-DE" altLang="de-DE"/>
              <a:pPr/>
              <a:t>3</a:t>
            </a:fld>
            <a:r>
              <a:rPr lang="de-DE" altLang="de-DE" dirty="0"/>
              <a:t> | Antony Pattathu und Eric Schwabach 	© 2010 Universität Tübingen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0C3A3C32-A6EE-439B-A8E1-64D5494EE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38980"/>
            <a:ext cx="7700962" cy="1744452"/>
          </a:xfrm>
        </p:spPr>
        <p:txBody>
          <a:bodyPr/>
          <a:lstStyle/>
          <a:p>
            <a:pPr>
              <a:lnSpc>
                <a:spcPct val="130000"/>
              </a:lnSpc>
            </a:pPr>
            <a:br>
              <a:rPr lang="de-DE" altLang="de-DE" dirty="0"/>
            </a:br>
            <a:br>
              <a:rPr lang="de-DE" altLang="de-DE" dirty="0"/>
            </a:br>
            <a:r>
              <a:rPr lang="de-DE" sz="2800" dirty="0">
                <a:latin typeface="Arial Nova Cond Light" panose="020B0306020202020204" pitchFamily="34" charset="0"/>
              </a:rPr>
              <a:t>Bestand der ethnologischen Bibliothek </a:t>
            </a:r>
            <a:br>
              <a:rPr lang="de-DE" sz="14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altLang="de-DE" sz="1250" dirty="0"/>
          </a:p>
        </p:txBody>
      </p:sp>
      <p:sp>
        <p:nvSpPr>
          <p:cNvPr id="35856" name="Rectangle 16">
            <a:extLst>
              <a:ext uri="{FF2B5EF4-FFF2-40B4-BE49-F238E27FC236}">
                <a16:creationId xmlns:a16="http://schemas.microsoft.com/office/drawing/2014/main" id="{0131BE22-BD59-42A4-A3D2-75FD2CB1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38" y="1544715"/>
            <a:ext cx="7700962" cy="466716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Abteilungsbibliotheken des AOI: Indologie und Vergleichende Religionswissenschaft, Japanologie, Orient- und Islamwissenschaft, Sinologie und Koreanistik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Archäologie und EKW, sowie Brechtbau und Medienzentrum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20.000 Monographien und 12 laufende Zeitschriften, sowie eine größere Sammlung von Sonderdrucken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Allgemeine systemische Bereiche, Nachschlagewerke, Bibliographien und Einführungstexte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Regionale Literatur, geordnet nach geographischen Regionen und Ländern, insbesondere Zentralasien und Mittelmeerraum, darüber hinaus aber auch Afrika, Asien, Nord- und Südamerika und Ostasien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Zeitschriften und Reihen </a:t>
            </a:r>
          </a:p>
          <a:p>
            <a:endParaRPr 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endParaRPr lang="de-DE" alt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udio Recording 18.10.2021, 09:05:41" descr="Audio Recording 18.10.2021, 09:05:41">
            <a:hlinkClick r:id="" action="ppaction://media"/>
            <a:extLst>
              <a:ext uri="{FF2B5EF4-FFF2-40B4-BE49-F238E27FC236}">
                <a16:creationId xmlns:a16="http://schemas.microsoft.com/office/drawing/2014/main" id="{2B822C6F-CA1E-3241-8501-E62B54C2E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3648" y="5494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4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28D70FD3-22D1-4CA6-BC6A-4DC033075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E09D-90BC-405F-AE1A-F6FFB1967583}" type="slidenum">
              <a:rPr lang="de-DE" altLang="de-DE"/>
              <a:pPr/>
              <a:t>4</a:t>
            </a:fld>
            <a:r>
              <a:rPr lang="de-DE" altLang="de-DE" dirty="0"/>
              <a:t> | Antony Pattathu und Eric Schwabach 	© 2010 Universität Tübingen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0C3A3C32-A6EE-439B-A8E1-64D5494EE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38980"/>
            <a:ext cx="7700962" cy="1744452"/>
          </a:xfrm>
        </p:spPr>
        <p:txBody>
          <a:bodyPr/>
          <a:lstStyle/>
          <a:p>
            <a:pPr>
              <a:lnSpc>
                <a:spcPct val="130000"/>
              </a:lnSpc>
            </a:pPr>
            <a:br>
              <a:rPr lang="de-DE" altLang="de-DE" dirty="0"/>
            </a:br>
            <a:br>
              <a:rPr lang="de-DE" altLang="de-DE" dirty="0"/>
            </a:br>
            <a:r>
              <a:rPr lang="de-DE" sz="28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wird recherchiert?</a:t>
            </a:r>
            <a:br>
              <a:rPr lang="de-DE" sz="14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altLang="de-DE" sz="1250" dirty="0"/>
          </a:p>
        </p:txBody>
      </p:sp>
      <p:sp>
        <p:nvSpPr>
          <p:cNvPr id="35856" name="Rectangle 16">
            <a:extLst>
              <a:ext uri="{FF2B5EF4-FFF2-40B4-BE49-F238E27FC236}">
                <a16:creationId xmlns:a16="http://schemas.microsoft.com/office/drawing/2014/main" id="{0131BE22-BD59-42A4-A3D2-75FD2CB1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38" y="1544715"/>
            <a:ext cx="7700962" cy="4667167"/>
          </a:xfrm>
        </p:spPr>
        <p:txBody>
          <a:bodyPr/>
          <a:lstStyle/>
          <a:p>
            <a:endParaRPr 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1600" dirty="0"/>
              <a:t>Die Bestände der Bibliothek sind vollständig im Onlinekatalog der Universität Tübingen nachgewiesen:</a:t>
            </a:r>
          </a:p>
          <a:p>
            <a:pPr>
              <a:lnSpc>
                <a:spcPct val="150000"/>
              </a:lnSpc>
            </a:pPr>
            <a:endParaRPr lang="de-DE" sz="16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de-DE" altLang="de-DE" sz="1800" dirty="0">
                <a:latin typeface="Arial Nova Cond Light" panose="020B0306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https://tue.ibs-bw.de/aDISWeb/app?service=direct/0/Home/$DirectLink&amp;sp=SOPAC02</a:t>
            </a:r>
            <a:endParaRPr lang="de-DE" alt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de-DE" alt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pPr marL="360363" lvl="1" indent="0">
              <a:buNone/>
            </a:pPr>
            <a:r>
              <a:rPr lang="de-DE" altLang="de-DE" sz="1800" dirty="0">
                <a:latin typeface="Arial Nova Cond Light" panose="020B0306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https://www.ub.uni-tuebingen.de/</a:t>
            </a:r>
            <a:endParaRPr lang="de-DE" alt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pPr marL="360363" lvl="1" indent="0">
              <a:buNone/>
            </a:pPr>
            <a:endParaRPr lang="de-DE" alt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alt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BAFCD02-A291-47A3-8D30-BB2CDA639E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950" y="4491990"/>
            <a:ext cx="854710" cy="8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81"/>
    </mc:Choice>
    <mc:Fallback xmlns="">
      <p:transition spd="slow" advTm="36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28D70FD3-22D1-4CA6-BC6A-4DC033075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E09D-90BC-405F-AE1A-F6FFB1967583}" type="slidenum">
              <a:rPr lang="de-DE" altLang="de-DE"/>
              <a:pPr/>
              <a:t>5</a:t>
            </a:fld>
            <a:r>
              <a:rPr lang="de-DE" altLang="de-DE" dirty="0"/>
              <a:t> | Antony Pattathu und Eric Schwabach 	© 2010 Universität Tübingen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0C3A3C32-A6EE-439B-A8E1-64D5494EE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38980"/>
            <a:ext cx="7700962" cy="1744452"/>
          </a:xfrm>
        </p:spPr>
        <p:txBody>
          <a:bodyPr/>
          <a:lstStyle/>
          <a:p>
            <a:pPr>
              <a:lnSpc>
                <a:spcPct val="130000"/>
              </a:lnSpc>
            </a:pPr>
            <a:br>
              <a:rPr lang="de-DE" altLang="de-DE" dirty="0"/>
            </a:br>
            <a:br>
              <a:rPr lang="de-DE" altLang="de-DE" dirty="0"/>
            </a:br>
            <a:r>
              <a:rPr lang="de-DE" sz="28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steht wo?</a:t>
            </a:r>
            <a:br>
              <a:rPr lang="de-DE" sz="14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altLang="de-DE" sz="1250" dirty="0"/>
          </a:p>
        </p:txBody>
      </p:sp>
      <p:sp>
        <p:nvSpPr>
          <p:cNvPr id="35856" name="Rectangle 16">
            <a:extLst>
              <a:ext uri="{FF2B5EF4-FFF2-40B4-BE49-F238E27FC236}">
                <a16:creationId xmlns:a16="http://schemas.microsoft.com/office/drawing/2014/main" id="{0131BE22-BD59-42A4-A3D2-75FD2CB1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38" y="1544715"/>
            <a:ext cx="7700962" cy="4667167"/>
          </a:xfrm>
        </p:spPr>
        <p:txBody>
          <a:bodyPr/>
          <a:lstStyle/>
          <a:p>
            <a:endParaRPr 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Suchen des Beispiels anhand der Signatur mit gleichzeitiger </a:t>
            </a:r>
            <a:r>
              <a:rPr lang="de-DE" altLang="de-DE" sz="1800">
                <a:latin typeface="Arial Nova Cond Light" panose="020B0306020202020204" pitchFamily="34" charset="0"/>
                <a:cs typeface="Times New Roman" panose="02020603050405020304" pitchFamily="18" charset="0"/>
              </a:rPr>
              <a:t>Orientierung an den Regalen</a:t>
            </a:r>
            <a:endParaRPr lang="de-DE" alt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9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28D70FD3-22D1-4CA6-BC6A-4DC033075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E09D-90BC-405F-AE1A-F6FFB1967583}" type="slidenum">
              <a:rPr lang="de-DE" altLang="de-DE"/>
              <a:pPr/>
              <a:t>6</a:t>
            </a:fld>
            <a:r>
              <a:rPr lang="de-DE" altLang="de-DE" dirty="0"/>
              <a:t> | Antony Pattathu und Eric Schwabach 	© 2010 Universität Tübingen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0C3A3C32-A6EE-439B-A8E1-64D5494EE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319057"/>
            <a:ext cx="7700962" cy="1464375"/>
          </a:xfrm>
        </p:spPr>
        <p:txBody>
          <a:bodyPr/>
          <a:lstStyle/>
          <a:p>
            <a:pPr>
              <a:lnSpc>
                <a:spcPct val="130000"/>
              </a:lnSpc>
            </a:pPr>
            <a:br>
              <a:rPr lang="de-DE" altLang="de-DE" dirty="0"/>
            </a:br>
            <a:br>
              <a:rPr lang="de-DE" altLang="de-DE" dirty="0"/>
            </a:br>
            <a:br>
              <a:rPr lang="de-DE" sz="14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altLang="de-DE" sz="1250" dirty="0"/>
          </a:p>
        </p:txBody>
      </p:sp>
      <p:sp>
        <p:nvSpPr>
          <p:cNvPr id="35856" name="Rectangle 16">
            <a:extLst>
              <a:ext uri="{FF2B5EF4-FFF2-40B4-BE49-F238E27FC236}">
                <a16:creationId xmlns:a16="http://schemas.microsoft.com/office/drawing/2014/main" id="{0131BE22-BD59-42A4-A3D2-75FD2CB1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38" y="1544715"/>
            <a:ext cx="7700962" cy="4667167"/>
          </a:xfrm>
        </p:spPr>
        <p:txBody>
          <a:bodyPr/>
          <a:lstStyle/>
          <a:p>
            <a:endParaRPr lang="de-DE" alt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3F1E58F-E06B-436D-8D73-443432B4F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0566"/>
            <a:ext cx="9271246" cy="5215076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4B1C8D3-A63F-465C-8A0B-78298484AC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070" y="3632200"/>
            <a:ext cx="756920" cy="7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2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13"/>
    </mc:Choice>
    <mc:Fallback xmlns="">
      <p:transition spd="slow" advTm="50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28D70FD3-22D1-4CA6-BC6A-4DC033075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E09D-90BC-405F-AE1A-F6FFB1967583}" type="slidenum">
              <a:rPr lang="de-DE" altLang="de-DE"/>
              <a:pPr/>
              <a:t>7</a:t>
            </a:fld>
            <a:r>
              <a:rPr lang="de-DE" altLang="de-DE" dirty="0"/>
              <a:t> | Antony Pattathu und Eric Schwabach 	© 2010 Universität Tübingen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0C3A3C32-A6EE-439B-A8E1-64D5494EE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-1546725"/>
            <a:ext cx="7705725" cy="3464923"/>
          </a:xfrm>
        </p:spPr>
        <p:txBody>
          <a:bodyPr/>
          <a:lstStyle/>
          <a:p>
            <a:pPr>
              <a:lnSpc>
                <a:spcPct val="130000"/>
              </a:lnSpc>
            </a:pP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r>
              <a:rPr lang="de-DE" sz="28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wird ausgeliehen? </a:t>
            </a:r>
            <a:br>
              <a:rPr lang="de-DE" sz="28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14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altLang="de-DE" sz="1250" dirty="0"/>
          </a:p>
        </p:txBody>
      </p:sp>
      <p:sp>
        <p:nvSpPr>
          <p:cNvPr id="35856" name="Rectangle 16">
            <a:extLst>
              <a:ext uri="{FF2B5EF4-FFF2-40B4-BE49-F238E27FC236}">
                <a16:creationId xmlns:a16="http://schemas.microsoft.com/office/drawing/2014/main" id="{0131BE22-BD59-42A4-A3D2-75FD2CB1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38" y="1544715"/>
            <a:ext cx="7700962" cy="4667167"/>
          </a:xfrm>
        </p:spPr>
        <p:txBody>
          <a:bodyPr/>
          <a:lstStyle/>
          <a:p>
            <a:endParaRPr 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Öffnungszeiten Bibliothek</a:t>
            </a:r>
            <a:endParaRPr lang="de-DE" alt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Verlängerung der Bücher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Informationen zu 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  <a:hlinkClick r:id="rId4" tooltip="Initiates file downlo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Benutzerausweis und Gebühren</a:t>
            </a:r>
            <a:endParaRPr 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alt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2161FB1-4A7A-46F7-958F-1876483B7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670" y="3703320"/>
            <a:ext cx="900430" cy="9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3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42"/>
    </mc:Choice>
    <mc:Fallback xmlns="">
      <p:transition spd="slow" advTm="66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28D70FD3-22D1-4CA6-BC6A-4DC033075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153888"/>
          </a:xfrm>
        </p:spPr>
        <p:txBody>
          <a:bodyPr/>
          <a:lstStyle/>
          <a:p>
            <a:fld id="{265AE09D-90BC-405F-AE1A-F6FFB1967583}" type="slidenum">
              <a:rPr lang="de-DE" altLang="de-DE"/>
              <a:pPr/>
              <a:t>8</a:t>
            </a:fld>
            <a:r>
              <a:rPr lang="de-DE" altLang="de-DE" dirty="0"/>
              <a:t> | Antony Pattathu und Eric Schwabach 	© 2010 Universität Tübingen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0C3A3C32-A6EE-439B-A8E1-64D5494EE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945247"/>
            <a:ext cx="7700962" cy="704167"/>
          </a:xfrm>
        </p:spPr>
        <p:txBody>
          <a:bodyPr/>
          <a:lstStyle/>
          <a:p>
            <a:pPr>
              <a:lnSpc>
                <a:spcPct val="130000"/>
              </a:lnSpc>
            </a:pPr>
            <a:br>
              <a:rPr lang="de-DE" altLang="de-DE" dirty="0"/>
            </a:br>
            <a:endParaRPr lang="de-DE" altLang="de-DE" sz="1250" dirty="0"/>
          </a:p>
        </p:txBody>
      </p:sp>
      <p:sp>
        <p:nvSpPr>
          <p:cNvPr id="35856" name="Rectangle 16">
            <a:extLst>
              <a:ext uri="{FF2B5EF4-FFF2-40B4-BE49-F238E27FC236}">
                <a16:creationId xmlns:a16="http://schemas.microsoft.com/office/drawing/2014/main" id="{0131BE22-BD59-42A4-A3D2-75FD2CB1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38" y="1902279"/>
            <a:ext cx="7700962" cy="4468359"/>
          </a:xfrm>
        </p:spPr>
        <p:txBody>
          <a:bodyPr/>
          <a:lstStyle/>
          <a:p>
            <a:pPr marL="0" indent="0">
              <a:buFontTx/>
              <a:buNone/>
            </a:pPr>
            <a:endParaRPr lang="de-DE" altLang="de-DE" sz="800" dirty="0"/>
          </a:p>
          <a:p>
            <a:pPr marL="0" indent="0">
              <a:buFontTx/>
              <a:buNone/>
            </a:pPr>
            <a:endParaRPr lang="de-DE" altLang="de-DE" sz="1600" dirty="0"/>
          </a:p>
          <a:p>
            <a:pPr marL="0" indent="0">
              <a:buFontTx/>
              <a:buNone/>
            </a:pPr>
            <a:endParaRPr lang="de-DE" altLang="de-DE" sz="1600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3951B7-D578-46E3-A352-2D18CB68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076325"/>
            <a:ext cx="7700962" cy="5081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4800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 Nova Cond Light" panose="020B0306020202020204" pitchFamily="34" charset="0"/>
              </a:rPr>
              <a:t>Bei Fragen können Sie sich wenden an:</a:t>
            </a:r>
          </a:p>
          <a:p>
            <a:pPr algn="ctr"/>
            <a:endParaRPr lang="de-DE" sz="1600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 Nova Cond Light" panose="020B0306020202020204" pitchFamily="34" charset="0"/>
              </a:rPr>
              <a:t>Allgemeine Fragen: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 Nova Cond Light" panose="020B0306020202020204" pitchFamily="34" charset="0"/>
                <a:hlinkClick r:id="rId2"/>
              </a:rPr>
              <a:t>manuela.uysal@ub.uni-tuebingen.de</a:t>
            </a:r>
            <a:endParaRPr lang="de-DE" sz="1600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 Nova Cond Light" panose="020B0306020202020204" pitchFamily="34" charset="0"/>
              </a:rPr>
              <a:t>Ausleihe: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 Nova Cond Light" panose="020B0306020202020204" pitchFamily="34" charset="0"/>
                <a:hlinkClick r:id="rId3"/>
              </a:rPr>
              <a:t>bibliothek@ethno.uni-tuebingen.de</a:t>
            </a:r>
            <a:endParaRPr lang="de-DE" sz="1600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19771"/>
      </p:ext>
    </p:extLst>
  </p:cSld>
  <p:clrMapOvr>
    <a:masterClrMapping/>
  </p:clrMapOvr>
</p:sld>
</file>

<file path=ppt/theme/theme1.xml><?xml version="1.0" encoding="utf-8"?>
<a:theme xmlns:a="http://schemas.openxmlformats.org/drawingml/2006/main" name="UT_TITEL">
  <a:themeElements>
    <a:clrScheme name="UT_TITEL 1">
      <a:dk1>
        <a:srgbClr val="333333"/>
      </a:dk1>
      <a:lt1>
        <a:srgbClr val="FFFFFF"/>
      </a:lt1>
      <a:dk2>
        <a:srgbClr val="A51E37"/>
      </a:dk2>
      <a:lt2>
        <a:srgbClr val="2D2015"/>
      </a:lt2>
      <a:accent1>
        <a:srgbClr val="ADB3B7"/>
      </a:accent1>
      <a:accent2>
        <a:srgbClr val="B4A069"/>
      </a:accent2>
      <a:accent3>
        <a:srgbClr val="FFFFFF"/>
      </a:accent3>
      <a:accent4>
        <a:srgbClr val="2A2A2A"/>
      </a:accent4>
      <a:accent5>
        <a:srgbClr val="D3D6D8"/>
      </a:accent5>
      <a:accent6>
        <a:srgbClr val="A3915E"/>
      </a:accent6>
      <a:hlink>
        <a:srgbClr val="32414B"/>
      </a:hlink>
      <a:folHlink>
        <a:srgbClr val="A51E37"/>
      </a:folHlink>
    </a:clrScheme>
    <a:fontScheme name="UT_TIT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T_TITEL 1">
        <a:dk1>
          <a:srgbClr val="333333"/>
        </a:dk1>
        <a:lt1>
          <a:srgbClr val="FFFFFF"/>
        </a:lt1>
        <a:dk2>
          <a:srgbClr val="A51E37"/>
        </a:dk2>
        <a:lt2>
          <a:srgbClr val="2D2015"/>
        </a:lt2>
        <a:accent1>
          <a:srgbClr val="ADB3B7"/>
        </a:accent1>
        <a:accent2>
          <a:srgbClr val="B4A069"/>
        </a:accent2>
        <a:accent3>
          <a:srgbClr val="FFFFFF"/>
        </a:accent3>
        <a:accent4>
          <a:srgbClr val="2A2A2A"/>
        </a:accent4>
        <a:accent5>
          <a:srgbClr val="D3D6D8"/>
        </a:accent5>
        <a:accent6>
          <a:srgbClr val="A3915E"/>
        </a:accent6>
        <a:hlink>
          <a:srgbClr val="32414B"/>
        </a:hlink>
        <a:folHlink>
          <a:srgbClr val="A51E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UT_pptmaster_phil</Template>
  <TotalTime>0</TotalTime>
  <Words>341</Words>
  <Application>Microsoft Office PowerPoint</Application>
  <PresentationFormat>Bildschirmpräsentation (4:3)</PresentationFormat>
  <Paragraphs>52</Paragraphs>
  <Slides>8</Slides>
  <Notes>0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Arial Nova Cond Light</vt:lpstr>
      <vt:lpstr>Symbol</vt:lpstr>
      <vt:lpstr>Wingdings</vt:lpstr>
      <vt:lpstr>UT_TITEL</vt:lpstr>
      <vt:lpstr>Willkommen in der Bibliothek der Ethnologie am Asien-Orient-Institut </vt:lpstr>
      <vt:lpstr>Um was geht es in dieser Präsentation?</vt:lpstr>
      <vt:lpstr>  Bestand der ethnologischen Bibliothek  </vt:lpstr>
      <vt:lpstr>  Wie wird recherchiert? </vt:lpstr>
      <vt:lpstr>  Was steht wo? </vt:lpstr>
      <vt:lpstr>   </vt:lpstr>
      <vt:lpstr>     Wie wird ausgeliehen?   </vt:lpstr>
      <vt:lpstr> </vt:lpstr>
    </vt:vector>
  </TitlesOfParts>
  <Company>BBDO Services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in die regionale Ethnologie: Südamerika</dc:title>
  <dc:creator>Eric Schwabach</dc:creator>
  <cp:lastModifiedBy>Eric Schwabach</cp:lastModifiedBy>
  <cp:revision>45</cp:revision>
  <dcterms:created xsi:type="dcterms:W3CDTF">2020-04-21T09:02:52Z</dcterms:created>
  <dcterms:modified xsi:type="dcterms:W3CDTF">2022-02-07T14:08:48Z</dcterms:modified>
</cp:coreProperties>
</file>