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0" r:id="rId6"/>
    <p:sldId id="259" r:id="rId7"/>
    <p:sldId id="260" r:id="rId8"/>
    <p:sldId id="261" r:id="rId9"/>
    <p:sldId id="258" r:id="rId10"/>
    <p:sldId id="262" r:id="rId11"/>
    <p:sldId id="266" r:id="rId12"/>
    <p:sldId id="263" r:id="rId13"/>
    <p:sldId id="264" r:id="rId14"/>
    <p:sldId id="267" r:id="rId15"/>
    <p:sldId id="268" r:id="rId16"/>
    <p:sldId id="257" r:id="rId17"/>
    <p:sldId id="269" r:id="rId1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C4210A-D498-425A-BEEE-3A8F8F6A635A}" v="11" dt="2024-07-05T06:42:19.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12" d="100"/>
          <a:sy n="112" d="100"/>
        </p:scale>
        <p:origin x="4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5C939-25A9-5FFF-7999-CA44EC1E90C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744635F-8609-1623-5C11-5722B268A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DFA041E-5A95-BD88-1744-E69BBD6B7440}"/>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21755E5D-1C21-3B1B-EB5D-F9CCF1D2478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0F3A136-1A21-178D-7B82-572BBB75655A}"/>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1653538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6F6FA5-C5EB-63BE-4834-45326B21D8C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4D3F777-5162-3FCB-6E42-2DAB61837D8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B3C419C-AEDE-2C65-4214-375AF6E8D0D1}"/>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85483686-C261-C94C-143A-234A2133976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A05E54C-AC93-30D2-D414-E130F50A19F2}"/>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421757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638BF15-77C6-4ECA-2185-70877405B30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9F32EA5-5A02-BC4B-71B8-EF92B6ED40C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FC6EC10-172B-5E76-DA12-8F3AFDFBE95B}"/>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D5AB30A9-DE71-3335-B89E-C451976BCD3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8C6D313-D688-959A-7BC7-BF739D504715}"/>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1928624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970BCA-A91E-904F-0A00-B90BFDD90C7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E4B9B32-01D0-3007-270C-C1F69767EAB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54F73CF-D51F-93A5-AE51-8E081C13E0B6}"/>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BD0A66F7-25BE-CD23-FF6F-E287243F33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BAA0213-B753-36EF-9809-E5693A9DFF1E}"/>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3662718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4A71A7-E06E-B83F-583B-0D0BE07ABD7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EF66AA6-4A38-C311-5953-4C6599602D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720F462-8FFD-3B06-145B-72678D585E28}"/>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51DA583A-9211-E259-7D42-78C09A14054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56D328D-D767-3146-940E-41C5CFF7892D}"/>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3476719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CA9C37-6D68-C3AB-0E27-CB0C1A22A04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473B60D-82BC-BBA3-40D7-C5A33184EF5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9DDDF4B-925F-C485-E93E-04C95EAA9A4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4FD1FF6-B849-1D85-D924-F8C49AA2C03C}"/>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6" name="Fußzeilenplatzhalter 5">
            <a:extLst>
              <a:ext uri="{FF2B5EF4-FFF2-40B4-BE49-F238E27FC236}">
                <a16:creationId xmlns:a16="http://schemas.microsoft.com/office/drawing/2014/main" id="{0529017E-6251-18FB-33A0-49D4178A939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0B357E7-EA43-113B-E720-C9ACBF70DE7E}"/>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2167559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F269AC-BEF0-87E7-64DE-AB7EB41FC8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435B66F-FA9E-A713-2152-1C5764F8EC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C5D71B9-B35E-98EB-BCFF-22304A56D5E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3FB4493-FC16-6798-BD42-C14BFC330F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D6A604C-802C-5956-A7ED-29FD31EE6F5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28A7F02-36FE-69CB-4E96-3A4E60021AAC}"/>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8" name="Fußzeilenplatzhalter 7">
            <a:extLst>
              <a:ext uri="{FF2B5EF4-FFF2-40B4-BE49-F238E27FC236}">
                <a16:creationId xmlns:a16="http://schemas.microsoft.com/office/drawing/2014/main" id="{C6749FBF-E650-5083-B581-678A39BBFA78}"/>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ECE6D05-8EB0-EA3C-8D52-783CF1BD33F4}"/>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3152123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C96179-2F0E-22E7-F749-D4DE72EF8E6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AD8E1BF-43CE-5B92-481F-7723298B5423}"/>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4" name="Fußzeilenplatzhalter 3">
            <a:extLst>
              <a:ext uri="{FF2B5EF4-FFF2-40B4-BE49-F238E27FC236}">
                <a16:creationId xmlns:a16="http://schemas.microsoft.com/office/drawing/2014/main" id="{52CA9589-3693-9856-E3A0-29DB00DFC72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FEF7452-1E55-1645-8F56-193BAA565B8C}"/>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472666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1C5AD95-64BB-8654-1368-AC7D17A19D9E}"/>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3" name="Fußzeilenplatzhalter 2">
            <a:extLst>
              <a:ext uri="{FF2B5EF4-FFF2-40B4-BE49-F238E27FC236}">
                <a16:creationId xmlns:a16="http://schemas.microsoft.com/office/drawing/2014/main" id="{727946E2-C872-9376-8145-60A8D6E8A9D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FA83450-D7A3-B9AB-CD41-1EAFDF91C652}"/>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385351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465485-936A-DF4B-2DE5-C130B6CADA6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0ED7538-4806-304F-9927-5DCA7000C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EFEB876-13A4-44ED-F5FA-DEEBD4DB76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EDF2778-86BA-0D1B-F3B8-63FC654C743F}"/>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6" name="Fußzeilenplatzhalter 5">
            <a:extLst>
              <a:ext uri="{FF2B5EF4-FFF2-40B4-BE49-F238E27FC236}">
                <a16:creationId xmlns:a16="http://schemas.microsoft.com/office/drawing/2014/main" id="{9CFE6739-32BB-25FB-5261-5BD74DB46B7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2871ADE-28FE-E7F4-5673-406B84A0A58C}"/>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84987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18B4EF-0A17-762C-A82C-C433C782B11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9C86229-A961-F74C-38CD-4E1D472FFB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0421300-1A16-8145-C72A-A615C3EF1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08138A8-FB99-F476-586A-F8D481151E90}"/>
              </a:ext>
            </a:extLst>
          </p:cNvPr>
          <p:cNvSpPr>
            <a:spLocks noGrp="1"/>
          </p:cNvSpPr>
          <p:nvPr>
            <p:ph type="dt" sz="half" idx="10"/>
          </p:nvPr>
        </p:nvSpPr>
        <p:spPr/>
        <p:txBody>
          <a:bodyPr/>
          <a:lstStyle/>
          <a:p>
            <a:fld id="{2BD4C6B9-50E5-4D3F-BA57-46B98BC84016}" type="datetimeFigureOut">
              <a:rPr lang="de-DE" smtClean="0"/>
              <a:t>24.11.2025</a:t>
            </a:fld>
            <a:endParaRPr lang="de-DE"/>
          </a:p>
        </p:txBody>
      </p:sp>
      <p:sp>
        <p:nvSpPr>
          <p:cNvPr id="6" name="Fußzeilenplatzhalter 5">
            <a:extLst>
              <a:ext uri="{FF2B5EF4-FFF2-40B4-BE49-F238E27FC236}">
                <a16:creationId xmlns:a16="http://schemas.microsoft.com/office/drawing/2014/main" id="{E17E058F-9081-5094-5BB9-72E451506D5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63861F2-B353-12A7-7F98-AC7F8740A9D8}"/>
              </a:ext>
            </a:extLst>
          </p:cNvPr>
          <p:cNvSpPr>
            <a:spLocks noGrp="1"/>
          </p:cNvSpPr>
          <p:nvPr>
            <p:ph type="sldNum" sz="quarter" idx="12"/>
          </p:nvPr>
        </p:nvSpPr>
        <p:spPr/>
        <p:txBody>
          <a:bodyPr/>
          <a:lstStyle/>
          <a:p>
            <a:fld id="{1872C762-3C41-4507-A397-29BFF9D946AD}" type="slidenum">
              <a:rPr lang="de-DE" smtClean="0"/>
              <a:t>‹#›</a:t>
            </a:fld>
            <a:endParaRPr lang="de-DE"/>
          </a:p>
        </p:txBody>
      </p:sp>
    </p:spTree>
    <p:extLst>
      <p:ext uri="{BB962C8B-B14F-4D97-AF65-F5344CB8AC3E}">
        <p14:creationId xmlns:p14="http://schemas.microsoft.com/office/powerpoint/2010/main" val="16255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88F3CF0-C998-C274-A13E-A5ED1F7E4A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E686487-125B-A1E9-DD8E-A5C1D13A81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6ED026F-40F4-3968-1952-4C23347F75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D4C6B9-50E5-4D3F-BA57-46B98BC84016}" type="datetimeFigureOut">
              <a:rPr lang="de-DE" smtClean="0"/>
              <a:t>24.11.2025</a:t>
            </a:fld>
            <a:endParaRPr lang="de-DE"/>
          </a:p>
        </p:txBody>
      </p:sp>
      <p:sp>
        <p:nvSpPr>
          <p:cNvPr id="5" name="Fußzeilenplatzhalter 4">
            <a:extLst>
              <a:ext uri="{FF2B5EF4-FFF2-40B4-BE49-F238E27FC236}">
                <a16:creationId xmlns:a16="http://schemas.microsoft.com/office/drawing/2014/main" id="{EC55C4A6-0D77-043F-E82F-7E3A51C922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80029E5-F594-D0A8-C88F-BAA35CB5ED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2C762-3C41-4507-A397-29BFF9D946AD}" type="slidenum">
              <a:rPr lang="de-DE" smtClean="0"/>
              <a:t>‹#›</a:t>
            </a:fld>
            <a:endParaRPr lang="de-DE"/>
          </a:p>
        </p:txBody>
      </p:sp>
    </p:spTree>
    <p:extLst>
      <p:ext uri="{BB962C8B-B14F-4D97-AF65-F5344CB8AC3E}">
        <p14:creationId xmlns:p14="http://schemas.microsoft.com/office/powerpoint/2010/main" val="4126465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zdf.de/gesellschaft/markus-lanz/markus-lanz-vom-7-februar-2023-100.html" TargetMode="External"/><Relationship Id="rId2" Type="http://schemas.openxmlformats.org/officeDocument/2006/relationships/hyperlink" Target="http://www.vlib.us/wwi/resources/archives/texts/t050824i/ponsonby.html" TargetMode="External"/><Relationship Id="rId1" Type="http://schemas.openxmlformats.org/officeDocument/2006/relationships/slideLayout" Target="../slideLayouts/slideLayout2.xml"/><Relationship Id="rId5" Type="http://schemas.openxmlformats.org/officeDocument/2006/relationships/hyperlink" Target="https://de.usembassy.gov/de/vereinte-massnahmen-der-freien-welt-zur-unterstuetzung-der-menschen-in-der-ukraine/" TargetMode="External"/><Relationship Id="rId4" Type="http://schemas.openxmlformats.org/officeDocument/2006/relationships/hyperlink" Target="https://www.zdf.de/dokumentation/zdfinfo-doku/die-grossen-luegen-der-geschichte--propaganda-auf-der-saeuglingsstation-100.html%20igung%20des%20Irak-Krieg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802EB7-022E-1F10-F3AE-4BB768031CA1}"/>
              </a:ext>
            </a:extLst>
          </p:cNvPr>
          <p:cNvSpPr>
            <a:spLocks noGrp="1"/>
          </p:cNvSpPr>
          <p:nvPr>
            <p:ph type="ctrTitle"/>
          </p:nvPr>
        </p:nvSpPr>
        <p:spPr/>
        <p:txBody>
          <a:bodyPr/>
          <a:lstStyle/>
          <a:p>
            <a:r>
              <a:rPr lang="de-DE" dirty="0"/>
              <a:t>Krieg vom Frieden her denken</a:t>
            </a:r>
          </a:p>
        </p:txBody>
      </p:sp>
      <p:sp>
        <p:nvSpPr>
          <p:cNvPr id="3" name="Untertitel 2">
            <a:extLst>
              <a:ext uri="{FF2B5EF4-FFF2-40B4-BE49-F238E27FC236}">
                <a16:creationId xmlns:a16="http://schemas.microsoft.com/office/drawing/2014/main" id="{4E7E3099-C533-58A5-9A9E-571548203B7E}"/>
              </a:ext>
            </a:extLst>
          </p:cNvPr>
          <p:cNvSpPr>
            <a:spLocks noGrp="1"/>
          </p:cNvSpPr>
          <p:nvPr>
            <p:ph type="subTitle" idx="1"/>
          </p:nvPr>
        </p:nvSpPr>
        <p:spPr/>
        <p:txBody>
          <a:bodyPr/>
          <a:lstStyle/>
          <a:p>
            <a:r>
              <a:rPr lang="de-DE" dirty="0"/>
              <a:t>Zitate-Raten</a:t>
            </a:r>
          </a:p>
          <a:p>
            <a:r>
              <a:rPr lang="de-DE" dirty="0"/>
              <a:t>(09.02.2023)</a:t>
            </a:r>
          </a:p>
        </p:txBody>
      </p:sp>
    </p:spTree>
    <p:extLst>
      <p:ext uri="{BB962C8B-B14F-4D97-AF65-F5344CB8AC3E}">
        <p14:creationId xmlns:p14="http://schemas.microsoft.com/office/powerpoint/2010/main" val="350292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8 Wir sind auf der Straße des Sieges, der Feind verliert bereits</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lstStyle/>
          <a:p>
            <a:r>
              <a:rPr lang="de-DE" dirty="0"/>
              <a:t>„Putin hat die größte Niederlage bereits erlitten, er war nämlich nicht in der Lage die Demokratien dieser Welt zu spalten.“ </a:t>
            </a:r>
          </a:p>
          <a:p>
            <a:r>
              <a:rPr lang="de-DE" dirty="0"/>
              <a:t>Behauptung: Äußerung von </a:t>
            </a:r>
            <a:r>
              <a:rPr lang="de-DE" b="1" dirty="0"/>
              <a:t>Saskia Esken</a:t>
            </a:r>
            <a:r>
              <a:rPr lang="de-DE" dirty="0"/>
              <a:t>, Co-Vorsitzende der SPD, am </a:t>
            </a:r>
            <a:r>
              <a:rPr lang="de-DE" b="1" dirty="0"/>
              <a:t>07.02.2023</a:t>
            </a:r>
            <a:r>
              <a:rPr lang="de-DE" dirty="0"/>
              <a:t> bei Markus Lanz</a:t>
            </a:r>
          </a:p>
          <a:p>
            <a:r>
              <a:rPr lang="de-DE" dirty="0"/>
              <a:t>Lösung: </a:t>
            </a:r>
            <a:r>
              <a:rPr lang="de-DE" dirty="0">
                <a:solidFill>
                  <a:schemeClr val="accent6">
                    <a:lumMod val="75000"/>
                  </a:schemeClr>
                </a:solidFill>
              </a:rPr>
              <a:t>Richtig</a:t>
            </a:r>
            <a:r>
              <a:rPr lang="de-DE" dirty="0"/>
              <a:t>. (Paraphrase eines längeren Satzes. Ähnliche Sätze finden sich jedoch auch in Beteuerungen des Zusammenhalts der Allianz gegen die Deutschen im ersten Weltkrieg.)</a:t>
            </a:r>
          </a:p>
        </p:txBody>
      </p:sp>
    </p:spTree>
    <p:extLst>
      <p:ext uri="{BB962C8B-B14F-4D97-AF65-F5344CB8AC3E}">
        <p14:creationId xmlns:p14="http://schemas.microsoft.com/office/powerpoint/2010/main" val="1161493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a:t>Zitat 9 </a:t>
            </a:r>
            <a:r>
              <a:rPr lang="de-DE" dirty="0"/>
              <a:t>Russland ist allein verantwortlich für den Krieg </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lstStyle/>
          <a:p>
            <a:r>
              <a:rPr lang="de-DE" dirty="0"/>
              <a:t>„</a:t>
            </a:r>
            <a:r>
              <a:rPr lang="en-US" dirty="0"/>
              <a:t>It [the attack on Ukraine] is hardly surprising news, for a long chain of facts goes to show that Russia has deliberately brought on the crisis which now hangs over Europe.”</a:t>
            </a:r>
          </a:p>
          <a:p>
            <a:r>
              <a:rPr lang="en-US" dirty="0" err="1"/>
              <a:t>Behauptung</a:t>
            </a:r>
            <a:r>
              <a:rPr lang="en-US" dirty="0"/>
              <a:t>: Statement von </a:t>
            </a:r>
            <a:r>
              <a:rPr lang="en-US" b="1" dirty="0"/>
              <a:t>Ursula von der Leyen</a:t>
            </a:r>
            <a:r>
              <a:rPr lang="en-US" dirty="0"/>
              <a:t>, </a:t>
            </a:r>
            <a:r>
              <a:rPr lang="en-US" dirty="0" err="1"/>
              <a:t>Präsidentin</a:t>
            </a:r>
            <a:r>
              <a:rPr lang="en-US" dirty="0"/>
              <a:t> der </a:t>
            </a:r>
            <a:r>
              <a:rPr lang="en-US" dirty="0" err="1"/>
              <a:t>Europäischen</a:t>
            </a:r>
            <a:r>
              <a:rPr lang="en-US" dirty="0"/>
              <a:t> Union, </a:t>
            </a:r>
            <a:r>
              <a:rPr lang="en-US" b="1" dirty="0"/>
              <a:t>01.03.2022</a:t>
            </a:r>
          </a:p>
          <a:p>
            <a:r>
              <a:rPr lang="en-US" dirty="0" err="1"/>
              <a:t>Lösung</a:t>
            </a:r>
            <a:r>
              <a:rPr lang="en-US" dirty="0"/>
              <a:t>: </a:t>
            </a:r>
            <a:r>
              <a:rPr lang="en-US" dirty="0" err="1">
                <a:solidFill>
                  <a:srgbClr val="FF0000"/>
                </a:solidFill>
              </a:rPr>
              <a:t>Falsch</a:t>
            </a:r>
            <a:r>
              <a:rPr lang="en-US" dirty="0"/>
              <a:t>, It [the declaration of war] is hardly surprising news, for a long chain of facts goes to show that Germany has deliberately brought on the crisis which now hangs over Europe. "</a:t>
            </a:r>
            <a:r>
              <a:rPr lang="en-US" i="1" dirty="0"/>
              <a:t>The Times</a:t>
            </a:r>
            <a:r>
              <a:rPr lang="en-US" dirty="0"/>
              <a:t>." August 5. 1914.  </a:t>
            </a:r>
            <a:endParaRPr lang="de-DE" dirty="0"/>
          </a:p>
        </p:txBody>
      </p:sp>
    </p:spTree>
    <p:extLst>
      <p:ext uri="{BB962C8B-B14F-4D97-AF65-F5344CB8AC3E}">
        <p14:creationId xmlns:p14="http://schemas.microsoft.com/office/powerpoint/2010/main" val="412492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0E3D6C-3D92-681A-65B4-CC060FCAC8DE}"/>
              </a:ext>
            </a:extLst>
          </p:cNvPr>
          <p:cNvSpPr>
            <a:spLocks noGrp="1"/>
          </p:cNvSpPr>
          <p:nvPr>
            <p:ph type="title"/>
          </p:nvPr>
        </p:nvSpPr>
        <p:spPr/>
        <p:txBody>
          <a:bodyPr/>
          <a:lstStyle/>
          <a:p>
            <a:r>
              <a:rPr lang="de-DE" dirty="0"/>
              <a:t>Nach dem Krieg</a:t>
            </a:r>
          </a:p>
        </p:txBody>
      </p:sp>
      <p:sp>
        <p:nvSpPr>
          <p:cNvPr id="3" name="Inhaltsplatzhalter 2">
            <a:extLst>
              <a:ext uri="{FF2B5EF4-FFF2-40B4-BE49-F238E27FC236}">
                <a16:creationId xmlns:a16="http://schemas.microsoft.com/office/drawing/2014/main" id="{1C611373-3F34-DC91-3012-B9CC17836972}"/>
              </a:ext>
            </a:extLst>
          </p:cNvPr>
          <p:cNvSpPr>
            <a:spLocks noGrp="1"/>
          </p:cNvSpPr>
          <p:nvPr>
            <p:ph idx="1"/>
          </p:nvPr>
        </p:nvSpPr>
        <p:spPr/>
        <p:txBody>
          <a:bodyPr>
            <a:normAutofit lnSpcReduction="10000"/>
          </a:bodyPr>
          <a:lstStyle/>
          <a:p>
            <a:r>
              <a:rPr lang="de-DE" dirty="0"/>
              <a:t>„</a:t>
            </a:r>
            <a:r>
              <a:rPr lang="en-US" dirty="0"/>
              <a:t>"I cannot say that Germany and her allies were solely responsible for the war which devastated Europe. . . . That statement, which we all made during the war, was a weapon to be used at the time; now that the war is over it cannot be used as a serious argument. . . . When it will be possible to examine carefully the diplomatic documents of the war, and time will allow us to judge them calmly, it will be seen that Russia's attitude was the real and underlying cause of the world conflict." (Signor Francesco Nitti, former Premier of Italy.)”</a:t>
            </a:r>
          </a:p>
          <a:p>
            <a:r>
              <a:rPr lang="en-US" dirty="0"/>
              <a:t>"Is there any man or woman let me say, is there any child who does not know that the seed of war in the modern world is industrial and commercial rivalry? . . . This was an industrial and commercial war." (President Woodrow Wilson, September 5, 1919.) </a:t>
            </a:r>
            <a:endParaRPr lang="de-DE" dirty="0"/>
          </a:p>
        </p:txBody>
      </p:sp>
    </p:spTree>
    <p:extLst>
      <p:ext uri="{BB962C8B-B14F-4D97-AF65-F5344CB8AC3E}">
        <p14:creationId xmlns:p14="http://schemas.microsoft.com/office/powerpoint/2010/main" val="4219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D69707-5C41-2BF0-F9DB-D6FB4F601E89}"/>
              </a:ext>
            </a:extLst>
          </p:cNvPr>
          <p:cNvSpPr>
            <a:spLocks noGrp="1"/>
          </p:cNvSpPr>
          <p:nvPr>
            <p:ph type="title"/>
          </p:nvPr>
        </p:nvSpPr>
        <p:spPr>
          <a:xfrm>
            <a:off x="1496291" y="5582866"/>
            <a:ext cx="9459686" cy="1325563"/>
          </a:xfrm>
        </p:spPr>
        <p:txBody>
          <a:bodyPr>
            <a:normAutofit/>
          </a:bodyPr>
          <a:lstStyle/>
          <a:p>
            <a:r>
              <a:rPr lang="de-DE" sz="2000" dirty="0"/>
              <a:t>Quelle: http://www.vlib.us/wwi/resources/archives/texts/t050824i/ponsonby.html</a:t>
            </a:r>
          </a:p>
        </p:txBody>
      </p:sp>
      <p:pic>
        <p:nvPicPr>
          <p:cNvPr id="5" name="Inhaltsplatzhalter 4" descr="Ein Bild, das Text, Person, schwarz enthält.&#10;&#10;Automatisch generierte Beschreibung">
            <a:extLst>
              <a:ext uri="{FF2B5EF4-FFF2-40B4-BE49-F238E27FC236}">
                <a16:creationId xmlns:a16="http://schemas.microsoft.com/office/drawing/2014/main" id="{8082B60D-71FB-4A44-7C8A-D20101323BD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0081" y="265400"/>
            <a:ext cx="5811838" cy="5811838"/>
          </a:xfrm>
        </p:spPr>
      </p:pic>
    </p:spTree>
    <p:extLst>
      <p:ext uri="{BB962C8B-B14F-4D97-AF65-F5344CB8AC3E}">
        <p14:creationId xmlns:p14="http://schemas.microsoft.com/office/powerpoint/2010/main" val="3150676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8B5F6C-9E61-B254-5C0E-3854B567A1E2}"/>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6C39D5CB-A6C3-615A-9941-013639E6B07F}"/>
              </a:ext>
            </a:extLst>
          </p:cNvPr>
          <p:cNvSpPr>
            <a:spLocks noGrp="1"/>
          </p:cNvSpPr>
          <p:nvPr>
            <p:ph idx="1"/>
          </p:nvPr>
        </p:nvSpPr>
        <p:spPr/>
        <p:txBody>
          <a:bodyPr>
            <a:normAutofit/>
          </a:bodyPr>
          <a:lstStyle/>
          <a:p>
            <a:r>
              <a:rPr lang="de-DE" dirty="0"/>
              <a:t>Zitate aus dem ersten Weltkrieg: </a:t>
            </a:r>
            <a:r>
              <a:rPr lang="de-DE" dirty="0">
                <a:hlinkClick r:id="rId2"/>
              </a:rPr>
              <a:t>http://www.vlib.us/wwi/resources/archives/texts/t050824i/ponsonby.html</a:t>
            </a:r>
            <a:endParaRPr lang="de-DE" dirty="0"/>
          </a:p>
          <a:p>
            <a:r>
              <a:rPr lang="de-DE" dirty="0"/>
              <a:t>Zitat Saskia </a:t>
            </a:r>
            <a:r>
              <a:rPr lang="de-DE" dirty="0" err="1"/>
              <a:t>Esken</a:t>
            </a:r>
            <a:r>
              <a:rPr lang="de-DE" dirty="0"/>
              <a:t>: </a:t>
            </a:r>
            <a:r>
              <a:rPr lang="de-DE" dirty="0">
                <a:hlinkClick r:id="rId3"/>
              </a:rPr>
              <a:t>https://www.zdf.de/gesellschaft/markus-lanz/markus-lanz-vom-7-februar-2023-100.html</a:t>
            </a:r>
            <a:endParaRPr lang="de-DE" dirty="0"/>
          </a:p>
          <a:p>
            <a:r>
              <a:rPr lang="de-DE" dirty="0"/>
              <a:t>Brutkästen: </a:t>
            </a:r>
            <a:r>
              <a:rPr lang="de-DE" dirty="0">
                <a:hlinkClick r:id="rId4"/>
              </a:rPr>
              <a:t>https://www.zdf.de/dokumentation/zdfinfo-doku/die-grossen-luegen-der-geschichte--propaganda-auf-der-saeuglingsstation-100.html </a:t>
            </a:r>
            <a:r>
              <a:rPr lang="de-DE" dirty="0" err="1">
                <a:hlinkClick r:id="rId4"/>
              </a:rPr>
              <a:t>igung</a:t>
            </a:r>
            <a:r>
              <a:rPr lang="de-DE" dirty="0">
                <a:hlinkClick r:id="rId4"/>
              </a:rPr>
              <a:t> des Irak-Kriegs</a:t>
            </a:r>
            <a:r>
              <a:rPr lang="de-DE" dirty="0"/>
              <a:t>.</a:t>
            </a:r>
          </a:p>
          <a:p>
            <a:r>
              <a:rPr lang="de-DE" dirty="0"/>
              <a:t>Rede Biden: </a:t>
            </a:r>
            <a:r>
              <a:rPr lang="de-DE" dirty="0">
                <a:hlinkClick r:id="rId5"/>
              </a:rPr>
              <a:t>https://de.usembassy.gov/de/vereinte-massnahmen-der-freien-welt-zur-unterstuetzung-der-menschen-in-der-ukraine/</a:t>
            </a:r>
            <a:endParaRPr lang="de-DE" dirty="0"/>
          </a:p>
          <a:p>
            <a:endParaRPr lang="de-DE" dirty="0"/>
          </a:p>
          <a:p>
            <a:endParaRPr lang="de-DE" dirty="0"/>
          </a:p>
        </p:txBody>
      </p:sp>
    </p:spTree>
    <p:extLst>
      <p:ext uri="{BB962C8B-B14F-4D97-AF65-F5344CB8AC3E}">
        <p14:creationId xmlns:p14="http://schemas.microsoft.com/office/powerpoint/2010/main" val="3715537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2FDA5B-2422-49D0-90D9-B8E68C67BA00}"/>
              </a:ext>
            </a:extLst>
          </p:cNvPr>
          <p:cNvSpPr>
            <a:spLocks noGrp="1"/>
          </p:cNvSpPr>
          <p:nvPr>
            <p:ph type="title"/>
          </p:nvPr>
        </p:nvSpPr>
        <p:spPr/>
        <p:txBody>
          <a:bodyPr/>
          <a:lstStyle/>
          <a:p>
            <a:r>
              <a:rPr lang="de-DE" dirty="0"/>
              <a:t>0) Das Känguru-Zitate – Marc-Uwe-Kling</a:t>
            </a:r>
          </a:p>
        </p:txBody>
      </p:sp>
      <p:sp>
        <p:nvSpPr>
          <p:cNvPr id="3" name="Inhaltsplatzhalter 2">
            <a:extLst>
              <a:ext uri="{FF2B5EF4-FFF2-40B4-BE49-F238E27FC236}">
                <a16:creationId xmlns:a16="http://schemas.microsoft.com/office/drawing/2014/main" id="{B56E4FB6-557F-E5CE-E589-E6A96D7D6D43}"/>
              </a:ext>
            </a:extLst>
          </p:cNvPr>
          <p:cNvSpPr>
            <a:spLocks noGrp="1"/>
          </p:cNvSpPr>
          <p:nvPr>
            <p:ph idx="1"/>
          </p:nvPr>
        </p:nvSpPr>
        <p:spPr/>
        <p:txBody>
          <a:bodyPr/>
          <a:lstStyle/>
          <a:p>
            <a:r>
              <a:rPr lang="de-DE" dirty="0"/>
              <a:t>„Die Macht ist nicht etwas, was man erwirbt, wegnimmt, teilt, was man bewahrt oder verliert; die Macht ist etwas, was sich von unzähligen Punkten aus und im Spiel ungleicher und beweglicher Beziehungen vollzieht.“</a:t>
            </a:r>
          </a:p>
          <a:p>
            <a:r>
              <a:rPr lang="de-DE" dirty="0"/>
              <a:t>Behauptung: Zitat aus „Star Wars“ von Darth Vader</a:t>
            </a:r>
          </a:p>
          <a:p>
            <a:r>
              <a:rPr lang="de-DE" dirty="0"/>
              <a:t>Lösung: Falsch, Michel Foucault, „Sexualität und Wahrheit“</a:t>
            </a:r>
          </a:p>
        </p:txBody>
      </p:sp>
    </p:spTree>
    <p:extLst>
      <p:ext uri="{BB962C8B-B14F-4D97-AF65-F5344CB8AC3E}">
        <p14:creationId xmlns:p14="http://schemas.microsoft.com/office/powerpoint/2010/main" val="179747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1) Tod der Wahrheit</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vert="horz" lIns="91440" tIns="45720" rIns="91440" bIns="45720" rtlCol="0" anchor="t">
            <a:normAutofit/>
          </a:bodyPr>
          <a:lstStyle/>
          <a:p>
            <a:r>
              <a:rPr lang="de-DE" dirty="0"/>
              <a:t>„Neuer Tiefpunkt?! Russische Soldaten haben in den eroberten Gebieten in der Ukraine Krankenhäuser geplündert. Dabei wurden auch Brutkästen gestohlen in denen zum Teil noch Frühgeborene lagen, die hilflos zurückgelassen wurden“</a:t>
            </a:r>
          </a:p>
          <a:p>
            <a:r>
              <a:rPr lang="de-DE" dirty="0"/>
              <a:t>Behauptung: eine anti-russische Falschbehauptung, wiederholt in (unseriöseren) deutschen Medien aus </a:t>
            </a:r>
            <a:r>
              <a:rPr lang="de-DE"/>
              <a:t>dem Herbst 2022</a:t>
            </a:r>
            <a:endParaRPr lang="de-DE" dirty="0"/>
          </a:p>
          <a:p>
            <a:r>
              <a:rPr lang="de-DE" dirty="0"/>
              <a:t>Lösung: </a:t>
            </a:r>
            <a:r>
              <a:rPr lang="de-DE" dirty="0">
                <a:solidFill>
                  <a:srgbClr val="FF0000"/>
                </a:solidFill>
              </a:rPr>
              <a:t>falsch</a:t>
            </a:r>
            <a:r>
              <a:rPr lang="de-DE" dirty="0"/>
              <a:t>, das war eine anti-irakische Falschbehauptung aus dem Jahr 1990, geplant von den US-Geheimdiensten, um die Stimmung für einen Krieg gegen den Irak zu verschärfen.</a:t>
            </a:r>
          </a:p>
          <a:p>
            <a:endParaRPr lang="de-DE" dirty="0"/>
          </a:p>
          <a:p>
            <a:endParaRPr lang="de-DE" dirty="0"/>
          </a:p>
        </p:txBody>
      </p:sp>
    </p:spTree>
    <p:extLst>
      <p:ext uri="{BB962C8B-B14F-4D97-AF65-F5344CB8AC3E}">
        <p14:creationId xmlns:p14="http://schemas.microsoft.com/office/powerpoint/2010/main" val="93396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2 Wir wollen den Krieg nicht</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normAutofit/>
          </a:bodyPr>
          <a:lstStyle/>
          <a:p>
            <a:r>
              <a:rPr lang="de-DE" dirty="0"/>
              <a:t>„Aber wir sind aus dem großen Kampf für die Freiheit neu erwachsen: dem Kampf zwischen Demokratie und Autokratie, zwischen Freiheit und Unterdrückung, zwischen einer regelbasierten Ordnung und einer Ordnung, die von roher Gewalt beherrscht wird. In diesem Kampf muss uns Folgendes klar sein: Auch diese Schlacht wird nicht in Tagen oder Monaten gewonnen werden. Wir müssen uns für den langen Kampf, der vor uns liegt, wappnen.“</a:t>
            </a:r>
          </a:p>
          <a:p>
            <a:r>
              <a:rPr lang="de-DE" dirty="0"/>
              <a:t>Behauptung: Deutsche Übersetzung der Rede von </a:t>
            </a:r>
            <a:r>
              <a:rPr lang="de-DE" b="1" dirty="0"/>
              <a:t>Joe Biden</a:t>
            </a:r>
            <a:r>
              <a:rPr lang="de-DE" dirty="0"/>
              <a:t>, </a:t>
            </a:r>
            <a:r>
              <a:rPr lang="de-DE" b="1" dirty="0"/>
              <a:t>26. März 2022</a:t>
            </a:r>
            <a:r>
              <a:rPr lang="de-DE" dirty="0"/>
              <a:t> in Warschau</a:t>
            </a:r>
          </a:p>
          <a:p>
            <a:r>
              <a:rPr lang="de-DE" dirty="0"/>
              <a:t>Lösung: </a:t>
            </a:r>
            <a:r>
              <a:rPr lang="de-DE" dirty="0">
                <a:solidFill>
                  <a:schemeClr val="accent6">
                    <a:lumMod val="75000"/>
                  </a:schemeClr>
                </a:solidFill>
              </a:rPr>
              <a:t>Richtig!</a:t>
            </a:r>
          </a:p>
          <a:p>
            <a:endParaRPr lang="de-DE" dirty="0"/>
          </a:p>
          <a:p>
            <a:endParaRPr lang="de-DE" dirty="0"/>
          </a:p>
        </p:txBody>
      </p:sp>
    </p:spTree>
    <p:extLst>
      <p:ext uri="{BB962C8B-B14F-4D97-AF65-F5344CB8AC3E}">
        <p14:creationId xmlns:p14="http://schemas.microsoft.com/office/powerpoint/2010/main" val="1702616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3 Der Führer des Gegners stets in der Schuld</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normAutofit/>
          </a:bodyPr>
          <a:lstStyle/>
          <a:p>
            <a:r>
              <a:rPr lang="en-US" dirty="0"/>
              <a:t>"He (Putin) is beginning to realize the desperate character of the adventure on which the president embarked when he made this wanton war.“ (</a:t>
            </a:r>
            <a:r>
              <a:rPr lang="de-DE" dirty="0"/>
              <a:t>"Er (Putin) beginnt den verzweifelten Charakter des Abenteuers zu erkennen, auf das sich der Präsident eingelassen hat, als er diesen mutwilligen Krieg begann.)“</a:t>
            </a:r>
          </a:p>
          <a:p>
            <a:r>
              <a:rPr lang="de-DE" dirty="0"/>
              <a:t>Herkunft: </a:t>
            </a:r>
            <a:r>
              <a:rPr lang="de-DE" b="1" dirty="0"/>
              <a:t>António Guterres, </a:t>
            </a:r>
            <a:r>
              <a:rPr lang="de-DE" dirty="0"/>
              <a:t>Rede vor der UN am </a:t>
            </a:r>
            <a:r>
              <a:rPr lang="de-DE" b="1" dirty="0"/>
              <a:t>01.10.2022</a:t>
            </a:r>
            <a:r>
              <a:rPr lang="de-DE" dirty="0"/>
              <a:t>, mit Bezug auf die ukrainische Gegenoffensive.</a:t>
            </a:r>
          </a:p>
          <a:p>
            <a:r>
              <a:rPr lang="de-DE" b="1" dirty="0"/>
              <a:t>Lösung: </a:t>
            </a:r>
            <a:r>
              <a:rPr lang="de-DE" b="1" dirty="0">
                <a:solidFill>
                  <a:srgbClr val="FF0000"/>
                </a:solidFill>
              </a:rPr>
              <a:t>Falsch</a:t>
            </a:r>
            <a:r>
              <a:rPr lang="de-DE" b="1" dirty="0"/>
              <a:t>, </a:t>
            </a:r>
            <a:r>
              <a:rPr lang="de-DE" dirty="0"/>
              <a:t>ist ein Zitat aus </a:t>
            </a:r>
            <a:r>
              <a:rPr lang="de-DE" b="1" dirty="0"/>
              <a:t>der Daily Mail, 1.10.1914: „</a:t>
            </a:r>
            <a:r>
              <a:rPr lang="en-US" dirty="0"/>
              <a:t>He is beginning to realize the desperate character of the adventure on which the Kaiser embarked when he made this wanton war.”</a:t>
            </a:r>
            <a:r>
              <a:rPr lang="de-DE" dirty="0"/>
              <a:t> </a:t>
            </a:r>
          </a:p>
        </p:txBody>
      </p:sp>
    </p:spTree>
    <p:extLst>
      <p:ext uri="{BB962C8B-B14F-4D97-AF65-F5344CB8AC3E}">
        <p14:creationId xmlns:p14="http://schemas.microsoft.com/office/powerpoint/2010/main" val="189611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4) Der Gegner ist das große Böse:</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lstStyle/>
          <a:p>
            <a:r>
              <a:rPr lang="en-US" dirty="0"/>
              <a:t>“We are fighting to defeat the most dangerous conspiracy ever plotted against the liberty of nations, carefully, </a:t>
            </a:r>
            <a:r>
              <a:rPr lang="en-US" dirty="0" err="1"/>
              <a:t>skilfully</a:t>
            </a:r>
            <a:r>
              <a:rPr lang="en-US" dirty="0"/>
              <a:t>, insidiously, clandestinely planned in every detail with ruthless, cynical determination.“</a:t>
            </a:r>
          </a:p>
          <a:p>
            <a:r>
              <a:rPr lang="en-US" dirty="0" err="1"/>
              <a:t>Herkunft</a:t>
            </a:r>
            <a:r>
              <a:rPr lang="en-US" dirty="0"/>
              <a:t>: </a:t>
            </a:r>
            <a:r>
              <a:rPr lang="en-US" dirty="0" err="1"/>
              <a:t>Noch</a:t>
            </a:r>
            <a:r>
              <a:rPr lang="en-US" dirty="0"/>
              <a:t> </a:t>
            </a:r>
            <a:r>
              <a:rPr lang="en-US" dirty="0" err="1"/>
              <a:t>ein</a:t>
            </a:r>
            <a:r>
              <a:rPr lang="en-US" dirty="0"/>
              <a:t> </a:t>
            </a:r>
            <a:r>
              <a:rPr lang="en-US" dirty="0" err="1"/>
              <a:t>Zitat</a:t>
            </a:r>
            <a:r>
              <a:rPr lang="en-US" dirty="0"/>
              <a:t> </a:t>
            </a:r>
            <a:r>
              <a:rPr lang="en-US" dirty="0" err="1"/>
              <a:t>aus</a:t>
            </a:r>
            <a:r>
              <a:rPr lang="en-US" dirty="0"/>
              <a:t> der Rede von US-</a:t>
            </a:r>
            <a:r>
              <a:rPr lang="en-US" dirty="0" err="1"/>
              <a:t>Präsident</a:t>
            </a:r>
            <a:r>
              <a:rPr lang="en-US" dirty="0"/>
              <a:t>  </a:t>
            </a:r>
            <a:r>
              <a:rPr lang="en-US" b="1" dirty="0"/>
              <a:t>Joe Biden, 26.März 2022 </a:t>
            </a:r>
            <a:r>
              <a:rPr lang="en-US" dirty="0"/>
              <a:t>in </a:t>
            </a:r>
            <a:r>
              <a:rPr lang="en-US" dirty="0" err="1"/>
              <a:t>Warschau</a:t>
            </a:r>
            <a:endParaRPr lang="en-US" dirty="0"/>
          </a:p>
          <a:p>
            <a:r>
              <a:rPr lang="en-US" dirty="0" err="1"/>
              <a:t>Lösung</a:t>
            </a:r>
            <a:r>
              <a:rPr lang="en-US" dirty="0"/>
              <a:t>: </a:t>
            </a:r>
            <a:r>
              <a:rPr lang="en-US" dirty="0" err="1">
                <a:solidFill>
                  <a:srgbClr val="FF0000"/>
                </a:solidFill>
              </a:rPr>
              <a:t>Falsch</a:t>
            </a:r>
            <a:r>
              <a:rPr lang="en-US" dirty="0"/>
              <a:t> (Mr. </a:t>
            </a:r>
            <a:r>
              <a:rPr lang="en-US" b="1" dirty="0"/>
              <a:t>Lloyd George</a:t>
            </a:r>
            <a:r>
              <a:rPr lang="en-US" dirty="0"/>
              <a:t>, </a:t>
            </a:r>
            <a:r>
              <a:rPr lang="en-US" dirty="0" err="1"/>
              <a:t>Britischer</a:t>
            </a:r>
            <a:r>
              <a:rPr lang="en-US" dirty="0"/>
              <a:t> </a:t>
            </a:r>
            <a:r>
              <a:rPr lang="en-US" dirty="0" err="1"/>
              <a:t>Premierminister</a:t>
            </a:r>
            <a:r>
              <a:rPr lang="en-US" dirty="0"/>
              <a:t>, </a:t>
            </a:r>
            <a:r>
              <a:rPr lang="en-US" b="1" dirty="0"/>
              <a:t>August 4, 1917</a:t>
            </a:r>
            <a:r>
              <a:rPr lang="en-US" dirty="0"/>
              <a:t>.)</a:t>
            </a:r>
            <a:endParaRPr lang="de-DE" dirty="0"/>
          </a:p>
        </p:txBody>
      </p:sp>
    </p:spTree>
    <p:extLst>
      <p:ext uri="{BB962C8B-B14F-4D97-AF65-F5344CB8AC3E}">
        <p14:creationId xmlns:p14="http://schemas.microsoft.com/office/powerpoint/2010/main" val="175913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5 Kriegsziele </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normAutofit fontScale="92500"/>
          </a:bodyPr>
          <a:lstStyle/>
          <a:p>
            <a:r>
              <a:rPr lang="en-US" dirty="0"/>
              <a:t>“It means next that room must be found and kept for the independent existence and free development of the smaller nationalities, each with a corporate consciousness of its own.” (</a:t>
            </a:r>
            <a:r>
              <a:rPr lang="de-DE" dirty="0"/>
              <a:t>Es bedeutet weiter, dass Raum für die unabhängige Existenz und freie Entfaltung der kleineren Nationalitäten mit jeweils eigenem Nationalbewusstsein gefunden und erhalten werden muss.)</a:t>
            </a:r>
            <a:endParaRPr lang="en-US" dirty="0"/>
          </a:p>
          <a:p>
            <a:r>
              <a:rPr lang="en-US" dirty="0" err="1"/>
              <a:t>Behauptung</a:t>
            </a:r>
            <a:r>
              <a:rPr lang="en-US" dirty="0"/>
              <a:t>: </a:t>
            </a:r>
            <a:r>
              <a:rPr lang="en-US" dirty="0" err="1"/>
              <a:t>Zitat</a:t>
            </a:r>
            <a:r>
              <a:rPr lang="en-US" dirty="0"/>
              <a:t> </a:t>
            </a:r>
            <a:r>
              <a:rPr lang="en-US" dirty="0" err="1"/>
              <a:t>aus</a:t>
            </a:r>
            <a:r>
              <a:rPr lang="en-US" dirty="0"/>
              <a:t> </a:t>
            </a:r>
            <a:r>
              <a:rPr lang="en-US" dirty="0" err="1"/>
              <a:t>einer</a:t>
            </a:r>
            <a:r>
              <a:rPr lang="en-US" dirty="0"/>
              <a:t> Rede </a:t>
            </a:r>
            <a:r>
              <a:rPr lang="en-US" dirty="0" err="1"/>
              <a:t>vom</a:t>
            </a:r>
            <a:r>
              <a:rPr lang="en-US" dirty="0"/>
              <a:t> </a:t>
            </a:r>
            <a:r>
              <a:rPr lang="en-US" dirty="0" err="1"/>
              <a:t>damaligen</a:t>
            </a:r>
            <a:r>
              <a:rPr lang="en-US" dirty="0"/>
              <a:t> Premier </a:t>
            </a:r>
            <a:r>
              <a:rPr lang="en-US" b="1" dirty="0"/>
              <a:t>Boris Johnson </a:t>
            </a:r>
            <a:r>
              <a:rPr lang="en-US" dirty="0"/>
              <a:t>am </a:t>
            </a:r>
            <a:r>
              <a:rPr lang="en-US" b="1" dirty="0"/>
              <a:t>26.09.2022</a:t>
            </a:r>
            <a:r>
              <a:rPr lang="en-US" dirty="0"/>
              <a:t> </a:t>
            </a:r>
            <a:r>
              <a:rPr lang="en-US" dirty="0" err="1"/>
              <a:t>zu</a:t>
            </a:r>
            <a:r>
              <a:rPr lang="en-US" dirty="0"/>
              <a:t> den </a:t>
            </a:r>
            <a:r>
              <a:rPr lang="en-US" dirty="0" err="1"/>
              <a:t>Zielen</a:t>
            </a:r>
            <a:r>
              <a:rPr lang="en-US" dirty="0"/>
              <a:t> der </a:t>
            </a:r>
            <a:r>
              <a:rPr lang="en-US" dirty="0" err="1"/>
              <a:t>Unterstützung</a:t>
            </a:r>
            <a:r>
              <a:rPr lang="en-US" dirty="0"/>
              <a:t> für die Ukraine</a:t>
            </a:r>
          </a:p>
          <a:p>
            <a:r>
              <a:rPr lang="en-US" dirty="0" err="1"/>
              <a:t>Lösung</a:t>
            </a:r>
            <a:r>
              <a:rPr lang="en-US" dirty="0"/>
              <a:t>: </a:t>
            </a:r>
            <a:r>
              <a:rPr lang="en-US" dirty="0" err="1">
                <a:solidFill>
                  <a:srgbClr val="FF0000"/>
                </a:solidFill>
              </a:rPr>
              <a:t>Falsch</a:t>
            </a:r>
            <a:r>
              <a:rPr lang="en-US" dirty="0"/>
              <a:t> (Mr. </a:t>
            </a:r>
            <a:r>
              <a:rPr lang="en-US" b="1" dirty="0"/>
              <a:t>Asquith</a:t>
            </a:r>
            <a:r>
              <a:rPr lang="en-US" dirty="0"/>
              <a:t>, Prime Minister of Great Britain on War Aims, </a:t>
            </a:r>
            <a:r>
              <a:rPr lang="en-US" b="1" dirty="0"/>
              <a:t>September 26, 1914</a:t>
            </a:r>
            <a:r>
              <a:rPr lang="en-US" dirty="0"/>
              <a:t>, </a:t>
            </a:r>
            <a:r>
              <a:rPr lang="en-US" dirty="0" err="1"/>
              <a:t>als</a:t>
            </a:r>
            <a:r>
              <a:rPr lang="en-US" dirty="0"/>
              <a:t> </a:t>
            </a:r>
            <a:r>
              <a:rPr lang="en-US" dirty="0" err="1"/>
              <a:t>ein</a:t>
            </a:r>
            <a:r>
              <a:rPr lang="en-US" dirty="0"/>
              <a:t> </a:t>
            </a:r>
            <a:r>
              <a:rPr lang="en-US" dirty="0" err="1"/>
              <a:t>Kriegsziel</a:t>
            </a:r>
            <a:r>
              <a:rPr lang="en-US" dirty="0"/>
              <a:t> für die </a:t>
            </a:r>
            <a:r>
              <a:rPr lang="en-US" dirty="0" err="1"/>
              <a:t>Beteiligung</a:t>
            </a:r>
            <a:r>
              <a:rPr lang="en-US" dirty="0"/>
              <a:t> </a:t>
            </a:r>
            <a:r>
              <a:rPr lang="en-US" dirty="0" err="1"/>
              <a:t>Großbritanniens</a:t>
            </a:r>
            <a:r>
              <a:rPr lang="en-US" dirty="0"/>
              <a:t> am </a:t>
            </a:r>
            <a:r>
              <a:rPr lang="en-US" dirty="0" err="1"/>
              <a:t>ersten</a:t>
            </a:r>
            <a:r>
              <a:rPr lang="en-US" dirty="0"/>
              <a:t> </a:t>
            </a:r>
            <a:r>
              <a:rPr lang="en-US" dirty="0" err="1"/>
              <a:t>Weltkrieg</a:t>
            </a:r>
            <a:r>
              <a:rPr lang="en-US" dirty="0"/>
              <a:t> </a:t>
            </a:r>
            <a:r>
              <a:rPr lang="en-US" dirty="0" err="1"/>
              <a:t>zur</a:t>
            </a:r>
            <a:r>
              <a:rPr lang="en-US" dirty="0"/>
              <a:t> </a:t>
            </a:r>
            <a:r>
              <a:rPr lang="en-US" dirty="0" err="1"/>
              <a:t>Verteidigung</a:t>
            </a:r>
            <a:r>
              <a:rPr lang="en-US" dirty="0"/>
              <a:t> der </a:t>
            </a:r>
            <a:r>
              <a:rPr lang="en-US" dirty="0" err="1"/>
              <a:t>Unabhängigkeit</a:t>
            </a:r>
            <a:r>
              <a:rPr lang="en-US" dirty="0"/>
              <a:t> </a:t>
            </a:r>
            <a:r>
              <a:rPr lang="en-US" dirty="0" err="1"/>
              <a:t>Belgiens</a:t>
            </a:r>
            <a:r>
              <a:rPr lang="en-US" dirty="0"/>
              <a:t>)</a:t>
            </a:r>
            <a:endParaRPr lang="de-DE" dirty="0"/>
          </a:p>
        </p:txBody>
      </p:sp>
    </p:spTree>
    <p:extLst>
      <p:ext uri="{BB962C8B-B14F-4D97-AF65-F5344CB8AC3E}">
        <p14:creationId xmlns:p14="http://schemas.microsoft.com/office/powerpoint/2010/main" val="174292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6 Der Feind macht uns nur stärker.</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lstStyle/>
          <a:p>
            <a:r>
              <a:rPr lang="de-DE" dirty="0"/>
              <a:t>„Wir haben die innere Stärke Europas wieder an die Oberfläche gebracht. Putin wird scheitern, Europa wird siegen“.</a:t>
            </a:r>
          </a:p>
          <a:p>
            <a:r>
              <a:rPr lang="de-DE" dirty="0"/>
              <a:t>Behauptung: </a:t>
            </a:r>
            <a:r>
              <a:rPr lang="de-DE" b="1" dirty="0"/>
              <a:t>Ursula von der Leyen, 14.09.2022</a:t>
            </a:r>
            <a:r>
              <a:rPr lang="de-DE" dirty="0"/>
              <a:t>, Rede zur Lage der Union</a:t>
            </a:r>
          </a:p>
          <a:p>
            <a:r>
              <a:rPr lang="de-DE" dirty="0"/>
              <a:t>Lösung: </a:t>
            </a:r>
            <a:r>
              <a:rPr lang="de-DE" dirty="0">
                <a:solidFill>
                  <a:schemeClr val="accent6">
                    <a:lumMod val="75000"/>
                  </a:schemeClr>
                </a:solidFill>
              </a:rPr>
              <a:t>Richtig.</a:t>
            </a:r>
          </a:p>
        </p:txBody>
      </p:sp>
    </p:spTree>
    <p:extLst>
      <p:ext uri="{BB962C8B-B14F-4D97-AF65-F5344CB8AC3E}">
        <p14:creationId xmlns:p14="http://schemas.microsoft.com/office/powerpoint/2010/main" val="254770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D8590-BC28-1311-F997-ABCDB35E2673}"/>
              </a:ext>
            </a:extLst>
          </p:cNvPr>
          <p:cNvSpPr>
            <a:spLocks noGrp="1"/>
          </p:cNvSpPr>
          <p:nvPr>
            <p:ph type="title"/>
          </p:nvPr>
        </p:nvSpPr>
        <p:spPr/>
        <p:txBody>
          <a:bodyPr/>
          <a:lstStyle/>
          <a:p>
            <a:r>
              <a:rPr lang="de-DE" dirty="0"/>
              <a:t>Zitat 7 Das gegnerische Lager trägt die Verantwortung</a:t>
            </a:r>
          </a:p>
        </p:txBody>
      </p:sp>
      <p:sp>
        <p:nvSpPr>
          <p:cNvPr id="3" name="Inhaltsplatzhalter 2">
            <a:extLst>
              <a:ext uri="{FF2B5EF4-FFF2-40B4-BE49-F238E27FC236}">
                <a16:creationId xmlns:a16="http://schemas.microsoft.com/office/drawing/2014/main" id="{A2ACBAB9-5849-1287-AF64-FE72511CEF49}"/>
              </a:ext>
            </a:extLst>
          </p:cNvPr>
          <p:cNvSpPr>
            <a:spLocks noGrp="1"/>
          </p:cNvSpPr>
          <p:nvPr>
            <p:ph idx="1"/>
          </p:nvPr>
        </p:nvSpPr>
        <p:spPr/>
        <p:txBody>
          <a:bodyPr/>
          <a:lstStyle/>
          <a:p>
            <a:r>
              <a:rPr lang="en-US" dirty="0"/>
              <a:t>[Our enemies ambition] "for years had been turned to surround us with a ring of enemies in order to strangle us"</a:t>
            </a:r>
          </a:p>
          <a:p>
            <a:r>
              <a:rPr lang="en-US" dirty="0" err="1"/>
              <a:t>Behauptung</a:t>
            </a:r>
            <a:r>
              <a:rPr lang="en-US" dirty="0"/>
              <a:t>: </a:t>
            </a:r>
            <a:r>
              <a:rPr lang="en-US" b="1" dirty="0"/>
              <a:t>Vladimir Putin </a:t>
            </a:r>
            <a:r>
              <a:rPr lang="en-US" b="1" dirty="0" err="1"/>
              <a:t>Oktober</a:t>
            </a:r>
            <a:r>
              <a:rPr lang="en-US" b="1" dirty="0"/>
              <a:t> 2022 </a:t>
            </a:r>
            <a:r>
              <a:rPr lang="en-US" dirty="0" err="1"/>
              <a:t>zur</a:t>
            </a:r>
            <a:r>
              <a:rPr lang="en-US" dirty="0"/>
              <a:t> Rolle der NATO und </a:t>
            </a:r>
            <a:r>
              <a:rPr lang="en-US" dirty="0" err="1"/>
              <a:t>ihren</a:t>
            </a:r>
            <a:r>
              <a:rPr lang="en-US" dirty="0"/>
              <a:t> </a:t>
            </a:r>
            <a:r>
              <a:rPr lang="en-US" dirty="0" err="1"/>
              <a:t>Zielen</a:t>
            </a:r>
            <a:r>
              <a:rPr lang="en-US" dirty="0"/>
              <a:t> und </a:t>
            </a:r>
            <a:r>
              <a:rPr lang="en-US" dirty="0" err="1"/>
              <a:t>Auswirkungen</a:t>
            </a:r>
            <a:r>
              <a:rPr lang="en-US" dirty="0"/>
              <a:t> auf </a:t>
            </a:r>
            <a:r>
              <a:rPr lang="en-US" dirty="0" err="1"/>
              <a:t>Russland</a:t>
            </a:r>
            <a:endParaRPr lang="en-US" dirty="0"/>
          </a:p>
          <a:p>
            <a:r>
              <a:rPr lang="en-US" dirty="0" err="1"/>
              <a:t>Lösung</a:t>
            </a:r>
            <a:r>
              <a:rPr lang="en-US" dirty="0"/>
              <a:t>: </a:t>
            </a:r>
            <a:r>
              <a:rPr lang="en-US" dirty="0">
                <a:solidFill>
                  <a:schemeClr val="accent2"/>
                </a:solidFill>
              </a:rPr>
              <a:t>Hat er so </a:t>
            </a:r>
            <a:r>
              <a:rPr lang="en-US" dirty="0" err="1">
                <a:solidFill>
                  <a:schemeClr val="accent2"/>
                </a:solidFill>
              </a:rPr>
              <a:t>ähnlich</a:t>
            </a:r>
            <a:r>
              <a:rPr lang="en-US" dirty="0">
                <a:solidFill>
                  <a:schemeClr val="accent2"/>
                </a:solidFill>
              </a:rPr>
              <a:t> </a:t>
            </a:r>
            <a:r>
              <a:rPr lang="en-US" dirty="0" err="1">
                <a:solidFill>
                  <a:schemeClr val="accent2"/>
                </a:solidFill>
              </a:rPr>
              <a:t>gesagt</a:t>
            </a:r>
            <a:r>
              <a:rPr lang="en-US" dirty="0"/>
              <a:t>, das </a:t>
            </a:r>
            <a:r>
              <a:rPr lang="en-US" dirty="0" err="1"/>
              <a:t>Zitat</a:t>
            </a:r>
            <a:r>
              <a:rPr lang="en-US" dirty="0"/>
              <a:t> </a:t>
            </a:r>
            <a:r>
              <a:rPr lang="en-US" dirty="0" err="1"/>
              <a:t>stammt</a:t>
            </a:r>
            <a:r>
              <a:rPr lang="en-US" dirty="0"/>
              <a:t> </a:t>
            </a:r>
            <a:r>
              <a:rPr lang="en-US" dirty="0" err="1"/>
              <a:t>jedoch</a:t>
            </a:r>
            <a:r>
              <a:rPr lang="en-US" dirty="0"/>
              <a:t> </a:t>
            </a:r>
            <a:r>
              <a:rPr lang="en-US" dirty="0" err="1"/>
              <a:t>aus</a:t>
            </a:r>
            <a:r>
              <a:rPr lang="en-US" dirty="0"/>
              <a:t> dem </a:t>
            </a:r>
            <a:r>
              <a:rPr lang="en-US" b="1" dirty="0" err="1"/>
              <a:t>Oktober</a:t>
            </a:r>
            <a:r>
              <a:rPr lang="en-US" b="1" dirty="0"/>
              <a:t> 1914 von Prinz </a:t>
            </a:r>
            <a:r>
              <a:rPr lang="en-US" b="1" dirty="0" err="1"/>
              <a:t>Rupprecht</a:t>
            </a:r>
            <a:r>
              <a:rPr lang="en-US" b="1" dirty="0"/>
              <a:t> von Bayern </a:t>
            </a:r>
            <a:r>
              <a:rPr lang="en-US" dirty="0"/>
              <a:t>und </a:t>
            </a:r>
            <a:r>
              <a:rPr lang="en-US" dirty="0" err="1"/>
              <a:t>meinte</a:t>
            </a:r>
            <a:r>
              <a:rPr lang="en-US" dirty="0"/>
              <a:t> die </a:t>
            </a:r>
            <a:r>
              <a:rPr lang="en-US" dirty="0" err="1"/>
              <a:t>Gegner</a:t>
            </a:r>
            <a:r>
              <a:rPr lang="en-US" dirty="0"/>
              <a:t> </a:t>
            </a:r>
            <a:r>
              <a:rPr lang="en-US" dirty="0" err="1"/>
              <a:t>Deutschlands</a:t>
            </a:r>
            <a:r>
              <a:rPr lang="en-US" dirty="0"/>
              <a:t> </a:t>
            </a:r>
            <a:r>
              <a:rPr lang="en-US" dirty="0" err="1"/>
              <a:t>im</a:t>
            </a:r>
            <a:r>
              <a:rPr lang="en-US" dirty="0"/>
              <a:t> </a:t>
            </a:r>
            <a:r>
              <a:rPr lang="en-US" dirty="0" err="1"/>
              <a:t>ersten</a:t>
            </a:r>
            <a:r>
              <a:rPr lang="en-US" dirty="0"/>
              <a:t> </a:t>
            </a:r>
            <a:r>
              <a:rPr lang="en-US" dirty="0" err="1"/>
              <a:t>Weltkrieg</a:t>
            </a:r>
            <a:r>
              <a:rPr lang="en-US" dirty="0"/>
              <a:t>.</a:t>
            </a:r>
            <a:endParaRPr lang="de-DE" dirty="0"/>
          </a:p>
        </p:txBody>
      </p:sp>
    </p:spTree>
    <p:extLst>
      <p:ext uri="{BB962C8B-B14F-4D97-AF65-F5344CB8AC3E}">
        <p14:creationId xmlns:p14="http://schemas.microsoft.com/office/powerpoint/2010/main" val="67183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edf21df-748e-4d45-a687-8a90ba2e9170">
      <Terms xmlns="http://schemas.microsoft.com/office/infopath/2007/PartnerControls"/>
    </lcf76f155ced4ddcb4097134ff3c332f>
    <TaxCatchAll xmlns="51379cdd-8e66-40e9-88b5-78f24695576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9FD9AF14169B8244AF71D88A15B51B7A" ma:contentTypeVersion="14" ma:contentTypeDescription="Ein neues Dokument erstellen." ma:contentTypeScope="" ma:versionID="b44d6c4a5fd83d01e6b50cfb973105b8">
  <xsd:schema xmlns:xsd="http://www.w3.org/2001/XMLSchema" xmlns:xs="http://www.w3.org/2001/XMLSchema" xmlns:p="http://schemas.microsoft.com/office/2006/metadata/properties" xmlns:ns2="2edf21df-748e-4d45-a687-8a90ba2e9170" xmlns:ns3="51379cdd-8e66-40e9-88b5-78f24695576e" targetNamespace="http://schemas.microsoft.com/office/2006/metadata/properties" ma:root="true" ma:fieldsID="d4a276048d882ff9c5d4df280f06ddc3" ns2:_="" ns3:_="">
    <xsd:import namespace="2edf21df-748e-4d45-a687-8a90ba2e9170"/>
    <xsd:import namespace="51379cdd-8e66-40e9-88b5-78f24695576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df21df-748e-4d45-a687-8a90ba2e91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ildmarkierungen"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1379cdd-8e66-40e9-88b5-78f24695576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10dc0dc8-8a1b-4459-9aad-e9d4e8f74927}" ma:internalName="TaxCatchAll" ma:showField="CatchAllData" ma:web="51379cdd-8e66-40e9-88b5-78f24695576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4B16DF-EE3D-4664-BFE3-EB5809B9E3D3}">
  <ds:schemaRefs>
    <ds:schemaRef ds:uri="http://schemas.microsoft.com/sharepoint/v3/contenttype/forms"/>
  </ds:schemaRefs>
</ds:datastoreItem>
</file>

<file path=customXml/itemProps2.xml><?xml version="1.0" encoding="utf-8"?>
<ds:datastoreItem xmlns:ds="http://schemas.openxmlformats.org/officeDocument/2006/customXml" ds:itemID="{FDF5C12A-B779-486A-A1FC-85C69E5F45C6}">
  <ds:schemaRefs>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27f0f71f-05cd-40c9-b9fe-c4bbd99b0f7e"/>
    <ds:schemaRef ds:uri="http://purl.org/dc/dcmitype/"/>
    <ds:schemaRef ds:uri="http://purl.org/dc/elements/1.1/"/>
    <ds:schemaRef ds:uri="http://purl.org/dc/terms/"/>
    <ds:schemaRef ds:uri="http://schemas.microsoft.com/office/infopath/2007/PartnerControls"/>
    <ds:schemaRef ds:uri="8a7e7a38-b592-4e3a-84e7-5c6d7e41cb2c"/>
    <ds:schemaRef ds:uri="2edf21df-748e-4d45-a687-8a90ba2e9170"/>
    <ds:schemaRef ds:uri="51379cdd-8e66-40e9-88b5-78f24695576e"/>
  </ds:schemaRefs>
</ds:datastoreItem>
</file>

<file path=customXml/itemProps3.xml><?xml version="1.0" encoding="utf-8"?>
<ds:datastoreItem xmlns:ds="http://schemas.openxmlformats.org/officeDocument/2006/customXml" ds:itemID="{40982A17-BA7D-419C-A948-A75485DE9E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df21df-748e-4d45-a687-8a90ba2e9170"/>
    <ds:schemaRef ds:uri="51379cdd-8e66-40e9-88b5-78f246955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1197</Words>
  <Application>Microsoft Office PowerPoint</Application>
  <PresentationFormat>Širokouhlá</PresentationFormat>
  <Paragraphs>52</Paragraphs>
  <Slides>14</Slides>
  <Notes>0</Notes>
  <HiddenSlides>0</HiddenSlides>
  <MMClips>0</MMClips>
  <ScaleCrop>false</ScaleCrop>
  <HeadingPairs>
    <vt:vector size="4" baseType="variant">
      <vt:variant>
        <vt:lpstr>Motív</vt:lpstr>
      </vt:variant>
      <vt:variant>
        <vt:i4>1</vt:i4>
      </vt:variant>
      <vt:variant>
        <vt:lpstr>Nadpisy snímok</vt:lpstr>
      </vt:variant>
      <vt:variant>
        <vt:i4>14</vt:i4>
      </vt:variant>
    </vt:vector>
  </HeadingPairs>
  <TitlesOfParts>
    <vt:vector size="15" baseType="lpstr">
      <vt:lpstr>Office</vt:lpstr>
      <vt:lpstr>Krieg vom Frieden her denken</vt:lpstr>
      <vt:lpstr>0) Das Känguru-Zitate – Marc-Uwe-Kling</vt:lpstr>
      <vt:lpstr>1) Tod der Wahrheit</vt:lpstr>
      <vt:lpstr>Zitat 2 Wir wollen den Krieg nicht</vt:lpstr>
      <vt:lpstr>Zitat 3 Der Führer des Gegners stets in der Schuld</vt:lpstr>
      <vt:lpstr>Zitat 4) Der Gegner ist das große Böse:</vt:lpstr>
      <vt:lpstr>Zitat 5 Kriegsziele </vt:lpstr>
      <vt:lpstr>Zitat 6 Der Feind macht uns nur stärker.</vt:lpstr>
      <vt:lpstr>Zitat 7 Das gegnerische Lager trägt die Verantwortung</vt:lpstr>
      <vt:lpstr>Zitat 8 Wir sind auf der Straße des Sieges, der Feind verliert bereits</vt:lpstr>
      <vt:lpstr>Zitat 9 Russland ist allein verantwortlich für den Krieg </vt:lpstr>
      <vt:lpstr>Nach dem Krieg</vt:lpstr>
      <vt:lpstr>Quelle: http://www.vlib.us/wwi/resources/archives/texts/t050824i/ponsonby.html</vt:lpstr>
      <vt:lpstr>Quellen: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Krieg vom Frieden her denken</dc:title>
  <dc:creator>Marcel Vondermaßen</dc:creator>
  <cp:lastModifiedBy>Marcel Vondermaßen</cp:lastModifiedBy>
  <cp:revision>9</cp:revision>
  <dcterms:created xsi:type="dcterms:W3CDTF">2023-02-08T09:22:27Z</dcterms:created>
  <dcterms:modified xsi:type="dcterms:W3CDTF">2025-11-24T12:13:10Z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0x0101009FD9AF14169B8244AF71D88A15B51B7A</vt:lpwstr>
  </property>
</Properties>
</file>