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257" r:id="rId2"/>
    <p:sldId id="262" r:id="rId3"/>
    <p:sldId id="263" r:id="rId4"/>
    <p:sldId id="270" r:id="rId5"/>
    <p:sldId id="269" r:id="rId6"/>
    <p:sldId id="271" r:id="rId7"/>
    <p:sldId id="264" r:id="rId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3"/>
  </p:normalViewPr>
  <p:slideViewPr>
    <p:cSldViewPr snapToGrid="0" snapToObjects="1">
      <p:cViewPr varScale="1">
        <p:scale>
          <a:sx n="86" d="100"/>
          <a:sy n="86" d="100"/>
        </p:scale>
        <p:origin x="135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-195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A625E2F-4B35-450E-8E6D-692D2ABE6A1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3F0797F-BC14-4A38-95D3-134EDDFFFCB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55C0D088-EA62-4DEA-BA18-3A6FB924763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32BB0560-D061-470D-9958-E2EAAC3C1BD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4830E5-9394-4DF6-B029-723FF1FCF86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C065D49-7DAA-43A9-8A83-D204C861E5A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959A7C6-FAE5-4944-B896-C65C80D8B5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386A1D89-DE12-4FB8-B702-541575E6097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6172FA3D-E3EB-44C5-B908-DCDCDDDA01E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CA4C00DF-05C4-4DA8-A19D-BF063942519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7742ACFD-0240-4CE0-A38D-8F48C84332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075EBC-1AA9-4AFE-95B0-3EE8F577CAE1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>
            <a:extLst>
              <a:ext uri="{FF2B5EF4-FFF2-40B4-BE49-F238E27FC236}">
                <a16:creationId xmlns:a16="http://schemas.microsoft.com/office/drawing/2014/main" id="{06033378-E0AB-4C76-8BBF-EA1A4C5F3B5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172200"/>
            <a:ext cx="7700962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600" b="1"/>
            </a:lvl1pPr>
          </a:lstStyle>
          <a:p>
            <a:fld id="{3D943537-1DBD-435E-87DF-23DFE9A6A363}" type="datetime1">
              <a:rPr lang="de-DE" altLang="de-DE"/>
              <a:pPr/>
              <a:t>07.02.2022</a:t>
            </a:fld>
            <a:r>
              <a:rPr lang="de-DE" altLang="de-DE"/>
              <a:t>, Verfasser [optional] / 16 pt / Zeilenabstand 1-fach</a:t>
            </a:r>
          </a:p>
        </p:txBody>
      </p:sp>
      <p:pic>
        <p:nvPicPr>
          <p:cNvPr id="4108" name="Picture 12">
            <a:extLst>
              <a:ext uri="{FF2B5EF4-FFF2-40B4-BE49-F238E27FC236}">
                <a16:creationId xmlns:a16="http://schemas.microsoft.com/office/drawing/2014/main" id="{A12A1BFB-6F65-4778-8B31-3AB0D910A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358775"/>
            <a:ext cx="2806700" cy="72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Line 13">
            <a:extLst>
              <a:ext uri="{FF2B5EF4-FFF2-40B4-BE49-F238E27FC236}">
                <a16:creationId xmlns:a16="http://schemas.microsoft.com/office/drawing/2014/main" id="{AEECF802-ACE7-4D84-AE16-EDFE1C05DD7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138" y="1258888"/>
            <a:ext cx="77057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13" name="Rectangle 17">
            <a:extLst>
              <a:ext uri="{FF2B5EF4-FFF2-40B4-BE49-F238E27FC236}">
                <a16:creationId xmlns:a16="http://schemas.microsoft.com/office/drawing/2014/main" id="{7D0A289F-1411-4C39-95E1-DE6CDB6622B4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19138" y="5194300"/>
            <a:ext cx="7700962" cy="803275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de-DE" altLang="de-DE" noProof="0"/>
              <a:t>Master-Untertitelformat bearbeiten</a:t>
            </a:r>
          </a:p>
        </p:txBody>
      </p:sp>
      <p:sp>
        <p:nvSpPr>
          <p:cNvPr id="4116" name="Rectangle 20">
            <a:extLst>
              <a:ext uri="{FF2B5EF4-FFF2-40B4-BE49-F238E27FC236}">
                <a16:creationId xmlns:a16="http://schemas.microsoft.com/office/drawing/2014/main" id="{479F496D-0E5D-4497-83F6-BB3F7256FB12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719138" y="4672013"/>
            <a:ext cx="7700962" cy="427037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altLang="de-DE" noProof="0"/>
              <a:t>Mastertitelformat bearbeiten</a:t>
            </a:r>
          </a:p>
        </p:txBody>
      </p:sp>
      <p:sp>
        <p:nvSpPr>
          <p:cNvPr id="4141" name="Rectangle 45">
            <a:extLst>
              <a:ext uri="{FF2B5EF4-FFF2-40B4-BE49-F238E27FC236}">
                <a16:creationId xmlns:a16="http://schemas.microsoft.com/office/drawing/2014/main" id="{C01C0F39-3D92-4B4F-94D7-294384103B3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14775" y="927100"/>
            <a:ext cx="450532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b="1">
                <a:solidFill>
                  <a:schemeClr val="tx2"/>
                </a:solidFill>
              </a:defRPr>
            </a:lvl1pPr>
          </a:lstStyle>
          <a:p>
            <a:r>
              <a:rPr lang="de-DE" altLang="de-DE"/>
              <a:t>&lt;Fachbereich/Institut/Lehrstuhl/Dezernatsabteilung&gt;</a:t>
            </a:r>
          </a:p>
        </p:txBody>
      </p:sp>
      <p:pic>
        <p:nvPicPr>
          <p:cNvPr id="4142" name="Picture 46">
            <a:extLst>
              <a:ext uri="{FF2B5EF4-FFF2-40B4-BE49-F238E27FC236}">
                <a16:creationId xmlns:a16="http://schemas.microsoft.com/office/drawing/2014/main" id="{07A417B6-ADF9-4763-8AD0-82AEB674F0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3" y="371475"/>
            <a:ext cx="1916112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945CA1-2F80-4BD8-9FFF-027D079DE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E5A923C-FDC5-474C-8DEC-5673C1ECC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00F95D-2528-4AB3-8510-435FE0F757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1FF6C8-3075-4376-BF6E-B9C1EF869230}" type="slidenum">
              <a:rPr lang="de-DE" altLang="de-DE"/>
              <a:pPr/>
              <a:t>‹Nr.›</a:t>
            </a:fld>
            <a:r>
              <a:rPr lang="de-DE" altLang="de-DE"/>
              <a:t> | Autor/Verfasser/Thema/Rubrik/Titel etc.	© 2010 Universität Tübingen</a:t>
            </a:r>
          </a:p>
        </p:txBody>
      </p:sp>
    </p:spTree>
    <p:extLst>
      <p:ext uri="{BB962C8B-B14F-4D97-AF65-F5344CB8AC3E}">
        <p14:creationId xmlns:p14="http://schemas.microsoft.com/office/powerpoint/2010/main" val="416016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E583788-039C-453C-BCDD-5DCCA268DC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99225" y="1292225"/>
            <a:ext cx="1925638" cy="48339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D0770BC-957B-4276-A5DC-5FE4F3994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19138" y="1292225"/>
            <a:ext cx="5627687" cy="48339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66EC6DB-A343-418F-BC87-22EC91ADBD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CCA9C9-69DB-45C3-B2AE-EC5B9BD4BE28}" type="slidenum">
              <a:rPr lang="de-DE" altLang="de-DE"/>
              <a:pPr/>
              <a:t>‹Nr.›</a:t>
            </a:fld>
            <a:r>
              <a:rPr lang="de-DE" altLang="de-DE"/>
              <a:t> | Autor/Verfasser/Thema/Rubrik/Titel etc.	© 2010 Universität Tübingen</a:t>
            </a:r>
          </a:p>
        </p:txBody>
      </p:sp>
    </p:spTree>
    <p:extLst>
      <p:ext uri="{BB962C8B-B14F-4D97-AF65-F5344CB8AC3E}">
        <p14:creationId xmlns:p14="http://schemas.microsoft.com/office/powerpoint/2010/main" val="2915307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1D4753-1D1A-4A4C-9CB0-968DA279C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6ECDB67-325D-44EA-970C-C69D5BA06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BFD815-1BA7-4147-9414-B8990369D3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311898-FEA2-4BA9-8F3B-2EF19244E685}" type="slidenum">
              <a:rPr lang="de-DE" altLang="de-DE"/>
              <a:pPr/>
              <a:t>‹Nr.›</a:t>
            </a:fld>
            <a:r>
              <a:rPr lang="de-DE" altLang="de-DE"/>
              <a:t> | Autor/Verfasser/Thema/Rubrik/Titel etc.	© 2010 Universität Tübingen</a:t>
            </a:r>
          </a:p>
        </p:txBody>
      </p:sp>
    </p:spTree>
    <p:extLst>
      <p:ext uri="{BB962C8B-B14F-4D97-AF65-F5344CB8AC3E}">
        <p14:creationId xmlns:p14="http://schemas.microsoft.com/office/powerpoint/2010/main" val="454050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C71B67-0DF0-46AB-A046-2555DE57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074710-33FB-4236-9236-96E354B4D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7008908-D8E6-4FB9-B7F1-97A5136029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CC1CA6-5A45-46B5-BC4B-2889BEC05460}" type="slidenum">
              <a:rPr lang="de-DE" altLang="de-DE"/>
              <a:pPr/>
              <a:t>‹Nr.›</a:t>
            </a:fld>
            <a:r>
              <a:rPr lang="de-DE" altLang="de-DE"/>
              <a:t> | Autor/Verfasser/Thema/Rubrik/Titel etc.	© 2010 Universität Tübingen</a:t>
            </a:r>
          </a:p>
        </p:txBody>
      </p:sp>
    </p:spTree>
    <p:extLst>
      <p:ext uri="{BB962C8B-B14F-4D97-AF65-F5344CB8AC3E}">
        <p14:creationId xmlns:p14="http://schemas.microsoft.com/office/powerpoint/2010/main" val="148456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DF8C00-74A5-480B-BD69-4C94F97CA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B14E62-5525-4B1E-BACE-3570450D9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9138" y="1773238"/>
            <a:ext cx="3776662" cy="43529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EF379E8-CE33-4D88-BBBB-BD47D1D67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3776663" cy="43529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8AD223E-E4A4-4221-8C0E-CAF1E8F383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B896F7-A4E5-4214-92FC-30B1C73A7423}" type="slidenum">
              <a:rPr lang="de-DE" altLang="de-DE"/>
              <a:pPr/>
              <a:t>‹Nr.›</a:t>
            </a:fld>
            <a:r>
              <a:rPr lang="de-DE" altLang="de-DE"/>
              <a:t> | Autor/Verfasser/Thema/Rubrik/Titel etc.	© 2010 Universität Tübingen</a:t>
            </a:r>
          </a:p>
        </p:txBody>
      </p:sp>
    </p:spTree>
    <p:extLst>
      <p:ext uri="{BB962C8B-B14F-4D97-AF65-F5344CB8AC3E}">
        <p14:creationId xmlns:p14="http://schemas.microsoft.com/office/powerpoint/2010/main" val="1752735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529DA0-C933-4374-8D80-0E3093C21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C1C212D-46D2-4A95-AD82-CA7497BCC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23F77B2-320B-4292-B2F5-41B9A10A1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376F796-F8E7-42B4-9D7E-BFF38F61D7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08D7A09-8EF6-4E6D-BD3F-0302D8023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C1ECF0-4087-4EF7-BC13-D806788FB1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497C62-04F2-455C-AC0B-2A827F7012F8}" type="slidenum">
              <a:rPr lang="de-DE" altLang="de-DE"/>
              <a:pPr/>
              <a:t>‹Nr.›</a:t>
            </a:fld>
            <a:r>
              <a:rPr lang="de-DE" altLang="de-DE"/>
              <a:t> | Autor/Verfasser/Thema/Rubrik/Titel etc.	© 2010 Universität Tübingen</a:t>
            </a:r>
          </a:p>
        </p:txBody>
      </p:sp>
    </p:spTree>
    <p:extLst>
      <p:ext uri="{BB962C8B-B14F-4D97-AF65-F5344CB8AC3E}">
        <p14:creationId xmlns:p14="http://schemas.microsoft.com/office/powerpoint/2010/main" val="4287167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A4E2D1-8551-49D3-9FED-2E09629FB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A52F9A4-3F61-4848-8619-D4920EFB8F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4421AD-1771-4142-9AAA-BA6155CCAA75}" type="slidenum">
              <a:rPr lang="de-DE" altLang="de-DE"/>
              <a:pPr/>
              <a:t>‹Nr.›</a:t>
            </a:fld>
            <a:r>
              <a:rPr lang="de-DE" altLang="de-DE"/>
              <a:t> | Autor/Verfasser/Thema/Rubrik/Titel etc.	© 2010 Universität Tübingen</a:t>
            </a:r>
          </a:p>
        </p:txBody>
      </p:sp>
    </p:spTree>
    <p:extLst>
      <p:ext uri="{BB962C8B-B14F-4D97-AF65-F5344CB8AC3E}">
        <p14:creationId xmlns:p14="http://schemas.microsoft.com/office/powerpoint/2010/main" val="2683866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A861E86-D15D-4E88-ADB3-27B93CF789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64071A-37F4-48B5-BF43-636C22A95395}" type="slidenum">
              <a:rPr lang="de-DE" altLang="de-DE"/>
              <a:pPr/>
              <a:t>‹Nr.›</a:t>
            </a:fld>
            <a:r>
              <a:rPr lang="de-DE" altLang="de-DE"/>
              <a:t> | Autor/Verfasser/Thema/Rubrik/Titel etc.	© 2010 Universität Tübingen</a:t>
            </a:r>
          </a:p>
        </p:txBody>
      </p:sp>
    </p:spTree>
    <p:extLst>
      <p:ext uri="{BB962C8B-B14F-4D97-AF65-F5344CB8AC3E}">
        <p14:creationId xmlns:p14="http://schemas.microsoft.com/office/powerpoint/2010/main" val="823269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765C83-EA31-4BCB-B6C2-E5560109C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3C2FBA-D946-428D-8BAE-753C18737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34BC3B0-8C7F-4B19-8122-8405D169A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E6A8875-38E4-4956-BA4E-BFCE609B58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4D1583-D497-4B3B-AF0F-B31094809BC6}" type="slidenum">
              <a:rPr lang="de-DE" altLang="de-DE"/>
              <a:pPr/>
              <a:t>‹Nr.›</a:t>
            </a:fld>
            <a:r>
              <a:rPr lang="de-DE" altLang="de-DE"/>
              <a:t> | Autor/Verfasser/Thema/Rubrik/Titel etc.	© 2010 Universität Tübingen</a:t>
            </a:r>
          </a:p>
        </p:txBody>
      </p:sp>
    </p:spTree>
    <p:extLst>
      <p:ext uri="{BB962C8B-B14F-4D97-AF65-F5344CB8AC3E}">
        <p14:creationId xmlns:p14="http://schemas.microsoft.com/office/powerpoint/2010/main" val="2909730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8BB824-C1CD-4DCD-8B4B-BA1820EAE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9C2492-C336-4D9D-B165-657C7C8ED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5F935D6-4D18-4EB1-A61D-AB472EE4A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57E4A6B-E3B6-4D01-8A5E-91618177C1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45D762-38D0-49CD-A254-9BFD2159AE90}" type="slidenum">
              <a:rPr lang="de-DE" altLang="de-DE"/>
              <a:pPr/>
              <a:t>‹Nr.›</a:t>
            </a:fld>
            <a:r>
              <a:rPr lang="de-DE" altLang="de-DE"/>
              <a:t> | Autor/Verfasser/Thema/Rubrik/Titel etc.	© 2010 Universität Tübingen</a:t>
            </a:r>
          </a:p>
        </p:txBody>
      </p:sp>
    </p:spTree>
    <p:extLst>
      <p:ext uri="{BB962C8B-B14F-4D97-AF65-F5344CB8AC3E}">
        <p14:creationId xmlns:p14="http://schemas.microsoft.com/office/powerpoint/2010/main" val="3587167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Line 8">
            <a:extLst>
              <a:ext uri="{FF2B5EF4-FFF2-40B4-BE49-F238E27FC236}">
                <a16:creationId xmlns:a16="http://schemas.microsoft.com/office/drawing/2014/main" id="{62B0C4F0-0BF2-4ACA-B1EF-C11E938DF94D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138" y="809625"/>
            <a:ext cx="77057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86" name="Rectangle 14">
            <a:extLst>
              <a:ext uri="{FF2B5EF4-FFF2-40B4-BE49-F238E27FC236}">
                <a16:creationId xmlns:a16="http://schemas.microsoft.com/office/drawing/2014/main" id="{59548A6C-FAA1-4802-8B1F-F7C3EA96E2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1292225"/>
            <a:ext cx="77009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3089" name="Line 17">
            <a:extLst>
              <a:ext uri="{FF2B5EF4-FFF2-40B4-BE49-F238E27FC236}">
                <a16:creationId xmlns:a16="http://schemas.microsoft.com/office/drawing/2014/main" id="{A0E90257-7C43-42F6-B544-8BB6D48B8F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138" y="6315075"/>
            <a:ext cx="7705725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90" name="Rectangle 18">
            <a:extLst>
              <a:ext uri="{FF2B5EF4-FFF2-40B4-BE49-F238E27FC236}">
                <a16:creationId xmlns:a16="http://schemas.microsoft.com/office/drawing/2014/main" id="{4B1A2ADA-74E3-4F94-8DE6-8C50D68E93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138" y="6519863"/>
            <a:ext cx="770572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7702550" algn="r"/>
              </a:tabLst>
              <a:defRPr sz="1000"/>
            </a:lvl1pPr>
          </a:lstStyle>
          <a:p>
            <a:fld id="{E817E69D-F934-43F3-AFE5-D9EB67CE93AC}" type="slidenum">
              <a:rPr lang="de-DE" altLang="de-DE"/>
              <a:pPr/>
              <a:t>‹Nr.›</a:t>
            </a:fld>
            <a:r>
              <a:rPr lang="de-DE" altLang="de-DE"/>
              <a:t> | Autor/Verfasser/Thema/Rubrik/Titel etc.	© 2010 Universität Tübingen</a:t>
            </a:r>
          </a:p>
        </p:txBody>
      </p:sp>
      <p:pic>
        <p:nvPicPr>
          <p:cNvPr id="3094" name="Picture 22">
            <a:extLst>
              <a:ext uri="{FF2B5EF4-FFF2-40B4-BE49-F238E27FC236}">
                <a16:creationId xmlns:a16="http://schemas.microsoft.com/office/drawing/2014/main" id="{42F38C83-17D9-434C-BBE1-E13D51174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79388"/>
            <a:ext cx="176371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5" name="Rectangle 23">
            <a:extLst>
              <a:ext uri="{FF2B5EF4-FFF2-40B4-BE49-F238E27FC236}">
                <a16:creationId xmlns:a16="http://schemas.microsoft.com/office/drawing/2014/main" id="{FB6E404A-C5A3-469B-9219-F287CD6C66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773238"/>
            <a:ext cx="7705725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2"/>
          </a:solidFill>
          <a:latin typeface="Arial" panose="020B0604020202020204" pitchFamily="34" charset="0"/>
        </a:defRPr>
      </a:lvl9pPr>
    </p:titleStyle>
    <p:bodyStyle>
      <a:lvl1pPr marL="180975" indent="-180975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180975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SzPct val="8000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174625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18573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622425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hyperlink" Target="https://www.ub.uni-tuebingen.de/" TargetMode="External"/><Relationship Id="rId4" Type="http://schemas.openxmlformats.org/officeDocument/2006/relationships/hyperlink" Target="https://tue.ibs-bw.de/aDISWeb/app?service=direct/0/Home/$DirectLink&amp;sp=SOPAC0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bibliothek@ethno.uni-tuebingen.de" TargetMode="External"/><Relationship Id="rId2" Type="http://schemas.openxmlformats.org/officeDocument/2006/relationships/hyperlink" Target="mailto:manuela.uysal@ub.uni-tuebingen.d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5">
            <a:extLst>
              <a:ext uri="{FF2B5EF4-FFF2-40B4-BE49-F238E27FC236}">
                <a16:creationId xmlns:a16="http://schemas.microsoft.com/office/drawing/2014/main" id="{9C897BE7-979E-4EA5-BD12-CAE9ABE84F9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914775" y="927100"/>
            <a:ext cx="4505325" cy="184666"/>
          </a:xfrm>
        </p:spPr>
        <p:txBody>
          <a:bodyPr/>
          <a:lstStyle/>
          <a:p>
            <a:r>
              <a:rPr lang="de-DE" altLang="de-DE" dirty="0"/>
              <a:t>Asien-Orient-Institut, Abteilung Ethnologie</a:t>
            </a:r>
          </a:p>
        </p:txBody>
      </p:sp>
      <p:sp>
        <p:nvSpPr>
          <p:cNvPr id="5130" name="Rectangle 10">
            <a:extLst>
              <a:ext uri="{FF2B5EF4-FFF2-40B4-BE49-F238E27FC236}">
                <a16:creationId xmlns:a16="http://schemas.microsoft.com/office/drawing/2014/main" id="{54323D23-AE59-46A8-8086-C63C246784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19138" y="4484244"/>
            <a:ext cx="7700962" cy="1292662"/>
          </a:xfrm>
        </p:spPr>
        <p:txBody>
          <a:bodyPr/>
          <a:lstStyle/>
          <a:p>
            <a:pPr algn="ctr"/>
            <a:r>
              <a:rPr lang="de-DE" altLang="de-DE" dirty="0"/>
              <a:t>Welcome </a:t>
            </a:r>
            <a:r>
              <a:rPr lang="de-DE" altLang="de-DE" dirty="0" err="1"/>
              <a:t>to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Library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the</a:t>
            </a:r>
            <a:r>
              <a:rPr lang="de-DE" altLang="de-DE" dirty="0"/>
              <a:t> Department </a:t>
            </a:r>
            <a:r>
              <a:rPr lang="de-DE" altLang="de-DE" dirty="0" err="1"/>
              <a:t>of</a:t>
            </a:r>
            <a:r>
              <a:rPr lang="de-DE" altLang="de-DE" dirty="0"/>
              <a:t> </a:t>
            </a:r>
            <a:r>
              <a:rPr lang="de-DE" altLang="de-DE" dirty="0" err="1"/>
              <a:t>Social</a:t>
            </a:r>
            <a:r>
              <a:rPr lang="de-DE" altLang="de-DE" dirty="0"/>
              <a:t> </a:t>
            </a:r>
            <a:r>
              <a:rPr lang="de-DE" altLang="de-DE" dirty="0" err="1"/>
              <a:t>and</a:t>
            </a:r>
            <a:r>
              <a:rPr lang="de-DE" altLang="de-DE" dirty="0"/>
              <a:t> Cultural Anthropology at </a:t>
            </a:r>
            <a:r>
              <a:rPr lang="de-DE" altLang="de-DE" dirty="0" err="1"/>
              <a:t>the</a:t>
            </a:r>
            <a:r>
              <a:rPr lang="de-DE" altLang="de-DE" dirty="0"/>
              <a:t> Asien-Orient-Institut </a:t>
            </a:r>
          </a:p>
        </p:txBody>
      </p:sp>
      <p:sp>
        <p:nvSpPr>
          <p:cNvPr id="5131" name="Rectangle 11">
            <a:extLst>
              <a:ext uri="{FF2B5EF4-FFF2-40B4-BE49-F238E27FC236}">
                <a16:creationId xmlns:a16="http://schemas.microsoft.com/office/drawing/2014/main" id="{DF2B6F90-99E7-4738-B490-B798A212A9B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19138" y="5540375"/>
            <a:ext cx="7700962" cy="780983"/>
          </a:xfrm>
        </p:spPr>
        <p:txBody>
          <a:bodyPr/>
          <a:lstStyle/>
          <a:p>
            <a:pPr algn="ctr"/>
            <a:endParaRPr lang="de-DE" altLang="de-DE" dirty="0"/>
          </a:p>
          <a:p>
            <a:pPr algn="ctr"/>
            <a:r>
              <a:rPr lang="de-DE" altLang="de-DE" dirty="0" err="1"/>
              <a:t>Introduction</a:t>
            </a:r>
            <a:endParaRPr lang="de-DE" altLang="de-DE" dirty="0"/>
          </a:p>
        </p:txBody>
      </p:sp>
      <p:sp>
        <p:nvSpPr>
          <p:cNvPr id="5132" name="Rectangle 12">
            <a:extLst>
              <a:ext uri="{FF2B5EF4-FFF2-40B4-BE49-F238E27FC236}">
                <a16:creationId xmlns:a16="http://schemas.microsoft.com/office/drawing/2014/main" id="{E6E89534-0CA2-4D2B-A36B-BFC868EB3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8" y="4449093"/>
            <a:ext cx="7700962" cy="7030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" name="Grafik 2" descr="Ein Bild, das Gebäude, draußen, Uhr, alt enthält.&#10;&#10;Automatisch generierte Beschreibung">
            <a:extLst>
              <a:ext uri="{FF2B5EF4-FFF2-40B4-BE49-F238E27FC236}">
                <a16:creationId xmlns:a16="http://schemas.microsoft.com/office/drawing/2014/main" id="{4FCA1FE1-BD38-4F9D-9A79-5127E83264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546" y="1294483"/>
            <a:ext cx="6762145" cy="3110158"/>
          </a:xfrm>
          <a:prstGeom prst="rect">
            <a:avLst/>
          </a:prstGeom>
        </p:spPr>
      </p:pic>
      <p:pic>
        <p:nvPicPr>
          <p:cNvPr id="2" name="Audio Recording 18.10.2021, 09:08:11" descr="Audio Recording 18.10.2021, 09:08:11">
            <a:hlinkClick r:id="" action="ppaction://media"/>
            <a:extLst>
              <a:ext uri="{FF2B5EF4-FFF2-40B4-BE49-F238E27FC236}">
                <a16:creationId xmlns:a16="http://schemas.microsoft.com/office/drawing/2014/main" id="{C9EB43CC-91EC-3547-873D-BC6091D63A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5190" y="5776906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28D70FD3-22D1-4CA6-BC6A-4DC033075E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AE09D-90BC-405F-AE1A-F6FFB1967583}" type="slidenum">
              <a:rPr lang="de-DE" altLang="de-DE"/>
              <a:pPr/>
              <a:t>2</a:t>
            </a:fld>
            <a:r>
              <a:rPr lang="de-DE" altLang="de-DE" dirty="0"/>
              <a:t> | Antony Pattathu und Eric Schwabach	© 2010 Universität Tübingen</a:t>
            </a:r>
          </a:p>
        </p:txBody>
      </p:sp>
      <p:sp>
        <p:nvSpPr>
          <p:cNvPr id="35855" name="Rectangle 15">
            <a:extLst>
              <a:ext uri="{FF2B5EF4-FFF2-40B4-BE49-F238E27FC236}">
                <a16:creationId xmlns:a16="http://schemas.microsoft.com/office/drawing/2014/main" id="{0C3A3C32-A6EE-439B-A8E1-64D5494EEB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9138" y="1155481"/>
            <a:ext cx="7700962" cy="501869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de-DE" sz="2800" dirty="0">
                <a:latin typeface="Arial Nova Cond Light" panose="020B0306020202020204" pitchFamily="34" charset="0"/>
              </a:rPr>
              <a:t>What is this presentation about?</a:t>
            </a:r>
            <a:endParaRPr lang="de-DE" altLang="de-DE" sz="2800" dirty="0">
              <a:latin typeface="Arial Nova Cond Light" panose="020B0306020202020204" pitchFamily="34" charset="0"/>
            </a:endParaRPr>
          </a:p>
        </p:txBody>
      </p:sp>
      <p:sp>
        <p:nvSpPr>
          <p:cNvPr id="35856" name="Rectangle 16">
            <a:extLst>
              <a:ext uri="{FF2B5EF4-FFF2-40B4-BE49-F238E27FC236}">
                <a16:creationId xmlns:a16="http://schemas.microsoft.com/office/drawing/2014/main" id="{0131BE22-BD59-42A4-A3D2-75FD2CB127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9138" y="1798638"/>
            <a:ext cx="7700962" cy="45720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800" dirty="0"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Resources </a:t>
            </a:r>
            <a:r>
              <a:rPr lang="de-DE" sz="1800" dirty="0" err="1"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sz="1800" dirty="0"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sz="1800" dirty="0"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Library </a:t>
            </a:r>
            <a:r>
              <a:rPr lang="de-DE" sz="1800" dirty="0" err="1"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sz="1800" dirty="0"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sz="1800" dirty="0"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Department </a:t>
            </a:r>
            <a:r>
              <a:rPr lang="de-DE" sz="1800" dirty="0" err="1"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sz="1800" dirty="0"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de-DE" sz="1800" dirty="0"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de-DE" sz="1800" dirty="0"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Cultural 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800" dirty="0" err="1"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de-DE" sz="1800" dirty="0"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DE" sz="1800" dirty="0"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de-DE" sz="1800" dirty="0" err="1"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literary</a:t>
            </a:r>
            <a:r>
              <a:rPr lang="de-DE" sz="1800" dirty="0"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de-DE" sz="1800" dirty="0"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800" dirty="0" err="1"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</a:t>
            </a:r>
            <a:r>
              <a:rPr lang="de-DE" sz="1800" dirty="0"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I find </a:t>
            </a:r>
            <a:r>
              <a:rPr lang="de-DE" sz="1800" dirty="0" err="1"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</a:t>
            </a:r>
            <a:r>
              <a:rPr lang="de-DE" sz="1800" dirty="0"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de-DE" sz="1800" dirty="0"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area</a:t>
            </a:r>
            <a:r>
              <a:rPr lang="de-DE" sz="1800" dirty="0"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related</a:t>
            </a:r>
            <a:r>
              <a:rPr lang="de-DE" sz="1800" dirty="0"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books</a:t>
            </a:r>
            <a:r>
              <a:rPr lang="de-DE" sz="1800" dirty="0"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de-DE" sz="1800" dirty="0" err="1"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de-DE" sz="1800" dirty="0"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I </a:t>
            </a:r>
            <a:r>
              <a:rPr lang="de-DE" sz="1800" dirty="0" err="1"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borrow</a:t>
            </a:r>
            <a:r>
              <a:rPr lang="de-DE" sz="1800" dirty="0"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books</a:t>
            </a:r>
            <a:r>
              <a:rPr lang="de-DE" sz="1800" dirty="0"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Opening hours and current hygiene concept</a:t>
            </a:r>
            <a:endParaRPr lang="de-DE" sz="1800" dirty="0">
              <a:latin typeface="Arial Nova Cond Light" panose="020B03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de-DE" sz="1800" dirty="0">
              <a:effectLst/>
              <a:latin typeface="Arial Nova Cond Light" panose="020B0306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4AA82D8-FCDC-4ED9-8A31-64358390C7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29218" y="4711484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3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28D70FD3-22D1-4CA6-BC6A-4DC033075E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AE09D-90BC-405F-AE1A-F6FFB1967583}" type="slidenum">
              <a:rPr lang="de-DE" altLang="de-DE"/>
              <a:pPr/>
              <a:t>3</a:t>
            </a:fld>
            <a:r>
              <a:rPr lang="de-DE" altLang="de-DE" dirty="0"/>
              <a:t> | Antony Pattathu und Eric Schwabach 	© 2010 Universität Tübingen</a:t>
            </a:r>
          </a:p>
        </p:txBody>
      </p:sp>
      <p:sp>
        <p:nvSpPr>
          <p:cNvPr id="35855" name="Rectangle 15">
            <a:extLst>
              <a:ext uri="{FF2B5EF4-FFF2-40B4-BE49-F238E27FC236}">
                <a16:creationId xmlns:a16="http://schemas.microsoft.com/office/drawing/2014/main" id="{0C3A3C32-A6EE-439B-A8E1-64D5494EEB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9138" y="119002"/>
            <a:ext cx="7700962" cy="1664430"/>
          </a:xfrm>
        </p:spPr>
        <p:txBody>
          <a:bodyPr/>
          <a:lstStyle/>
          <a:p>
            <a:pPr>
              <a:lnSpc>
                <a:spcPct val="130000"/>
              </a:lnSpc>
            </a:pPr>
            <a:br>
              <a:rPr lang="de-DE" altLang="de-DE" dirty="0"/>
            </a:br>
            <a:br>
              <a:rPr lang="de-DE" altLang="de-DE" dirty="0"/>
            </a:br>
            <a:r>
              <a:rPr lang="de-DE" dirty="0" err="1">
                <a:latin typeface="Arial Nova Cond Light" panose="020B0306020202020204" pitchFamily="34" charset="0"/>
              </a:rPr>
              <a:t>Inventory</a:t>
            </a:r>
            <a:r>
              <a:rPr lang="de-DE" dirty="0">
                <a:latin typeface="Arial Nova Cond Light" panose="020B0306020202020204" pitchFamily="34" charset="0"/>
              </a:rPr>
              <a:t> </a:t>
            </a:r>
            <a:r>
              <a:rPr lang="de-DE" dirty="0" err="1">
                <a:latin typeface="Arial Nova Cond Light" panose="020B0306020202020204" pitchFamily="34" charset="0"/>
              </a:rPr>
              <a:t>the</a:t>
            </a:r>
            <a:r>
              <a:rPr lang="de-DE" dirty="0">
                <a:latin typeface="Arial Nova Cond Light" panose="020B0306020202020204" pitchFamily="34" charset="0"/>
              </a:rPr>
              <a:t> Library </a:t>
            </a:r>
            <a:r>
              <a:rPr lang="de-DE" dirty="0" err="1">
                <a:latin typeface="Arial Nova Cond Light" panose="020B0306020202020204" pitchFamily="34" charset="0"/>
              </a:rPr>
              <a:t>of</a:t>
            </a:r>
            <a:r>
              <a:rPr lang="de-DE" dirty="0">
                <a:latin typeface="Arial Nova Cond Light" panose="020B0306020202020204" pitchFamily="34" charset="0"/>
              </a:rPr>
              <a:t> </a:t>
            </a:r>
            <a:r>
              <a:rPr lang="de-DE" dirty="0" err="1">
                <a:latin typeface="Arial Nova Cond Light" panose="020B0306020202020204" pitchFamily="34" charset="0"/>
              </a:rPr>
              <a:t>the</a:t>
            </a:r>
            <a:r>
              <a:rPr lang="de-DE" dirty="0">
                <a:latin typeface="Arial Nova Cond Light" panose="020B0306020202020204" pitchFamily="34" charset="0"/>
              </a:rPr>
              <a:t> Department </a:t>
            </a:r>
            <a:r>
              <a:rPr lang="de-DE" dirty="0" err="1">
                <a:latin typeface="Arial Nova Cond Light" panose="020B0306020202020204" pitchFamily="34" charset="0"/>
              </a:rPr>
              <a:t>of</a:t>
            </a:r>
            <a:r>
              <a:rPr lang="de-DE" dirty="0">
                <a:latin typeface="Arial Nova Cond Light" panose="020B0306020202020204" pitchFamily="34" charset="0"/>
              </a:rPr>
              <a:t> </a:t>
            </a:r>
            <a:r>
              <a:rPr lang="de-DE" dirty="0" err="1">
                <a:latin typeface="Arial Nova Cond Light" panose="020B0306020202020204" pitchFamily="34" charset="0"/>
              </a:rPr>
              <a:t>Social</a:t>
            </a:r>
            <a:r>
              <a:rPr lang="de-DE" dirty="0">
                <a:latin typeface="Arial Nova Cond Light" panose="020B0306020202020204" pitchFamily="34" charset="0"/>
              </a:rPr>
              <a:t> </a:t>
            </a:r>
            <a:r>
              <a:rPr lang="de-DE" dirty="0" err="1">
                <a:latin typeface="Arial Nova Cond Light" panose="020B0306020202020204" pitchFamily="34" charset="0"/>
              </a:rPr>
              <a:t>and</a:t>
            </a:r>
            <a:r>
              <a:rPr lang="de-DE" dirty="0">
                <a:latin typeface="Arial Nova Cond Light" panose="020B0306020202020204" pitchFamily="34" charset="0"/>
              </a:rPr>
              <a:t> Cultural </a:t>
            </a:r>
            <a:br>
              <a:rPr lang="de-DE" sz="1400" dirty="0">
                <a:effectLst/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altLang="de-DE" sz="1250" dirty="0"/>
          </a:p>
        </p:txBody>
      </p:sp>
      <p:sp>
        <p:nvSpPr>
          <p:cNvPr id="35856" name="Rectangle 16">
            <a:extLst>
              <a:ext uri="{FF2B5EF4-FFF2-40B4-BE49-F238E27FC236}">
                <a16:creationId xmlns:a16="http://schemas.microsoft.com/office/drawing/2014/main" id="{0131BE22-BD59-42A4-A3D2-75FD2CB127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9138" y="1544715"/>
            <a:ext cx="7700962" cy="4667167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endParaRPr lang="de-DE" sz="1800" dirty="0">
              <a:latin typeface="Arial Nova Cond Light" panose="020B0306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Departmental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 Libraries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of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the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 AOI: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Indology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and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Comparative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 Religion,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Japanese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 Studies,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Oriental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and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Islamic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 Studies,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Sinology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and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Korean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 Studies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20,000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monographs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and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 20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current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journals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as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well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as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 a larger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collection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of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offprints</a:t>
            </a:r>
            <a:endParaRPr lang="de-DE" sz="1800" dirty="0">
              <a:latin typeface="Arial Nova Cond Light" panose="020B0306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General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systemic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areas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reference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works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bibliographies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and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introductory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texts</a:t>
            </a:r>
            <a:endParaRPr lang="de-DE" sz="1800" dirty="0">
              <a:latin typeface="Arial Nova Cond Light" panose="020B0306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Regional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literature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ordered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by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geographical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regions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and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 countries,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especially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 Central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Asia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and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the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Mediterranean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region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, but also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Africa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,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Asia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, North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and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 South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America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and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 East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Asia</a:t>
            </a:r>
            <a:endParaRPr lang="de-DE" sz="1800" dirty="0">
              <a:latin typeface="Arial Nova Cond Light" panose="020B0306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Journals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and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series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de-DE" sz="1800" dirty="0">
              <a:latin typeface="Arial Nova Cond Light" panose="020B0306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de-DE" sz="1800" dirty="0">
              <a:latin typeface="Arial Nova Cond Light" panose="020B0306020202020204" pitchFamily="34" charset="0"/>
              <a:cs typeface="Times New Roman" panose="02020603050405020304" pitchFamily="18" charset="0"/>
            </a:endParaRPr>
          </a:p>
          <a:p>
            <a:endParaRPr lang="de-DE" altLang="de-DE" sz="1800" dirty="0">
              <a:latin typeface="Arial Nova Cond Light" panose="020B0306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Audio Recording 18.10.2021, 09:11:36" descr="Audio Recording 18.10.2021, 09:11:36">
            <a:hlinkClick r:id="" action="ppaction://media"/>
            <a:extLst>
              <a:ext uri="{FF2B5EF4-FFF2-40B4-BE49-F238E27FC236}">
                <a16:creationId xmlns:a16="http://schemas.microsoft.com/office/drawing/2014/main" id="{E6119726-45ED-4F48-85B2-4F37480081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330" y="551434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4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0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28D70FD3-22D1-4CA6-BC6A-4DC033075E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AE09D-90BC-405F-AE1A-F6FFB1967583}" type="slidenum">
              <a:rPr lang="de-DE" altLang="de-DE"/>
              <a:pPr/>
              <a:t>4</a:t>
            </a:fld>
            <a:r>
              <a:rPr lang="de-DE" altLang="de-DE" dirty="0"/>
              <a:t> | Antony Pattathu und Eric Schwabach 	© 2010 Universität Tübingen</a:t>
            </a:r>
          </a:p>
        </p:txBody>
      </p:sp>
      <p:sp>
        <p:nvSpPr>
          <p:cNvPr id="35855" name="Rectangle 15">
            <a:extLst>
              <a:ext uri="{FF2B5EF4-FFF2-40B4-BE49-F238E27FC236}">
                <a16:creationId xmlns:a16="http://schemas.microsoft.com/office/drawing/2014/main" id="{0C3A3C32-A6EE-439B-A8E1-64D5494EEB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9138" y="38980"/>
            <a:ext cx="7700962" cy="1744452"/>
          </a:xfrm>
        </p:spPr>
        <p:txBody>
          <a:bodyPr/>
          <a:lstStyle/>
          <a:p>
            <a:pPr>
              <a:lnSpc>
                <a:spcPct val="130000"/>
              </a:lnSpc>
            </a:pPr>
            <a:br>
              <a:rPr lang="de-DE" altLang="de-DE" dirty="0"/>
            </a:br>
            <a:br>
              <a:rPr lang="de-DE" altLang="de-DE" dirty="0"/>
            </a:br>
            <a:r>
              <a:rPr lang="de-DE" sz="2800" dirty="0" err="1"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de-DE" sz="2800" dirty="0"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DE" sz="2800" dirty="0"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de-DE" sz="2800" dirty="0" err="1"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literary</a:t>
            </a:r>
            <a:r>
              <a:rPr lang="de-DE" sz="2800" dirty="0"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de-DE" sz="2800" dirty="0"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br>
              <a:rPr lang="de-DE" sz="1400" dirty="0">
                <a:effectLst/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altLang="de-DE" sz="1250" dirty="0"/>
          </a:p>
        </p:txBody>
      </p:sp>
      <p:sp>
        <p:nvSpPr>
          <p:cNvPr id="35856" name="Rectangle 16">
            <a:extLst>
              <a:ext uri="{FF2B5EF4-FFF2-40B4-BE49-F238E27FC236}">
                <a16:creationId xmlns:a16="http://schemas.microsoft.com/office/drawing/2014/main" id="{0131BE22-BD59-42A4-A3D2-75FD2CB127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9138" y="1544715"/>
            <a:ext cx="7700962" cy="4667167"/>
          </a:xfrm>
        </p:spPr>
        <p:txBody>
          <a:bodyPr/>
          <a:lstStyle/>
          <a:p>
            <a:endParaRPr lang="de-DE" sz="1800" dirty="0">
              <a:latin typeface="Arial Nova Cond Light" panose="020B0306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de-DE" sz="1600" dirty="0"/>
              <a:t>The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resource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central</a:t>
            </a:r>
            <a:r>
              <a:rPr lang="de-DE" sz="1600" dirty="0"/>
              <a:t> </a:t>
            </a:r>
            <a:r>
              <a:rPr lang="de-DE" sz="1600" dirty="0" err="1"/>
              <a:t>university</a:t>
            </a:r>
            <a:r>
              <a:rPr lang="de-DE" sz="1600" dirty="0"/>
              <a:t> </a:t>
            </a:r>
            <a:r>
              <a:rPr lang="de-DE" sz="1600" dirty="0" err="1"/>
              <a:t>library</a:t>
            </a:r>
            <a:r>
              <a:rPr lang="de-DE" sz="1600" dirty="0"/>
              <a:t> and all </a:t>
            </a:r>
            <a:r>
              <a:rPr lang="de-DE" sz="1600" dirty="0" err="1"/>
              <a:t>university</a:t>
            </a:r>
            <a:r>
              <a:rPr lang="de-DE" sz="1600" dirty="0"/>
              <a:t> </a:t>
            </a:r>
            <a:r>
              <a:rPr lang="de-DE" sz="1600" dirty="0" err="1"/>
              <a:t>libraries</a:t>
            </a:r>
            <a:r>
              <a:rPr lang="de-DE" sz="1600" dirty="0"/>
              <a:t> </a:t>
            </a:r>
            <a:r>
              <a:rPr lang="de-DE" sz="1600" dirty="0" err="1"/>
              <a:t>are</a:t>
            </a:r>
            <a:r>
              <a:rPr lang="de-DE" sz="1600" dirty="0"/>
              <a:t> </a:t>
            </a:r>
            <a:r>
              <a:rPr lang="de-DE" sz="1600" dirty="0" err="1"/>
              <a:t>completely</a:t>
            </a:r>
            <a:r>
              <a:rPr lang="de-DE" sz="1600" dirty="0"/>
              <a:t> </a:t>
            </a:r>
            <a:r>
              <a:rPr lang="de-DE" sz="1600" dirty="0" err="1"/>
              <a:t>listed</a:t>
            </a:r>
            <a:r>
              <a:rPr lang="de-DE" sz="1600" dirty="0"/>
              <a:t> in </a:t>
            </a:r>
            <a:r>
              <a:rPr lang="de-DE" sz="1600" dirty="0" err="1"/>
              <a:t>the</a:t>
            </a:r>
            <a:r>
              <a:rPr lang="de-DE" sz="1600" dirty="0"/>
              <a:t> online </a:t>
            </a:r>
            <a:r>
              <a:rPr lang="de-DE" sz="1600" dirty="0" err="1"/>
              <a:t>catalog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University </a:t>
            </a:r>
            <a:r>
              <a:rPr lang="de-DE" sz="1600" dirty="0" err="1"/>
              <a:t>of</a:t>
            </a:r>
            <a:r>
              <a:rPr lang="de-DE" sz="1600" dirty="0"/>
              <a:t> Tübingen:</a:t>
            </a:r>
          </a:p>
          <a:p>
            <a:pPr>
              <a:lnSpc>
                <a:spcPct val="150000"/>
              </a:lnSpc>
            </a:pPr>
            <a:endParaRPr lang="de-DE" sz="1600" dirty="0"/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https://tue.ibs-bw.de/aDISWeb/app?service=direct/0/Home/$DirectLink&amp;sp=SOPAC02</a:t>
            </a: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 Nova Cond Light" panose="020B0306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 Nova Cond Light" panose="020B0306020202020204" pitchFamily="34" charset="0"/>
              <a:ea typeface="+mn-ea"/>
              <a:cs typeface="Times New Roman" panose="02020603050405020304" pitchFamily="18" charset="0"/>
            </a:endParaRPr>
          </a:p>
          <a:p>
            <a:pPr marL="360363" marR="0" lvl="1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Nova Cond Light" panose="020B0306020202020204" pitchFamily="34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https://www.ub.uni-tuebingen.de/</a:t>
            </a: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 Nova Cond Light" panose="020B0306020202020204" pitchFamily="34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de-DE" sz="1600" dirty="0"/>
          </a:p>
          <a:p>
            <a:endParaRPr lang="de-DE" altLang="de-DE" sz="1800" dirty="0">
              <a:latin typeface="Arial Nova Cond Light" panose="020B0306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04728B5-C93C-4723-AE12-52F627382E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9138" y="4545648"/>
            <a:ext cx="915352" cy="91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9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30"/>
    </mc:Choice>
    <mc:Fallback xmlns="">
      <p:transition spd="slow" advTm="382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28D70FD3-22D1-4CA6-BC6A-4DC033075E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AE09D-90BC-405F-AE1A-F6FFB1967583}" type="slidenum">
              <a:rPr lang="de-DE" altLang="de-DE" smtClean="0"/>
              <a:pPr/>
              <a:t>5</a:t>
            </a:fld>
            <a:r>
              <a:rPr lang="de-DE" altLang="de-DE"/>
              <a:t> | Antony Pattathu und Eric Schwabach 	© 2010 Universität Tübingen</a:t>
            </a:r>
            <a:endParaRPr lang="de-DE" altLang="de-DE" dirty="0"/>
          </a:p>
        </p:txBody>
      </p:sp>
      <p:sp>
        <p:nvSpPr>
          <p:cNvPr id="35855" name="Rectangle 15">
            <a:extLst>
              <a:ext uri="{FF2B5EF4-FFF2-40B4-BE49-F238E27FC236}">
                <a16:creationId xmlns:a16="http://schemas.microsoft.com/office/drawing/2014/main" id="{0C3A3C32-A6EE-439B-A8E1-64D5494EEB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9138" y="38980"/>
            <a:ext cx="7700962" cy="1744452"/>
          </a:xfrm>
        </p:spPr>
        <p:txBody>
          <a:bodyPr/>
          <a:lstStyle/>
          <a:p>
            <a:pPr>
              <a:lnSpc>
                <a:spcPct val="130000"/>
              </a:lnSpc>
            </a:pPr>
            <a:br>
              <a:rPr lang="de-DE" altLang="de-DE"/>
            </a:br>
            <a:br>
              <a:rPr lang="de-DE" altLang="de-DE"/>
            </a:br>
            <a:r>
              <a:rPr lang="de-DE" sz="2800">
                <a:effectLst/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of the Library</a:t>
            </a:r>
            <a:br>
              <a:rPr lang="de-DE" sz="1400">
                <a:effectLst/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altLang="de-DE" sz="125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494F5D6-EF59-4641-AA4F-B4B9632AA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8941"/>
            <a:ext cx="9144000" cy="5140118"/>
          </a:xfrm>
          <a:prstGeom prst="rect">
            <a:avLst/>
          </a:prstGeom>
        </p:spPr>
      </p:pic>
      <p:sp>
        <p:nvSpPr>
          <p:cNvPr id="35856" name="Rectangle 16">
            <a:extLst>
              <a:ext uri="{FF2B5EF4-FFF2-40B4-BE49-F238E27FC236}">
                <a16:creationId xmlns:a16="http://schemas.microsoft.com/office/drawing/2014/main" id="{0131BE22-BD59-42A4-A3D2-75FD2CB127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9138" y="1544715"/>
            <a:ext cx="7700962" cy="4667167"/>
          </a:xfrm>
        </p:spPr>
        <p:txBody>
          <a:bodyPr/>
          <a:lstStyle/>
          <a:p>
            <a:pPr marL="0" indent="0">
              <a:buNone/>
            </a:pPr>
            <a:endParaRPr lang="de-DE" sz="1800" dirty="0">
              <a:latin typeface="Arial Nova Cond Light" panose="020B0306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5162342-4A7B-4F18-8659-8281A6FE43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62710" y="2819400"/>
            <a:ext cx="723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9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607"/>
    </mc:Choice>
    <mc:Fallback xmlns="">
      <p:transition spd="slow" advTm="496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28D70FD3-22D1-4CA6-BC6A-4DC033075E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AE09D-90BC-405F-AE1A-F6FFB1967583}" type="slidenum">
              <a:rPr lang="de-DE" altLang="de-DE"/>
              <a:pPr/>
              <a:t>6</a:t>
            </a:fld>
            <a:r>
              <a:rPr lang="de-DE" altLang="de-DE" dirty="0"/>
              <a:t> | Antony Pattathu und Eric Schwabach 	© 2010 Universität Tübingen</a:t>
            </a:r>
          </a:p>
        </p:txBody>
      </p:sp>
      <p:sp>
        <p:nvSpPr>
          <p:cNvPr id="35855" name="Rectangle 15">
            <a:extLst>
              <a:ext uri="{FF2B5EF4-FFF2-40B4-BE49-F238E27FC236}">
                <a16:creationId xmlns:a16="http://schemas.microsoft.com/office/drawing/2014/main" id="{0C3A3C32-A6EE-439B-A8E1-64D5494EEB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375" y="-1546725"/>
            <a:ext cx="7705725" cy="3464923"/>
          </a:xfrm>
        </p:spPr>
        <p:txBody>
          <a:bodyPr/>
          <a:lstStyle/>
          <a:p>
            <a:pPr>
              <a:lnSpc>
                <a:spcPct val="130000"/>
              </a:lnSpc>
            </a:pPr>
            <a:br>
              <a:rPr lang="de-DE" altLang="de-DE" dirty="0"/>
            </a:br>
            <a:br>
              <a:rPr lang="de-DE" altLang="de-DE" dirty="0"/>
            </a:br>
            <a:br>
              <a:rPr lang="de-DE" altLang="de-DE" dirty="0"/>
            </a:br>
            <a:br>
              <a:rPr lang="de-DE" altLang="de-DE" dirty="0"/>
            </a:br>
            <a:br>
              <a:rPr lang="de-DE" altLang="de-DE" dirty="0"/>
            </a:br>
            <a:r>
              <a:rPr lang="de-DE" sz="2800" dirty="0" err="1">
                <a:effectLst/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de-DE" sz="2800" dirty="0">
                <a:effectLst/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effectLst/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DE" sz="2800" dirty="0">
                <a:effectLst/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effectLst/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rent</a:t>
            </a:r>
            <a:r>
              <a:rPr lang="de-DE" sz="2800" dirty="0">
                <a:effectLst/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br>
              <a:rPr lang="de-DE" sz="2800" dirty="0">
                <a:effectLst/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e-DE" sz="1400" dirty="0">
                <a:effectLst/>
                <a:latin typeface="Arial Nova Cond Light" panose="020B0306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e-DE" altLang="de-DE" sz="1250" dirty="0"/>
          </a:p>
        </p:txBody>
      </p:sp>
      <p:sp>
        <p:nvSpPr>
          <p:cNvPr id="35856" name="Rectangle 16">
            <a:extLst>
              <a:ext uri="{FF2B5EF4-FFF2-40B4-BE49-F238E27FC236}">
                <a16:creationId xmlns:a16="http://schemas.microsoft.com/office/drawing/2014/main" id="{0131BE22-BD59-42A4-A3D2-75FD2CB127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9138" y="1544715"/>
            <a:ext cx="7700962" cy="4667167"/>
          </a:xfrm>
        </p:spPr>
        <p:txBody>
          <a:bodyPr/>
          <a:lstStyle/>
          <a:p>
            <a:endParaRPr lang="de-DE" sz="1800" dirty="0">
              <a:latin typeface="Arial Nova Cond Light" panose="020B0306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Opening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Hours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of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the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 Library</a:t>
            </a:r>
          </a:p>
          <a:p>
            <a:pPr>
              <a:lnSpc>
                <a:spcPct val="150000"/>
              </a:lnSpc>
            </a:pP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Extending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your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rental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 time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for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books</a:t>
            </a:r>
            <a:endParaRPr lang="de-DE" sz="1800" dirty="0">
              <a:latin typeface="Arial Nova Cond Light" panose="020B0306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Information: User pass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and</a:t>
            </a:r>
            <a:r>
              <a:rPr lang="de-DE" sz="1800" dirty="0">
                <a:latin typeface="Arial Nova Cond Light" panose="020B0306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Arial Nova Cond Light" panose="020B0306020202020204" pitchFamily="34" charset="0"/>
                <a:cs typeface="Times New Roman" panose="02020603050405020304" pitchFamily="18" charset="0"/>
              </a:rPr>
              <a:t>fees</a:t>
            </a:r>
            <a:endParaRPr lang="de-DE" sz="1800" dirty="0">
              <a:latin typeface="Arial Nova Cond Light" panose="020B0306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altLang="de-DE" sz="1800" dirty="0">
              <a:latin typeface="Arial Nova Cond Light" panose="020B0306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65BDA1C-223C-4CC4-BB04-592C67A3E5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2660" y="3632200"/>
            <a:ext cx="786130" cy="78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3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414"/>
    </mc:Choice>
    <mc:Fallback xmlns="">
      <p:transition spd="slow" advTm="694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28D70FD3-22D1-4CA6-BC6A-4DC033075E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19138" y="6519863"/>
            <a:ext cx="7705725" cy="153888"/>
          </a:xfrm>
        </p:spPr>
        <p:txBody>
          <a:bodyPr/>
          <a:lstStyle/>
          <a:p>
            <a:fld id="{265AE09D-90BC-405F-AE1A-F6FFB1967583}" type="slidenum">
              <a:rPr lang="de-DE" altLang="de-DE"/>
              <a:pPr/>
              <a:t>7</a:t>
            </a:fld>
            <a:r>
              <a:rPr lang="de-DE" altLang="de-DE" dirty="0"/>
              <a:t> | Antony Pattathu und Eric Schwabach 	© 2010 Universität Tübingen</a:t>
            </a:r>
          </a:p>
        </p:txBody>
      </p:sp>
      <p:sp>
        <p:nvSpPr>
          <p:cNvPr id="35855" name="Rectangle 15">
            <a:extLst>
              <a:ext uri="{FF2B5EF4-FFF2-40B4-BE49-F238E27FC236}">
                <a16:creationId xmlns:a16="http://schemas.microsoft.com/office/drawing/2014/main" id="{0C3A3C32-A6EE-439B-A8E1-64D5494EEB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9138" y="945247"/>
            <a:ext cx="7700962" cy="704167"/>
          </a:xfrm>
        </p:spPr>
        <p:txBody>
          <a:bodyPr/>
          <a:lstStyle/>
          <a:p>
            <a:pPr>
              <a:lnSpc>
                <a:spcPct val="130000"/>
              </a:lnSpc>
            </a:pPr>
            <a:br>
              <a:rPr lang="de-DE" altLang="de-DE" dirty="0"/>
            </a:br>
            <a:endParaRPr lang="de-DE" altLang="de-DE" sz="1250" dirty="0"/>
          </a:p>
        </p:txBody>
      </p:sp>
      <p:sp>
        <p:nvSpPr>
          <p:cNvPr id="35856" name="Rectangle 16">
            <a:extLst>
              <a:ext uri="{FF2B5EF4-FFF2-40B4-BE49-F238E27FC236}">
                <a16:creationId xmlns:a16="http://schemas.microsoft.com/office/drawing/2014/main" id="{0131BE22-BD59-42A4-A3D2-75FD2CB127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9138" y="1902279"/>
            <a:ext cx="7700962" cy="4468359"/>
          </a:xfrm>
        </p:spPr>
        <p:txBody>
          <a:bodyPr/>
          <a:lstStyle/>
          <a:p>
            <a:pPr marL="0" indent="0">
              <a:buFontTx/>
              <a:buNone/>
            </a:pPr>
            <a:endParaRPr lang="de-DE" altLang="de-DE" sz="800" dirty="0"/>
          </a:p>
          <a:p>
            <a:pPr marL="0" indent="0">
              <a:buFontTx/>
              <a:buNone/>
            </a:pPr>
            <a:endParaRPr lang="de-DE" altLang="de-DE" sz="1600" dirty="0"/>
          </a:p>
          <a:p>
            <a:pPr marL="0" indent="0">
              <a:buFontTx/>
              <a:buNone/>
            </a:pPr>
            <a:endParaRPr lang="de-DE" altLang="de-DE" sz="1600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53951B7-D578-46E3-A352-2D18CB680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8" y="1076325"/>
            <a:ext cx="7700962" cy="5081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 Nova Cond Light" panose="020B0306020202020204" pitchFamily="34" charset="0"/>
              </a:rPr>
              <a:t>If you have any questions, you can contact:</a:t>
            </a:r>
          </a:p>
          <a:p>
            <a:pPr algn="ctr"/>
            <a:endParaRPr lang="en-US" sz="1600" dirty="0">
              <a:solidFill>
                <a:schemeClr val="bg1"/>
              </a:solidFill>
              <a:latin typeface="Arial Nova Cond Light" panose="020B0306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 Nova Cond Light" panose="020B0306020202020204" pitchFamily="34" charset="0"/>
              </a:rPr>
              <a:t>general queries: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 Nova Cond Light" panose="020B0306020202020204" pitchFamily="34" charset="0"/>
                <a:hlinkClick r:id="rId2"/>
              </a:rPr>
              <a:t>manuela.uysal@ub.uni-tuebingen.de</a:t>
            </a:r>
            <a:endParaRPr lang="en-US" sz="1600" dirty="0">
              <a:solidFill>
                <a:schemeClr val="bg1"/>
              </a:solidFill>
              <a:latin typeface="Arial Nova Cond Light" panose="020B0306020202020204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Arial Nova Cond Light" panose="020B0306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 Nova Cond Light" panose="020B0306020202020204" pitchFamily="34" charset="0"/>
              </a:rPr>
              <a:t>borrowing: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 Nova Cond Light" panose="020B0306020202020204" pitchFamily="34" charset="0"/>
                <a:hlinkClick r:id="rId3"/>
              </a:rPr>
              <a:t>bibliothek@ethno.uni-tuebingen.de</a:t>
            </a:r>
            <a:endParaRPr lang="en-US" sz="1600" dirty="0">
              <a:solidFill>
                <a:schemeClr val="bg1"/>
              </a:solidFill>
              <a:latin typeface="Arial Nova Cond Light" panose="020B0306020202020204" pitchFamily="34" charset="0"/>
            </a:endParaRPr>
          </a:p>
          <a:p>
            <a:pPr algn="ctr"/>
            <a:endParaRPr lang="de-DE" sz="1600" dirty="0">
              <a:solidFill>
                <a:schemeClr val="bg1"/>
              </a:solidFill>
              <a:latin typeface="Arial Nova Cond Light" panose="020B03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019771"/>
      </p:ext>
    </p:extLst>
  </p:cSld>
  <p:clrMapOvr>
    <a:masterClrMapping/>
  </p:clrMapOvr>
</p:sld>
</file>

<file path=ppt/theme/theme1.xml><?xml version="1.0" encoding="utf-8"?>
<a:theme xmlns:a="http://schemas.openxmlformats.org/drawingml/2006/main" name="UT_TITEL">
  <a:themeElements>
    <a:clrScheme name="UT_TITEL 1">
      <a:dk1>
        <a:srgbClr val="333333"/>
      </a:dk1>
      <a:lt1>
        <a:srgbClr val="FFFFFF"/>
      </a:lt1>
      <a:dk2>
        <a:srgbClr val="A51E37"/>
      </a:dk2>
      <a:lt2>
        <a:srgbClr val="2D2015"/>
      </a:lt2>
      <a:accent1>
        <a:srgbClr val="ADB3B7"/>
      </a:accent1>
      <a:accent2>
        <a:srgbClr val="B4A069"/>
      </a:accent2>
      <a:accent3>
        <a:srgbClr val="FFFFFF"/>
      </a:accent3>
      <a:accent4>
        <a:srgbClr val="2A2A2A"/>
      </a:accent4>
      <a:accent5>
        <a:srgbClr val="D3D6D8"/>
      </a:accent5>
      <a:accent6>
        <a:srgbClr val="A3915E"/>
      </a:accent6>
      <a:hlink>
        <a:srgbClr val="32414B"/>
      </a:hlink>
      <a:folHlink>
        <a:srgbClr val="A51E37"/>
      </a:folHlink>
    </a:clrScheme>
    <a:fontScheme name="UT_TIT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UT_TITEL 1">
        <a:dk1>
          <a:srgbClr val="333333"/>
        </a:dk1>
        <a:lt1>
          <a:srgbClr val="FFFFFF"/>
        </a:lt1>
        <a:dk2>
          <a:srgbClr val="A51E37"/>
        </a:dk2>
        <a:lt2>
          <a:srgbClr val="2D2015"/>
        </a:lt2>
        <a:accent1>
          <a:srgbClr val="ADB3B7"/>
        </a:accent1>
        <a:accent2>
          <a:srgbClr val="B4A069"/>
        </a:accent2>
        <a:accent3>
          <a:srgbClr val="FFFFFF"/>
        </a:accent3>
        <a:accent4>
          <a:srgbClr val="2A2A2A"/>
        </a:accent4>
        <a:accent5>
          <a:srgbClr val="D3D6D8"/>
        </a:accent5>
        <a:accent6>
          <a:srgbClr val="A3915E"/>
        </a:accent6>
        <a:hlink>
          <a:srgbClr val="32414B"/>
        </a:hlink>
        <a:folHlink>
          <a:srgbClr val="A51E3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UT_pptmaster_phil</Template>
  <TotalTime>0</TotalTime>
  <Words>369</Words>
  <Application>Microsoft Office PowerPoint</Application>
  <PresentationFormat>Bildschirmpräsentation (4:3)</PresentationFormat>
  <Paragraphs>46</Paragraphs>
  <Slides>7</Slides>
  <Notes>0</Notes>
  <HiddenSlides>0</HiddenSlides>
  <MMClips>6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Arial Nova Cond Light</vt:lpstr>
      <vt:lpstr>Symbol</vt:lpstr>
      <vt:lpstr>Wingdings</vt:lpstr>
      <vt:lpstr>UT_TITEL</vt:lpstr>
      <vt:lpstr>Welcome to the Library of the Department of Social and Cultural Anthropology at the Asien-Orient-Institut </vt:lpstr>
      <vt:lpstr>What is this presentation about?</vt:lpstr>
      <vt:lpstr>  Inventory the Library of the Department of Social and Cultural  </vt:lpstr>
      <vt:lpstr>  How to do literary research? </vt:lpstr>
      <vt:lpstr>  Plan of the Library </vt:lpstr>
      <vt:lpstr>     How to rent?   </vt:lpstr>
      <vt:lpstr> </vt:lpstr>
    </vt:vector>
  </TitlesOfParts>
  <Company>BBDO Services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Einführung in die regionale Ethnologie: Südamerika</dc:title>
  <dc:creator>Eric Schwabach</dc:creator>
  <cp:lastModifiedBy>Eric Schwabach</cp:lastModifiedBy>
  <cp:revision>45</cp:revision>
  <dcterms:created xsi:type="dcterms:W3CDTF">2020-04-21T09:02:52Z</dcterms:created>
  <dcterms:modified xsi:type="dcterms:W3CDTF">2022-02-07T14:11:37Z</dcterms:modified>
</cp:coreProperties>
</file>