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90" r:id="rId5"/>
    <p:sldId id="291" r:id="rId6"/>
    <p:sldId id="261" r:id="rId7"/>
    <p:sldId id="264" r:id="rId8"/>
    <p:sldId id="262" r:id="rId9"/>
    <p:sldId id="283" r:id="rId10"/>
    <p:sldId id="265" r:id="rId11"/>
    <p:sldId id="273" r:id="rId12"/>
    <p:sldId id="271" r:id="rId13"/>
    <p:sldId id="274" r:id="rId14"/>
    <p:sldId id="275" r:id="rId15"/>
    <p:sldId id="276" r:id="rId16"/>
    <p:sldId id="284" r:id="rId17"/>
    <p:sldId id="263" r:id="rId18"/>
    <p:sldId id="266" r:id="rId19"/>
    <p:sldId id="270" r:id="rId20"/>
    <p:sldId id="285" r:id="rId21"/>
    <p:sldId id="267" r:id="rId22"/>
    <p:sldId id="277" r:id="rId23"/>
    <p:sldId id="268" r:id="rId24"/>
    <p:sldId id="269" r:id="rId25"/>
    <p:sldId id="272" r:id="rId26"/>
    <p:sldId id="279"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2" autoAdjust="0"/>
    <p:restoredTop sz="94624" autoAdjust="0"/>
  </p:normalViewPr>
  <p:slideViewPr>
    <p:cSldViewPr>
      <p:cViewPr varScale="1">
        <p:scale>
          <a:sx n="97" d="100"/>
          <a:sy n="97" d="100"/>
        </p:scale>
        <p:origin x="-1376" y="-112"/>
      </p:cViewPr>
      <p:guideLst>
        <p:guide orient="horz" pos="2160"/>
        <p:guide pos="2880"/>
      </p:guideLst>
    </p:cSldViewPr>
  </p:slideViewPr>
  <p:outlineViewPr>
    <p:cViewPr>
      <p:scale>
        <a:sx n="33" d="100"/>
        <a:sy n="33" d="100"/>
      </p:scale>
      <p:origin x="0" y="198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808C94-F411-4823-A812-86F17439D0F7}" type="datetimeFigureOut">
              <a:rPr lang="en-US" smtClean="0"/>
              <a:pPr/>
              <a:t>20/06/2012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9EEB2-94AB-49D1-8AE7-7092A10DB17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808C94-F411-4823-A812-86F17439D0F7}" type="datetimeFigureOut">
              <a:rPr lang="en-US" smtClean="0"/>
              <a:pPr/>
              <a:t>20/06/2012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9EEB2-94AB-49D1-8AE7-7092A10DB17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808C94-F411-4823-A812-86F17439D0F7}" type="datetimeFigureOut">
              <a:rPr lang="en-US" smtClean="0"/>
              <a:pPr/>
              <a:t>20/06/2012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9EEB2-94AB-49D1-8AE7-7092A10DB17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808C94-F411-4823-A812-86F17439D0F7}" type="datetimeFigureOut">
              <a:rPr lang="en-US" smtClean="0"/>
              <a:pPr/>
              <a:t>20/06/2012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9EEB2-94AB-49D1-8AE7-7092A10DB17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08C94-F411-4823-A812-86F17439D0F7}" type="datetimeFigureOut">
              <a:rPr lang="en-US" smtClean="0"/>
              <a:pPr/>
              <a:t>20/06/2012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19EEB2-94AB-49D1-8AE7-7092A10DB17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808C94-F411-4823-A812-86F17439D0F7}" type="datetimeFigureOut">
              <a:rPr lang="en-US" smtClean="0"/>
              <a:pPr/>
              <a:t>20/06/2012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19EEB2-94AB-49D1-8AE7-7092A10DB17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808C94-F411-4823-A812-86F17439D0F7}" type="datetimeFigureOut">
              <a:rPr lang="en-US" smtClean="0"/>
              <a:pPr/>
              <a:t>20/06/2012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19EEB2-94AB-49D1-8AE7-7092A10DB17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808C94-F411-4823-A812-86F17439D0F7}" type="datetimeFigureOut">
              <a:rPr lang="en-US" smtClean="0"/>
              <a:pPr/>
              <a:t>20/06/2012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19EEB2-94AB-49D1-8AE7-7092A10DB17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08C94-F411-4823-A812-86F17439D0F7}" type="datetimeFigureOut">
              <a:rPr lang="en-US" smtClean="0"/>
              <a:pPr/>
              <a:t>20/06/2012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19EEB2-94AB-49D1-8AE7-7092A10DB17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08C94-F411-4823-A812-86F17439D0F7}" type="datetimeFigureOut">
              <a:rPr lang="en-US" smtClean="0"/>
              <a:pPr/>
              <a:t>20/06/2012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19EEB2-94AB-49D1-8AE7-7092A10DB17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08C94-F411-4823-A812-86F17439D0F7}" type="datetimeFigureOut">
              <a:rPr lang="en-US" smtClean="0"/>
              <a:pPr/>
              <a:t>20/06/2012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19EEB2-94AB-49D1-8AE7-7092A10DB17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08C94-F411-4823-A812-86F17439D0F7}" type="datetimeFigureOut">
              <a:rPr lang="en-US" smtClean="0"/>
              <a:pPr/>
              <a:t>20/06/2012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9EEB2-94AB-49D1-8AE7-7092A10DB17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guelkej@adf.bh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bbc.co.uk/2/hi/uk_news/6108496.stm" TargetMode="External"/><Relationship Id="rId3" Type="http://schemas.openxmlformats.org/officeDocument/2006/relationships/hyperlink" Target="http://news.bbc.co.uk/2/hi/7872425.s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Privacy in Public Places and Counter-Terrorism Investigations</a:t>
            </a:r>
            <a:endParaRPr lang="en-GB" dirty="0"/>
          </a:p>
        </p:txBody>
      </p:sp>
      <p:sp>
        <p:nvSpPr>
          <p:cNvPr id="3" name="Subtitle 2"/>
          <p:cNvSpPr>
            <a:spLocks noGrp="1"/>
          </p:cNvSpPr>
          <p:nvPr>
            <p:ph type="subTitle" idx="1"/>
          </p:nvPr>
        </p:nvSpPr>
        <p:spPr/>
        <p:txBody>
          <a:bodyPr/>
          <a:lstStyle/>
          <a:p>
            <a:r>
              <a:rPr lang="en-GB" dirty="0" smtClean="0"/>
              <a:t>John Guelke</a:t>
            </a:r>
          </a:p>
          <a:p>
            <a:r>
              <a:rPr lang="en-GB" sz="1600" dirty="0" smtClean="0">
                <a:hlinkClick r:id="rId2"/>
              </a:rPr>
              <a:t>guelkej@adf.bham.ac.uk</a:t>
            </a:r>
            <a:endParaRPr lang="en-GB"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Right to be Left Alone</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“Consider</a:t>
            </a:r>
            <a:r>
              <a:rPr lang="en-GB" dirty="0"/>
              <a:t>, for </a:t>
            </a:r>
            <a:r>
              <a:rPr lang="en-GB" dirty="0" smtClean="0"/>
              <a:t>example, the </a:t>
            </a:r>
            <a:r>
              <a:rPr lang="en-GB" dirty="0"/>
              <a:t>familiar proposal that the right to privacy is the right "</a:t>
            </a:r>
            <a:r>
              <a:rPr lang="en-GB" dirty="0" smtClean="0"/>
              <a:t>to be </a:t>
            </a:r>
            <a:r>
              <a:rPr lang="en-GB" dirty="0"/>
              <a:t>let alone." On the one hand, this doesn't seem to take in </a:t>
            </a:r>
            <a:r>
              <a:rPr lang="en-GB" dirty="0" smtClean="0"/>
              <a:t>enough. The </a:t>
            </a:r>
            <a:r>
              <a:rPr lang="en-GB" dirty="0"/>
              <a:t>police might say, "We grant we used a special X-ray device </a:t>
            </a:r>
            <a:r>
              <a:rPr lang="en-GB" dirty="0" smtClean="0"/>
              <a:t>on Smith</a:t>
            </a:r>
            <a:r>
              <a:rPr lang="en-GB" dirty="0"/>
              <a:t>, so as to be able to watch him through the walls of his </a:t>
            </a:r>
            <a:r>
              <a:rPr lang="en-GB" dirty="0" smtClean="0"/>
              <a:t>house; we </a:t>
            </a:r>
            <a:r>
              <a:rPr lang="en-GB" dirty="0"/>
              <a:t>grant we trained an amplifying device on him so as to be able </a:t>
            </a:r>
            <a:r>
              <a:rPr lang="en-GB" dirty="0" smtClean="0"/>
              <a:t>to hear </a:t>
            </a:r>
            <a:r>
              <a:rPr lang="en-GB" dirty="0"/>
              <a:t>everything he said; </a:t>
            </a:r>
            <a:r>
              <a:rPr lang="en-GB" b="1" dirty="0"/>
              <a:t>but we let him strictly alone</a:t>
            </a:r>
            <a:r>
              <a:rPr lang="en-GB" dirty="0"/>
              <a:t>: we </a:t>
            </a:r>
            <a:r>
              <a:rPr lang="en-GB" dirty="0" smtClean="0"/>
              <a:t>didn‘t touch </a:t>
            </a:r>
            <a:r>
              <a:rPr lang="en-GB" dirty="0"/>
              <a:t>him, we didn't even go near him-our devices operate at a distance</a:t>
            </a:r>
            <a:r>
              <a:rPr lang="en-GB" dirty="0" smtClean="0"/>
              <a:t>.” Anyone </a:t>
            </a:r>
            <a:r>
              <a:rPr lang="en-GB" dirty="0"/>
              <a:t>who believes there is a right to privacy would </a:t>
            </a:r>
            <a:r>
              <a:rPr lang="en-GB" dirty="0" smtClean="0"/>
              <a:t>presumably believe </a:t>
            </a:r>
            <a:r>
              <a:rPr lang="en-GB" dirty="0"/>
              <a:t>that it has been violated in Smith's case; yet </a:t>
            </a:r>
            <a:r>
              <a:rPr lang="en-GB" dirty="0" smtClean="0"/>
              <a:t>he would </a:t>
            </a:r>
            <a:r>
              <a:rPr lang="en-GB" dirty="0"/>
              <a:t>be hard put to explain precisely how, if the right to </a:t>
            </a:r>
            <a:r>
              <a:rPr lang="en-GB" dirty="0" smtClean="0"/>
              <a:t>privacy is </a:t>
            </a:r>
            <a:r>
              <a:rPr lang="en-GB" dirty="0"/>
              <a:t>the right to be let alone. And on the other hand, this account </a:t>
            </a:r>
            <a:r>
              <a:rPr lang="en-GB" dirty="0" smtClean="0"/>
              <a:t>of the </a:t>
            </a:r>
            <a:r>
              <a:rPr lang="en-GB" dirty="0"/>
              <a:t>right to privacy lets in far too much. If I hit Jones on the </a:t>
            </a:r>
            <a:r>
              <a:rPr lang="en-GB" dirty="0" smtClean="0"/>
              <a:t>head with </a:t>
            </a:r>
            <a:r>
              <a:rPr lang="en-GB" dirty="0"/>
              <a:t>a brick </a:t>
            </a:r>
            <a:r>
              <a:rPr lang="en-GB" b="1" dirty="0"/>
              <a:t>I have not let him alone</a:t>
            </a:r>
            <a:r>
              <a:rPr lang="en-GB" dirty="0"/>
              <a:t>. Yet, while hitting Jones on </a:t>
            </a:r>
            <a:r>
              <a:rPr lang="en-GB" dirty="0" smtClean="0"/>
              <a:t>the head </a:t>
            </a:r>
            <a:r>
              <a:rPr lang="en-GB" dirty="0"/>
              <a:t>with a brick is surely violating some right of Jones', doing </a:t>
            </a:r>
            <a:r>
              <a:rPr lang="en-GB" dirty="0" smtClean="0"/>
              <a:t>it should </a:t>
            </a:r>
            <a:r>
              <a:rPr lang="en-GB" dirty="0"/>
              <a:t>surely not turn out to violate his right to privacy</a:t>
            </a:r>
            <a:r>
              <a:rPr lang="en-GB" dirty="0" smtClean="0"/>
              <a:t>.”</a:t>
            </a:r>
            <a:br>
              <a:rPr lang="en-GB" dirty="0" smtClean="0"/>
            </a:br>
            <a:r>
              <a:rPr lang="en-GB" dirty="0" smtClean="0"/>
              <a:t>                                                                                </a:t>
            </a:r>
            <a:br>
              <a:rPr lang="en-GB" dirty="0" smtClean="0"/>
            </a:br>
            <a:r>
              <a:rPr lang="en-GB" dirty="0" smtClean="0"/>
              <a:t>                                                                           (Judith Jarvis Thomson, 1975)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Thomson is right that the right to be left alone cannot be the same as the right to privacy.</a:t>
            </a:r>
          </a:p>
          <a:p>
            <a:endParaRPr lang="en-GB" dirty="0"/>
          </a:p>
          <a:p>
            <a:r>
              <a:rPr lang="en-GB" dirty="0" smtClean="0"/>
              <a:t>Is Thomson right that watching someone from afar leaves them alone?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Not all watching does leave a person alone.  Mrs. </a:t>
            </a:r>
            <a:r>
              <a:rPr lang="en-GB" dirty="0" err="1" smtClean="0"/>
              <a:t>Aremac</a:t>
            </a:r>
            <a:r>
              <a:rPr lang="en-GB" dirty="0" smtClean="0"/>
              <a:t> leaves the people she watches alone, but the stalker, even if they do nothing but watch, does disrupt a person’s life.</a:t>
            </a:r>
          </a:p>
          <a:p>
            <a:pPr>
              <a:buNone/>
            </a:pPr>
            <a:endParaRPr lang="en-GB" dirty="0" smtClean="0"/>
          </a:p>
          <a:p>
            <a:endParaRPr lang="en-GB" dirty="0" smtClean="0"/>
          </a:p>
          <a:p>
            <a:pPr>
              <a:buNone/>
            </a:pPr>
            <a:endParaRPr lang="en-GB" dirty="0" smtClean="0"/>
          </a:p>
          <a:p>
            <a:endParaRPr lang="en-GB" dirty="0"/>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These days we accept as routine, photographs taken of people in public without their permission – often feature on the cover of newspapers to illustrate a story.</a:t>
            </a:r>
          </a:p>
          <a:p>
            <a:endParaRPr lang="en-GB" dirty="0" smtClean="0"/>
          </a:p>
          <a:p>
            <a:r>
              <a:rPr lang="en-GB" dirty="0" smtClean="0"/>
              <a:t>But we wouldn’t accept publishing photographs that humiliate a person.</a:t>
            </a:r>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descr="thomashoepkerphoto.jpg"/>
          <p:cNvPicPr>
            <a:picLocks noGrp="1" noChangeAspect="1"/>
          </p:cNvPicPr>
          <p:nvPr>
            <p:ph idx="1"/>
          </p:nvPr>
        </p:nvPicPr>
        <p:blipFill>
          <a:blip r:embed="rId2" cstate="print"/>
          <a:stretch>
            <a:fillRect/>
          </a:stretch>
        </p:blipFill>
        <p:spPr>
          <a:xfrm>
            <a:off x="714348" y="1071546"/>
            <a:ext cx="7948216" cy="533121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smtClean="0"/>
              <a:t>Hoepker</a:t>
            </a:r>
            <a:r>
              <a:rPr lang="en-GB" dirty="0" smtClean="0"/>
              <a:t> did not publish it at the time, but rather waited a number of years.</a:t>
            </a:r>
          </a:p>
          <a:p>
            <a:endParaRPr lang="en-GB" dirty="0"/>
          </a:p>
          <a:p>
            <a:r>
              <a:rPr lang="en-GB" dirty="0" smtClean="0"/>
              <a:t>The people photographed are unhappy about its publication, complaining that it misrepresents them.</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There are many, many instances of people being ‘punished’ for bad behaviour in public space completely getting out of hand.  </a:t>
            </a:r>
          </a:p>
          <a:p>
            <a:endParaRPr lang="en-GB" dirty="0"/>
          </a:p>
          <a:p>
            <a:r>
              <a:rPr lang="en-GB" dirty="0" smtClean="0"/>
              <a:t>What is wrong with these cases is you are not letting people alone.</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ANPR</a:t>
            </a:r>
            <a:endParaRPr lang="en-GB" dirty="0"/>
          </a:p>
        </p:txBody>
      </p:sp>
      <p:pic>
        <p:nvPicPr>
          <p:cNvPr id="4" name="Content Placeholder 3" descr="anpr2.jpg"/>
          <p:cNvPicPr>
            <a:picLocks noGrp="1" noChangeAspect="1"/>
          </p:cNvPicPr>
          <p:nvPr>
            <p:ph idx="1"/>
          </p:nvPr>
        </p:nvPicPr>
        <p:blipFill>
          <a:blip r:embed="rId2"/>
          <a:stretch>
            <a:fillRect/>
          </a:stretch>
        </p:blipFill>
        <p:spPr>
          <a:xfrm>
            <a:off x="1595437" y="1629569"/>
            <a:ext cx="5953125" cy="44672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If this is a threat to privacy, why aren’t number plates?  </a:t>
            </a:r>
          </a:p>
          <a:p>
            <a:endParaRPr lang="en-GB" dirty="0"/>
          </a:p>
          <a:p>
            <a:r>
              <a:rPr lang="en-GB" dirty="0" smtClean="0"/>
              <a:t>There is an analogy to be made with identity cards, though number plates are arguably worse.</a:t>
            </a:r>
          </a:p>
          <a:p>
            <a:endParaRPr lang="en-GB" dirty="0"/>
          </a:p>
          <a:p>
            <a:r>
              <a:rPr lang="en-GB" dirty="0" smtClean="0"/>
              <a:t>We accept that we have little right to anonymity on the road.</a:t>
            </a:r>
            <a:endParaRPr lang="en-GB" dirty="0"/>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 privacy issue or a data protection issue?  Case of DVLA selling user data to Castrol.</a:t>
            </a:r>
          </a:p>
          <a:p>
            <a:endParaRPr lang="en-GB" dirty="0" smtClean="0"/>
          </a:p>
          <a:p>
            <a:r>
              <a:rPr lang="en-GB" dirty="0" smtClean="0"/>
              <a:t>Police databases of suspicion.  Is this a privacy issue, or one of potential error and miscarriage of justice?</a:t>
            </a:r>
          </a:p>
          <a:p>
            <a:endParaRPr lang="en-GB" dirty="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Puzzle</a:t>
            </a:r>
            <a:endParaRPr lang="en-GB" dirty="0"/>
          </a:p>
        </p:txBody>
      </p:sp>
      <p:sp>
        <p:nvSpPr>
          <p:cNvPr id="3" name="Content Placeholder 2"/>
          <p:cNvSpPr>
            <a:spLocks noGrp="1"/>
          </p:cNvSpPr>
          <p:nvPr>
            <p:ph idx="1"/>
          </p:nvPr>
        </p:nvSpPr>
        <p:spPr/>
        <p:txBody>
          <a:bodyPr>
            <a:normAutofit/>
          </a:bodyPr>
          <a:lstStyle/>
          <a:p>
            <a:r>
              <a:rPr lang="en-GB" dirty="0" smtClean="0"/>
              <a:t>When we say that someone is entitled to privacy in S</a:t>
            </a:r>
            <a:r>
              <a:rPr lang="en-GB" sz="2400" dirty="0" smtClean="0"/>
              <a:t>1</a:t>
            </a:r>
            <a:r>
              <a:rPr lang="en-GB" dirty="0" smtClean="0"/>
              <a:t>, this usually indicates:</a:t>
            </a:r>
          </a:p>
          <a:p>
            <a:pPr lvl="1"/>
            <a:r>
              <a:rPr lang="en-GB" dirty="0" smtClean="0"/>
              <a:t>Any observation of the person in S</a:t>
            </a:r>
            <a:r>
              <a:rPr lang="en-GB" sz="2000" dirty="0" smtClean="0"/>
              <a:t>1 </a:t>
            </a:r>
            <a:r>
              <a:rPr lang="en-GB" dirty="0" smtClean="0"/>
              <a:t>will be intrusive.</a:t>
            </a:r>
          </a:p>
          <a:p>
            <a:pPr lvl="1"/>
            <a:r>
              <a:rPr lang="en-GB" dirty="0" smtClean="0"/>
              <a:t>Any sharing of information about the person acquired while they are in S</a:t>
            </a:r>
            <a:r>
              <a:rPr lang="en-GB" sz="2000" dirty="0" smtClean="0"/>
              <a:t>1</a:t>
            </a:r>
            <a:r>
              <a:rPr lang="en-GB" sz="2400" dirty="0" smtClean="0"/>
              <a:t> </a:t>
            </a:r>
            <a:r>
              <a:rPr lang="en-GB" dirty="0" smtClean="0"/>
              <a:t>will be intrusive</a:t>
            </a:r>
            <a:r>
              <a:rPr lang="en-GB" sz="2400" dirty="0" smtClean="0"/>
              <a:t>.</a:t>
            </a:r>
          </a:p>
          <a:p>
            <a:pPr lvl="1"/>
            <a:endParaRPr lang="en-GB" sz="2400" dirty="0"/>
          </a:p>
          <a:p>
            <a:r>
              <a:rPr lang="en-GB" dirty="0" smtClean="0"/>
              <a:t>Example somebody in their home, or sleeping in a hotel room.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err="1" smtClean="0"/>
              <a:t>Locational</a:t>
            </a:r>
            <a:r>
              <a:rPr lang="en-GB" dirty="0" smtClean="0"/>
              <a:t> privacy: might be an issue if successfully used to track somebody’s movements.</a:t>
            </a:r>
          </a:p>
          <a:p>
            <a:endParaRPr lang="en-GB" dirty="0" smtClean="0"/>
          </a:p>
          <a:p>
            <a:r>
              <a:rPr lang="en-GB" dirty="0" smtClean="0"/>
              <a:t>Again, the issue is not watching, but stalking</a:t>
            </a:r>
            <a:r>
              <a:rPr lang="en-GB" dirty="0" smtClean="0"/>
              <a:t>.</a:t>
            </a:r>
          </a:p>
          <a:p>
            <a:endParaRPr lang="en-GB" dirty="0"/>
          </a:p>
          <a:p>
            <a:r>
              <a:rPr lang="en-GB" dirty="0" smtClean="0"/>
              <a:t>How fine grained?</a:t>
            </a:r>
            <a:endParaRPr lang="en-GB" dirty="0" smtClean="0"/>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Places of Worship</a:t>
            </a:r>
            <a:endParaRPr lang="en-GB" dirty="0"/>
          </a:p>
        </p:txBody>
      </p:sp>
      <p:pic>
        <p:nvPicPr>
          <p:cNvPr id="4" name="Content Placeholder 3" descr="SurveillanceMosque2.jpg"/>
          <p:cNvPicPr>
            <a:picLocks noGrp="1" noChangeAspect="1"/>
          </p:cNvPicPr>
          <p:nvPr>
            <p:ph idx="1"/>
          </p:nvPr>
        </p:nvPicPr>
        <p:blipFill>
          <a:blip r:embed="rId2"/>
          <a:stretch>
            <a:fillRect/>
          </a:stretch>
        </p:blipFill>
        <p:spPr>
          <a:xfrm>
            <a:off x="635000" y="1704181"/>
            <a:ext cx="7874000" cy="4318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In the context of current terrorism concerns, attention is likely to be focussed on Mosques, but the issue has come up in relation to certain communities in Northern Ireland.</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Surveillance could involve deception, if moles are sent into these communities.  If bugs, or bugging of mobile receivers is used.</a:t>
            </a:r>
          </a:p>
          <a:p>
            <a:endParaRPr lang="en-GB" dirty="0"/>
          </a:p>
          <a:p>
            <a:r>
              <a:rPr lang="en-GB" dirty="0" smtClean="0"/>
              <a:t>What I’m concerned with: cases not involving the use of technology, where there is no deceptive statement about who one is or why one is there.  Is this intrusive?</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My view: not intrusive.</a:t>
            </a:r>
          </a:p>
          <a:p>
            <a:endParaRPr lang="en-GB" dirty="0"/>
          </a:p>
          <a:p>
            <a:r>
              <a:rPr lang="en-GB" dirty="0" smtClean="0"/>
              <a:t>Nevertheless still has a moral cost, and may be highly inadvisable for counter-terrorism strategy.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Privacy in Public Space?</a:t>
            </a:r>
            <a:endParaRPr lang="en-GB" dirty="0"/>
          </a:p>
        </p:txBody>
      </p:sp>
      <p:sp>
        <p:nvSpPr>
          <p:cNvPr id="3" name="Content Placeholder 2"/>
          <p:cNvSpPr>
            <a:spLocks noGrp="1"/>
          </p:cNvSpPr>
          <p:nvPr>
            <p:ph idx="1"/>
          </p:nvPr>
        </p:nvSpPr>
        <p:spPr/>
        <p:txBody>
          <a:bodyPr/>
          <a:lstStyle/>
          <a:p>
            <a:r>
              <a:rPr lang="en-GB" dirty="0" smtClean="0"/>
              <a:t>There are a series of restrictions on observations of people in public space.  Collectively these share some features of privacy rights, but we do not have to concede the existence of a general ‘right to privacy</a:t>
            </a:r>
            <a:r>
              <a:rPr lang="en-GB" dirty="0" smtClean="0"/>
              <a:t>’ in public </a:t>
            </a:r>
            <a:r>
              <a:rPr lang="en-GB" dirty="0" smtClean="0"/>
              <a:t>to account for this.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it Matter?</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There is suspicion about much of the talk of the importance of privacy.  </a:t>
            </a:r>
          </a:p>
          <a:p>
            <a:endParaRPr lang="en-GB" dirty="0"/>
          </a:p>
          <a:p>
            <a:r>
              <a:rPr lang="en-GB" dirty="0" smtClean="0"/>
              <a:t>The attitude arises in relation to counter-terrorism debates where privacy concerns are often considered frivolous next to public safety.</a:t>
            </a:r>
          </a:p>
          <a:p>
            <a:endParaRPr lang="en-GB" dirty="0"/>
          </a:p>
          <a:p>
            <a:r>
              <a:rPr lang="en-GB" dirty="0" smtClean="0"/>
              <a:t>Also arises more generally in relation to warnings against exhibitionism</a:t>
            </a:r>
            <a:r>
              <a:rPr lang="en-GB" dirty="0" smtClean="0"/>
              <a:t>.  Overblown rhetoric about privacy risks both cynicism and defeatism.</a:t>
            </a:r>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2800" dirty="0" smtClean="0"/>
              <a:t>Who’s the bigger threat to privacy?  Old Mrs. </a:t>
            </a:r>
            <a:r>
              <a:rPr lang="en-GB" sz="2800" dirty="0" err="1" smtClean="0"/>
              <a:t>Aremac</a:t>
            </a:r>
            <a:r>
              <a:rPr lang="en-GB" sz="2800" dirty="0" smtClean="0"/>
              <a:t> or </a:t>
            </a:r>
            <a:r>
              <a:rPr lang="en-GB" sz="2800" dirty="0" smtClean="0"/>
              <a:t>the cynicism and defeatism of young </a:t>
            </a:r>
            <a:r>
              <a:rPr lang="en-GB" sz="2800" dirty="0" smtClean="0"/>
              <a:t>Mr. </a:t>
            </a:r>
            <a:r>
              <a:rPr lang="en-GB" sz="2800" dirty="0" err="1" smtClean="0"/>
              <a:t>Koobecaf</a:t>
            </a:r>
            <a:r>
              <a:rPr lang="en-GB" sz="2800" dirty="0" smtClean="0"/>
              <a:t>?</a:t>
            </a:r>
          </a:p>
          <a:p>
            <a:endParaRPr lang="en-GB" dirty="0" smtClean="0"/>
          </a:p>
          <a:p>
            <a:endParaRPr lang="en-GB" dirty="0"/>
          </a:p>
          <a:p>
            <a:endParaRPr lang="en-GB" dirty="0"/>
          </a:p>
        </p:txBody>
      </p:sp>
      <p:pic>
        <p:nvPicPr>
          <p:cNvPr id="6" name="Content Placeholder 3" descr="anonymous.jpg"/>
          <p:cNvPicPr>
            <a:picLocks noChangeAspect="1"/>
          </p:cNvPicPr>
          <p:nvPr/>
        </p:nvPicPr>
        <p:blipFill>
          <a:blip r:embed="rId2"/>
          <a:stretch>
            <a:fillRect/>
          </a:stretch>
        </p:blipFill>
        <p:spPr>
          <a:xfrm>
            <a:off x="179512" y="3212976"/>
            <a:ext cx="4379448" cy="3284586"/>
          </a:xfrm>
          <a:prstGeom prst="rect">
            <a:avLst/>
          </a:prstGeom>
        </p:spPr>
      </p:pic>
      <p:pic>
        <p:nvPicPr>
          <p:cNvPr id="7" name="Picture 6" descr="Be-Stupid-20-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3212976"/>
            <a:ext cx="5220072" cy="33781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smtClean="0"/>
              <a:t>The puzzle: neither of these principles seem to hold when a person is in public, yet a number of techniques for </a:t>
            </a:r>
            <a:r>
              <a:rPr lang="en-GB" dirty="0" err="1" smtClean="0"/>
              <a:t>surveilling</a:t>
            </a:r>
            <a:r>
              <a:rPr lang="en-GB" dirty="0" smtClean="0"/>
              <a:t> people in public are objected to as deeply intrusive.</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smtClean="0"/>
              <a:t>[ICO Report on the Surveillance Society] Dr David Murakami-Wood told BBC News that, compared to other industrialised Western states, the UK was "the most </a:t>
            </a:r>
            <a:r>
              <a:rPr lang="en-GB" dirty="0" err="1" smtClean="0"/>
              <a:t>surveilled</a:t>
            </a:r>
            <a:r>
              <a:rPr lang="en-GB" dirty="0" smtClean="0"/>
              <a:t> country...We have more CCTV cameras and we have looser laws on privacy and data protection," he said.” </a:t>
            </a:r>
            <a:r>
              <a:rPr lang="en-GB" dirty="0" smtClean="0">
                <a:hlinkClick r:id="rId2"/>
              </a:rPr>
              <a:t>http://news.bbc.co.uk/2/hi/uk_news/6108496.stm</a:t>
            </a:r>
            <a:r>
              <a:rPr lang="en-GB" dirty="0" smtClean="0"/>
              <a:t> </a:t>
            </a:r>
          </a:p>
          <a:p>
            <a:endParaRPr lang="en-GB" dirty="0" smtClean="0"/>
          </a:p>
          <a:p>
            <a:r>
              <a:rPr lang="en-GB" dirty="0" smtClean="0"/>
              <a:t>[House of Lords constitution committee report]: growth in surveillance by both the state and the private sector risked threatening people's right to privacy, which it said was "an essential pre-requisite to the exercise of individual freedom"... Among areas of most concern were the growth of CCTV cameras, of which there are now an estimated four million in the UK. </a:t>
            </a:r>
            <a:r>
              <a:rPr lang="en-GB" dirty="0" smtClean="0">
                <a:hlinkClick r:id="rId3"/>
              </a:rPr>
              <a:t>http://news.bbc.co.uk/2/hi/7872425.stm</a:t>
            </a:r>
            <a:r>
              <a:rPr lang="en-GB" dirty="0" smtClean="0"/>
              <a:t> </a:t>
            </a:r>
            <a:br>
              <a:rPr lang="en-GB" dirty="0" smtClean="0"/>
            </a:br>
            <a:endParaRPr lang="en-GB" dirty="0" smtClean="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Three examples: </a:t>
            </a:r>
          </a:p>
          <a:p>
            <a:pPr lvl="1"/>
            <a:r>
              <a:rPr lang="en-GB" dirty="0" smtClean="0"/>
              <a:t>CCTV</a:t>
            </a:r>
          </a:p>
          <a:p>
            <a:pPr lvl="1"/>
            <a:r>
              <a:rPr lang="en-GB" dirty="0" smtClean="0"/>
              <a:t>Automatic Number Plate Recognition</a:t>
            </a:r>
          </a:p>
          <a:p>
            <a:pPr lvl="1"/>
            <a:r>
              <a:rPr lang="en-GB" dirty="0" smtClean="0"/>
              <a:t>Surveillance in places of worship</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CCTV</a:t>
            </a:r>
            <a:endParaRPr lang="en-GB" dirty="0"/>
          </a:p>
        </p:txBody>
      </p:sp>
      <p:pic>
        <p:nvPicPr>
          <p:cNvPr id="4" name="Content Placeholder 3" descr="cctv-cameras.gif"/>
          <p:cNvPicPr>
            <a:picLocks noGrp="1" noChangeAspect="1"/>
          </p:cNvPicPr>
          <p:nvPr>
            <p:ph idx="1"/>
          </p:nvPr>
        </p:nvPicPr>
        <p:blipFill>
          <a:blip r:embed="rId2"/>
          <a:stretch>
            <a:fillRect/>
          </a:stretch>
        </p:blipFill>
        <p:spPr>
          <a:xfrm>
            <a:off x="2428875" y="1720056"/>
            <a:ext cx="4286250" cy="42862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smtClean="0"/>
              <a:t>Developments in technology and media have been argued threaten privacy before:</a:t>
            </a:r>
          </a:p>
          <a:p>
            <a:endParaRPr lang="en-GB" dirty="0" smtClean="0"/>
          </a:p>
          <a:p>
            <a:r>
              <a:rPr lang="en-GB" dirty="0" smtClean="0"/>
              <a:t>“Recent </a:t>
            </a:r>
            <a:r>
              <a:rPr lang="en-GB" dirty="0"/>
              <a:t>inventions and business methods call attention to the next step which </a:t>
            </a:r>
            <a:r>
              <a:rPr lang="en-GB" dirty="0" smtClean="0"/>
              <a:t>must be </a:t>
            </a:r>
            <a:r>
              <a:rPr lang="en-GB" dirty="0"/>
              <a:t>taken for the protection of the person, and for securing to the individual </a:t>
            </a:r>
            <a:r>
              <a:rPr lang="en-GB" dirty="0" smtClean="0"/>
              <a:t>what Judge </a:t>
            </a:r>
            <a:r>
              <a:rPr lang="en-GB" dirty="0"/>
              <a:t>Cooley calls </a:t>
            </a:r>
            <a:r>
              <a:rPr lang="en-GB" b="1" dirty="0"/>
              <a:t>the right "to be let </a:t>
            </a:r>
            <a:r>
              <a:rPr lang="en-GB" b="1" dirty="0" smtClean="0"/>
              <a:t>alone“</a:t>
            </a:r>
            <a:r>
              <a:rPr lang="en-GB" dirty="0" smtClean="0"/>
              <a:t>. Instantaneous </a:t>
            </a:r>
            <a:r>
              <a:rPr lang="en-GB" dirty="0"/>
              <a:t>photographs </a:t>
            </a:r>
            <a:r>
              <a:rPr lang="en-GB" dirty="0" smtClean="0"/>
              <a:t>and newspaper </a:t>
            </a:r>
            <a:r>
              <a:rPr lang="en-GB" dirty="0"/>
              <a:t>enterprise have invaded the sacred precincts of private and domestic </a:t>
            </a:r>
            <a:r>
              <a:rPr lang="en-GB" dirty="0" smtClean="0"/>
              <a:t>life; and </a:t>
            </a:r>
            <a:r>
              <a:rPr lang="en-GB" dirty="0"/>
              <a:t>numerous mechanical devices threaten to make good the prediction that "what </a:t>
            </a:r>
            <a:r>
              <a:rPr lang="en-GB" dirty="0" smtClean="0"/>
              <a:t>is whispered </a:t>
            </a:r>
            <a:r>
              <a:rPr lang="en-GB" dirty="0"/>
              <a:t>in the closet shall be proclaimed from the house-tops." For years there </a:t>
            </a:r>
            <a:r>
              <a:rPr lang="en-GB" dirty="0" smtClean="0"/>
              <a:t>has been </a:t>
            </a:r>
            <a:r>
              <a:rPr lang="en-GB" dirty="0"/>
              <a:t>a feeling that the law must afford some remedy for the unauthorized </a:t>
            </a:r>
            <a:r>
              <a:rPr lang="en-GB" dirty="0" smtClean="0"/>
              <a:t>circulation of </a:t>
            </a:r>
            <a:r>
              <a:rPr lang="en-GB" dirty="0"/>
              <a:t>portraits of private </a:t>
            </a:r>
            <a:r>
              <a:rPr lang="en-GB" dirty="0" smtClean="0"/>
              <a:t>persons; and the evil of invasion of privacy by the newspapers, long keenly felt, has been but recently discussed by an able writer.”</a:t>
            </a:r>
            <a:br>
              <a:rPr lang="en-GB" dirty="0" smtClean="0"/>
            </a:br>
            <a:r>
              <a:rPr lang="en-GB" dirty="0" smtClean="0"/>
              <a:t>                                                                     (Warren and Brandeis, 1890)</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sz="2400" i="1" dirty="0" smtClean="0"/>
              <a:t>“The </a:t>
            </a:r>
            <a:r>
              <a:rPr lang="en-GB" sz="2400" i="1" dirty="0"/>
              <a:t>life of Mrs </a:t>
            </a:r>
            <a:r>
              <a:rPr lang="en-GB" sz="2400" i="1" dirty="0" err="1"/>
              <a:t>Aremac</a:t>
            </a:r>
            <a:r>
              <a:rPr lang="en-GB" sz="2400" dirty="0"/>
              <a:t>. Mrs </a:t>
            </a:r>
            <a:r>
              <a:rPr lang="en-GB" sz="2400" dirty="0" err="1"/>
              <a:t>Aremac</a:t>
            </a:r>
            <a:r>
              <a:rPr lang="en-GB" sz="2400" dirty="0"/>
              <a:t> is an old lady living in her third-floor </a:t>
            </a:r>
            <a:r>
              <a:rPr lang="en-GB" sz="2400" dirty="0" smtClean="0"/>
              <a:t>apartment in </a:t>
            </a:r>
            <a:r>
              <a:rPr lang="en-GB" sz="2400" dirty="0"/>
              <a:t>the centre of town. Due to her age, her legs no longer allow her to </a:t>
            </a:r>
            <a:r>
              <a:rPr lang="en-GB" sz="2400" dirty="0" smtClean="0"/>
              <a:t>take part </a:t>
            </a:r>
            <a:r>
              <a:rPr lang="en-GB" sz="2400" dirty="0"/>
              <a:t>in public life. Luckily, her sight is still intact. Every morning Mrs </a:t>
            </a:r>
            <a:r>
              <a:rPr lang="en-GB" sz="2400" dirty="0" err="1"/>
              <a:t>Aremac</a:t>
            </a:r>
            <a:r>
              <a:rPr lang="en-GB" sz="2400" dirty="0"/>
              <a:t> </a:t>
            </a:r>
            <a:r>
              <a:rPr lang="en-GB" sz="2400" dirty="0" smtClean="0"/>
              <a:t>is assisted </a:t>
            </a:r>
            <a:r>
              <a:rPr lang="en-GB" sz="2400" dirty="0"/>
              <a:t>to an armchair placed in the bay window looking out onto the </a:t>
            </a:r>
            <a:r>
              <a:rPr lang="en-GB" sz="2400" dirty="0" smtClean="0"/>
              <a:t>street. From </a:t>
            </a:r>
            <a:r>
              <a:rPr lang="en-GB" sz="2400" dirty="0"/>
              <a:t>there she has a good view of street life, compensating a little for a life she </a:t>
            </a:r>
            <a:r>
              <a:rPr lang="en-GB" sz="2400" dirty="0" smtClean="0"/>
              <a:t>is no </a:t>
            </a:r>
            <a:r>
              <a:rPr lang="en-GB" sz="2400" dirty="0"/>
              <a:t>longer able to participate in. In the evening she is assisted to bed, after a </a:t>
            </a:r>
            <a:r>
              <a:rPr lang="en-GB" sz="2400" dirty="0" smtClean="0"/>
              <a:t>day made </a:t>
            </a:r>
            <a:r>
              <a:rPr lang="en-GB" sz="2400" dirty="0"/>
              <a:t>more bearable than if she had remained in bed</a:t>
            </a:r>
            <a:r>
              <a:rPr lang="en-GB" sz="2400" dirty="0" smtClean="0"/>
              <a:t>...</a:t>
            </a:r>
            <a:r>
              <a:rPr lang="en-GB" sz="2400" dirty="0"/>
              <a:t> The question the example gives rise to is: </a:t>
            </a:r>
            <a:r>
              <a:rPr lang="en-GB" sz="2400" dirty="0" smtClean="0"/>
              <a:t>does Mrs </a:t>
            </a:r>
            <a:r>
              <a:rPr lang="en-GB" sz="2400" dirty="0" err="1"/>
              <a:t>Aremac</a:t>
            </a:r>
            <a:r>
              <a:rPr lang="en-GB" sz="2400" dirty="0"/>
              <a:t> in any way act wrongly in her daily life?</a:t>
            </a:r>
            <a:r>
              <a:rPr lang="en-GB" sz="2400" dirty="0" smtClean="0"/>
              <a:t>” </a:t>
            </a:r>
          </a:p>
          <a:p>
            <a:pPr indent="0">
              <a:buNone/>
            </a:pPr>
            <a:r>
              <a:rPr lang="en-GB" sz="2400" dirty="0"/>
              <a:t> </a:t>
            </a:r>
            <a:r>
              <a:rPr lang="en-GB" sz="2400" dirty="0" smtClean="0"/>
              <a:t>                                                                                    (</a:t>
            </a:r>
            <a:r>
              <a:rPr lang="en-GB" sz="2400" dirty="0" err="1" smtClean="0"/>
              <a:t>Ryberg</a:t>
            </a:r>
            <a:r>
              <a:rPr lang="en-GB" sz="2400" dirty="0" smtClean="0"/>
              <a:t>, 2007)</a:t>
            </a:r>
            <a:endParaRPr lang="en-GB"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smtClean="0"/>
              <a:t>“Recent inventions and business methods call attention to the next step which must be taken for the protection of the person, and for securing to the individual what Judge Cooley calls </a:t>
            </a:r>
            <a:r>
              <a:rPr lang="en-GB" b="1" dirty="0" smtClean="0"/>
              <a:t>the right "to be let alone“</a:t>
            </a:r>
            <a:r>
              <a:rPr lang="en-GB" dirty="0" smtClean="0"/>
              <a:t>. Instantaneous photographs and newspaper enterprise have invaded the sacred precincts of private and domestic life; and numerous mechanical devices threaten to make good the prediction that "what is whispered in the closet shall be proclaimed from the house-tops." For years there has been a feeling that the law must afford some remedy for the unauthorized circulation of portraits of private persons; and the evil of invasion of privacy by the newspapers, long keenly felt, has been but recently discussed by an able writer.”</a:t>
            </a:r>
            <a:br>
              <a:rPr lang="en-GB" dirty="0" smtClean="0"/>
            </a:br>
            <a:r>
              <a:rPr lang="en-GB" dirty="0" smtClean="0"/>
              <a:t>                                                                     (Warren and Brandeis, 1890)</a:t>
            </a:r>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1499</Words>
  <Application>Microsoft Macintosh PowerPoint</Application>
  <PresentationFormat>On-screen Show (4:3)</PresentationFormat>
  <Paragraphs>74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Privacy in Public Places and Counter-Terrorism Investigations</vt:lpstr>
      <vt:lpstr>A Puzzle</vt:lpstr>
      <vt:lpstr>PowerPoint Presentation</vt:lpstr>
      <vt:lpstr>PowerPoint Presentation</vt:lpstr>
      <vt:lpstr>PowerPoint Presentation</vt:lpstr>
      <vt:lpstr>CCTV</vt:lpstr>
      <vt:lpstr>PowerPoint Presentation</vt:lpstr>
      <vt:lpstr>PowerPoint Presentation</vt:lpstr>
      <vt:lpstr>PowerPoint Presentation</vt:lpstr>
      <vt:lpstr>The Right to be Left Alone</vt:lpstr>
      <vt:lpstr>PowerPoint Presentation</vt:lpstr>
      <vt:lpstr>PowerPoint Presentation</vt:lpstr>
      <vt:lpstr>PowerPoint Presentation</vt:lpstr>
      <vt:lpstr>PowerPoint Presentation</vt:lpstr>
      <vt:lpstr>PowerPoint Presentation</vt:lpstr>
      <vt:lpstr>PowerPoint Presentation</vt:lpstr>
      <vt:lpstr>ANPR</vt:lpstr>
      <vt:lpstr>PowerPoint Presentation</vt:lpstr>
      <vt:lpstr>PowerPoint Presentation</vt:lpstr>
      <vt:lpstr>PowerPoint Presentation</vt:lpstr>
      <vt:lpstr>Places of Worship</vt:lpstr>
      <vt:lpstr>PowerPoint Presentation</vt:lpstr>
      <vt:lpstr>PowerPoint Presentation</vt:lpstr>
      <vt:lpstr>PowerPoint Presentation</vt:lpstr>
      <vt:lpstr>Privacy in Public Space?</vt:lpstr>
      <vt:lpstr>Why Does it Matter?</vt:lpstr>
      <vt:lpstr>PowerPoint Presentation</vt:lpstr>
    </vt:vector>
  </TitlesOfParts>
  <Company>University of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in Public Places and Counter-Terrorism Investigations</dc:title>
  <dc:creator>John Guelke</dc:creator>
  <cp:lastModifiedBy>John Guelke</cp:lastModifiedBy>
  <cp:revision>82</cp:revision>
  <dcterms:created xsi:type="dcterms:W3CDTF">2011-10-25T09:33:41Z</dcterms:created>
  <dcterms:modified xsi:type="dcterms:W3CDTF">2012-06-20T12:46:38Z</dcterms:modified>
</cp:coreProperties>
</file>