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73" r:id="rId7"/>
    <p:sldId id="276" r:id="rId8"/>
    <p:sldId id="264" r:id="rId9"/>
    <p:sldId id="265" r:id="rId10"/>
    <p:sldId id="277" r:id="rId11"/>
    <p:sldId id="281" r:id="rId12"/>
    <p:sldId id="270" r:id="rId13"/>
    <p:sldId id="274" r:id="rId14"/>
    <p:sldId id="267" r:id="rId15"/>
    <p:sldId id="282" r:id="rId16"/>
    <p:sldId id="278" r:id="rId17"/>
    <p:sldId id="268" r:id="rId18"/>
    <p:sldId id="280" r:id="rId19"/>
    <p:sldId id="279" r:id="rId20"/>
    <p:sldId id="271" r:id="rId21"/>
    <p:sldId id="26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60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BD05-ED6A-48B7-9159-92A1FC2A8DAC}" type="datetimeFigureOut">
              <a:rPr lang="en-US" smtClean="0"/>
              <a:pPr/>
              <a:t>6/22/2012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7BE6-CEA3-452D-ACD8-103F899D31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BD05-ED6A-48B7-9159-92A1FC2A8DAC}" type="datetimeFigureOut">
              <a:rPr lang="en-US" smtClean="0"/>
              <a:pPr/>
              <a:t>6/22/2012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7BE6-CEA3-452D-ACD8-103F899D31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BD05-ED6A-48B7-9159-92A1FC2A8DAC}" type="datetimeFigureOut">
              <a:rPr lang="en-US" smtClean="0"/>
              <a:pPr/>
              <a:t>6/22/2012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7BE6-CEA3-452D-ACD8-103F899D31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BD05-ED6A-48B7-9159-92A1FC2A8DAC}" type="datetimeFigureOut">
              <a:rPr lang="en-US" smtClean="0"/>
              <a:pPr/>
              <a:t>6/22/2012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7BE6-CEA3-452D-ACD8-103F899D31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BD05-ED6A-48B7-9159-92A1FC2A8DAC}" type="datetimeFigureOut">
              <a:rPr lang="en-US" smtClean="0"/>
              <a:pPr/>
              <a:t>6/22/2012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7BE6-CEA3-452D-ACD8-103F899D31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BD05-ED6A-48B7-9159-92A1FC2A8DAC}" type="datetimeFigureOut">
              <a:rPr lang="en-US" smtClean="0"/>
              <a:pPr/>
              <a:t>6/22/2012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7BE6-CEA3-452D-ACD8-103F899D31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BD05-ED6A-48B7-9159-92A1FC2A8DAC}" type="datetimeFigureOut">
              <a:rPr lang="en-US" smtClean="0"/>
              <a:pPr/>
              <a:t>6/22/2012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7BE6-CEA3-452D-ACD8-103F899D31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BD05-ED6A-48B7-9159-92A1FC2A8DAC}" type="datetimeFigureOut">
              <a:rPr lang="en-US" smtClean="0"/>
              <a:pPr/>
              <a:t>6/22/2012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7BE6-CEA3-452D-ACD8-103F899D31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BD05-ED6A-48B7-9159-92A1FC2A8DAC}" type="datetimeFigureOut">
              <a:rPr lang="en-US" smtClean="0"/>
              <a:pPr/>
              <a:t>6/22/2012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7BE6-CEA3-452D-ACD8-103F899D31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BD05-ED6A-48B7-9159-92A1FC2A8DAC}" type="datetimeFigureOut">
              <a:rPr lang="en-US" smtClean="0"/>
              <a:pPr/>
              <a:t>6/22/2012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7BE6-CEA3-452D-ACD8-103F899D31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BD05-ED6A-48B7-9159-92A1FC2A8DAC}" type="datetimeFigureOut">
              <a:rPr lang="en-US" smtClean="0"/>
              <a:pPr/>
              <a:t>6/22/2012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7BE6-CEA3-452D-ACD8-103F899D31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6BD05-ED6A-48B7-9159-92A1FC2A8DAC}" type="datetimeFigureOut">
              <a:rPr lang="en-US" smtClean="0"/>
              <a:pPr/>
              <a:t>6/22/2012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77BE6-CEA3-452D-ACD8-103F899D318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Profiling in counter-terrorism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Dr Kat </a:t>
            </a:r>
            <a:r>
              <a:rPr lang="en-GB" dirty="0" err="1" smtClean="0"/>
              <a:t>Hadjimatheou</a:t>
            </a:r>
            <a:endParaRPr lang="en-GB" dirty="0" smtClean="0"/>
          </a:p>
          <a:p>
            <a:r>
              <a:rPr lang="en-GB" dirty="0" smtClean="0"/>
              <a:t>Research </a:t>
            </a:r>
            <a:r>
              <a:rPr lang="en-GB" dirty="0" smtClean="0"/>
              <a:t>Fellow</a:t>
            </a:r>
          </a:p>
          <a:p>
            <a:r>
              <a:rPr lang="en-GB" dirty="0" smtClean="0"/>
              <a:t>Dept. </a:t>
            </a:r>
            <a:r>
              <a:rPr lang="en-GB" dirty="0"/>
              <a:t>o</a:t>
            </a:r>
            <a:r>
              <a:rPr lang="en-GB" dirty="0" smtClean="0"/>
              <a:t>f Philosophy</a:t>
            </a:r>
          </a:p>
          <a:p>
            <a:r>
              <a:rPr lang="en-GB" dirty="0" smtClean="0"/>
              <a:t>University of Birmingham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 smtClean="0"/>
              <a:t>Normative </a:t>
            </a:r>
            <a:r>
              <a:rPr lang="en-GB" sz="3600" b="1" dirty="0" smtClean="0"/>
              <a:t>implications of background injustice approach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Profiling of ethnic traits </a:t>
            </a:r>
            <a:r>
              <a:rPr lang="en-GB" dirty="0" smtClean="0"/>
              <a:t>not/hardly ever permitted </a:t>
            </a:r>
            <a:r>
              <a:rPr lang="en-GB" dirty="0" smtClean="0"/>
              <a:t>against </a:t>
            </a:r>
            <a:r>
              <a:rPr lang="en-GB" dirty="0" smtClean="0"/>
              <a:t>groups suffering </a:t>
            </a:r>
            <a:r>
              <a:rPr lang="en-GB" dirty="0" smtClean="0"/>
              <a:t>from background </a:t>
            </a:r>
            <a:r>
              <a:rPr lang="en-GB" dirty="0" smtClean="0"/>
              <a:t>injustice</a:t>
            </a:r>
          </a:p>
          <a:p>
            <a:r>
              <a:rPr lang="en-GB" dirty="0" smtClean="0"/>
              <a:t>Profiling of ethnic traits </a:t>
            </a:r>
            <a:r>
              <a:rPr lang="en-GB" dirty="0" smtClean="0"/>
              <a:t>permitted </a:t>
            </a:r>
            <a:r>
              <a:rPr lang="en-GB" dirty="0" smtClean="0"/>
              <a:t>against groups </a:t>
            </a:r>
            <a:r>
              <a:rPr lang="en-GB" i="1" dirty="0" smtClean="0"/>
              <a:t>not </a:t>
            </a:r>
            <a:r>
              <a:rPr lang="en-GB" dirty="0" smtClean="0"/>
              <a:t>suffering from background </a:t>
            </a:r>
            <a:r>
              <a:rPr lang="en-GB" dirty="0" smtClean="0"/>
              <a:t>injustice</a:t>
            </a:r>
            <a:endParaRPr lang="en-GB" dirty="0" smtClean="0"/>
          </a:p>
          <a:p>
            <a:r>
              <a:rPr lang="en-GB" dirty="0" smtClean="0"/>
              <a:t>Profiling of ethnic traits permitted in a society</a:t>
            </a:r>
            <a:r>
              <a:rPr lang="en-GB" i="1" dirty="0" smtClean="0"/>
              <a:t> not </a:t>
            </a:r>
            <a:r>
              <a:rPr lang="en-GB" dirty="0" smtClean="0"/>
              <a:t>characterised by background ethnic injustice </a:t>
            </a:r>
          </a:p>
          <a:p>
            <a:r>
              <a:rPr lang="en-GB" dirty="0" smtClean="0"/>
              <a:t>Also: profiling of any kind of traits- including behaviour- equally difficult to justify when the group profiled is the victim of a relevant background injustice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Possible shortcomings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Approving profiling of one ethnic group but not another seems unfair</a:t>
            </a:r>
          </a:p>
          <a:p>
            <a:r>
              <a:rPr lang="en-GB" dirty="0" smtClean="0"/>
              <a:t>Does not address intuition that identity/immutable traits prima facie less sound basis for criminal justice decisions</a:t>
            </a: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Legal principle: identity versus conduct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	“It </a:t>
            </a:r>
            <a:r>
              <a:rPr lang="en-GB" dirty="0"/>
              <a:t>is a fundamental principle of the rule of law that law enforcement actions should be based on an individual's personal conduct, not on their identity</a:t>
            </a:r>
            <a:r>
              <a:rPr lang="en-GB" dirty="0" smtClean="0"/>
              <a:t>.”</a:t>
            </a:r>
            <a:endParaRPr lang="en-GB" dirty="0"/>
          </a:p>
          <a:p>
            <a:pPr>
              <a:buNone/>
            </a:pPr>
            <a:r>
              <a:rPr lang="en-GB" sz="1900" dirty="0" smtClean="0"/>
              <a:t>      </a:t>
            </a:r>
          </a:p>
          <a:p>
            <a:pPr>
              <a:buNone/>
            </a:pPr>
            <a:r>
              <a:rPr lang="en-GB" sz="2000" dirty="0" smtClean="0"/>
              <a:t>       (EU Parliament </a:t>
            </a:r>
            <a:r>
              <a:rPr lang="en-GB" sz="2000" i="1" dirty="0" smtClean="0"/>
              <a:t>Committee </a:t>
            </a:r>
            <a:r>
              <a:rPr lang="en-GB" sz="2000" i="1" dirty="0"/>
              <a:t>on Civil Liberties, Justice and Home Affairs</a:t>
            </a:r>
            <a:r>
              <a:rPr lang="en-GB" sz="2000" b="1" dirty="0"/>
              <a:t> </a:t>
            </a:r>
            <a:r>
              <a:rPr lang="en-GB" sz="2000" b="1" dirty="0" smtClean="0"/>
              <a:t>Working Document </a:t>
            </a:r>
            <a:r>
              <a:rPr lang="en-GB" sz="2000" dirty="0" smtClean="0"/>
              <a:t>on the problem </a:t>
            </a:r>
            <a:r>
              <a:rPr lang="en-GB" sz="2000" dirty="0"/>
              <a:t>of profiling, notably on the basis of ethnicity and race, in </a:t>
            </a:r>
            <a:r>
              <a:rPr lang="en-GB" sz="2000" dirty="0" smtClean="0"/>
              <a:t>counterterrorism, law </a:t>
            </a:r>
            <a:r>
              <a:rPr lang="en-GB" sz="2000" dirty="0"/>
              <a:t>enforcement, immigration, customs and border control, DT\745085EN.do 30.9.2008)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Related </a:t>
            </a:r>
            <a:r>
              <a:rPr lang="en-GB" b="1" dirty="0" smtClean="0"/>
              <a:t>principle? Immutability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	Law enforcement decisions should not be “b</a:t>
            </a:r>
            <a:r>
              <a:rPr lang="en-GB" dirty="0" smtClean="0"/>
              <a:t>ased primarily on skin colour or other immutable characteristics”</a:t>
            </a:r>
          </a:p>
          <a:p>
            <a:pPr>
              <a:buNone/>
            </a:pPr>
            <a:r>
              <a:rPr lang="en-GB" sz="2800" dirty="0" smtClean="0"/>
              <a:t> </a:t>
            </a:r>
            <a:r>
              <a:rPr lang="en-GB" sz="2800" dirty="0" smtClean="0"/>
              <a:t>   </a:t>
            </a:r>
          </a:p>
          <a:p>
            <a:pPr>
              <a:buNone/>
            </a:pPr>
            <a:r>
              <a:rPr lang="en-GB" sz="2800" dirty="0" smtClean="0"/>
              <a:t>	</a:t>
            </a:r>
            <a:r>
              <a:rPr lang="en-GB" sz="2800" dirty="0" smtClean="0"/>
              <a:t>(</a:t>
            </a:r>
            <a:r>
              <a:rPr lang="en-GB" sz="2800" dirty="0" smtClean="0"/>
              <a:t>American Civil Liberties Union </a:t>
            </a:r>
            <a:r>
              <a:rPr lang="en-GB" sz="2800" i="1" dirty="0" smtClean="0"/>
              <a:t>Sanctioned Bias: Racial Profiling Since 9/11</a:t>
            </a:r>
            <a:r>
              <a:rPr lang="en-GB" sz="2800" dirty="0" smtClean="0"/>
              <a:t>, 2004, New York.</a:t>
            </a:r>
            <a:r>
              <a:rPr lang="en-GB" sz="2800" dirty="0" smtClean="0"/>
              <a:t>)</a:t>
            </a:r>
            <a:endParaRPr lang="en-GB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The control principle(s)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1. We are morally assessable only to the extent that what we are assessed for depends on factors under our control (Nagel, 197)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2. Two people ought not to be morally assessed differently if the only other differences between them are due to factors beyond their control (</a:t>
            </a:r>
            <a:r>
              <a:rPr lang="en-GB" dirty="0" err="1" smtClean="0"/>
              <a:t>Nelkin</a:t>
            </a:r>
            <a:r>
              <a:rPr lang="en-GB" dirty="0" smtClean="0"/>
              <a:t>: 2008)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Control principle: sphere of application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Narrower than anti-discrimination principle: applies only to actions that convey moral assessment/judgement or allocate </a:t>
            </a:r>
            <a:r>
              <a:rPr lang="en-GB" i="1" dirty="0" smtClean="0"/>
              <a:t>moral </a:t>
            </a:r>
            <a:r>
              <a:rPr lang="en-GB" dirty="0" smtClean="0"/>
              <a:t>responsibility</a:t>
            </a:r>
          </a:p>
          <a:p>
            <a:r>
              <a:rPr lang="en-GB" dirty="0" smtClean="0"/>
              <a:t>Therefore relevant to criminal profiling but not profiling in medical context/jury selection etc.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Control principle &amp; profiling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	The </a:t>
            </a:r>
            <a:r>
              <a:rPr lang="en-GB" dirty="0"/>
              <a:t>fact that ethnic traits are not within our control yields an </a:t>
            </a:r>
            <a:r>
              <a:rPr lang="en-GB" b="1" dirty="0"/>
              <a:t>in principle </a:t>
            </a:r>
            <a:r>
              <a:rPr lang="en-GB" dirty="0"/>
              <a:t>reason for objecting to the profiling of ethnic &amp; biometric traits and for distinguishing morally between profiling of ethnic &amp; biometric and behavioural traits.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 smtClean="0"/>
              <a:t>Potential benefits </a:t>
            </a:r>
            <a:r>
              <a:rPr lang="en-GB" sz="4000" b="1" dirty="0" smtClean="0"/>
              <a:t>of applying </a:t>
            </a:r>
            <a:r>
              <a:rPr lang="en-GB" sz="4000" b="1" dirty="0" smtClean="0"/>
              <a:t>control </a:t>
            </a:r>
            <a:r>
              <a:rPr lang="en-GB" sz="4000" b="1" dirty="0" smtClean="0"/>
              <a:t>principle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</a:t>
            </a:r>
            <a:r>
              <a:rPr lang="en-GB" dirty="0" smtClean="0"/>
              <a:t>ompatible with anti-discrimination principle and background injustice arguments</a:t>
            </a:r>
          </a:p>
          <a:p>
            <a:r>
              <a:rPr lang="en-GB" dirty="0" smtClean="0"/>
              <a:t>Help to make sense of why ethnic profiling potentially troubling irrespective of social status of </a:t>
            </a:r>
            <a:r>
              <a:rPr lang="en-GB" dirty="0" smtClean="0"/>
              <a:t>group</a:t>
            </a:r>
            <a:endParaRPr lang="en-GB" dirty="0" smtClean="0"/>
          </a:p>
          <a:p>
            <a:r>
              <a:rPr lang="en-GB" dirty="0" smtClean="0"/>
              <a:t>Help to make sense of intuition (and police rules of evidence) that behaviour less problematic a basis for suspicion than </a:t>
            </a:r>
            <a:r>
              <a:rPr lang="en-GB" dirty="0" smtClean="0"/>
              <a:t>ethnicity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Possible lines of objection 1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Control principle not engaged </a:t>
            </a:r>
            <a:r>
              <a:rPr lang="en-GB" dirty="0" smtClean="0"/>
              <a:t>by profiling in </a:t>
            </a:r>
            <a:r>
              <a:rPr lang="en-GB" dirty="0" smtClean="0"/>
              <a:t>first place</a:t>
            </a:r>
          </a:p>
          <a:p>
            <a:r>
              <a:rPr lang="en-GB" dirty="0" smtClean="0"/>
              <a:t>Because profiling doesn’t involve judgement; just a rational response to undeniable facts</a:t>
            </a:r>
          </a:p>
          <a:p>
            <a:r>
              <a:rPr lang="en-GB" dirty="0" smtClean="0"/>
              <a:t>Therefore current ethical theory already exhaustively describes moral risks of profiling</a:t>
            </a:r>
          </a:p>
          <a:p>
            <a:r>
              <a:rPr lang="en-GB" dirty="0" smtClean="0"/>
              <a:t>And further mention of ‘identity’ &amp; ‘immutability’ should be purged from discussion of criminal profiling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Possible lines of objection 2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Normative implication irrational &amp; absurd: non-controlled traits should </a:t>
            </a:r>
            <a:r>
              <a:rPr lang="en-GB" i="1" dirty="0" smtClean="0"/>
              <a:t>never</a:t>
            </a:r>
            <a:r>
              <a:rPr lang="en-GB" dirty="0" smtClean="0"/>
              <a:t> be basis for allocating suspicion?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Conflicts with more weighty moral requirement to pursue &amp; prevent crime, thus reducing harm to innocents. </a:t>
            </a:r>
          </a:p>
          <a:p>
            <a:pPr marL="514350" indent="-51435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Outline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Is </a:t>
            </a:r>
            <a:r>
              <a:rPr lang="en-GB" dirty="0" smtClean="0"/>
              <a:t>ethnic profiling harder to justify than behavioural profiling </a:t>
            </a:r>
            <a:r>
              <a:rPr lang="en-GB" dirty="0" smtClean="0"/>
              <a:t>in principle or for contingent </a:t>
            </a:r>
            <a:r>
              <a:rPr lang="en-GB" dirty="0" smtClean="0"/>
              <a:t>reasons?</a:t>
            </a:r>
          </a:p>
          <a:p>
            <a:r>
              <a:rPr lang="en-GB" dirty="0" smtClean="0"/>
              <a:t>Recent ethical theory on profiling versus legal principles </a:t>
            </a:r>
          </a:p>
          <a:p>
            <a:r>
              <a:rPr lang="en-GB" dirty="0" smtClean="0"/>
              <a:t>Wrong of wrongful discrimination versus wrong of moral assessment based on </a:t>
            </a:r>
            <a:r>
              <a:rPr lang="en-GB" dirty="0" smtClean="0"/>
              <a:t>morally irrelevant traits</a:t>
            </a:r>
            <a:endParaRPr lang="en-GB" dirty="0" smtClean="0"/>
          </a:p>
          <a:p>
            <a:r>
              <a:rPr lang="en-GB" dirty="0" smtClean="0"/>
              <a:t>Conclusion: </a:t>
            </a:r>
            <a:r>
              <a:rPr lang="en-GB" dirty="0" smtClean="0"/>
              <a:t>Applying both </a:t>
            </a:r>
            <a:r>
              <a:rPr lang="en-GB" dirty="0" smtClean="0"/>
              <a:t>principle to debate on profiling provides better account of distinction between use of ethnic &amp; behavioural traits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Possible line of response to both 1&amp;2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Being X ethnicity is an identifying characteristic for police only because it is contingently connected with other, morally assessable, characteristics (</a:t>
            </a:r>
            <a:r>
              <a:rPr lang="en-GB" dirty="0" err="1" smtClean="0"/>
              <a:t>ie</a:t>
            </a:r>
            <a:r>
              <a:rPr lang="en-GB" dirty="0" smtClean="0"/>
              <a:t>. probable involvement in terrorist acts)</a:t>
            </a:r>
          </a:p>
          <a:p>
            <a:r>
              <a:rPr lang="en-GB" dirty="0" smtClean="0"/>
              <a:t>So people not judged in virtue of ethnicity but in virtue of overall likelihood of being involved in crime</a:t>
            </a:r>
          </a:p>
          <a:p>
            <a:r>
              <a:rPr lang="en-GB" dirty="0" smtClean="0"/>
              <a:t>Which is something they can control </a:t>
            </a:r>
            <a:r>
              <a:rPr lang="en-GB" i="1" dirty="0" smtClean="0"/>
              <a:t>as long as some controllable traits also included in the profile</a:t>
            </a:r>
          </a:p>
          <a:p>
            <a:pPr>
              <a:buNone/>
            </a:pPr>
            <a:endParaRPr lang="en-GB" i="1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 smtClean="0"/>
              <a:t>Possible implications for counter-terrorism profiling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Profiling victims of background injustice still worse than profiling other groups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But p</a:t>
            </a:r>
            <a:r>
              <a:rPr lang="en-GB" dirty="0" smtClean="0"/>
              <a:t>rincipled </a:t>
            </a:r>
            <a:r>
              <a:rPr lang="en-GB" dirty="0" smtClean="0"/>
              <a:t>distinction between ethnic &amp; behavioural profiling </a:t>
            </a:r>
            <a:r>
              <a:rPr lang="en-GB" dirty="0" smtClean="0"/>
              <a:t>sustainable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Profiling ethnicity permissible, but ethnicity should </a:t>
            </a:r>
            <a:r>
              <a:rPr lang="en-GB" dirty="0" smtClean="0"/>
              <a:t>not be </a:t>
            </a:r>
            <a:r>
              <a:rPr lang="en-GB" i="1" dirty="0" smtClean="0"/>
              <a:t>sole</a:t>
            </a:r>
            <a:r>
              <a:rPr lang="en-GB" dirty="0" smtClean="0"/>
              <a:t> basis for suspicion of any crime but </a:t>
            </a:r>
            <a:r>
              <a:rPr lang="en-GB" dirty="0" smtClean="0"/>
              <a:t>always used </a:t>
            </a:r>
            <a:r>
              <a:rPr lang="en-GB" dirty="0" smtClean="0"/>
              <a:t>in combination with behaviour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Neither should biometric /DNA traits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None/>
            </a:pPr>
            <a:endParaRPr lang="en-GB" dirty="0" smtClean="0"/>
          </a:p>
          <a:p>
            <a:pPr marL="514350" indent="-514350">
              <a:buNone/>
            </a:pPr>
            <a:endParaRPr lang="en-GB" dirty="0" smtClean="0"/>
          </a:p>
          <a:p>
            <a:pPr marL="514350" indent="-514350"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A definition of profiling in counter-terrorism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>
              <a:buNone/>
            </a:pPr>
            <a:r>
              <a:rPr lang="en-GB" dirty="0"/>
              <a:t>	</a:t>
            </a:r>
            <a:r>
              <a:rPr lang="en-GB" dirty="0" smtClean="0"/>
              <a:t>The systematic association of sets of physical, behavioural, psychological or ethnic characteristics with terrorist criminality and their use as a basis for making law-enforcement decisions.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The different bases of profiling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/>
              <a:t>Ethnic profiling</a:t>
            </a:r>
            <a:r>
              <a:rPr lang="en-GB" dirty="0" smtClean="0"/>
              <a:t>: race, skin-colour, religious appearance, national origin, language.</a:t>
            </a:r>
          </a:p>
          <a:p>
            <a:r>
              <a:rPr lang="en-GB" b="1" dirty="0" smtClean="0"/>
              <a:t>Behavioural profiling</a:t>
            </a:r>
            <a:r>
              <a:rPr lang="en-GB" dirty="0" smtClean="0"/>
              <a:t>: intentional behaviour (purchasing patterns, travel patterns) &amp; non-intentional behaviour (body-language, facial expression)</a:t>
            </a:r>
          </a:p>
          <a:p>
            <a:r>
              <a:rPr lang="en-GB" b="1" dirty="0" smtClean="0"/>
              <a:t>Biometric profiling</a:t>
            </a:r>
            <a:r>
              <a:rPr lang="en-GB" dirty="0" smtClean="0"/>
              <a:t>:  heart rate, eye movements, blood pressure etc.</a:t>
            </a:r>
          </a:p>
          <a:p>
            <a:r>
              <a:rPr lang="en-GB" b="1" dirty="0" smtClean="0"/>
              <a:t>DNA profiling</a:t>
            </a:r>
            <a:endParaRPr lang="en-GB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Recent literature on ethics of ethnic profiling</a:t>
            </a:r>
            <a:br>
              <a:rPr lang="en-GB" sz="3200" b="1" dirty="0" smtClean="0"/>
            </a:br>
            <a:r>
              <a:rPr lang="en-GB" sz="2400" b="1" dirty="0" smtClean="0"/>
              <a:t> </a:t>
            </a:r>
            <a:r>
              <a:rPr lang="en-GB" sz="2400" dirty="0" smtClean="0"/>
              <a:t>(1999-2010: Kennedy; </a:t>
            </a:r>
            <a:r>
              <a:rPr lang="en-GB" sz="2400" dirty="0" err="1" smtClean="0"/>
              <a:t>Schauer</a:t>
            </a:r>
            <a:r>
              <a:rPr lang="en-GB" sz="2400" dirty="0" smtClean="0"/>
              <a:t>; </a:t>
            </a:r>
            <a:r>
              <a:rPr lang="en-GB" sz="2400" dirty="0" err="1" smtClean="0"/>
              <a:t>Risse</a:t>
            </a:r>
            <a:r>
              <a:rPr lang="en-GB" sz="2400" dirty="0" smtClean="0"/>
              <a:t> &amp; </a:t>
            </a:r>
            <a:r>
              <a:rPr lang="en-GB" sz="2400" dirty="0" err="1" smtClean="0"/>
              <a:t>Zeckhauser</a:t>
            </a:r>
            <a:r>
              <a:rPr lang="en-GB" sz="2400" dirty="0" smtClean="0"/>
              <a:t>; Lever; </a:t>
            </a:r>
            <a:br>
              <a:rPr lang="en-GB" sz="2400" dirty="0" smtClean="0"/>
            </a:br>
            <a:r>
              <a:rPr lang="en-GB" sz="2400" dirty="0" err="1" smtClean="0"/>
              <a:t>Lippert</a:t>
            </a:r>
            <a:r>
              <a:rPr lang="en-GB" sz="2400" dirty="0" smtClean="0"/>
              <a:t>-Rasmussen; </a:t>
            </a:r>
            <a:r>
              <a:rPr lang="en-GB" sz="2400" dirty="0" err="1" smtClean="0"/>
              <a:t>Bou-Habib</a:t>
            </a:r>
            <a:r>
              <a:rPr lang="en-GB" sz="2400" dirty="0" smtClean="0"/>
              <a:t>; </a:t>
            </a:r>
            <a:r>
              <a:rPr lang="en-GB" sz="2400" dirty="0" err="1" smtClean="0"/>
              <a:t>Reiman</a:t>
            </a:r>
            <a:r>
              <a:rPr lang="en-GB" sz="2400" dirty="0" smtClean="0"/>
              <a:t>)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endParaRPr lang="en-GB" dirty="0" smtClean="0"/>
          </a:p>
          <a:p>
            <a:pPr lvl="0">
              <a:buNone/>
            </a:pPr>
            <a:r>
              <a:rPr lang="en-GB" dirty="0" smtClean="0"/>
              <a:t>2 hurdles to justifiability:</a:t>
            </a:r>
          </a:p>
          <a:p>
            <a:pPr lvl="0">
              <a:buNone/>
            </a:pPr>
            <a:endParaRPr lang="en-GB" dirty="0" smtClean="0"/>
          </a:p>
          <a:p>
            <a:pPr marL="514350" lvl="0" indent="-514350">
              <a:buAutoNum type="arabicPeriod"/>
            </a:pPr>
            <a:r>
              <a:rPr lang="en-GB" dirty="0" smtClean="0"/>
              <a:t>In-principle condition of permissibility</a:t>
            </a:r>
          </a:p>
          <a:p>
            <a:pPr marL="514350" lvl="0" indent="-514350">
              <a:buAutoNum type="arabicPeriod"/>
            </a:pPr>
            <a:r>
              <a:rPr lang="en-GB" dirty="0" smtClean="0"/>
              <a:t>Conditions necessary for compatibility with fairness, </a:t>
            </a:r>
            <a:r>
              <a:rPr lang="en-GB" dirty="0" smtClean="0"/>
              <a:t>equality, </a:t>
            </a:r>
            <a:r>
              <a:rPr lang="en-GB" dirty="0" smtClean="0"/>
              <a:t>reciprocity &amp; </a:t>
            </a:r>
            <a:r>
              <a:rPr lang="en-GB" dirty="0" err="1" smtClean="0"/>
              <a:t>consequentialist</a:t>
            </a:r>
            <a:r>
              <a:rPr lang="en-GB" dirty="0" smtClean="0"/>
              <a:t> considerations</a:t>
            </a:r>
          </a:p>
          <a:p>
            <a:pPr lvl="0"/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1. In-principle condition of permissibility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Ethnic profiling permitted </a:t>
            </a:r>
            <a:r>
              <a:rPr lang="en-GB" b="1" dirty="0" smtClean="0"/>
              <a:t>in principle </a:t>
            </a:r>
            <a:r>
              <a:rPr lang="en-GB" dirty="0" smtClean="0"/>
              <a:t>if evidence </a:t>
            </a:r>
            <a:r>
              <a:rPr lang="en-GB" dirty="0" smtClean="0"/>
              <a:t>demonstrates</a:t>
            </a:r>
            <a:r>
              <a:rPr lang="en-GB" dirty="0" smtClean="0"/>
              <a:t> </a:t>
            </a:r>
            <a:r>
              <a:rPr lang="en-GB" dirty="0" smtClean="0"/>
              <a:t>correlation between ethnic traits &amp; crime</a:t>
            </a:r>
          </a:p>
          <a:p>
            <a:r>
              <a:rPr lang="en-GB" dirty="0" smtClean="0"/>
              <a:t>Thus </a:t>
            </a:r>
            <a:r>
              <a:rPr lang="en-GB" b="1" dirty="0" smtClean="0"/>
              <a:t>anti-discrimination</a:t>
            </a:r>
            <a:r>
              <a:rPr lang="en-GB" dirty="0" smtClean="0"/>
              <a:t> norm respected: people should only be treated differently on basis of reasons relevant to legitimate aim (Bernard Williams, 1963)</a:t>
            </a:r>
          </a:p>
          <a:p>
            <a:r>
              <a:rPr lang="en-GB" dirty="0"/>
              <a:t>N</a:t>
            </a:r>
            <a:r>
              <a:rPr lang="en-GB" dirty="0" smtClean="0"/>
              <a:t>othing </a:t>
            </a:r>
            <a:r>
              <a:rPr lang="en-GB" dirty="0"/>
              <a:t>morally untoward about responding to individuals on the basis of statistical indicators their broad </a:t>
            </a:r>
            <a:r>
              <a:rPr lang="en-GB" dirty="0" smtClean="0"/>
              <a:t>characteristics suggest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 smtClean="0"/>
              <a:t>2. Additional conditions of moral justifiability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Does not cause greater harms than averts</a:t>
            </a:r>
          </a:p>
          <a:p>
            <a:r>
              <a:rPr lang="en-GB" dirty="0" smtClean="0"/>
              <a:t>Does not violate </a:t>
            </a:r>
            <a:r>
              <a:rPr lang="en-GB" dirty="0" smtClean="0"/>
              <a:t>moral </a:t>
            </a:r>
            <a:r>
              <a:rPr lang="en-GB" dirty="0" smtClean="0"/>
              <a:t>rights</a:t>
            </a:r>
          </a:p>
          <a:p>
            <a:r>
              <a:rPr lang="en-GB" dirty="0" smtClean="0"/>
              <a:t>Respects principle of reciprocity: applied in such a way that generates a sufficient benefit to those </a:t>
            </a:r>
            <a:r>
              <a:rPr lang="en-GB" dirty="0" smtClean="0"/>
              <a:t>profiled</a:t>
            </a:r>
          </a:p>
          <a:p>
            <a:r>
              <a:rPr lang="en-GB" dirty="0" smtClean="0"/>
              <a:t>Does not conflict with other norms of equality (</a:t>
            </a:r>
            <a:r>
              <a:rPr lang="en-GB" dirty="0" err="1" smtClean="0"/>
              <a:t>e.g</a:t>
            </a:r>
            <a:r>
              <a:rPr lang="en-GB" dirty="0" smtClean="0"/>
              <a:t> </a:t>
            </a:r>
            <a:r>
              <a:rPr lang="en-GB" dirty="0" err="1" smtClean="0"/>
              <a:t>anticaste</a:t>
            </a:r>
            <a:r>
              <a:rPr lang="en-GB" dirty="0" smtClean="0"/>
              <a:t> principle)</a:t>
            </a:r>
            <a:endParaRPr lang="en-GB" dirty="0" smtClean="0"/>
          </a:p>
          <a:p>
            <a:r>
              <a:rPr lang="en-GB" dirty="0" smtClean="0"/>
              <a:t>In practice this means not or hardly ever applied when group targeted is victim of (relevant) background injustice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The background injustice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‘[Ethnic] profiling aimed at a particular group is rendered morally more problematic by the fact that that group has been treated unjustly in other contexts’ (</a:t>
            </a:r>
            <a:r>
              <a:rPr lang="en-GB" dirty="0" err="1" smtClean="0"/>
              <a:t>Bou-Habib</a:t>
            </a:r>
            <a:r>
              <a:rPr lang="en-GB" dirty="0" smtClean="0"/>
              <a:t>, 2010)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    Background injustice: systematic disadvantage in multiple spheres of society including or especially access to opportunities/housing/jobs and/or victim of prejudice.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  Implications of background injustice </a:t>
            </a:r>
            <a:r>
              <a:rPr lang="en-GB" sz="3200" b="1" dirty="0" smtClean="0"/>
              <a:t>approach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Problem with ethnic profiling lies not in any </a:t>
            </a:r>
            <a:r>
              <a:rPr lang="en-GB" dirty="0"/>
              <a:t>inherent feature of ethnicity but the social conditions in which the profiling of ethnicity is </a:t>
            </a:r>
            <a:r>
              <a:rPr lang="en-GB" dirty="0" smtClean="0"/>
              <a:t>practiced</a:t>
            </a:r>
          </a:p>
          <a:p>
            <a:r>
              <a:rPr lang="en-GB" dirty="0" smtClean="0"/>
              <a:t>Any intuition that ethnic profiling prima facie worse than behavioural explained only by contingent features of ethnicity</a:t>
            </a:r>
          </a:p>
          <a:p>
            <a:r>
              <a:rPr lang="en-GB" dirty="0" smtClean="0"/>
              <a:t>Contingent feature= trait has been the criterion of background injustice. 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2168</TotalTime>
  <Words>850</Words>
  <Application>Microsoft Office PowerPoint</Application>
  <PresentationFormat>On-screen Show (4:3)</PresentationFormat>
  <Paragraphs>97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Profiling in counter-terrorism</vt:lpstr>
      <vt:lpstr>Outline</vt:lpstr>
      <vt:lpstr>A definition of profiling in counter-terrorism</vt:lpstr>
      <vt:lpstr>The different bases of profiling</vt:lpstr>
      <vt:lpstr>Recent literature on ethics of ethnic profiling  (1999-2010: Kennedy; Schauer; Risse &amp; Zeckhauser; Lever;  Lippert-Rasmussen; Bou-Habib; Reiman)</vt:lpstr>
      <vt:lpstr>1. In-principle condition of permissibility</vt:lpstr>
      <vt:lpstr>2. Additional conditions of moral justifiability</vt:lpstr>
      <vt:lpstr>The background injustice approach</vt:lpstr>
      <vt:lpstr>  Implications of background injustice approach</vt:lpstr>
      <vt:lpstr>Normative implications of background injustice approach</vt:lpstr>
      <vt:lpstr>Possible shortcomings</vt:lpstr>
      <vt:lpstr>Legal principle: identity versus conduct</vt:lpstr>
      <vt:lpstr>Related principle? Immutability</vt:lpstr>
      <vt:lpstr>The control principle(s)</vt:lpstr>
      <vt:lpstr>Control principle: sphere of application</vt:lpstr>
      <vt:lpstr>Control principle &amp; profiling</vt:lpstr>
      <vt:lpstr>Potential benefits of applying control principle</vt:lpstr>
      <vt:lpstr>Possible lines of objection 1</vt:lpstr>
      <vt:lpstr>Possible lines of objection 2</vt:lpstr>
      <vt:lpstr>Possible line of response to both 1&amp;2</vt:lpstr>
      <vt:lpstr>Possible implications for counter-terrorism profiling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hadjimak</dc:creator>
  <cp:lastModifiedBy>hadjimak</cp:lastModifiedBy>
  <cp:revision>73</cp:revision>
  <dcterms:created xsi:type="dcterms:W3CDTF">2012-06-20T11:04:28Z</dcterms:created>
  <dcterms:modified xsi:type="dcterms:W3CDTF">2012-06-22T06:18:04Z</dcterms:modified>
</cp:coreProperties>
</file>