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8"/>
  </p:notesMasterIdLst>
  <p:handoutMasterIdLst>
    <p:handoutMasterId r:id="rId39"/>
  </p:handoutMasterIdLst>
  <p:sldIdLst>
    <p:sldId id="257" r:id="rId2"/>
    <p:sldId id="290" r:id="rId3"/>
    <p:sldId id="291" r:id="rId4"/>
    <p:sldId id="292" r:id="rId5"/>
    <p:sldId id="293" r:id="rId6"/>
    <p:sldId id="294" r:id="rId7"/>
    <p:sldId id="303" r:id="rId8"/>
    <p:sldId id="295" r:id="rId9"/>
    <p:sldId id="296" r:id="rId10"/>
    <p:sldId id="297" r:id="rId11"/>
    <p:sldId id="298" r:id="rId12"/>
    <p:sldId id="299" r:id="rId13"/>
    <p:sldId id="300" r:id="rId14"/>
    <p:sldId id="301" r:id="rId15"/>
    <p:sldId id="302" r:id="rId16"/>
    <p:sldId id="263" r:id="rId17"/>
    <p:sldId id="267" r:id="rId18"/>
    <p:sldId id="287" r:id="rId19"/>
    <p:sldId id="289" r:id="rId20"/>
    <p:sldId id="304" r:id="rId21"/>
    <p:sldId id="305" r:id="rId22"/>
    <p:sldId id="271" r:id="rId23"/>
    <p:sldId id="272" r:id="rId24"/>
    <p:sldId id="273" r:id="rId25"/>
    <p:sldId id="264" r:id="rId26"/>
    <p:sldId id="275" r:id="rId27"/>
    <p:sldId id="283" r:id="rId28"/>
    <p:sldId id="284" r:id="rId29"/>
    <p:sldId id="285" r:id="rId30"/>
    <p:sldId id="286" r:id="rId31"/>
    <p:sldId id="277" r:id="rId32"/>
    <p:sldId id="279" r:id="rId33"/>
    <p:sldId id="280" r:id="rId34"/>
    <p:sldId id="260" r:id="rId35"/>
    <p:sldId id="266" r:id="rId36"/>
    <p:sldId id="274" r:id="rId37"/>
  </p:sldIdLst>
  <p:sldSz cx="9144000" cy="6858000" type="screen4x3"/>
  <p:notesSz cx="9144000" cy="6858000"/>
  <p:defaultTextStyle>
    <a:defPPr>
      <a:defRPr lang="de-DE"/>
    </a:defPPr>
    <a:lvl1pPr algn="l" rtl="0" fontAlgn="base">
      <a:spcBef>
        <a:spcPct val="0"/>
      </a:spcBef>
      <a:spcAft>
        <a:spcPct val="0"/>
      </a:spcAft>
      <a:defRPr kern="1200">
        <a:solidFill>
          <a:schemeClr val="tx1"/>
        </a:solidFill>
        <a:latin typeface="Arial" charset="0"/>
        <a:ea typeface="ＭＳ Ｐゴシック"/>
        <a:cs typeface="ＭＳ Ｐゴシック"/>
      </a:defRPr>
    </a:lvl1pPr>
    <a:lvl2pPr marL="457200" algn="l" rtl="0" fontAlgn="base">
      <a:spcBef>
        <a:spcPct val="0"/>
      </a:spcBef>
      <a:spcAft>
        <a:spcPct val="0"/>
      </a:spcAft>
      <a:defRPr kern="1200">
        <a:solidFill>
          <a:schemeClr val="tx1"/>
        </a:solidFill>
        <a:latin typeface="Arial" charset="0"/>
        <a:ea typeface="ＭＳ Ｐゴシック"/>
        <a:cs typeface="ＭＳ Ｐゴシック"/>
      </a:defRPr>
    </a:lvl2pPr>
    <a:lvl3pPr marL="914400" algn="l" rtl="0" fontAlgn="base">
      <a:spcBef>
        <a:spcPct val="0"/>
      </a:spcBef>
      <a:spcAft>
        <a:spcPct val="0"/>
      </a:spcAft>
      <a:defRPr kern="1200">
        <a:solidFill>
          <a:schemeClr val="tx1"/>
        </a:solidFill>
        <a:latin typeface="Arial" charset="0"/>
        <a:ea typeface="ＭＳ Ｐゴシック"/>
        <a:cs typeface="ＭＳ Ｐゴシック"/>
      </a:defRPr>
    </a:lvl3pPr>
    <a:lvl4pPr marL="1371600" algn="l" rtl="0" fontAlgn="base">
      <a:spcBef>
        <a:spcPct val="0"/>
      </a:spcBef>
      <a:spcAft>
        <a:spcPct val="0"/>
      </a:spcAft>
      <a:defRPr kern="1200">
        <a:solidFill>
          <a:schemeClr val="tx1"/>
        </a:solidFill>
        <a:latin typeface="Arial" charset="0"/>
        <a:ea typeface="ＭＳ Ｐゴシック"/>
        <a:cs typeface="ＭＳ Ｐゴシック"/>
      </a:defRPr>
    </a:lvl4pPr>
    <a:lvl5pPr marL="1828800" algn="l" rtl="0" fontAlgn="base">
      <a:spcBef>
        <a:spcPct val="0"/>
      </a:spcBef>
      <a:spcAft>
        <a:spcPct val="0"/>
      </a:spcAft>
      <a:defRPr kern="1200">
        <a:solidFill>
          <a:schemeClr val="tx1"/>
        </a:solidFill>
        <a:latin typeface="Arial" charset="0"/>
        <a:ea typeface="ＭＳ Ｐゴシック"/>
        <a:cs typeface="ＭＳ Ｐゴシック"/>
      </a:defRPr>
    </a:lvl5pPr>
    <a:lvl6pPr marL="2286000" algn="l" defTabSz="914400" rtl="0" eaLnBrk="1" latinLnBrk="0" hangingPunct="1">
      <a:defRPr kern="1200">
        <a:solidFill>
          <a:schemeClr val="tx1"/>
        </a:solidFill>
        <a:latin typeface="Arial" charset="0"/>
        <a:ea typeface="ＭＳ Ｐゴシック"/>
        <a:cs typeface="ＭＳ Ｐゴシック"/>
      </a:defRPr>
    </a:lvl6pPr>
    <a:lvl7pPr marL="2743200" algn="l" defTabSz="914400" rtl="0" eaLnBrk="1" latinLnBrk="0" hangingPunct="1">
      <a:defRPr kern="1200">
        <a:solidFill>
          <a:schemeClr val="tx1"/>
        </a:solidFill>
        <a:latin typeface="Arial" charset="0"/>
        <a:ea typeface="ＭＳ Ｐゴシック"/>
        <a:cs typeface="ＭＳ Ｐゴシック"/>
      </a:defRPr>
    </a:lvl7pPr>
    <a:lvl8pPr marL="3200400" algn="l" defTabSz="914400" rtl="0" eaLnBrk="1" latinLnBrk="0" hangingPunct="1">
      <a:defRPr kern="1200">
        <a:solidFill>
          <a:schemeClr val="tx1"/>
        </a:solidFill>
        <a:latin typeface="Arial" charset="0"/>
        <a:ea typeface="ＭＳ Ｐゴシック"/>
        <a:cs typeface="ＭＳ Ｐゴシック"/>
      </a:defRPr>
    </a:lvl8pPr>
    <a:lvl9pPr marL="3657600" algn="l" defTabSz="914400" rtl="0" eaLnBrk="1" latinLnBrk="0" hangingPunct="1">
      <a:defRPr kern="1200">
        <a:solidFill>
          <a:schemeClr val="tx1"/>
        </a:solidFill>
        <a:latin typeface="Arial"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CC99"/>
    <a:srgbClr val="FF66FF"/>
    <a:srgbClr val="FF0000"/>
    <a:srgbClr val="66CCFF"/>
    <a:srgbClr val="99FF33"/>
    <a:srgbClr val="FFFF00"/>
    <a:srgbClr val="FF00FF"/>
  </p:clrMru>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gitternetz">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70500" autoAdjust="0"/>
  </p:normalViewPr>
  <p:slideViewPr>
    <p:cSldViewPr snapToGrid="0" snapToObjects="1">
      <p:cViewPr varScale="1">
        <p:scale>
          <a:sx n="80" d="100"/>
          <a:sy n="80" d="100"/>
        </p:scale>
        <p:origin x="-864" y="-90"/>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4" d="100"/>
          <a:sy n="94" d="100"/>
        </p:scale>
        <p:origin x="-1950" y="-102"/>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cs typeface="+mn-cs"/>
              </a:defRPr>
            </a:lvl1pPr>
          </a:lstStyle>
          <a:p>
            <a:pPr>
              <a:defRPr/>
            </a:pPr>
            <a:endParaRPr lang="de-DE"/>
          </a:p>
        </p:txBody>
      </p:sp>
      <p:sp>
        <p:nvSpPr>
          <p:cNvPr id="10243" name="Rectangle 3"/>
          <p:cNvSpPr>
            <a:spLocks noGrp="1" noChangeArrowheads="1"/>
          </p:cNvSpPr>
          <p:nvPr>
            <p:ph type="dt" sz="quarter" idx="1"/>
          </p:nvPr>
        </p:nvSpPr>
        <p:spPr bwMode="auto">
          <a:xfrm>
            <a:off x="5180013" y="0"/>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cs typeface="+mn-cs"/>
              </a:defRPr>
            </a:lvl1pPr>
          </a:lstStyle>
          <a:p>
            <a:pPr>
              <a:defRPr/>
            </a:pPr>
            <a:endParaRPr lang="de-DE"/>
          </a:p>
        </p:txBody>
      </p:sp>
      <p:sp>
        <p:nvSpPr>
          <p:cNvPr id="10244" name="Rectangle 4"/>
          <p:cNvSpPr>
            <a:spLocks noGrp="1" noChangeArrowheads="1"/>
          </p:cNvSpPr>
          <p:nvPr>
            <p:ph type="ftr" sz="quarter" idx="2"/>
          </p:nvPr>
        </p:nvSpPr>
        <p:spPr bwMode="auto">
          <a:xfrm>
            <a:off x="0" y="6513513"/>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cs typeface="+mn-cs"/>
              </a:defRPr>
            </a:lvl1pPr>
          </a:lstStyle>
          <a:p>
            <a:pPr>
              <a:defRPr/>
            </a:pPr>
            <a:endParaRPr lang="de-DE"/>
          </a:p>
        </p:txBody>
      </p:sp>
      <p:sp>
        <p:nvSpPr>
          <p:cNvPr id="10245" name="Rectangle 5"/>
          <p:cNvSpPr>
            <a:spLocks noGrp="1" noChangeArrowheads="1"/>
          </p:cNvSpPr>
          <p:nvPr>
            <p:ph type="sldNum" sz="quarter" idx="3"/>
          </p:nvPr>
        </p:nvSpPr>
        <p:spPr bwMode="auto">
          <a:xfrm>
            <a:off x="5180013" y="6513513"/>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a:defRPr sz="1200">
                <a:ea typeface="ＭＳ Ｐゴシック" charset="0"/>
                <a:cs typeface="+mn-cs"/>
              </a:defRPr>
            </a:lvl1pPr>
          </a:lstStyle>
          <a:p>
            <a:pPr>
              <a:defRPr/>
            </a:pPr>
            <a:fld id="{F55A873D-3E6D-4630-9417-69B6A0B39E3E}" type="slidenum">
              <a:rPr lang="de-DE"/>
              <a:pPr>
                <a:defRPr/>
              </a:pPr>
              <a:t>‹#›</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cs typeface="+mn-cs"/>
              </a:defRPr>
            </a:lvl1pPr>
          </a:lstStyle>
          <a:p>
            <a:pPr>
              <a:defRPr/>
            </a:pPr>
            <a:endParaRPr lang="de-DE"/>
          </a:p>
        </p:txBody>
      </p:sp>
      <p:sp>
        <p:nvSpPr>
          <p:cNvPr id="7171" name="Rectangle 3"/>
          <p:cNvSpPr>
            <a:spLocks noGrp="1" noChangeArrowheads="1"/>
          </p:cNvSpPr>
          <p:nvPr>
            <p:ph type="dt" idx="1"/>
          </p:nvPr>
        </p:nvSpPr>
        <p:spPr bwMode="auto">
          <a:xfrm>
            <a:off x="5180013" y="0"/>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cs typeface="+mn-cs"/>
              </a:defRPr>
            </a:lvl1pPr>
          </a:lstStyle>
          <a:p>
            <a:pPr>
              <a:defRPr/>
            </a:pPr>
            <a:endParaRPr lang="de-DE"/>
          </a:p>
        </p:txBody>
      </p:sp>
      <p:sp>
        <p:nvSpPr>
          <p:cNvPr id="1331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14400" y="3257550"/>
            <a:ext cx="7315200" cy="30861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7174" name="Rectangle 6"/>
          <p:cNvSpPr>
            <a:spLocks noGrp="1" noChangeArrowheads="1"/>
          </p:cNvSpPr>
          <p:nvPr>
            <p:ph type="ftr" sz="quarter" idx="4"/>
          </p:nvPr>
        </p:nvSpPr>
        <p:spPr bwMode="auto">
          <a:xfrm>
            <a:off x="0" y="6513513"/>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cs typeface="+mn-cs"/>
              </a:defRPr>
            </a:lvl1pPr>
          </a:lstStyle>
          <a:p>
            <a:pPr>
              <a:defRPr/>
            </a:pPr>
            <a:endParaRPr lang="de-DE"/>
          </a:p>
        </p:txBody>
      </p:sp>
      <p:sp>
        <p:nvSpPr>
          <p:cNvPr id="7175" name="Rectangle 7"/>
          <p:cNvSpPr>
            <a:spLocks noGrp="1" noChangeArrowheads="1"/>
          </p:cNvSpPr>
          <p:nvPr>
            <p:ph type="sldNum" sz="quarter" idx="5"/>
          </p:nvPr>
        </p:nvSpPr>
        <p:spPr bwMode="auto">
          <a:xfrm>
            <a:off x="5180013" y="6513513"/>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a:defRPr sz="1200">
                <a:ea typeface="ＭＳ Ｐゴシック" charset="0"/>
                <a:cs typeface="+mn-cs"/>
              </a:defRPr>
            </a:lvl1pPr>
          </a:lstStyle>
          <a:p>
            <a:pPr>
              <a:defRPr/>
            </a:pPr>
            <a:fld id="{3F39AEAE-49B8-4337-AB3E-4BD80368DF05}" type="slidenum">
              <a:rPr lang="de-DE"/>
              <a:pPr>
                <a:defRPr/>
              </a:pPr>
              <a:t>‹#›</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Folienbildplatzhalter 1"/>
          <p:cNvSpPr>
            <a:spLocks noGrp="1" noRot="1" noChangeAspect="1"/>
          </p:cNvSpPr>
          <p:nvPr>
            <p:ph type="sldImg"/>
          </p:nvPr>
        </p:nvSpPr>
        <p:spPr>
          <a:ln/>
        </p:spPr>
      </p:sp>
      <p:sp>
        <p:nvSpPr>
          <p:cNvPr id="16386" name="Notizenplatzhalter 2"/>
          <p:cNvSpPr>
            <a:spLocks noGrp="1"/>
          </p:cNvSpPr>
          <p:nvPr>
            <p:ph type="body" idx="1"/>
          </p:nvPr>
        </p:nvSpPr>
        <p:spPr>
          <a:noFill/>
        </p:spPr>
        <p:txBody>
          <a:bodyPr/>
          <a:lstStyle/>
          <a:p>
            <a:pPr eaLnBrk="1" hangingPunct="1"/>
            <a:endParaRPr lang="de-DE" smtClean="0">
              <a:ea typeface="ＭＳ Ｐゴシック"/>
            </a:endParaRPr>
          </a:p>
        </p:txBody>
      </p:sp>
      <p:sp>
        <p:nvSpPr>
          <p:cNvPr id="16387" name="Foliennummernplatzhalter 3"/>
          <p:cNvSpPr>
            <a:spLocks noGrp="1"/>
          </p:cNvSpPr>
          <p:nvPr>
            <p:ph type="sldNum" sz="quarter" idx="5"/>
          </p:nvPr>
        </p:nvSpPr>
        <p:spPr>
          <a:noFill/>
          <a:ln>
            <a:miter lim="800000"/>
            <a:headEnd/>
            <a:tailEnd/>
          </a:ln>
        </p:spPr>
        <p:txBody>
          <a:bodyPr/>
          <a:lstStyle/>
          <a:p>
            <a:fld id="{C7534A53-9C09-482D-BB89-0AA85E08818E}" type="slidenum">
              <a:rPr lang="de-DE" smtClean="0">
                <a:ea typeface="ＭＳ Ｐゴシック"/>
                <a:cs typeface="ＭＳ Ｐゴシック"/>
              </a:rPr>
              <a:pPr/>
              <a:t>1</a:t>
            </a:fld>
            <a:endParaRPr lang="de-DE" smtClean="0">
              <a:ea typeface="ＭＳ Ｐゴシック"/>
              <a:cs typeface="ＭＳ Ｐゴシック"/>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Folienbildplatzhalter 1"/>
          <p:cNvSpPr>
            <a:spLocks noGrp="1" noRot="1" noChangeAspect="1" noTextEdit="1"/>
          </p:cNvSpPr>
          <p:nvPr>
            <p:ph type="sldImg"/>
          </p:nvPr>
        </p:nvSpPr>
        <p:spPr>
          <a:ln/>
        </p:spPr>
      </p:sp>
      <p:sp>
        <p:nvSpPr>
          <p:cNvPr id="55298" name="Notizenplatzhalter 2"/>
          <p:cNvSpPr>
            <a:spLocks noGrp="1"/>
          </p:cNvSpPr>
          <p:nvPr>
            <p:ph type="body" idx="1"/>
          </p:nvPr>
        </p:nvSpPr>
        <p:spPr>
          <a:noFill/>
        </p:spPr>
        <p:txBody>
          <a:bodyPr/>
          <a:lstStyle/>
          <a:p>
            <a:pPr eaLnBrk="1" hangingPunct="1"/>
            <a:r>
              <a:rPr lang="de-DE" smtClean="0">
                <a:ea typeface="ＭＳ Ｐゴシック"/>
              </a:rPr>
              <a:t>Cf. Walzer (1981) where he also favours democratic decission making over political philosophers arguing in favour of universal rights.</a:t>
            </a:r>
          </a:p>
        </p:txBody>
      </p:sp>
      <p:sp>
        <p:nvSpPr>
          <p:cNvPr id="55299" name="Foliennummernplatzhalter 3"/>
          <p:cNvSpPr txBox="1">
            <a:spLocks noGrp="1"/>
          </p:cNvSpPr>
          <p:nvPr/>
        </p:nvSpPr>
        <p:spPr bwMode="auto">
          <a:xfrm>
            <a:off x="5180013" y="6513513"/>
            <a:ext cx="3962400" cy="342900"/>
          </a:xfrm>
          <a:prstGeom prst="rect">
            <a:avLst/>
          </a:prstGeom>
          <a:noFill/>
          <a:ln w="9525">
            <a:noFill/>
            <a:miter lim="800000"/>
            <a:headEnd/>
            <a:tailEnd/>
          </a:ln>
        </p:spPr>
        <p:txBody>
          <a:bodyPr anchor="b"/>
          <a:lstStyle/>
          <a:p>
            <a:pPr algn="r"/>
            <a:fld id="{694EC7BD-59C7-4D2E-8241-4D4BAC521AE3}" type="slidenum">
              <a:rPr lang="de-DE" sz="1200"/>
              <a:pPr algn="r"/>
              <a:t>30</a:t>
            </a:fld>
            <a:endParaRPr 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Folienbildplatzhalter 1"/>
          <p:cNvSpPr>
            <a:spLocks noGrp="1" noRot="1" noChangeAspect="1" noTextEdit="1"/>
          </p:cNvSpPr>
          <p:nvPr>
            <p:ph type="sldImg"/>
          </p:nvPr>
        </p:nvSpPr>
        <p:spPr>
          <a:ln/>
        </p:spPr>
      </p:sp>
      <p:sp>
        <p:nvSpPr>
          <p:cNvPr id="36866" name="Notizenplatzhalter 2"/>
          <p:cNvSpPr>
            <a:spLocks noGrp="1"/>
          </p:cNvSpPr>
          <p:nvPr>
            <p:ph type="body" idx="1"/>
          </p:nvPr>
        </p:nvSpPr>
        <p:spPr>
          <a:noFill/>
        </p:spPr>
        <p:txBody>
          <a:bodyPr/>
          <a:lstStyle/>
          <a:p>
            <a:pPr eaLnBrk="1" hangingPunct="1"/>
            <a:endParaRPr lang="de-DE" smtClean="0">
              <a:ea typeface="ＭＳ Ｐゴシック"/>
            </a:endParaRPr>
          </a:p>
        </p:txBody>
      </p:sp>
      <p:sp>
        <p:nvSpPr>
          <p:cNvPr id="36867" name="Foliennummernplatzhalter 3"/>
          <p:cNvSpPr txBox="1">
            <a:spLocks noGrp="1"/>
          </p:cNvSpPr>
          <p:nvPr/>
        </p:nvSpPr>
        <p:spPr bwMode="auto">
          <a:xfrm>
            <a:off x="5180013" y="6513513"/>
            <a:ext cx="3962400" cy="342900"/>
          </a:xfrm>
          <a:prstGeom prst="rect">
            <a:avLst/>
          </a:prstGeom>
          <a:noFill/>
          <a:ln w="9525">
            <a:noFill/>
            <a:miter lim="800000"/>
            <a:headEnd/>
            <a:tailEnd/>
          </a:ln>
        </p:spPr>
        <p:txBody>
          <a:bodyPr anchor="b"/>
          <a:lstStyle/>
          <a:p>
            <a:pPr algn="r"/>
            <a:fld id="{167F2890-0115-4F6F-B4CF-51EE9BC4490F}" type="slidenum">
              <a:rPr lang="de-DE" sz="1200"/>
              <a:pPr algn="r"/>
              <a:t>20</a:t>
            </a:fld>
            <a:endParaRPr lang="de-DE"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Folienbildplatzhalter 1"/>
          <p:cNvSpPr>
            <a:spLocks noGrp="1" noRot="1" noChangeAspect="1" noTextEdit="1"/>
          </p:cNvSpPr>
          <p:nvPr>
            <p:ph type="sldImg"/>
          </p:nvPr>
        </p:nvSpPr>
        <p:spPr>
          <a:ln/>
        </p:spPr>
      </p:sp>
      <p:sp>
        <p:nvSpPr>
          <p:cNvPr id="38914" name="Notizenplatzhalter 2"/>
          <p:cNvSpPr>
            <a:spLocks noGrp="1"/>
          </p:cNvSpPr>
          <p:nvPr>
            <p:ph type="body" idx="1"/>
          </p:nvPr>
        </p:nvSpPr>
        <p:spPr>
          <a:noFill/>
        </p:spPr>
        <p:txBody>
          <a:bodyPr/>
          <a:lstStyle/>
          <a:p>
            <a:pPr eaLnBrk="1" hangingPunct="1"/>
            <a:endParaRPr lang="de-DE" smtClean="0">
              <a:ea typeface="ＭＳ Ｐゴシック"/>
            </a:endParaRPr>
          </a:p>
        </p:txBody>
      </p:sp>
      <p:sp>
        <p:nvSpPr>
          <p:cNvPr id="38915" name="Foliennummernplatzhalter 3"/>
          <p:cNvSpPr txBox="1">
            <a:spLocks noGrp="1"/>
          </p:cNvSpPr>
          <p:nvPr/>
        </p:nvSpPr>
        <p:spPr bwMode="auto">
          <a:xfrm>
            <a:off x="5180013" y="6513513"/>
            <a:ext cx="3962400" cy="342900"/>
          </a:xfrm>
          <a:prstGeom prst="rect">
            <a:avLst/>
          </a:prstGeom>
          <a:noFill/>
          <a:ln w="9525">
            <a:noFill/>
            <a:miter lim="800000"/>
            <a:headEnd/>
            <a:tailEnd/>
          </a:ln>
        </p:spPr>
        <p:txBody>
          <a:bodyPr anchor="b"/>
          <a:lstStyle/>
          <a:p>
            <a:pPr algn="r"/>
            <a:fld id="{82C15A79-4D25-47DD-B8A6-FAD47D6A78DD}" type="slidenum">
              <a:rPr lang="de-DE" sz="1200"/>
              <a:pPr algn="r"/>
              <a:t>21</a:t>
            </a:fld>
            <a:endParaRPr lang="de-DE"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Folienbildplatzhalter 1"/>
          <p:cNvSpPr>
            <a:spLocks noGrp="1" noRot="1" noChangeAspect="1"/>
          </p:cNvSpPr>
          <p:nvPr>
            <p:ph type="sldImg"/>
          </p:nvPr>
        </p:nvSpPr>
        <p:spPr>
          <a:ln/>
        </p:spPr>
      </p:sp>
      <p:sp>
        <p:nvSpPr>
          <p:cNvPr id="41986" name="Notizenplatzhalter 2"/>
          <p:cNvSpPr>
            <a:spLocks noGrp="1"/>
          </p:cNvSpPr>
          <p:nvPr>
            <p:ph type="body" idx="1"/>
          </p:nvPr>
        </p:nvSpPr>
        <p:spPr>
          <a:noFill/>
        </p:spPr>
        <p:txBody>
          <a:bodyPr/>
          <a:lstStyle/>
          <a:p>
            <a:pPr eaLnBrk="1" hangingPunct="1"/>
            <a:r>
              <a:rPr lang="de-DE" smtClean="0">
                <a:ea typeface="ＭＳ Ｐゴシック"/>
              </a:rPr>
              <a:t>When discussion the just distribution of „offices“ Walzer points out that „abilities that won‘t be used on the job, personal characteristics that won‘t affect the performance, and political affiliations and group identifications beyond citzenship itself“ should not be taken into account in the decission of who should have access to an office. </a:t>
            </a:r>
          </a:p>
        </p:txBody>
      </p:sp>
      <p:sp>
        <p:nvSpPr>
          <p:cNvPr id="41987" name="Foliennummernplatzhalter 3"/>
          <p:cNvSpPr>
            <a:spLocks noGrp="1"/>
          </p:cNvSpPr>
          <p:nvPr>
            <p:ph type="sldNum" sz="quarter" idx="5"/>
          </p:nvPr>
        </p:nvSpPr>
        <p:spPr>
          <a:noFill/>
          <a:ln>
            <a:miter lim="800000"/>
            <a:headEnd/>
            <a:tailEnd/>
          </a:ln>
        </p:spPr>
        <p:txBody>
          <a:bodyPr/>
          <a:lstStyle/>
          <a:p>
            <a:fld id="{B2FBAD15-A0E9-4698-8D95-43250AB32715}" type="slidenum">
              <a:rPr lang="de-DE" smtClean="0">
                <a:ea typeface="ＭＳ Ｐゴシック"/>
                <a:cs typeface="ＭＳ Ｐゴシック"/>
              </a:rPr>
              <a:pPr/>
              <a:t>23</a:t>
            </a:fld>
            <a:endParaRPr lang="de-DE" smtClean="0">
              <a:ea typeface="ＭＳ Ｐゴシック"/>
              <a:cs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Folienbildplatzhalter 1"/>
          <p:cNvSpPr>
            <a:spLocks noGrp="1" noRot="1" noChangeAspect="1"/>
          </p:cNvSpPr>
          <p:nvPr>
            <p:ph type="sldImg"/>
          </p:nvPr>
        </p:nvSpPr>
        <p:spPr>
          <a:ln/>
        </p:spPr>
      </p:sp>
      <p:sp>
        <p:nvSpPr>
          <p:cNvPr id="44034" name="Notizenplatzhalter 2"/>
          <p:cNvSpPr>
            <a:spLocks noGrp="1"/>
          </p:cNvSpPr>
          <p:nvPr>
            <p:ph type="body" idx="1"/>
          </p:nvPr>
        </p:nvSpPr>
        <p:spPr>
          <a:noFill/>
        </p:spPr>
        <p:txBody>
          <a:bodyPr/>
          <a:lstStyle/>
          <a:p>
            <a:pPr eaLnBrk="1" hangingPunct="1"/>
            <a:endParaRPr lang="de-DE" smtClean="0">
              <a:ea typeface="ＭＳ Ｐゴシック"/>
            </a:endParaRPr>
          </a:p>
        </p:txBody>
      </p:sp>
      <p:sp>
        <p:nvSpPr>
          <p:cNvPr id="44035" name="Foliennummernplatzhalter 3"/>
          <p:cNvSpPr>
            <a:spLocks noGrp="1"/>
          </p:cNvSpPr>
          <p:nvPr>
            <p:ph type="sldNum" sz="quarter" idx="5"/>
          </p:nvPr>
        </p:nvSpPr>
        <p:spPr>
          <a:noFill/>
          <a:ln>
            <a:miter lim="800000"/>
            <a:headEnd/>
            <a:tailEnd/>
          </a:ln>
        </p:spPr>
        <p:txBody>
          <a:bodyPr/>
          <a:lstStyle/>
          <a:p>
            <a:fld id="{5976E700-0004-420B-B0D0-9261603A1CE2}" type="slidenum">
              <a:rPr lang="de-DE" smtClean="0">
                <a:ea typeface="ＭＳ Ｐゴシック"/>
                <a:cs typeface="ＭＳ Ｐゴシック"/>
              </a:rPr>
              <a:pPr/>
              <a:t>24</a:t>
            </a:fld>
            <a:endParaRPr lang="de-DE" smtClean="0">
              <a:ea typeface="ＭＳ Ｐゴシック"/>
              <a:cs typeface="ＭＳ Ｐゴシック"/>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Folienbildplatzhalter 1"/>
          <p:cNvSpPr>
            <a:spLocks noGrp="1" noRot="1" noChangeAspect="1"/>
          </p:cNvSpPr>
          <p:nvPr>
            <p:ph type="sldImg"/>
          </p:nvPr>
        </p:nvSpPr>
        <p:spPr>
          <a:ln/>
        </p:spPr>
      </p:sp>
      <p:sp>
        <p:nvSpPr>
          <p:cNvPr id="47106" name="Notizenplatzhalter 2"/>
          <p:cNvSpPr>
            <a:spLocks noGrp="1"/>
          </p:cNvSpPr>
          <p:nvPr>
            <p:ph type="body" idx="1"/>
          </p:nvPr>
        </p:nvSpPr>
        <p:spPr>
          <a:noFill/>
        </p:spPr>
        <p:txBody>
          <a:bodyPr/>
          <a:lstStyle/>
          <a:p>
            <a:pPr eaLnBrk="1" hangingPunct="1"/>
            <a:endParaRPr lang="de-DE" smtClean="0">
              <a:ea typeface="ＭＳ Ｐゴシック"/>
            </a:endParaRPr>
          </a:p>
        </p:txBody>
      </p:sp>
      <p:sp>
        <p:nvSpPr>
          <p:cNvPr id="47107" name="Foliennummernplatzhalter 3"/>
          <p:cNvSpPr>
            <a:spLocks noGrp="1"/>
          </p:cNvSpPr>
          <p:nvPr>
            <p:ph type="sldNum" sz="quarter" idx="5"/>
          </p:nvPr>
        </p:nvSpPr>
        <p:spPr>
          <a:noFill/>
          <a:ln>
            <a:miter lim="800000"/>
            <a:headEnd/>
            <a:tailEnd/>
          </a:ln>
        </p:spPr>
        <p:txBody>
          <a:bodyPr/>
          <a:lstStyle/>
          <a:p>
            <a:fld id="{5E7A580B-784E-4737-9380-A32CA768F9C0}" type="slidenum">
              <a:rPr lang="de-DE" smtClean="0">
                <a:ea typeface="ＭＳ Ｐゴシック"/>
                <a:cs typeface="ＭＳ Ｐゴシック"/>
              </a:rPr>
              <a:pPr/>
              <a:t>26</a:t>
            </a:fld>
            <a:endParaRPr lang="de-DE" smtClean="0">
              <a:ea typeface="ＭＳ Ｐゴシック"/>
              <a:cs typeface="ＭＳ Ｐゴシック"/>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Folienbildplatzhalter 1"/>
          <p:cNvSpPr>
            <a:spLocks noGrp="1" noRot="1" noChangeAspect="1" noTextEdit="1"/>
          </p:cNvSpPr>
          <p:nvPr>
            <p:ph type="sldImg"/>
          </p:nvPr>
        </p:nvSpPr>
        <p:spPr>
          <a:ln/>
        </p:spPr>
      </p:sp>
      <p:sp>
        <p:nvSpPr>
          <p:cNvPr id="49154" name="Notizenplatzhalter 2"/>
          <p:cNvSpPr>
            <a:spLocks noGrp="1"/>
          </p:cNvSpPr>
          <p:nvPr>
            <p:ph type="body" idx="1"/>
          </p:nvPr>
        </p:nvSpPr>
        <p:spPr>
          <a:noFill/>
        </p:spPr>
        <p:txBody>
          <a:bodyPr/>
          <a:lstStyle/>
          <a:p>
            <a:pPr eaLnBrk="1" hangingPunct="1"/>
            <a:r>
              <a:rPr lang="de-DE" smtClean="0">
                <a:ea typeface="ＭＳ Ｐゴシック"/>
              </a:rPr>
              <a:t>Cf. Walzer (1981) where he also favours democratic decission making over political philosophers arguing in favour of universal rights.</a:t>
            </a:r>
          </a:p>
        </p:txBody>
      </p:sp>
      <p:sp>
        <p:nvSpPr>
          <p:cNvPr id="49155" name="Foliennummernplatzhalter 3"/>
          <p:cNvSpPr txBox="1">
            <a:spLocks noGrp="1"/>
          </p:cNvSpPr>
          <p:nvPr/>
        </p:nvSpPr>
        <p:spPr bwMode="auto">
          <a:xfrm>
            <a:off x="5180013" y="6513513"/>
            <a:ext cx="3962400" cy="342900"/>
          </a:xfrm>
          <a:prstGeom prst="rect">
            <a:avLst/>
          </a:prstGeom>
          <a:noFill/>
          <a:ln w="9525">
            <a:noFill/>
            <a:miter lim="800000"/>
            <a:headEnd/>
            <a:tailEnd/>
          </a:ln>
        </p:spPr>
        <p:txBody>
          <a:bodyPr anchor="b"/>
          <a:lstStyle/>
          <a:p>
            <a:pPr algn="r"/>
            <a:fld id="{B11CD9B8-FA7D-4052-8202-A076989E5923}" type="slidenum">
              <a:rPr lang="de-DE" sz="1200"/>
              <a:pPr algn="r"/>
              <a:t>27</a:t>
            </a:fld>
            <a:endParaRPr lang="de-DE"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Folienbildplatzhalter 1"/>
          <p:cNvSpPr>
            <a:spLocks noGrp="1" noRot="1" noChangeAspect="1" noTextEdit="1"/>
          </p:cNvSpPr>
          <p:nvPr>
            <p:ph type="sldImg"/>
          </p:nvPr>
        </p:nvSpPr>
        <p:spPr>
          <a:ln/>
        </p:spPr>
      </p:sp>
      <p:sp>
        <p:nvSpPr>
          <p:cNvPr id="51202" name="Notizenplatzhalter 2"/>
          <p:cNvSpPr>
            <a:spLocks noGrp="1"/>
          </p:cNvSpPr>
          <p:nvPr>
            <p:ph type="body" idx="1"/>
          </p:nvPr>
        </p:nvSpPr>
        <p:spPr>
          <a:noFill/>
        </p:spPr>
        <p:txBody>
          <a:bodyPr/>
          <a:lstStyle/>
          <a:p>
            <a:pPr eaLnBrk="1" hangingPunct="1"/>
            <a:r>
              <a:rPr lang="de-DE" smtClean="0">
                <a:ea typeface="ＭＳ Ｐゴシック"/>
              </a:rPr>
              <a:t>Cf. Walzer (1981) where he also favours democratic decission making over political philosophers arguing in favour of universal rights.</a:t>
            </a:r>
          </a:p>
        </p:txBody>
      </p:sp>
      <p:sp>
        <p:nvSpPr>
          <p:cNvPr id="51203" name="Foliennummernplatzhalter 3"/>
          <p:cNvSpPr txBox="1">
            <a:spLocks noGrp="1"/>
          </p:cNvSpPr>
          <p:nvPr/>
        </p:nvSpPr>
        <p:spPr bwMode="auto">
          <a:xfrm>
            <a:off x="5180013" y="6513513"/>
            <a:ext cx="3962400" cy="342900"/>
          </a:xfrm>
          <a:prstGeom prst="rect">
            <a:avLst/>
          </a:prstGeom>
          <a:noFill/>
          <a:ln w="9525">
            <a:noFill/>
            <a:miter lim="800000"/>
            <a:headEnd/>
            <a:tailEnd/>
          </a:ln>
        </p:spPr>
        <p:txBody>
          <a:bodyPr anchor="b"/>
          <a:lstStyle/>
          <a:p>
            <a:pPr algn="r"/>
            <a:fld id="{C999F945-26D7-4E7A-ABE9-E32072D96E29}" type="slidenum">
              <a:rPr lang="de-DE" sz="1200"/>
              <a:pPr algn="r"/>
              <a:t>28</a:t>
            </a:fld>
            <a:endParaRPr lang="de-DE"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Folienbildplatzhalter 1"/>
          <p:cNvSpPr>
            <a:spLocks noGrp="1" noRot="1" noChangeAspect="1" noTextEdit="1"/>
          </p:cNvSpPr>
          <p:nvPr>
            <p:ph type="sldImg"/>
          </p:nvPr>
        </p:nvSpPr>
        <p:spPr>
          <a:ln/>
        </p:spPr>
      </p:sp>
      <p:sp>
        <p:nvSpPr>
          <p:cNvPr id="53250" name="Notizenplatzhalter 2"/>
          <p:cNvSpPr>
            <a:spLocks noGrp="1"/>
          </p:cNvSpPr>
          <p:nvPr>
            <p:ph type="body" idx="1"/>
          </p:nvPr>
        </p:nvSpPr>
        <p:spPr>
          <a:noFill/>
        </p:spPr>
        <p:txBody>
          <a:bodyPr/>
          <a:lstStyle/>
          <a:p>
            <a:pPr eaLnBrk="1" hangingPunct="1"/>
            <a:r>
              <a:rPr lang="de-DE" smtClean="0">
                <a:ea typeface="ＭＳ Ｐゴシック"/>
              </a:rPr>
              <a:t>Cf. Walzer (1981) where he also favours democratic decission making over political philosophers arguing in favour of universal rights.</a:t>
            </a:r>
          </a:p>
        </p:txBody>
      </p:sp>
      <p:sp>
        <p:nvSpPr>
          <p:cNvPr id="53251" name="Foliennummernplatzhalter 3"/>
          <p:cNvSpPr txBox="1">
            <a:spLocks noGrp="1"/>
          </p:cNvSpPr>
          <p:nvPr/>
        </p:nvSpPr>
        <p:spPr bwMode="auto">
          <a:xfrm>
            <a:off x="5180013" y="6513513"/>
            <a:ext cx="3962400" cy="342900"/>
          </a:xfrm>
          <a:prstGeom prst="rect">
            <a:avLst/>
          </a:prstGeom>
          <a:noFill/>
          <a:ln w="9525">
            <a:noFill/>
            <a:miter lim="800000"/>
            <a:headEnd/>
            <a:tailEnd/>
          </a:ln>
        </p:spPr>
        <p:txBody>
          <a:bodyPr anchor="b"/>
          <a:lstStyle/>
          <a:p>
            <a:pPr algn="r"/>
            <a:fld id="{0CFBB00C-1552-4A30-8BC4-85E5BE17777E}" type="slidenum">
              <a:rPr lang="de-DE" sz="1200"/>
              <a:pPr algn="r"/>
              <a:t>29</a:t>
            </a:fld>
            <a:endParaRPr lang="de-DE"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Picture 12" descr="xEKUT_WortBildMarke_W_RGB"/>
          <p:cNvPicPr>
            <a:picLocks noChangeAspect="1" noChangeArrowheads="1"/>
          </p:cNvPicPr>
          <p:nvPr/>
        </p:nvPicPr>
        <p:blipFill>
          <a:blip r:embed="rId2"/>
          <a:srcRect/>
          <a:stretch>
            <a:fillRect/>
          </a:stretch>
        </p:blipFill>
        <p:spPr bwMode="auto">
          <a:xfrm>
            <a:off x="719138" y="358775"/>
            <a:ext cx="2806700" cy="727075"/>
          </a:xfrm>
          <a:prstGeom prst="rect">
            <a:avLst/>
          </a:prstGeom>
          <a:noFill/>
          <a:ln w="9525">
            <a:noFill/>
            <a:miter lim="800000"/>
            <a:headEnd/>
            <a:tailEnd/>
          </a:ln>
        </p:spPr>
      </p:pic>
      <p:sp>
        <p:nvSpPr>
          <p:cNvPr id="5" name="Line 13"/>
          <p:cNvSpPr>
            <a:spLocks noChangeShapeType="1"/>
          </p:cNvSpPr>
          <p:nvPr/>
        </p:nvSpPr>
        <p:spPr bwMode="auto">
          <a:xfrm>
            <a:off x="719138" y="1258888"/>
            <a:ext cx="7705725" cy="0"/>
          </a:xfrm>
          <a:prstGeom prst="line">
            <a:avLst/>
          </a:prstGeom>
          <a:noFill/>
          <a:ln w="9525">
            <a:solidFill>
              <a:schemeClr val="accent2"/>
            </a:solidFill>
            <a:round/>
            <a:headEnd/>
            <a:tailEnd/>
          </a:ln>
          <a:effectLst/>
          <a:extLst>
            <a:ext uri="{909E8E84-426E-40DD-AFC4-6F175D3DCCD1}"/>
            <a:ext uri="{AF507438-7753-43E0-B8FC-AC1667EBCBE1}"/>
          </a:extLst>
        </p:spPr>
        <p:txBody>
          <a:bodyPr/>
          <a:lstStyle/>
          <a:p>
            <a:pPr>
              <a:defRPr/>
            </a:pPr>
            <a:endParaRPr lang="de-DE">
              <a:ea typeface="ＭＳ Ｐゴシック" charset="0"/>
              <a:cs typeface="+mn-cs"/>
            </a:endParaRPr>
          </a:p>
        </p:txBody>
      </p:sp>
      <p:sp>
        <p:nvSpPr>
          <p:cNvPr id="4113" name="Rectangle 17"/>
          <p:cNvSpPr>
            <a:spLocks noGrp="1" noChangeArrowheads="1"/>
          </p:cNvSpPr>
          <p:nvPr>
            <p:ph type="subTitle" sz="quarter" idx="1"/>
          </p:nvPr>
        </p:nvSpPr>
        <p:spPr>
          <a:xfrm>
            <a:off x="719138" y="5194300"/>
            <a:ext cx="7700962" cy="803275"/>
          </a:xfrm>
        </p:spPr>
        <p:txBody>
          <a:bodyPr>
            <a:spAutoFit/>
          </a:bodyPr>
          <a:lstStyle>
            <a:lvl1pPr marL="0" indent="0">
              <a:buFontTx/>
              <a:buNone/>
              <a:defRPr sz="2400"/>
            </a:lvl1pPr>
          </a:lstStyle>
          <a:p>
            <a:pPr lvl="0"/>
            <a:r>
              <a:rPr lang="de-DE" noProof="0" smtClean="0"/>
              <a:t>Master-Untertitelformat bearbeiten</a:t>
            </a:r>
          </a:p>
        </p:txBody>
      </p:sp>
      <p:sp>
        <p:nvSpPr>
          <p:cNvPr id="4116" name="Rectangle 20"/>
          <p:cNvSpPr>
            <a:spLocks noGrp="1" noChangeArrowheads="1"/>
          </p:cNvSpPr>
          <p:nvPr>
            <p:ph type="ctrTitle" sz="quarter"/>
          </p:nvPr>
        </p:nvSpPr>
        <p:spPr>
          <a:xfrm>
            <a:off x="719138" y="4672013"/>
            <a:ext cx="7700962" cy="427037"/>
          </a:xfrm>
        </p:spPr>
        <p:txBody>
          <a:bodyPr/>
          <a:lstStyle>
            <a:lvl1pPr>
              <a:defRPr sz="2800">
                <a:solidFill>
                  <a:schemeClr val="tx2"/>
                </a:solidFill>
              </a:defRPr>
            </a:lvl1pPr>
          </a:lstStyle>
          <a:p>
            <a:pPr lvl="0"/>
            <a:r>
              <a:rPr lang="de-DE" noProof="0" dirty="0" smtClean="0"/>
              <a:t>Mastertitelformat bearbeiten</a:t>
            </a:r>
          </a:p>
        </p:txBody>
      </p:sp>
      <p:sp>
        <p:nvSpPr>
          <p:cNvPr id="6" name="Rectangle 9"/>
          <p:cNvSpPr>
            <a:spLocks noGrp="1" noChangeArrowheads="1"/>
          </p:cNvSpPr>
          <p:nvPr>
            <p:ph type="dt" sz="half" idx="10"/>
          </p:nvPr>
        </p:nvSpPr>
        <p:spPr bwMode="auto">
          <a:xfrm>
            <a:off x="719138" y="6172200"/>
            <a:ext cx="7700962" cy="254000"/>
          </a:xfrm>
          <a:prstGeom prst="rect">
            <a:avLst/>
          </a:prstGeom>
          <a:extLst>
            <a:ext uri="{909E8E84-426E-40DD-AFC4-6F175D3DCCD1}"/>
            <a:ext uri="{91240B29-F687-4F45-9708-019B960494DF}"/>
            <a:ext uri="{AF507438-7753-43E0-B8FC-AC1667EBCBE1}"/>
            <a:ext uri="{FAA26D3D-D897-4be2-8F04-BA451C77F1D7}"/>
          </a:extLst>
        </p:spPr>
        <p:txBody>
          <a:bodyPr vert="horz" wrap="square" lIns="0" tIns="0" rIns="0" bIns="0" numCol="1" anchor="t" anchorCtr="0" compatLnSpc="1">
            <a:prstTxWarp prst="textNoShape">
              <a:avLst/>
            </a:prstTxWarp>
          </a:bodyPr>
          <a:lstStyle>
            <a:lvl1pPr>
              <a:defRPr sz="1600" b="1">
                <a:ea typeface="ＭＳ Ｐゴシック" charset="0"/>
                <a:cs typeface="+mn-cs"/>
              </a:defRPr>
            </a:lvl1pPr>
          </a:lstStyle>
          <a:p>
            <a:pPr>
              <a:defRPr/>
            </a:pPr>
            <a:fld id="{F361DF88-1DB5-47AA-8746-4B0958860F7A}" type="datetime1">
              <a:rPr lang="de-DE"/>
              <a:pPr>
                <a:defRPr/>
              </a:pPr>
              <a:t>21.06.2012</a:t>
            </a:fld>
            <a:r>
              <a:rPr lang="de-DE"/>
              <a:t>, Verfasser [optional] / 16 </a:t>
            </a:r>
            <a:r>
              <a:rPr lang="de-DE" err="1"/>
              <a:t>pt</a:t>
            </a:r>
            <a:r>
              <a:rPr lang="de-DE"/>
              <a:t> / Zeilenabstand 1-fach</a:t>
            </a:r>
          </a:p>
        </p:txBody>
      </p:sp>
      <p:sp>
        <p:nvSpPr>
          <p:cNvPr id="7" name="Rectangle 45"/>
          <p:cNvSpPr>
            <a:spLocks noGrp="1" noChangeArrowheads="1"/>
          </p:cNvSpPr>
          <p:nvPr>
            <p:ph type="ftr" sz="quarter" idx="11"/>
          </p:nvPr>
        </p:nvSpPr>
        <p:spPr bwMode="auto">
          <a:xfrm>
            <a:off x="3914775" y="723900"/>
            <a:ext cx="4505325" cy="492125"/>
          </a:xfrm>
          <a:prstGeom prst="rect">
            <a:avLst/>
          </a:prstGeom>
          <a:extLst>
            <a:ext uri="{909E8E84-426E-40DD-AFC4-6F175D3DCCD1}"/>
            <a:ext uri="{91240B29-F687-4F45-9708-019B960494DF}"/>
            <a:ext uri="{AF507438-7753-43E0-B8FC-AC1667EBCBE1}"/>
            <a:ext uri="{FAA26D3D-D897-4be2-8F04-BA451C77F1D7}"/>
          </a:extLst>
        </p:spPr>
        <p:txBody>
          <a:bodyPr vert="horz" wrap="square" lIns="0" tIns="0" rIns="0" bIns="0" numCol="1" anchor="t" anchorCtr="0" compatLnSpc="1">
            <a:prstTxWarp prst="textNoShape">
              <a:avLst/>
            </a:prstTxWarp>
            <a:spAutoFit/>
          </a:bodyPr>
          <a:lstStyle>
            <a:lvl1pPr algn="r">
              <a:defRPr sz="1600" b="1">
                <a:solidFill>
                  <a:schemeClr val="tx2"/>
                </a:solidFill>
                <a:ea typeface="ＭＳ Ｐゴシック" charset="0"/>
                <a:cs typeface="+mn-cs"/>
              </a:defRPr>
            </a:lvl1pPr>
          </a:lstStyle>
          <a:p>
            <a:pPr>
              <a:defRPr/>
            </a:pPr>
            <a:r>
              <a:rPr lang="de-DE"/>
              <a:t>International </a:t>
            </a:r>
            <a:r>
              <a:rPr lang="de-DE" err="1"/>
              <a:t>Centre</a:t>
            </a:r>
            <a:r>
              <a:rPr lang="de-DE"/>
              <a:t> for Ethics </a:t>
            </a:r>
            <a:br>
              <a:rPr lang="de-DE"/>
            </a:br>
            <a:r>
              <a:rPr lang="de-DE"/>
              <a:t>in </a:t>
            </a:r>
            <a:r>
              <a:rPr lang="de-DE" err="1"/>
              <a:t>the</a:t>
            </a:r>
            <a:r>
              <a:rPr lang="de-DE"/>
              <a:t> </a:t>
            </a:r>
            <a:r>
              <a:rPr lang="de-DE" err="1"/>
              <a:t>Sciences</a:t>
            </a:r>
            <a:r>
              <a:rPr lang="de-DE"/>
              <a:t> </a:t>
            </a:r>
            <a:r>
              <a:rPr lang="de-DE" err="1"/>
              <a:t>and</a:t>
            </a:r>
            <a:r>
              <a:rPr lang="de-DE"/>
              <a:t> </a:t>
            </a:r>
            <a:r>
              <a:rPr lang="de-DE" err="1"/>
              <a:t>Humanities</a:t>
            </a:r>
            <a:r>
              <a:rPr lang="de-DE"/>
              <a:t> (IZEW)</a:t>
            </a:r>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3"/>
          <p:cNvSpPr>
            <a:spLocks noGrp="1"/>
          </p:cNvSpPr>
          <p:nvPr>
            <p:ph type="sldNum" sz="quarter" idx="10"/>
          </p:nvPr>
        </p:nvSpPr>
        <p:spPr/>
        <p:txBody>
          <a:bodyPr/>
          <a:lstStyle>
            <a:lvl1pPr>
              <a:defRPr/>
            </a:lvl1pPr>
          </a:lstStyle>
          <a:p>
            <a:pPr>
              <a:defRPr/>
            </a:pPr>
            <a:fld id="{72A5493C-FB46-4165-A523-B55186376BF8}"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499225" y="1292225"/>
            <a:ext cx="1925638" cy="4833938"/>
          </a:xfrm>
        </p:spPr>
        <p:txBody>
          <a:bodyPr vert="eaVert"/>
          <a:lstStyle/>
          <a:p>
            <a:r>
              <a:rPr lang="de-DE" smtClean="0"/>
              <a:t>Mastertitelformat bearbeiten</a:t>
            </a:r>
            <a:endParaRPr lang="de-DE"/>
          </a:p>
        </p:txBody>
      </p:sp>
      <p:sp>
        <p:nvSpPr>
          <p:cNvPr id="3" name="Vertikaler Textplatzhalter 2"/>
          <p:cNvSpPr>
            <a:spLocks noGrp="1"/>
          </p:cNvSpPr>
          <p:nvPr>
            <p:ph type="body" orient="vert" idx="1"/>
          </p:nvPr>
        </p:nvSpPr>
        <p:spPr>
          <a:xfrm>
            <a:off x="719138" y="1292225"/>
            <a:ext cx="5627687" cy="4833938"/>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3"/>
          <p:cNvSpPr>
            <a:spLocks noGrp="1"/>
          </p:cNvSpPr>
          <p:nvPr>
            <p:ph type="sldNum" sz="quarter" idx="10"/>
          </p:nvPr>
        </p:nvSpPr>
        <p:spPr/>
        <p:txBody>
          <a:bodyPr/>
          <a:lstStyle>
            <a:lvl1pPr>
              <a:defRPr/>
            </a:lvl1pPr>
          </a:lstStyle>
          <a:p>
            <a:pPr>
              <a:defRPr/>
            </a:pPr>
            <a:fld id="{EA2D663D-2432-4616-B7EC-E3DBE1FF4B5A}"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idx="1"/>
          </p:nvPr>
        </p:nvSpPr>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3"/>
          <p:cNvSpPr>
            <a:spLocks noGrp="1"/>
          </p:cNvSpPr>
          <p:nvPr>
            <p:ph type="sldNum" sz="quarter" idx="10"/>
          </p:nvPr>
        </p:nvSpPr>
        <p:spPr/>
        <p:txBody>
          <a:bodyPr/>
          <a:lstStyle>
            <a:lvl1pPr>
              <a:defRPr/>
            </a:lvl1pPr>
          </a:lstStyle>
          <a:p>
            <a:pPr>
              <a:defRPr/>
            </a:pPr>
            <a:fld id="{FDD8B787-1F63-4BD7-B00B-114836D4CD55}" type="slidenum">
              <a:rPr lang="de-DE"/>
              <a:pPr>
                <a:defRPr/>
              </a:pPr>
              <a:t>‹#›</a:t>
            </a:fld>
            <a:r>
              <a:rPr lang="de-DE" dirty="0"/>
              <a:t> | Security, </a:t>
            </a:r>
            <a:r>
              <a:rPr lang="de-DE" dirty="0" err="1"/>
              <a:t>Ethics</a:t>
            </a:r>
            <a:r>
              <a:rPr lang="de-DE" dirty="0"/>
              <a:t>, </a:t>
            </a:r>
            <a:r>
              <a:rPr lang="de-DE" dirty="0" err="1"/>
              <a:t>and</a:t>
            </a:r>
            <a:r>
              <a:rPr lang="de-DE" dirty="0"/>
              <a:t> Justice – M. </a:t>
            </a:r>
            <a:r>
              <a:rPr lang="de-DE" dirty="0" err="1"/>
              <a:t>Nagenborg</a:t>
            </a:r>
            <a:r>
              <a:rPr lang="de-DE" dirty="0"/>
              <a:t>: </a:t>
            </a:r>
            <a:r>
              <a:rPr lang="de-DE" dirty="0" err="1"/>
              <a:t>Revisting</a:t>
            </a:r>
            <a:r>
              <a:rPr lang="de-DE" dirty="0"/>
              <a:t> </a:t>
            </a:r>
            <a:r>
              <a:rPr lang="de-DE" dirty="0" err="1"/>
              <a:t>Spheres</a:t>
            </a:r>
            <a:r>
              <a:rPr lang="de-DE" dirty="0"/>
              <a:t> </a:t>
            </a:r>
            <a:r>
              <a:rPr lang="de-DE" dirty="0" err="1"/>
              <a:t>of</a:t>
            </a:r>
            <a:r>
              <a:rPr lang="de-DE" dirty="0"/>
              <a:t> Justice	© 2012 Universität Tübingen</a:t>
            </a:r>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Mastertitelformat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Mastertextformat bearbeiten</a:t>
            </a:r>
          </a:p>
        </p:txBody>
      </p:sp>
      <p:sp>
        <p:nvSpPr>
          <p:cNvPr id="4" name="Foliennummernplatzhalter 3"/>
          <p:cNvSpPr>
            <a:spLocks noGrp="1"/>
          </p:cNvSpPr>
          <p:nvPr>
            <p:ph type="sldNum" sz="quarter" idx="10"/>
          </p:nvPr>
        </p:nvSpPr>
        <p:spPr/>
        <p:txBody>
          <a:bodyPr/>
          <a:lstStyle>
            <a:lvl1pPr>
              <a:defRPr/>
            </a:lvl1pPr>
          </a:lstStyle>
          <a:p>
            <a:pPr>
              <a:defRPr/>
            </a:pPr>
            <a:fld id="{004DDB52-C955-43FC-8D00-98600826EEF8}" type="slidenum">
              <a:rPr lang="de-DE"/>
              <a:pPr>
                <a:defRPr/>
              </a:pPr>
              <a:t>‹#›</a:t>
            </a:fld>
            <a:r>
              <a:rPr lang="de-DE" dirty="0"/>
              <a:t> | Security, </a:t>
            </a:r>
            <a:r>
              <a:rPr lang="de-DE" dirty="0" err="1"/>
              <a:t>Ethics</a:t>
            </a:r>
            <a:r>
              <a:rPr lang="de-DE" dirty="0"/>
              <a:t>, </a:t>
            </a:r>
            <a:r>
              <a:rPr lang="de-DE" dirty="0" err="1"/>
              <a:t>and</a:t>
            </a:r>
            <a:r>
              <a:rPr lang="de-DE" dirty="0"/>
              <a:t> Justice – M. </a:t>
            </a:r>
            <a:r>
              <a:rPr lang="de-DE" dirty="0" err="1"/>
              <a:t>Nagenborg</a:t>
            </a:r>
            <a:r>
              <a:rPr lang="de-DE" dirty="0"/>
              <a:t>: </a:t>
            </a:r>
            <a:r>
              <a:rPr lang="de-DE" dirty="0" err="1"/>
              <a:t>Revisiting</a:t>
            </a:r>
            <a:r>
              <a:rPr lang="de-DE" dirty="0"/>
              <a:t> </a:t>
            </a:r>
            <a:r>
              <a:rPr lang="de-DE" dirty="0" err="1"/>
              <a:t>Spheres</a:t>
            </a:r>
            <a:r>
              <a:rPr lang="de-DE" dirty="0"/>
              <a:t> </a:t>
            </a:r>
            <a:r>
              <a:rPr lang="de-DE" dirty="0" err="1"/>
              <a:t>of</a:t>
            </a:r>
            <a:r>
              <a:rPr lang="de-DE" dirty="0"/>
              <a:t> Justice	© 2012 Universität Tübingen</a:t>
            </a:r>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sz="half" idx="1"/>
          </p:nvPr>
        </p:nvSpPr>
        <p:spPr>
          <a:xfrm>
            <a:off x="719138" y="1773238"/>
            <a:ext cx="3776662"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773238"/>
            <a:ext cx="3776663"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8"/>
          <p:cNvSpPr>
            <a:spLocks noGrp="1" noChangeArrowheads="1"/>
          </p:cNvSpPr>
          <p:nvPr>
            <p:ph type="sldNum" sz="quarter" idx="10"/>
          </p:nvPr>
        </p:nvSpPr>
        <p:spPr>
          <a:ln/>
        </p:spPr>
        <p:txBody>
          <a:bodyPr/>
          <a:lstStyle>
            <a:lvl1pPr>
              <a:defRPr/>
            </a:lvl1pPr>
          </a:lstStyle>
          <a:p>
            <a:pPr>
              <a:defRPr/>
            </a:pPr>
            <a:fld id="{3EC240AB-75E7-4F91-BE8B-668DCC3D1922}" type="slidenum">
              <a:rPr lang="de-DE"/>
              <a:pPr>
                <a:defRPr/>
              </a:pPr>
              <a:t>‹#›</a:t>
            </a:fld>
            <a:r>
              <a:rPr lang="de-DE"/>
              <a:t> | </a:t>
            </a:r>
            <a:r>
              <a:rPr lang="de-DE" err="1"/>
              <a:t>LiSS</a:t>
            </a:r>
            <a:r>
              <a:rPr lang="de-DE"/>
              <a:t> Conference 2 – Security Ethics	© 2010 Universität Tübingen</a:t>
            </a:r>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Foliennummernplatzhalter 6"/>
          <p:cNvSpPr>
            <a:spLocks noGrp="1"/>
          </p:cNvSpPr>
          <p:nvPr>
            <p:ph type="sldNum" sz="quarter" idx="10"/>
          </p:nvPr>
        </p:nvSpPr>
        <p:spPr/>
        <p:txBody>
          <a:bodyPr/>
          <a:lstStyle>
            <a:lvl1pPr>
              <a:defRPr/>
            </a:lvl1pPr>
          </a:lstStyle>
          <a:p>
            <a:pPr>
              <a:defRPr/>
            </a:pPr>
            <a:fld id="{562E4F79-D1B7-4656-96F8-CC418885D07B}"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Foliennummernplatzhalter 2"/>
          <p:cNvSpPr>
            <a:spLocks noGrp="1"/>
          </p:cNvSpPr>
          <p:nvPr>
            <p:ph type="sldNum" sz="quarter" idx="10"/>
          </p:nvPr>
        </p:nvSpPr>
        <p:spPr/>
        <p:txBody>
          <a:bodyPr/>
          <a:lstStyle>
            <a:lvl1pPr>
              <a:defRPr/>
            </a:lvl1pPr>
          </a:lstStyle>
          <a:p>
            <a:pPr>
              <a:defRPr/>
            </a:pPr>
            <a:fld id="{6BD266CB-9FA0-4ADD-8C87-DC3279F0A90E}"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lvl1pPr>
              <a:defRPr/>
            </a:lvl1pPr>
          </a:lstStyle>
          <a:p>
            <a:pPr>
              <a:defRPr/>
            </a:pPr>
            <a:fld id="{ADFDFC7A-52BB-441F-964A-9DD96898AE4F}"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Foliennummernplatzhalter 4"/>
          <p:cNvSpPr>
            <a:spLocks noGrp="1"/>
          </p:cNvSpPr>
          <p:nvPr>
            <p:ph type="sldNum" sz="quarter" idx="10"/>
          </p:nvPr>
        </p:nvSpPr>
        <p:spPr/>
        <p:txBody>
          <a:bodyPr/>
          <a:lstStyle>
            <a:lvl1pPr>
              <a:defRPr/>
            </a:lvl1pPr>
          </a:lstStyle>
          <a:p>
            <a:pPr>
              <a:defRPr/>
            </a:pPr>
            <a:fld id="{6D1275F9-E72A-4713-BB14-A72661238AD0}"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Mastertitelformat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auf Platzhalter ziehen oder durch Klicken auf Symbol hinzufügen</a:t>
            </a:r>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Foliennummernplatzhalter 4"/>
          <p:cNvSpPr>
            <a:spLocks noGrp="1"/>
          </p:cNvSpPr>
          <p:nvPr>
            <p:ph type="sldNum" sz="quarter" idx="10"/>
          </p:nvPr>
        </p:nvSpPr>
        <p:spPr/>
        <p:txBody>
          <a:bodyPr/>
          <a:lstStyle>
            <a:lvl1pPr>
              <a:defRPr/>
            </a:lvl1pPr>
          </a:lstStyle>
          <a:p>
            <a:pPr>
              <a:defRPr/>
            </a:pPr>
            <a:fld id="{29DCB1FF-49A8-4ECC-BB79-DAF6A7967086}" type="slidenum">
              <a:rPr lang="de-DE"/>
              <a:pPr>
                <a:defRPr/>
              </a:pPr>
              <a:t>‹#›</a:t>
            </a:fld>
            <a:r>
              <a:rPr lang="de-DE"/>
              <a:t> | </a:t>
            </a:r>
            <a:r>
              <a:rPr lang="de-DE" smtClean="0"/>
              <a:t>Meeting „Value Isobars“ – Security Ethics</a:t>
            </a:r>
            <a:r>
              <a:rPr lang="de-DE"/>
              <a:t>	© 2010 Universität Tübingen</a:t>
            </a:r>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0" name="Line 8"/>
          <p:cNvSpPr>
            <a:spLocks noChangeShapeType="1"/>
          </p:cNvSpPr>
          <p:nvPr/>
        </p:nvSpPr>
        <p:spPr bwMode="auto">
          <a:xfrm>
            <a:off x="719138" y="809625"/>
            <a:ext cx="7705725" cy="0"/>
          </a:xfrm>
          <a:prstGeom prst="line">
            <a:avLst/>
          </a:prstGeom>
          <a:noFill/>
          <a:ln w="9525">
            <a:solidFill>
              <a:schemeClr val="accent2"/>
            </a:solidFill>
            <a:round/>
            <a:headEnd/>
            <a:tailEnd/>
          </a:ln>
          <a:effectLst/>
          <a:extLst>
            <a:ext uri="{909E8E84-426E-40DD-AFC4-6F175D3DCCD1}"/>
            <a:ext uri="{AF507438-7753-43E0-B8FC-AC1667EBCBE1}"/>
          </a:extLst>
        </p:spPr>
        <p:txBody>
          <a:bodyPr/>
          <a:lstStyle/>
          <a:p>
            <a:pPr>
              <a:defRPr/>
            </a:pPr>
            <a:endParaRPr lang="de-DE">
              <a:ea typeface="ＭＳ Ｐゴシック" charset="0"/>
              <a:cs typeface="+mn-cs"/>
            </a:endParaRPr>
          </a:p>
        </p:txBody>
      </p:sp>
      <p:sp>
        <p:nvSpPr>
          <p:cNvPr id="1027" name="Rectangle 14"/>
          <p:cNvSpPr>
            <a:spLocks noGrp="1" noChangeArrowheads="1"/>
          </p:cNvSpPr>
          <p:nvPr>
            <p:ph type="title"/>
          </p:nvPr>
        </p:nvSpPr>
        <p:spPr bwMode="auto">
          <a:xfrm>
            <a:off x="719138" y="1292225"/>
            <a:ext cx="7700962" cy="365125"/>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de-DE" smtClean="0"/>
              <a:t>Titelmasterformat durch Klicken bearbeiten</a:t>
            </a:r>
          </a:p>
        </p:txBody>
      </p:sp>
      <p:sp>
        <p:nvSpPr>
          <p:cNvPr id="3089" name="Line 17"/>
          <p:cNvSpPr>
            <a:spLocks noChangeShapeType="1"/>
          </p:cNvSpPr>
          <p:nvPr/>
        </p:nvSpPr>
        <p:spPr bwMode="auto">
          <a:xfrm>
            <a:off x="719138" y="6315075"/>
            <a:ext cx="7705725" cy="0"/>
          </a:xfrm>
          <a:prstGeom prst="line">
            <a:avLst/>
          </a:prstGeom>
          <a:noFill/>
          <a:ln w="9525">
            <a:solidFill>
              <a:schemeClr val="folHlink"/>
            </a:solidFill>
            <a:round/>
            <a:headEnd/>
            <a:tailEnd/>
          </a:ln>
          <a:effectLst/>
          <a:extLst>
            <a:ext uri="{909E8E84-426E-40DD-AFC4-6F175D3DCCD1}"/>
            <a:ext uri="{AF507438-7753-43E0-B8FC-AC1667EBCBE1}"/>
          </a:extLst>
        </p:spPr>
        <p:txBody>
          <a:bodyPr/>
          <a:lstStyle/>
          <a:p>
            <a:pPr>
              <a:defRPr/>
            </a:pPr>
            <a:endParaRPr lang="de-DE">
              <a:ea typeface="ＭＳ Ｐゴシック" charset="0"/>
              <a:cs typeface="+mn-cs"/>
            </a:endParaRPr>
          </a:p>
        </p:txBody>
      </p:sp>
      <p:sp>
        <p:nvSpPr>
          <p:cNvPr id="3090" name="Rectangle 18"/>
          <p:cNvSpPr>
            <a:spLocks noGrp="1" noChangeArrowheads="1"/>
          </p:cNvSpPr>
          <p:nvPr>
            <p:ph type="sldNum" sz="quarter" idx="4"/>
          </p:nvPr>
        </p:nvSpPr>
        <p:spPr bwMode="auto">
          <a:xfrm>
            <a:off x="719138" y="6519863"/>
            <a:ext cx="7705725" cy="1524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0" tIns="0" rIns="0" bIns="0" numCol="1" anchor="t" anchorCtr="0" compatLnSpc="1">
            <a:prstTxWarp prst="textNoShape">
              <a:avLst/>
            </a:prstTxWarp>
            <a:spAutoFit/>
          </a:bodyPr>
          <a:lstStyle>
            <a:lvl1pPr>
              <a:tabLst>
                <a:tab pos="7702550" algn="r"/>
              </a:tabLst>
              <a:defRPr sz="1000">
                <a:ea typeface="ＭＳ Ｐゴシック" charset="0"/>
                <a:cs typeface="+mn-cs"/>
              </a:defRPr>
            </a:lvl1pPr>
          </a:lstStyle>
          <a:p>
            <a:pPr>
              <a:defRPr/>
            </a:pPr>
            <a:fld id="{8ACA5FB0-D621-40D7-9E68-17B6066AE862}" type="slidenum">
              <a:rPr lang="de-DE"/>
              <a:pPr>
                <a:defRPr/>
              </a:pPr>
              <a:t>‹#›</a:t>
            </a:fld>
            <a:r>
              <a:rPr lang="de-DE"/>
              <a:t> | </a:t>
            </a:r>
            <a:r>
              <a:rPr lang="de-DE" err="1"/>
              <a:t>LiSS</a:t>
            </a:r>
            <a:r>
              <a:rPr lang="de-DE"/>
              <a:t> Conference 2 – Security Ethics	© 2010 Universität Tübingen</a:t>
            </a:r>
          </a:p>
        </p:txBody>
      </p:sp>
      <p:pic>
        <p:nvPicPr>
          <p:cNvPr id="1030" name="Picture 22" descr="xEKUT_WortBildMarke_W_RGB"/>
          <p:cNvPicPr>
            <a:picLocks noChangeAspect="1" noChangeArrowheads="1"/>
          </p:cNvPicPr>
          <p:nvPr/>
        </p:nvPicPr>
        <p:blipFill>
          <a:blip r:embed="rId13"/>
          <a:srcRect/>
          <a:stretch>
            <a:fillRect/>
          </a:stretch>
        </p:blipFill>
        <p:spPr bwMode="auto">
          <a:xfrm>
            <a:off x="719138" y="179388"/>
            <a:ext cx="1763712" cy="457200"/>
          </a:xfrm>
          <a:prstGeom prst="rect">
            <a:avLst/>
          </a:prstGeom>
          <a:noFill/>
          <a:ln w="9525">
            <a:noFill/>
            <a:miter lim="800000"/>
            <a:headEnd/>
            <a:tailEnd/>
          </a:ln>
        </p:spPr>
      </p:pic>
      <p:sp>
        <p:nvSpPr>
          <p:cNvPr id="1031" name="Rectangle 23"/>
          <p:cNvSpPr>
            <a:spLocks noGrp="1" noChangeArrowheads="1"/>
          </p:cNvSpPr>
          <p:nvPr>
            <p:ph type="body" idx="1"/>
          </p:nvPr>
        </p:nvSpPr>
        <p:spPr bwMode="auto">
          <a:xfrm>
            <a:off x="719138" y="1773238"/>
            <a:ext cx="7705725" cy="43529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0" r:id="rId4"/>
    <p:sldLayoutId id="2147483664" r:id="rId5"/>
    <p:sldLayoutId id="2147483665" r:id="rId6"/>
    <p:sldLayoutId id="2147483666" r:id="rId7"/>
    <p:sldLayoutId id="2147483667" r:id="rId8"/>
    <p:sldLayoutId id="2147483668" r:id="rId9"/>
    <p:sldLayoutId id="2147483669" r:id="rId10"/>
    <p:sldLayoutId id="2147483670" r:id="rId11"/>
  </p:sldLayoutIdLst>
  <p:transition>
    <p:randomBar dir="vert"/>
  </p:transition>
  <p:hf hdr="0" ftr="0" dt="0"/>
  <p:txStyles>
    <p:titleStyle>
      <a:lvl1pPr algn="l" rtl="0" eaLnBrk="0" fontAlgn="base" hangingPunct="0">
        <a:spcBef>
          <a:spcPct val="0"/>
        </a:spcBef>
        <a:spcAft>
          <a:spcPct val="0"/>
        </a:spcAft>
        <a:defRPr sz="2400" b="1">
          <a:solidFill>
            <a:schemeClr val="bg2"/>
          </a:solidFill>
          <a:latin typeface="+mj-lt"/>
          <a:ea typeface="+mj-ea"/>
          <a:cs typeface="ＭＳ Ｐゴシック"/>
        </a:defRPr>
      </a:lvl1pPr>
      <a:lvl2pPr algn="l" rtl="0" eaLnBrk="0" fontAlgn="base" hangingPunct="0">
        <a:spcBef>
          <a:spcPct val="0"/>
        </a:spcBef>
        <a:spcAft>
          <a:spcPct val="0"/>
        </a:spcAft>
        <a:defRPr sz="2400" b="1">
          <a:solidFill>
            <a:schemeClr val="bg2"/>
          </a:solidFill>
          <a:latin typeface="Arial" charset="0"/>
          <a:ea typeface="ＭＳ Ｐゴシック" charset="0"/>
          <a:cs typeface="ＭＳ Ｐゴシック"/>
        </a:defRPr>
      </a:lvl2pPr>
      <a:lvl3pPr algn="l" rtl="0" eaLnBrk="0" fontAlgn="base" hangingPunct="0">
        <a:spcBef>
          <a:spcPct val="0"/>
        </a:spcBef>
        <a:spcAft>
          <a:spcPct val="0"/>
        </a:spcAft>
        <a:defRPr sz="2400" b="1">
          <a:solidFill>
            <a:schemeClr val="bg2"/>
          </a:solidFill>
          <a:latin typeface="Arial" charset="0"/>
          <a:ea typeface="ＭＳ Ｐゴシック" charset="0"/>
          <a:cs typeface="ＭＳ Ｐゴシック"/>
        </a:defRPr>
      </a:lvl3pPr>
      <a:lvl4pPr algn="l" rtl="0" eaLnBrk="0" fontAlgn="base" hangingPunct="0">
        <a:spcBef>
          <a:spcPct val="0"/>
        </a:spcBef>
        <a:spcAft>
          <a:spcPct val="0"/>
        </a:spcAft>
        <a:defRPr sz="2400" b="1">
          <a:solidFill>
            <a:schemeClr val="bg2"/>
          </a:solidFill>
          <a:latin typeface="Arial" charset="0"/>
          <a:ea typeface="ＭＳ Ｐゴシック" charset="0"/>
          <a:cs typeface="ＭＳ Ｐゴシック"/>
        </a:defRPr>
      </a:lvl4pPr>
      <a:lvl5pPr algn="l" rtl="0" eaLnBrk="0" fontAlgn="base" hangingPunct="0">
        <a:spcBef>
          <a:spcPct val="0"/>
        </a:spcBef>
        <a:spcAft>
          <a:spcPct val="0"/>
        </a:spcAft>
        <a:defRPr sz="2400" b="1">
          <a:solidFill>
            <a:schemeClr val="bg2"/>
          </a:solidFill>
          <a:latin typeface="Arial" charset="0"/>
          <a:ea typeface="ＭＳ Ｐゴシック" charset="0"/>
          <a:cs typeface="ＭＳ Ｐゴシック"/>
        </a:defRPr>
      </a:lvl5pPr>
      <a:lvl6pPr marL="457200" algn="l" rtl="0" eaLnBrk="1" fontAlgn="base" hangingPunct="1">
        <a:spcBef>
          <a:spcPct val="0"/>
        </a:spcBef>
        <a:spcAft>
          <a:spcPct val="0"/>
        </a:spcAft>
        <a:defRPr sz="2400" b="1">
          <a:solidFill>
            <a:schemeClr val="bg2"/>
          </a:solidFill>
          <a:latin typeface="Arial" charset="0"/>
          <a:ea typeface="ＭＳ Ｐゴシック" charset="0"/>
        </a:defRPr>
      </a:lvl6pPr>
      <a:lvl7pPr marL="914400" algn="l" rtl="0" eaLnBrk="1" fontAlgn="base" hangingPunct="1">
        <a:spcBef>
          <a:spcPct val="0"/>
        </a:spcBef>
        <a:spcAft>
          <a:spcPct val="0"/>
        </a:spcAft>
        <a:defRPr sz="2400" b="1">
          <a:solidFill>
            <a:schemeClr val="bg2"/>
          </a:solidFill>
          <a:latin typeface="Arial" charset="0"/>
          <a:ea typeface="ＭＳ Ｐゴシック" charset="0"/>
        </a:defRPr>
      </a:lvl7pPr>
      <a:lvl8pPr marL="1371600" algn="l" rtl="0" eaLnBrk="1" fontAlgn="base" hangingPunct="1">
        <a:spcBef>
          <a:spcPct val="0"/>
        </a:spcBef>
        <a:spcAft>
          <a:spcPct val="0"/>
        </a:spcAft>
        <a:defRPr sz="2400" b="1">
          <a:solidFill>
            <a:schemeClr val="bg2"/>
          </a:solidFill>
          <a:latin typeface="Arial" charset="0"/>
          <a:ea typeface="ＭＳ Ｐゴシック" charset="0"/>
        </a:defRPr>
      </a:lvl8pPr>
      <a:lvl9pPr marL="1828800" algn="l" rtl="0" eaLnBrk="1" fontAlgn="base" hangingPunct="1">
        <a:spcBef>
          <a:spcPct val="0"/>
        </a:spcBef>
        <a:spcAft>
          <a:spcPct val="0"/>
        </a:spcAft>
        <a:defRPr sz="2400" b="1">
          <a:solidFill>
            <a:schemeClr val="bg2"/>
          </a:solidFill>
          <a:latin typeface="Arial" charset="0"/>
          <a:ea typeface="ＭＳ Ｐゴシック" charset="0"/>
        </a:defRPr>
      </a:lvl9pPr>
    </p:titleStyle>
    <p:bodyStyle>
      <a:lvl1pPr marL="180975" indent="-180975" algn="l" rtl="0" eaLnBrk="0" fontAlgn="base" hangingPunct="0">
        <a:lnSpc>
          <a:spcPct val="110000"/>
        </a:lnSpc>
        <a:spcBef>
          <a:spcPct val="0"/>
        </a:spcBef>
        <a:spcAft>
          <a:spcPct val="0"/>
        </a:spcAft>
        <a:buChar char="•"/>
        <a:defRPr sz="2000">
          <a:solidFill>
            <a:schemeClr val="tx1"/>
          </a:solidFill>
          <a:latin typeface="+mn-lt"/>
          <a:ea typeface="+mn-ea"/>
          <a:cs typeface="ＭＳ Ｐゴシック"/>
        </a:defRPr>
      </a:lvl1pPr>
      <a:lvl2pPr marL="541338" indent="-180975" algn="l" rtl="0" eaLnBrk="0" fontAlgn="base" hangingPunct="0">
        <a:lnSpc>
          <a:spcPct val="110000"/>
        </a:lnSpc>
        <a:spcBef>
          <a:spcPct val="0"/>
        </a:spcBef>
        <a:spcAft>
          <a:spcPct val="0"/>
        </a:spcAft>
        <a:buSzPct val="80000"/>
        <a:buChar char="-"/>
        <a:defRPr sz="2000">
          <a:solidFill>
            <a:schemeClr val="tx1"/>
          </a:solidFill>
          <a:latin typeface="+mn-lt"/>
          <a:ea typeface="+mn-ea"/>
          <a:cs typeface="ＭＳ Ｐゴシック"/>
        </a:defRPr>
      </a:lvl2pPr>
      <a:lvl3pPr marL="895350" indent="-174625" algn="l" rtl="0" eaLnBrk="0" fontAlgn="base" hangingPunct="0">
        <a:lnSpc>
          <a:spcPct val="110000"/>
        </a:lnSpc>
        <a:spcBef>
          <a:spcPct val="0"/>
        </a:spcBef>
        <a:spcAft>
          <a:spcPct val="0"/>
        </a:spcAft>
        <a:buFont typeface="Wingdings" pitchFamily="2" charset="2"/>
        <a:buChar char="§"/>
        <a:defRPr sz="1400">
          <a:solidFill>
            <a:schemeClr val="tx1"/>
          </a:solidFill>
          <a:latin typeface="+mn-lt"/>
          <a:ea typeface="+mn-ea"/>
          <a:cs typeface="ＭＳ Ｐゴシック"/>
        </a:defRPr>
      </a:lvl3pPr>
      <a:lvl4pPr marL="1260475" indent="-185738" algn="l" rtl="0" eaLnBrk="0" fontAlgn="base" hangingPunct="0">
        <a:lnSpc>
          <a:spcPct val="110000"/>
        </a:lnSpc>
        <a:spcBef>
          <a:spcPct val="0"/>
        </a:spcBef>
        <a:spcAft>
          <a:spcPct val="0"/>
        </a:spcAft>
        <a:buChar char="•"/>
        <a:defRPr sz="1200">
          <a:solidFill>
            <a:schemeClr val="tx1"/>
          </a:solidFill>
          <a:latin typeface="+mn-lt"/>
          <a:ea typeface="+mn-ea"/>
          <a:cs typeface="ＭＳ Ｐゴシック"/>
        </a:defRPr>
      </a:lvl4pPr>
      <a:lvl5pPr marL="1622425" indent="-182563" algn="l" rtl="0" eaLnBrk="0" fontAlgn="base" hangingPunct="0">
        <a:lnSpc>
          <a:spcPct val="110000"/>
        </a:lnSpc>
        <a:spcBef>
          <a:spcPct val="0"/>
        </a:spcBef>
        <a:spcAft>
          <a:spcPct val="0"/>
        </a:spcAft>
        <a:buChar char="-"/>
        <a:defRPr sz="1200">
          <a:solidFill>
            <a:schemeClr val="tx1"/>
          </a:solidFill>
          <a:latin typeface="+mn-lt"/>
          <a:ea typeface="+mn-ea"/>
          <a:cs typeface="ＭＳ Ｐゴシック"/>
        </a:defRPr>
      </a:lvl5pPr>
      <a:lvl6pPr marL="2079625" indent="-182563" algn="l" rtl="0" eaLnBrk="1" fontAlgn="base" hangingPunct="1">
        <a:lnSpc>
          <a:spcPct val="110000"/>
        </a:lnSpc>
        <a:spcBef>
          <a:spcPct val="0"/>
        </a:spcBef>
        <a:spcAft>
          <a:spcPct val="0"/>
        </a:spcAft>
        <a:buChar char="-"/>
        <a:defRPr sz="1200">
          <a:solidFill>
            <a:schemeClr val="tx1"/>
          </a:solidFill>
          <a:latin typeface="+mn-lt"/>
          <a:ea typeface="+mn-ea"/>
        </a:defRPr>
      </a:lvl6pPr>
      <a:lvl7pPr marL="2536825" indent="-182563" algn="l" rtl="0" eaLnBrk="1" fontAlgn="base" hangingPunct="1">
        <a:lnSpc>
          <a:spcPct val="110000"/>
        </a:lnSpc>
        <a:spcBef>
          <a:spcPct val="0"/>
        </a:spcBef>
        <a:spcAft>
          <a:spcPct val="0"/>
        </a:spcAft>
        <a:buChar char="-"/>
        <a:defRPr sz="1200">
          <a:solidFill>
            <a:schemeClr val="tx1"/>
          </a:solidFill>
          <a:latin typeface="+mn-lt"/>
          <a:ea typeface="+mn-ea"/>
        </a:defRPr>
      </a:lvl7pPr>
      <a:lvl8pPr marL="2994025" indent="-182563" algn="l" rtl="0" eaLnBrk="1" fontAlgn="base" hangingPunct="1">
        <a:lnSpc>
          <a:spcPct val="110000"/>
        </a:lnSpc>
        <a:spcBef>
          <a:spcPct val="0"/>
        </a:spcBef>
        <a:spcAft>
          <a:spcPct val="0"/>
        </a:spcAft>
        <a:buChar char="-"/>
        <a:defRPr sz="1200">
          <a:solidFill>
            <a:schemeClr val="tx1"/>
          </a:solidFill>
          <a:latin typeface="+mn-lt"/>
          <a:ea typeface="+mn-ea"/>
        </a:defRPr>
      </a:lvl8pPr>
      <a:lvl9pPr marL="3451225" indent="-182563" algn="l" rtl="0" eaLnBrk="1" fontAlgn="base" hangingPunct="1">
        <a:lnSpc>
          <a:spcPct val="110000"/>
        </a:lnSpc>
        <a:spcBef>
          <a:spcPct val="0"/>
        </a:spcBef>
        <a:spcAft>
          <a:spcPct val="0"/>
        </a:spcAft>
        <a:buChar char="-"/>
        <a:defRPr sz="1200">
          <a:solidFill>
            <a:schemeClr val="tx1"/>
          </a:solidFill>
          <a:latin typeface="+mn-lt"/>
          <a:ea typeface="+mn-ea"/>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9"/>
          <p:cNvSpPr>
            <a:spLocks noGrp="1" noChangeArrowheads="1"/>
          </p:cNvSpPr>
          <p:nvPr>
            <p:ph type="dt" sz="quarter" idx="10"/>
          </p:nvPr>
        </p:nvSpPr>
        <p:spPr>
          <a:noFill/>
          <a:ln>
            <a:miter lim="800000"/>
            <a:headEnd/>
            <a:tailEnd/>
          </a:ln>
        </p:spPr>
        <p:txBody>
          <a:bodyPr/>
          <a:lstStyle/>
          <a:p>
            <a:r>
              <a:rPr lang="de-DE" smtClean="0">
                <a:ea typeface="ＭＳ Ｐゴシック"/>
                <a:cs typeface="ＭＳ Ｐゴシック"/>
              </a:rPr>
              <a:t>Security, Ethics, and Justice (Tübingen, June 22, 2012), Dr. Michael Nagenborg</a:t>
            </a:r>
          </a:p>
        </p:txBody>
      </p:sp>
      <p:sp>
        <p:nvSpPr>
          <p:cNvPr id="15362" name="Rectangle 45"/>
          <p:cNvSpPr>
            <a:spLocks noGrp="1" noChangeArrowheads="1"/>
          </p:cNvSpPr>
          <p:nvPr>
            <p:ph type="ftr" sz="quarter" idx="11"/>
          </p:nvPr>
        </p:nvSpPr>
        <p:spPr>
          <a:noFill/>
          <a:ln>
            <a:miter lim="800000"/>
            <a:headEnd/>
            <a:tailEnd/>
          </a:ln>
        </p:spPr>
        <p:txBody>
          <a:bodyPr/>
          <a:lstStyle/>
          <a:p>
            <a:r>
              <a:rPr lang="de-DE" smtClean="0">
                <a:ea typeface="ＭＳ Ｐゴシック"/>
                <a:cs typeface="ＭＳ Ｐゴシック"/>
              </a:rPr>
              <a:t>International Centre for Ethics </a:t>
            </a:r>
            <a:br>
              <a:rPr lang="de-DE" smtClean="0">
                <a:ea typeface="ＭＳ Ｐゴシック"/>
                <a:cs typeface="ＭＳ Ｐゴシック"/>
              </a:rPr>
            </a:br>
            <a:r>
              <a:rPr lang="de-DE" smtClean="0">
                <a:ea typeface="ＭＳ Ｐゴシック"/>
                <a:cs typeface="ＭＳ Ｐゴシック"/>
              </a:rPr>
              <a:t>in the Sciences and Humanities (IZEW)</a:t>
            </a:r>
          </a:p>
        </p:txBody>
      </p:sp>
      <p:sp>
        <p:nvSpPr>
          <p:cNvPr id="15363" name="Rectangle 10"/>
          <p:cNvSpPr>
            <a:spLocks noGrp="1" noChangeArrowheads="1"/>
          </p:cNvSpPr>
          <p:nvPr>
            <p:ph type="ctrTitle"/>
          </p:nvPr>
        </p:nvSpPr>
        <p:spPr>
          <a:xfrm>
            <a:off x="719138" y="4668838"/>
            <a:ext cx="7700962" cy="430212"/>
          </a:xfrm>
        </p:spPr>
        <p:txBody>
          <a:bodyPr/>
          <a:lstStyle/>
          <a:p>
            <a:pPr eaLnBrk="1" hangingPunct="1"/>
            <a:r>
              <a:rPr lang="en-US" smtClean="0"/>
              <a:t>Revisiting </a:t>
            </a:r>
            <a:r>
              <a:rPr lang="en-US" i="1" smtClean="0"/>
              <a:t>Spheres of Justice</a:t>
            </a:r>
            <a:endParaRPr lang="de-DE" i="1" smtClean="0"/>
          </a:p>
        </p:txBody>
      </p:sp>
      <p:sp>
        <p:nvSpPr>
          <p:cNvPr id="15364" name="Rectangle 11"/>
          <p:cNvSpPr>
            <a:spLocks noGrp="1" noChangeArrowheads="1"/>
          </p:cNvSpPr>
          <p:nvPr>
            <p:ph type="subTitle" idx="1"/>
          </p:nvPr>
        </p:nvSpPr>
        <p:spPr>
          <a:xfrm>
            <a:off x="719138" y="5194300"/>
            <a:ext cx="7700962" cy="374650"/>
          </a:xfrm>
        </p:spPr>
        <p:txBody>
          <a:bodyPr/>
          <a:lstStyle/>
          <a:p>
            <a:pPr eaLnBrk="1" hangingPunct="1"/>
            <a:r>
              <a:rPr lang="en-US" smtClean="0"/>
              <a:t>“Security” as a social good</a:t>
            </a:r>
            <a:endParaRPr lang="de-DE" smtClean="0"/>
          </a:p>
        </p:txBody>
      </p:sp>
      <p:sp>
        <p:nvSpPr>
          <p:cNvPr id="15365" name="Rectangle 12"/>
          <p:cNvSpPr>
            <a:spLocks noChangeArrowheads="1"/>
          </p:cNvSpPr>
          <p:nvPr/>
        </p:nvSpPr>
        <p:spPr bwMode="auto">
          <a:xfrm>
            <a:off x="719138" y="3681413"/>
            <a:ext cx="7700962" cy="179387"/>
          </a:xfrm>
          <a:prstGeom prst="rect">
            <a:avLst/>
          </a:prstGeom>
          <a:solidFill>
            <a:schemeClr val="folHlink"/>
          </a:solidFill>
          <a:ln w="9525">
            <a:noFill/>
            <a:miter lim="800000"/>
            <a:headEnd/>
            <a:tailEnd/>
          </a:ln>
        </p:spPr>
        <p:txBody>
          <a:bodyPr wrap="none" anchor="ctr"/>
          <a:lstStyle/>
          <a:p>
            <a:endParaRPr lang="de-DE"/>
          </a:p>
        </p:txBody>
      </p:sp>
      <p:pic>
        <p:nvPicPr>
          <p:cNvPr id="15366" name="Picture 8" descr="brot"/>
          <p:cNvPicPr>
            <a:picLocks noChangeAspect="1" noChangeArrowheads="1"/>
          </p:cNvPicPr>
          <p:nvPr/>
        </p:nvPicPr>
        <p:blipFill>
          <a:blip r:embed="rId3"/>
          <a:srcRect/>
          <a:stretch>
            <a:fillRect/>
          </a:stretch>
        </p:blipFill>
        <p:spPr bwMode="auto">
          <a:xfrm>
            <a:off x="5295900" y="1917700"/>
            <a:ext cx="1628775" cy="1222375"/>
          </a:xfrm>
          <a:prstGeom prst="rect">
            <a:avLst/>
          </a:prstGeom>
          <a:noFill/>
          <a:ln w="9525">
            <a:noFill/>
            <a:miter lim="800000"/>
            <a:headEnd/>
            <a:tailEnd/>
          </a:ln>
        </p:spPr>
      </p:pic>
      <p:pic>
        <p:nvPicPr>
          <p:cNvPr id="15367" name="Picture 5"/>
          <p:cNvPicPr>
            <a:picLocks noChangeAspect="1" noChangeArrowheads="1"/>
          </p:cNvPicPr>
          <p:nvPr/>
        </p:nvPicPr>
        <p:blipFill>
          <a:blip r:embed="rId4">
            <a:lum contrast="48000"/>
          </a:blip>
          <a:srcRect/>
          <a:stretch>
            <a:fillRect/>
          </a:stretch>
        </p:blipFill>
        <p:spPr bwMode="auto">
          <a:xfrm>
            <a:off x="3117850" y="1685925"/>
            <a:ext cx="1454150" cy="1454150"/>
          </a:xfrm>
          <a:prstGeom prst="rect">
            <a:avLst/>
          </a:prstGeom>
          <a:noFill/>
          <a:ln w="9525">
            <a:noFill/>
            <a:miter lim="800000"/>
            <a:headEnd/>
            <a:tailEnd/>
          </a:ln>
        </p:spPr>
      </p:pic>
      <p:pic>
        <p:nvPicPr>
          <p:cNvPr id="15368" name="Picture 6"/>
          <p:cNvPicPr>
            <a:picLocks noChangeAspect="1" noChangeArrowheads="1"/>
          </p:cNvPicPr>
          <p:nvPr/>
        </p:nvPicPr>
        <p:blipFill>
          <a:blip r:embed="rId5"/>
          <a:srcRect l="15750" r="19687"/>
          <a:stretch>
            <a:fillRect/>
          </a:stretch>
        </p:blipFill>
        <p:spPr bwMode="auto">
          <a:xfrm>
            <a:off x="4006850" y="2008188"/>
            <a:ext cx="641350" cy="1241425"/>
          </a:xfrm>
          <a:prstGeom prst="rect">
            <a:avLst/>
          </a:prstGeom>
          <a:noFill/>
          <a:ln w="9525">
            <a:noFill/>
            <a:miter lim="800000"/>
            <a:headEnd/>
            <a:tailEnd/>
          </a:ln>
        </p:spPr>
      </p:pic>
      <p:pic>
        <p:nvPicPr>
          <p:cNvPr id="15369" name="Picture 13"/>
          <p:cNvPicPr>
            <a:picLocks noChangeAspect="1" noChangeArrowheads="1"/>
          </p:cNvPicPr>
          <p:nvPr/>
        </p:nvPicPr>
        <p:blipFill>
          <a:blip r:embed="rId6"/>
          <a:srcRect/>
          <a:stretch>
            <a:fillRect/>
          </a:stretch>
        </p:blipFill>
        <p:spPr bwMode="auto">
          <a:xfrm>
            <a:off x="719138" y="1631950"/>
            <a:ext cx="2155825" cy="1617663"/>
          </a:xfrm>
          <a:prstGeom prst="rect">
            <a:avLst/>
          </a:prstGeom>
          <a:noFill/>
          <a:ln w="9525">
            <a:noFill/>
            <a:miter lim="800000"/>
            <a:headEnd/>
            <a:tailEnd/>
          </a:ln>
        </p:spPr>
      </p:pic>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ChangeArrowheads="1"/>
          </p:cNvSpPr>
          <p:nvPr/>
        </p:nvSpPr>
        <p:spPr bwMode="auto">
          <a:xfrm>
            <a:off x="655638" y="1568450"/>
            <a:ext cx="2778125" cy="2222500"/>
          </a:xfrm>
          <a:prstGeom prst="rect">
            <a:avLst/>
          </a:prstGeom>
          <a:solidFill>
            <a:schemeClr val="accent1"/>
          </a:solidFill>
          <a:ln w="9525">
            <a:solidFill>
              <a:schemeClr val="tx1"/>
            </a:solidFill>
            <a:miter lim="800000"/>
            <a:headEnd/>
            <a:tailEnd/>
          </a:ln>
        </p:spPr>
        <p:txBody>
          <a:bodyPr wrap="none" anchor="ctr"/>
          <a:lstStyle/>
          <a:p>
            <a:pPr algn="ctr"/>
            <a:r>
              <a:rPr lang="de-DE"/>
              <a:t>Education</a:t>
            </a:r>
          </a:p>
        </p:txBody>
      </p:sp>
      <p:sp>
        <p:nvSpPr>
          <p:cNvPr id="25602" name="Rectangle 3"/>
          <p:cNvSpPr>
            <a:spLocks noChangeArrowheads="1"/>
          </p:cNvSpPr>
          <p:nvPr/>
        </p:nvSpPr>
        <p:spPr bwMode="auto">
          <a:xfrm>
            <a:off x="34337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Office</a:t>
            </a:r>
          </a:p>
        </p:txBody>
      </p:sp>
      <p:sp>
        <p:nvSpPr>
          <p:cNvPr id="25603"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25604" name="Rectangle 5"/>
          <p:cNvSpPr>
            <a:spLocks noChangeArrowheads="1"/>
          </p:cNvSpPr>
          <p:nvPr/>
        </p:nvSpPr>
        <p:spPr bwMode="auto">
          <a:xfrm>
            <a:off x="2873375" y="31686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Hard Work</a:t>
            </a:r>
          </a:p>
        </p:txBody>
      </p:sp>
      <p:sp>
        <p:nvSpPr>
          <p:cNvPr id="25605" name="Rectangle 6"/>
          <p:cNvSpPr>
            <a:spLocks noChangeArrowheads="1"/>
          </p:cNvSpPr>
          <p:nvPr/>
        </p:nvSpPr>
        <p:spPr bwMode="auto">
          <a:xfrm>
            <a:off x="4572000" y="36893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Market</a:t>
            </a:r>
          </a:p>
        </p:txBody>
      </p:sp>
      <p:sp>
        <p:nvSpPr>
          <p:cNvPr id="25606" name="Rectangle 7"/>
          <p:cNvSpPr>
            <a:spLocks noChangeArrowheads="1"/>
          </p:cNvSpPr>
          <p:nvPr/>
        </p:nvSpPr>
        <p:spPr bwMode="auto">
          <a:xfrm>
            <a:off x="58848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Healthcare</a:t>
            </a:r>
          </a:p>
        </p:txBody>
      </p:sp>
      <p:sp>
        <p:nvSpPr>
          <p:cNvPr id="25607" name="Rectangle 8"/>
          <p:cNvSpPr>
            <a:spLocks noChangeArrowheads="1"/>
          </p:cNvSpPr>
          <p:nvPr/>
        </p:nvSpPr>
        <p:spPr bwMode="auto">
          <a:xfrm>
            <a:off x="444500" y="3689350"/>
            <a:ext cx="2544763" cy="2222500"/>
          </a:xfrm>
          <a:prstGeom prst="rect">
            <a:avLst/>
          </a:prstGeom>
          <a:solidFill>
            <a:schemeClr val="tx2"/>
          </a:solidFill>
          <a:ln w="9525">
            <a:solidFill>
              <a:schemeClr val="tx1"/>
            </a:solidFill>
            <a:miter lim="800000"/>
            <a:headEnd/>
            <a:tailEnd/>
          </a:ln>
        </p:spPr>
        <p:txBody>
          <a:bodyPr wrap="none" anchor="ctr"/>
          <a:lstStyle/>
          <a:p>
            <a:pPr algn="ctr"/>
            <a:r>
              <a:rPr lang="de-DE">
                <a:solidFill>
                  <a:schemeClr val="bg1"/>
                </a:solidFill>
              </a:rPr>
              <a:t>Security</a:t>
            </a:r>
          </a:p>
        </p:txBody>
      </p:sp>
    </p:spTree>
  </p:cSld>
  <p:clrMapOvr>
    <a:masterClrMapping/>
  </p:clrMapOvr>
  <p:transition>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655638" y="1568450"/>
            <a:ext cx="2778125" cy="2222500"/>
          </a:xfrm>
          <a:prstGeom prst="rect">
            <a:avLst/>
          </a:prstGeom>
          <a:solidFill>
            <a:srgbClr val="FF0000"/>
          </a:solidFill>
          <a:ln w="9525">
            <a:solidFill>
              <a:schemeClr val="tx1"/>
            </a:solidFill>
            <a:miter lim="800000"/>
            <a:headEnd/>
            <a:tailEnd/>
          </a:ln>
        </p:spPr>
        <p:txBody>
          <a:bodyPr wrap="none" anchor="ctr"/>
          <a:lstStyle/>
          <a:p>
            <a:pPr algn="ctr"/>
            <a:r>
              <a:rPr lang="de-DE"/>
              <a:t>Education</a:t>
            </a:r>
          </a:p>
        </p:txBody>
      </p:sp>
      <p:sp>
        <p:nvSpPr>
          <p:cNvPr id="26626" name="Rectangle 3"/>
          <p:cNvSpPr>
            <a:spLocks noChangeArrowheads="1"/>
          </p:cNvSpPr>
          <p:nvPr/>
        </p:nvSpPr>
        <p:spPr bwMode="auto">
          <a:xfrm>
            <a:off x="34337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Office</a:t>
            </a:r>
          </a:p>
        </p:txBody>
      </p:sp>
      <p:sp>
        <p:nvSpPr>
          <p:cNvPr id="26627"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26628" name="Rectangle 5"/>
          <p:cNvSpPr>
            <a:spLocks noChangeArrowheads="1"/>
          </p:cNvSpPr>
          <p:nvPr/>
        </p:nvSpPr>
        <p:spPr bwMode="auto">
          <a:xfrm>
            <a:off x="2873375" y="31686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Hard Work</a:t>
            </a:r>
          </a:p>
        </p:txBody>
      </p:sp>
      <p:sp>
        <p:nvSpPr>
          <p:cNvPr id="26629" name="Rectangle 6"/>
          <p:cNvSpPr>
            <a:spLocks noChangeArrowheads="1"/>
          </p:cNvSpPr>
          <p:nvPr/>
        </p:nvSpPr>
        <p:spPr bwMode="auto">
          <a:xfrm>
            <a:off x="4572000" y="36893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Market</a:t>
            </a:r>
          </a:p>
        </p:txBody>
      </p:sp>
      <p:sp>
        <p:nvSpPr>
          <p:cNvPr id="26630" name="Rectangle 7"/>
          <p:cNvSpPr>
            <a:spLocks noChangeArrowheads="1"/>
          </p:cNvSpPr>
          <p:nvPr/>
        </p:nvSpPr>
        <p:spPr bwMode="auto">
          <a:xfrm>
            <a:off x="58848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Healthcare</a:t>
            </a:r>
          </a:p>
        </p:txBody>
      </p:sp>
      <p:sp>
        <p:nvSpPr>
          <p:cNvPr id="26631" name="Rectangle 8"/>
          <p:cNvSpPr>
            <a:spLocks noChangeArrowheads="1"/>
          </p:cNvSpPr>
          <p:nvPr/>
        </p:nvSpPr>
        <p:spPr bwMode="auto">
          <a:xfrm>
            <a:off x="444500" y="3689350"/>
            <a:ext cx="2544763" cy="2222500"/>
          </a:xfrm>
          <a:prstGeom prst="rect">
            <a:avLst/>
          </a:prstGeom>
          <a:solidFill>
            <a:schemeClr val="accent1"/>
          </a:solidFill>
          <a:ln w="9525">
            <a:solidFill>
              <a:schemeClr val="tx1"/>
            </a:solidFill>
            <a:miter lim="800000"/>
            <a:headEnd/>
            <a:tailEnd/>
          </a:ln>
        </p:spPr>
        <p:txBody>
          <a:bodyPr wrap="none" anchor="ctr"/>
          <a:lstStyle/>
          <a:p>
            <a:pPr algn="ctr"/>
            <a:r>
              <a:rPr lang="de-DE"/>
              <a:t>Security</a:t>
            </a:r>
          </a:p>
        </p:txBody>
      </p:sp>
    </p:spTree>
  </p:cSld>
  <p:clrMapOvr>
    <a:masterClrMapping/>
  </p:clrMapOvr>
  <p:transition>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ChangeArrowheads="1"/>
          </p:cNvSpPr>
          <p:nvPr/>
        </p:nvSpPr>
        <p:spPr bwMode="auto">
          <a:xfrm>
            <a:off x="655638" y="1568450"/>
            <a:ext cx="2778125" cy="2222500"/>
          </a:xfrm>
          <a:prstGeom prst="rect">
            <a:avLst/>
          </a:prstGeom>
          <a:solidFill>
            <a:srgbClr val="FF0000"/>
          </a:solidFill>
          <a:ln w="9525">
            <a:solidFill>
              <a:schemeClr val="tx1"/>
            </a:solidFill>
            <a:miter lim="800000"/>
            <a:headEnd/>
            <a:tailEnd/>
          </a:ln>
        </p:spPr>
        <p:txBody>
          <a:bodyPr wrap="none" anchor="ctr"/>
          <a:lstStyle/>
          <a:p>
            <a:pPr algn="ctr"/>
            <a:r>
              <a:rPr lang="de-DE"/>
              <a:t>Education</a:t>
            </a:r>
          </a:p>
        </p:txBody>
      </p:sp>
      <p:sp>
        <p:nvSpPr>
          <p:cNvPr id="27650" name="Rectangle 3"/>
          <p:cNvSpPr>
            <a:spLocks noChangeArrowheads="1"/>
          </p:cNvSpPr>
          <p:nvPr/>
        </p:nvSpPr>
        <p:spPr bwMode="auto">
          <a:xfrm>
            <a:off x="34337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Office</a:t>
            </a:r>
          </a:p>
        </p:txBody>
      </p:sp>
      <p:sp>
        <p:nvSpPr>
          <p:cNvPr id="27651"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27652" name="Rectangle 5"/>
          <p:cNvSpPr>
            <a:spLocks noChangeArrowheads="1"/>
          </p:cNvSpPr>
          <p:nvPr/>
        </p:nvSpPr>
        <p:spPr bwMode="auto">
          <a:xfrm>
            <a:off x="2873375" y="31686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Hard Work</a:t>
            </a:r>
          </a:p>
        </p:txBody>
      </p:sp>
      <p:sp>
        <p:nvSpPr>
          <p:cNvPr id="27653"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Market</a:t>
            </a:r>
          </a:p>
        </p:txBody>
      </p:sp>
      <p:sp>
        <p:nvSpPr>
          <p:cNvPr id="27654" name="Rectangle 7"/>
          <p:cNvSpPr>
            <a:spLocks noChangeArrowheads="1"/>
          </p:cNvSpPr>
          <p:nvPr/>
        </p:nvSpPr>
        <p:spPr bwMode="auto">
          <a:xfrm>
            <a:off x="58848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Healthcare</a:t>
            </a:r>
          </a:p>
        </p:txBody>
      </p:sp>
      <p:sp>
        <p:nvSpPr>
          <p:cNvPr id="27655" name="Rectangle 8"/>
          <p:cNvSpPr>
            <a:spLocks noChangeArrowheads="1"/>
          </p:cNvSpPr>
          <p:nvPr/>
        </p:nvSpPr>
        <p:spPr bwMode="auto">
          <a:xfrm>
            <a:off x="444500" y="3689350"/>
            <a:ext cx="2544763" cy="2222500"/>
          </a:xfrm>
          <a:prstGeom prst="rect">
            <a:avLst/>
          </a:prstGeom>
          <a:solidFill>
            <a:schemeClr val="accent1"/>
          </a:solidFill>
          <a:ln w="9525">
            <a:solidFill>
              <a:schemeClr val="tx1"/>
            </a:solidFill>
            <a:miter lim="800000"/>
            <a:headEnd/>
            <a:tailEnd/>
          </a:ln>
        </p:spPr>
        <p:txBody>
          <a:bodyPr wrap="none" anchor="ctr"/>
          <a:lstStyle/>
          <a:p>
            <a:pPr algn="ctr"/>
            <a:r>
              <a:rPr lang="de-DE"/>
              <a:t>Security</a:t>
            </a:r>
          </a:p>
        </p:txBody>
      </p:sp>
    </p:spTree>
  </p:cSld>
  <p:clrMapOvr>
    <a:masterClrMapping/>
  </p:clrMapOvr>
  <p:transition>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ChangeArrowheads="1"/>
          </p:cNvSpPr>
          <p:nvPr/>
        </p:nvSpPr>
        <p:spPr bwMode="auto">
          <a:xfrm>
            <a:off x="655638" y="1568450"/>
            <a:ext cx="2778125" cy="2222500"/>
          </a:xfrm>
          <a:prstGeom prst="rect">
            <a:avLst/>
          </a:prstGeom>
          <a:solidFill>
            <a:srgbClr val="FF0000"/>
          </a:solidFill>
          <a:ln w="9525">
            <a:solidFill>
              <a:schemeClr val="tx1"/>
            </a:solidFill>
            <a:miter lim="800000"/>
            <a:headEnd/>
            <a:tailEnd/>
          </a:ln>
        </p:spPr>
        <p:txBody>
          <a:bodyPr wrap="none" anchor="ctr"/>
          <a:lstStyle/>
          <a:p>
            <a:pPr algn="ctr"/>
            <a:r>
              <a:rPr lang="de-DE"/>
              <a:t>Education</a:t>
            </a:r>
          </a:p>
        </p:txBody>
      </p:sp>
      <p:sp>
        <p:nvSpPr>
          <p:cNvPr id="28674" name="Rectangle 3"/>
          <p:cNvSpPr>
            <a:spLocks noChangeArrowheads="1"/>
          </p:cNvSpPr>
          <p:nvPr/>
        </p:nvSpPr>
        <p:spPr bwMode="auto">
          <a:xfrm>
            <a:off x="3433763" y="120650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Office</a:t>
            </a:r>
          </a:p>
        </p:txBody>
      </p:sp>
      <p:sp>
        <p:nvSpPr>
          <p:cNvPr id="28675"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28676" name="Rectangle 5"/>
          <p:cNvSpPr>
            <a:spLocks noChangeArrowheads="1"/>
          </p:cNvSpPr>
          <p:nvPr/>
        </p:nvSpPr>
        <p:spPr bwMode="auto">
          <a:xfrm>
            <a:off x="2873375" y="31686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Hard Work</a:t>
            </a:r>
          </a:p>
        </p:txBody>
      </p:sp>
      <p:sp>
        <p:nvSpPr>
          <p:cNvPr id="28677"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Market</a:t>
            </a:r>
          </a:p>
        </p:txBody>
      </p:sp>
      <p:sp>
        <p:nvSpPr>
          <p:cNvPr id="28678" name="Rectangle 7"/>
          <p:cNvSpPr>
            <a:spLocks noChangeArrowheads="1"/>
          </p:cNvSpPr>
          <p:nvPr/>
        </p:nvSpPr>
        <p:spPr bwMode="auto">
          <a:xfrm>
            <a:off x="58848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Healthcare</a:t>
            </a:r>
          </a:p>
        </p:txBody>
      </p:sp>
      <p:sp>
        <p:nvSpPr>
          <p:cNvPr id="28679" name="Rectangle 8"/>
          <p:cNvSpPr>
            <a:spLocks noChangeArrowheads="1"/>
          </p:cNvSpPr>
          <p:nvPr/>
        </p:nvSpPr>
        <p:spPr bwMode="auto">
          <a:xfrm>
            <a:off x="444500" y="3689350"/>
            <a:ext cx="2544763" cy="2222500"/>
          </a:xfrm>
          <a:prstGeom prst="rect">
            <a:avLst/>
          </a:prstGeom>
          <a:solidFill>
            <a:schemeClr val="accent1"/>
          </a:solidFill>
          <a:ln w="9525">
            <a:solidFill>
              <a:schemeClr val="tx1"/>
            </a:solidFill>
            <a:miter lim="800000"/>
            <a:headEnd/>
            <a:tailEnd/>
          </a:ln>
        </p:spPr>
        <p:txBody>
          <a:bodyPr wrap="none" anchor="ctr"/>
          <a:lstStyle/>
          <a:p>
            <a:pPr algn="ctr"/>
            <a:r>
              <a:rPr lang="de-DE"/>
              <a:t>Security</a:t>
            </a:r>
          </a:p>
        </p:txBody>
      </p:sp>
    </p:spTree>
  </p:cSld>
  <p:clrMapOvr>
    <a:masterClrMapping/>
  </p:clrMapOvr>
  <p:transition>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ChangeArrowheads="1"/>
          </p:cNvSpPr>
          <p:nvPr/>
        </p:nvSpPr>
        <p:spPr bwMode="auto">
          <a:xfrm>
            <a:off x="655638" y="1568450"/>
            <a:ext cx="2778125" cy="2222500"/>
          </a:xfrm>
          <a:prstGeom prst="rect">
            <a:avLst/>
          </a:prstGeom>
          <a:solidFill>
            <a:srgbClr val="FF0000"/>
          </a:solidFill>
          <a:ln w="9525">
            <a:solidFill>
              <a:schemeClr val="tx1"/>
            </a:solidFill>
            <a:miter lim="800000"/>
            <a:headEnd/>
            <a:tailEnd/>
          </a:ln>
        </p:spPr>
        <p:txBody>
          <a:bodyPr wrap="none" anchor="ctr"/>
          <a:lstStyle/>
          <a:p>
            <a:pPr algn="ctr"/>
            <a:r>
              <a:rPr lang="de-DE"/>
              <a:t>Education</a:t>
            </a:r>
          </a:p>
        </p:txBody>
      </p:sp>
      <p:sp>
        <p:nvSpPr>
          <p:cNvPr id="29698" name="Rectangle 3"/>
          <p:cNvSpPr>
            <a:spLocks noChangeArrowheads="1"/>
          </p:cNvSpPr>
          <p:nvPr/>
        </p:nvSpPr>
        <p:spPr bwMode="auto">
          <a:xfrm>
            <a:off x="3433763" y="120650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Office</a:t>
            </a:r>
          </a:p>
        </p:txBody>
      </p:sp>
      <p:sp>
        <p:nvSpPr>
          <p:cNvPr id="29699"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29700" name="Rectangle 5"/>
          <p:cNvSpPr>
            <a:spLocks noChangeArrowheads="1"/>
          </p:cNvSpPr>
          <p:nvPr/>
        </p:nvSpPr>
        <p:spPr bwMode="auto">
          <a:xfrm>
            <a:off x="2873375" y="31686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Hard Work</a:t>
            </a:r>
          </a:p>
        </p:txBody>
      </p:sp>
      <p:sp>
        <p:nvSpPr>
          <p:cNvPr id="29701"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Market</a:t>
            </a:r>
          </a:p>
        </p:txBody>
      </p:sp>
      <p:sp>
        <p:nvSpPr>
          <p:cNvPr id="29702" name="Rectangle 7"/>
          <p:cNvSpPr>
            <a:spLocks noChangeArrowheads="1"/>
          </p:cNvSpPr>
          <p:nvPr/>
        </p:nvSpPr>
        <p:spPr bwMode="auto">
          <a:xfrm>
            <a:off x="58848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Healthcare</a:t>
            </a:r>
          </a:p>
        </p:txBody>
      </p:sp>
      <p:sp>
        <p:nvSpPr>
          <p:cNvPr id="29703" name="Rectangle 8"/>
          <p:cNvSpPr>
            <a:spLocks noChangeArrowheads="1"/>
          </p:cNvSpPr>
          <p:nvPr/>
        </p:nvSpPr>
        <p:spPr bwMode="auto">
          <a:xfrm>
            <a:off x="444500" y="3689350"/>
            <a:ext cx="2544763" cy="2222500"/>
          </a:xfrm>
          <a:prstGeom prst="rect">
            <a:avLst/>
          </a:prstGeom>
          <a:solidFill>
            <a:schemeClr val="accent1"/>
          </a:solidFill>
          <a:ln w="9525">
            <a:solidFill>
              <a:schemeClr val="tx1"/>
            </a:solidFill>
            <a:miter lim="800000"/>
            <a:headEnd/>
            <a:tailEnd/>
          </a:ln>
        </p:spPr>
        <p:txBody>
          <a:bodyPr wrap="none" anchor="ctr"/>
          <a:lstStyle/>
          <a:p>
            <a:pPr algn="ctr"/>
            <a:r>
              <a:rPr lang="de-DE"/>
              <a:t>Security</a:t>
            </a:r>
          </a:p>
        </p:txBody>
      </p:sp>
    </p:spTree>
  </p:cSld>
  <p:clrMapOvr>
    <a:masterClrMapping/>
  </p:clrMapOvr>
  <p:transition>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ChangeArrowheads="1"/>
          </p:cNvSpPr>
          <p:nvPr/>
        </p:nvSpPr>
        <p:spPr bwMode="auto">
          <a:xfrm>
            <a:off x="655638" y="1568450"/>
            <a:ext cx="2778125" cy="2222500"/>
          </a:xfrm>
          <a:prstGeom prst="rect">
            <a:avLst/>
          </a:prstGeom>
          <a:solidFill>
            <a:srgbClr val="FF0000"/>
          </a:solidFill>
          <a:ln w="9525">
            <a:solidFill>
              <a:schemeClr val="tx1"/>
            </a:solidFill>
            <a:miter lim="800000"/>
            <a:headEnd/>
            <a:tailEnd/>
          </a:ln>
        </p:spPr>
        <p:txBody>
          <a:bodyPr wrap="none" anchor="ctr"/>
          <a:lstStyle/>
          <a:p>
            <a:pPr algn="ctr"/>
            <a:r>
              <a:rPr lang="de-DE"/>
              <a:t>Education</a:t>
            </a:r>
          </a:p>
        </p:txBody>
      </p:sp>
      <p:sp>
        <p:nvSpPr>
          <p:cNvPr id="30722" name="Rectangle 3"/>
          <p:cNvSpPr>
            <a:spLocks noChangeArrowheads="1"/>
          </p:cNvSpPr>
          <p:nvPr/>
        </p:nvSpPr>
        <p:spPr bwMode="auto">
          <a:xfrm>
            <a:off x="3433763" y="120650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Office</a:t>
            </a:r>
          </a:p>
        </p:txBody>
      </p:sp>
      <p:sp>
        <p:nvSpPr>
          <p:cNvPr id="30723"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30724" name="Rectangle 5"/>
          <p:cNvSpPr>
            <a:spLocks noChangeArrowheads="1"/>
          </p:cNvSpPr>
          <p:nvPr/>
        </p:nvSpPr>
        <p:spPr bwMode="auto">
          <a:xfrm>
            <a:off x="2873375" y="31686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Hard Work</a:t>
            </a:r>
          </a:p>
        </p:txBody>
      </p:sp>
      <p:sp>
        <p:nvSpPr>
          <p:cNvPr id="30725"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Market</a:t>
            </a:r>
          </a:p>
        </p:txBody>
      </p:sp>
      <p:sp>
        <p:nvSpPr>
          <p:cNvPr id="30726" name="Rectangle 7"/>
          <p:cNvSpPr>
            <a:spLocks noChangeArrowheads="1"/>
          </p:cNvSpPr>
          <p:nvPr/>
        </p:nvSpPr>
        <p:spPr bwMode="auto">
          <a:xfrm>
            <a:off x="58848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Healthcare</a:t>
            </a:r>
          </a:p>
        </p:txBody>
      </p:sp>
      <p:sp>
        <p:nvSpPr>
          <p:cNvPr id="30727" name="Rectangle 8"/>
          <p:cNvSpPr>
            <a:spLocks noChangeArrowheads="1"/>
          </p:cNvSpPr>
          <p:nvPr/>
        </p:nvSpPr>
        <p:spPr bwMode="auto">
          <a:xfrm>
            <a:off x="444500" y="3689350"/>
            <a:ext cx="2544763" cy="2222500"/>
          </a:xfrm>
          <a:prstGeom prst="rect">
            <a:avLst/>
          </a:prstGeom>
          <a:solidFill>
            <a:schemeClr val="tx2"/>
          </a:solidFill>
          <a:ln w="9525">
            <a:solidFill>
              <a:schemeClr val="tx1"/>
            </a:solidFill>
            <a:miter lim="800000"/>
            <a:headEnd/>
            <a:tailEnd/>
          </a:ln>
        </p:spPr>
        <p:txBody>
          <a:bodyPr wrap="none" anchor="ctr"/>
          <a:lstStyle/>
          <a:p>
            <a:pPr algn="ctr"/>
            <a:r>
              <a:rPr lang="de-DE">
                <a:solidFill>
                  <a:schemeClr val="bg1"/>
                </a:solidFill>
              </a:rPr>
              <a:t>Security</a:t>
            </a:r>
          </a:p>
        </p:txBody>
      </p:sp>
    </p:spTree>
  </p:cSld>
  <p:clrMapOvr>
    <a:masterClrMapping/>
  </p:clrMapOvr>
  <p:transition>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722313" y="4406900"/>
            <a:ext cx="7772400" cy="1230313"/>
          </a:xfrm>
        </p:spPr>
        <p:txBody>
          <a:bodyPr/>
          <a:lstStyle/>
          <a:p>
            <a:pPr eaLnBrk="1" hangingPunct="1">
              <a:defRPr/>
            </a:pPr>
            <a:r>
              <a:rPr lang="de-DE" dirty="0" err="1" smtClean="0">
                <a:cs typeface="+mj-cs"/>
              </a:rPr>
              <a:t>Revisiting</a:t>
            </a:r>
            <a:r>
              <a:rPr lang="de-DE" dirty="0" smtClean="0">
                <a:cs typeface="+mj-cs"/>
              </a:rPr>
              <a:t> </a:t>
            </a:r>
            <a:br>
              <a:rPr lang="de-DE" dirty="0" smtClean="0">
                <a:cs typeface="+mj-cs"/>
              </a:rPr>
            </a:br>
            <a:r>
              <a:rPr lang="de-DE" i="1" dirty="0" err="1" smtClean="0">
                <a:cs typeface="+mj-cs"/>
              </a:rPr>
              <a:t>spheres</a:t>
            </a:r>
            <a:r>
              <a:rPr lang="de-DE" i="1" dirty="0" smtClean="0">
                <a:cs typeface="+mj-cs"/>
              </a:rPr>
              <a:t> </a:t>
            </a:r>
            <a:r>
              <a:rPr lang="de-DE" i="1" dirty="0" err="1" smtClean="0">
                <a:cs typeface="+mj-cs"/>
              </a:rPr>
              <a:t>of</a:t>
            </a:r>
            <a:r>
              <a:rPr lang="de-DE" i="1" dirty="0" smtClean="0">
                <a:cs typeface="+mj-cs"/>
              </a:rPr>
              <a:t> </a:t>
            </a:r>
            <a:r>
              <a:rPr lang="de-DE" i="1" dirty="0" err="1" smtClean="0">
                <a:cs typeface="+mj-cs"/>
              </a:rPr>
              <a:t>justice</a:t>
            </a:r>
            <a:endParaRPr lang="de-DE" dirty="0">
              <a:cs typeface="+mj-cs"/>
            </a:endParaRPr>
          </a:p>
        </p:txBody>
      </p:sp>
      <p:sp>
        <p:nvSpPr>
          <p:cNvPr id="31746" name="Textplatzhalter 5"/>
          <p:cNvSpPr>
            <a:spLocks noGrp="1"/>
          </p:cNvSpPr>
          <p:nvPr>
            <p:ph type="body" idx="1"/>
          </p:nvPr>
        </p:nvSpPr>
        <p:spPr/>
        <p:txBody>
          <a:bodyPr/>
          <a:lstStyle/>
          <a:p>
            <a:pPr eaLnBrk="1" hangingPunct="1"/>
            <a:r>
              <a:rPr lang="de-DE" smtClean="0"/>
              <a:t>Part Two</a:t>
            </a:r>
          </a:p>
        </p:txBody>
      </p:sp>
      <p:sp>
        <p:nvSpPr>
          <p:cNvPr id="31747" name="Foliennummernplatzhalter 3"/>
          <p:cNvSpPr>
            <a:spLocks noGrp="1"/>
          </p:cNvSpPr>
          <p:nvPr>
            <p:ph type="sldNum" sz="quarter" idx="10"/>
          </p:nvPr>
        </p:nvSpPr>
        <p:spPr>
          <a:noFill/>
          <a:ln>
            <a:miter lim="800000"/>
            <a:headEnd/>
            <a:tailEnd/>
          </a:ln>
        </p:spPr>
        <p:txBody>
          <a:bodyPr/>
          <a:lstStyle/>
          <a:p>
            <a:fld id="{D7B85DFC-7086-4D86-89E4-EA7DF73864DD}" type="slidenum">
              <a:rPr lang="de-DE" smtClean="0">
                <a:ea typeface="ＭＳ Ｐゴシック"/>
                <a:cs typeface="ＭＳ Ｐゴシック"/>
              </a:rPr>
              <a:pPr/>
              <a:t>16</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el 4"/>
          <p:cNvSpPr>
            <a:spLocks noGrp="1"/>
          </p:cNvSpPr>
          <p:nvPr>
            <p:ph type="title"/>
          </p:nvPr>
        </p:nvSpPr>
        <p:spPr/>
        <p:txBody>
          <a:bodyPr/>
          <a:lstStyle/>
          <a:p>
            <a:pPr eaLnBrk="1" hangingPunct="1"/>
            <a:r>
              <a:rPr lang="de-DE" smtClean="0"/>
              <a:t>Basic ideas (I): social goods</a:t>
            </a:r>
          </a:p>
        </p:txBody>
      </p:sp>
      <p:sp>
        <p:nvSpPr>
          <p:cNvPr id="32770" name="Inhaltsplatzhalter 5"/>
          <p:cNvSpPr>
            <a:spLocks noGrp="1"/>
          </p:cNvSpPr>
          <p:nvPr>
            <p:ph idx="1"/>
          </p:nvPr>
        </p:nvSpPr>
        <p:spPr/>
        <p:txBody>
          <a:bodyPr/>
          <a:lstStyle/>
          <a:p>
            <a:pPr marL="0" indent="0" algn="ctr" eaLnBrk="1" hangingPunct="1">
              <a:buFontTx/>
              <a:buNone/>
            </a:pPr>
            <a:endParaRPr lang="de-DE" sz="2400" smtClean="0"/>
          </a:p>
          <a:p>
            <a:pPr marL="0" indent="0" algn="ctr" eaLnBrk="1" hangingPunct="1">
              <a:buFontTx/>
              <a:buNone/>
            </a:pPr>
            <a:endParaRPr lang="de-DE" sz="2400" smtClean="0"/>
          </a:p>
          <a:p>
            <a:pPr marL="0" indent="0" algn="ctr" eaLnBrk="1" hangingPunct="1">
              <a:buFontTx/>
              <a:buNone/>
            </a:pPr>
            <a:r>
              <a:rPr lang="de-DE" sz="2400" smtClean="0"/>
              <a:t>„All the goods with which distributive justice is</a:t>
            </a:r>
          </a:p>
          <a:p>
            <a:pPr marL="0" indent="0" algn="ctr" eaLnBrk="1" hangingPunct="1">
              <a:buFontTx/>
              <a:buNone/>
            </a:pPr>
            <a:r>
              <a:rPr lang="de-DE" sz="2400" smtClean="0"/>
              <a:t>concerned are social goods.“</a:t>
            </a:r>
          </a:p>
          <a:p>
            <a:pPr marL="0" indent="0" algn="ctr" eaLnBrk="1" hangingPunct="1">
              <a:buFontTx/>
              <a:buNone/>
            </a:pPr>
            <a:r>
              <a:rPr lang="de-DE" sz="2400" smtClean="0"/>
              <a:t>(Walzer 1983, p. 7)</a:t>
            </a:r>
          </a:p>
        </p:txBody>
      </p:sp>
      <p:sp>
        <p:nvSpPr>
          <p:cNvPr id="32771" name="Foliennummernplatzhalter 3"/>
          <p:cNvSpPr>
            <a:spLocks noGrp="1"/>
          </p:cNvSpPr>
          <p:nvPr>
            <p:ph type="sldNum" sz="quarter" idx="10"/>
          </p:nvPr>
        </p:nvSpPr>
        <p:spPr>
          <a:noFill/>
          <a:ln>
            <a:miter lim="800000"/>
            <a:headEnd/>
            <a:tailEnd/>
          </a:ln>
        </p:spPr>
        <p:txBody>
          <a:bodyPr/>
          <a:lstStyle/>
          <a:p>
            <a:fld id="{9B7DC9E2-522D-41E3-89D7-F0C7B4FE328E}" type="slidenum">
              <a:rPr lang="de-DE" smtClean="0">
                <a:ea typeface="ＭＳ Ｐゴシック"/>
                <a:cs typeface="ＭＳ Ｐゴシック"/>
              </a:rPr>
              <a:pPr/>
              <a:t>17</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el 4"/>
          <p:cNvSpPr>
            <a:spLocks noGrp="1"/>
          </p:cNvSpPr>
          <p:nvPr>
            <p:ph type="title" idx="4294967295"/>
          </p:nvPr>
        </p:nvSpPr>
        <p:spPr/>
        <p:txBody>
          <a:bodyPr/>
          <a:lstStyle/>
          <a:p>
            <a:pPr eaLnBrk="1" hangingPunct="1"/>
            <a:r>
              <a:rPr lang="de-DE" smtClean="0"/>
              <a:t>Basic ideas (I): social goods</a:t>
            </a:r>
          </a:p>
        </p:txBody>
      </p:sp>
      <p:sp>
        <p:nvSpPr>
          <p:cNvPr id="33794" name="Inhaltsplatzhalter 5"/>
          <p:cNvSpPr>
            <a:spLocks noGrp="1"/>
          </p:cNvSpPr>
          <p:nvPr>
            <p:ph idx="4294967295"/>
          </p:nvPr>
        </p:nvSpPr>
        <p:spPr/>
        <p:txBody>
          <a:bodyPr/>
          <a:lstStyle/>
          <a:p>
            <a:pPr marL="0" indent="0" eaLnBrk="1" hangingPunct="1">
              <a:buFontTx/>
              <a:buNone/>
            </a:pPr>
            <a:endParaRPr lang="de-DE" smtClean="0"/>
          </a:p>
          <a:p>
            <a:pPr marL="0" indent="0" eaLnBrk="1" hangingPunct="1">
              <a:buFontTx/>
              <a:buNone/>
            </a:pPr>
            <a:r>
              <a:rPr lang="de-DE" sz="2400" smtClean="0"/>
              <a:t>„Goods don‘t just appear in the hands of distributive agents who do with them as they like or give them out in accordance with some general principle. Rather, goods … come into people‘s minds before they come into their hands; distributions are patterned in accordance with shared conceptions of what the goods are and what they are for.“ (Walzer 1983, p. 6-7) </a:t>
            </a:r>
          </a:p>
        </p:txBody>
      </p:sp>
      <p:sp>
        <p:nvSpPr>
          <p:cNvPr id="33795"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596568F9-47D4-4C1C-9FD4-46F2F28A0BA8}" type="slidenum">
              <a:rPr lang="de-DE" sz="1000"/>
              <a:pPr>
                <a:tabLst>
                  <a:tab pos="7702550" algn="r"/>
                </a:tabLst>
              </a:pPr>
              <a:t>18</a:t>
            </a:fld>
            <a:r>
              <a:rPr lang="de-DE" sz="1000"/>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idx="4294967295"/>
          </p:nvPr>
        </p:nvSpPr>
        <p:spPr/>
        <p:txBody>
          <a:bodyPr/>
          <a:lstStyle/>
          <a:p>
            <a:pPr eaLnBrk="1" hangingPunct="1"/>
            <a:r>
              <a:rPr lang="de-DE" smtClean="0"/>
              <a:t>The meaning of „bread“</a:t>
            </a:r>
          </a:p>
        </p:txBody>
      </p:sp>
      <p:sp>
        <p:nvSpPr>
          <p:cNvPr id="62471" name="Rectangle 7"/>
          <p:cNvSpPr>
            <a:spLocks noGrp="1" noChangeArrowheads="1"/>
          </p:cNvSpPr>
          <p:nvPr>
            <p:ph type="body" sz="half" idx="4294967295"/>
          </p:nvPr>
        </p:nvSpPr>
        <p:spPr>
          <a:xfrm>
            <a:off x="4648200" y="1976438"/>
            <a:ext cx="3776663" cy="4149725"/>
          </a:xfrm>
        </p:spPr>
        <p:txBody>
          <a:bodyPr/>
          <a:lstStyle/>
          <a:p>
            <a:pPr eaLnBrk="1" hangingPunct="1"/>
            <a:r>
              <a:rPr lang="de-DE" sz="1800" smtClean="0"/>
              <a:t>„Bread“ as commodity</a:t>
            </a:r>
          </a:p>
          <a:p>
            <a:pPr lvl="1" eaLnBrk="1" hangingPunct="1"/>
            <a:r>
              <a:rPr lang="de-DE" sz="1800" smtClean="0"/>
              <a:t>market / free exchange</a:t>
            </a:r>
          </a:p>
          <a:p>
            <a:pPr eaLnBrk="1" hangingPunct="1"/>
            <a:r>
              <a:rPr lang="de-DE" sz="1800" smtClean="0"/>
              <a:t>„Bread“ as basic food</a:t>
            </a:r>
          </a:p>
          <a:p>
            <a:pPr lvl="1" eaLnBrk="1" hangingPunct="1"/>
            <a:r>
              <a:rPr lang="de-DE" sz="1800" smtClean="0"/>
              <a:t>welfare / need</a:t>
            </a:r>
          </a:p>
          <a:p>
            <a:pPr eaLnBrk="1" hangingPunct="1"/>
            <a:r>
              <a:rPr lang="de-DE" sz="1800" smtClean="0"/>
              <a:t>„Bread“ as „God‘s flesh“</a:t>
            </a:r>
          </a:p>
          <a:p>
            <a:pPr lvl="1" eaLnBrk="1" hangingPunct="1"/>
            <a:r>
              <a:rPr lang="de-DE" sz="1800" smtClean="0"/>
              <a:t>religion</a:t>
            </a:r>
          </a:p>
        </p:txBody>
      </p:sp>
      <p:pic>
        <p:nvPicPr>
          <p:cNvPr id="62472" name="Picture 8" descr="brot"/>
          <p:cNvPicPr>
            <a:picLocks noChangeAspect="1" noChangeArrowheads="1"/>
          </p:cNvPicPr>
          <p:nvPr/>
        </p:nvPicPr>
        <p:blipFill>
          <a:blip r:embed="rId2"/>
          <a:srcRect/>
          <a:stretch>
            <a:fillRect/>
          </a:stretch>
        </p:blipFill>
        <p:spPr bwMode="auto">
          <a:xfrm>
            <a:off x="719138" y="2420938"/>
            <a:ext cx="3228975" cy="2422525"/>
          </a:xfrm>
          <a:prstGeom prst="rect">
            <a:avLst/>
          </a:prstGeom>
          <a:noFill/>
          <a:ln w="9525">
            <a:noFill/>
            <a:miter lim="800000"/>
            <a:headEnd/>
            <a:tailEnd/>
          </a:ln>
        </p:spPr>
      </p:pic>
      <p:pic>
        <p:nvPicPr>
          <p:cNvPr id="62473" name="Picture 9" descr="das-mahl-des-lebens-4283"/>
          <p:cNvPicPr>
            <a:picLocks noChangeAspect="1" noChangeArrowheads="1"/>
          </p:cNvPicPr>
          <p:nvPr/>
        </p:nvPicPr>
        <p:blipFill>
          <a:blip r:embed="rId3"/>
          <a:srcRect/>
          <a:stretch>
            <a:fillRect/>
          </a:stretch>
        </p:blipFill>
        <p:spPr bwMode="auto">
          <a:xfrm>
            <a:off x="1420813" y="1976438"/>
            <a:ext cx="2247900" cy="1685925"/>
          </a:xfrm>
          <a:prstGeom prst="rect">
            <a:avLst/>
          </a:prstGeom>
          <a:noFill/>
          <a:ln w="9525">
            <a:noFill/>
            <a:miter lim="800000"/>
            <a:headEnd/>
            <a:tailEnd/>
          </a:ln>
        </p:spPr>
      </p:pic>
      <p:pic>
        <p:nvPicPr>
          <p:cNvPr id="62474" name="Picture 10" descr="Kommunion_Spanien"/>
          <p:cNvPicPr>
            <a:picLocks noChangeAspect="1" noChangeArrowheads="1"/>
          </p:cNvPicPr>
          <p:nvPr/>
        </p:nvPicPr>
        <p:blipFill>
          <a:blip r:embed="rId4"/>
          <a:srcRect/>
          <a:stretch>
            <a:fillRect/>
          </a:stretch>
        </p:blipFill>
        <p:spPr bwMode="auto">
          <a:xfrm>
            <a:off x="1420813" y="3895725"/>
            <a:ext cx="2247900" cy="1685925"/>
          </a:xfrm>
          <a:prstGeom prst="rect">
            <a:avLst/>
          </a:prstGeom>
          <a:noFill/>
          <a:ln w="9525">
            <a:noFill/>
            <a:miter lim="800000"/>
            <a:headEnd/>
            <a:tailEnd/>
          </a:ln>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2471">
                                            <p:txEl>
                                              <p:pRg st="0" end="0"/>
                                            </p:txEl>
                                          </p:spTgt>
                                        </p:tgtEl>
                                        <p:attrNameLst>
                                          <p:attrName>style.visibility</p:attrName>
                                        </p:attrNameLst>
                                      </p:cBhvr>
                                      <p:to>
                                        <p:strVal val="visible"/>
                                      </p:to>
                                    </p:set>
                                    <p:animEffect transition="in" filter="blinds(horizontal)">
                                      <p:cBhvr>
                                        <p:cTn id="7" dur="500"/>
                                        <p:tgtEl>
                                          <p:spTgt spid="62471">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2471">
                                            <p:txEl>
                                              <p:pRg st="1" end="1"/>
                                            </p:txEl>
                                          </p:spTgt>
                                        </p:tgtEl>
                                        <p:attrNameLst>
                                          <p:attrName>style.visibility</p:attrName>
                                        </p:attrNameLst>
                                      </p:cBhvr>
                                      <p:to>
                                        <p:strVal val="visible"/>
                                      </p:to>
                                    </p:set>
                                    <p:animEffect transition="in" filter="blinds(horizontal)">
                                      <p:cBhvr>
                                        <p:cTn id="10" dur="500"/>
                                        <p:tgtEl>
                                          <p:spTgt spid="6247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2471">
                                            <p:txEl>
                                              <p:pRg st="2" end="2"/>
                                            </p:txEl>
                                          </p:spTgt>
                                        </p:tgtEl>
                                        <p:attrNameLst>
                                          <p:attrName>style.visibility</p:attrName>
                                        </p:attrNameLst>
                                      </p:cBhvr>
                                      <p:to>
                                        <p:strVal val="visible"/>
                                      </p:to>
                                    </p:set>
                                    <p:animEffect transition="in" filter="blinds(horizontal)">
                                      <p:cBhvr>
                                        <p:cTn id="15" dur="500"/>
                                        <p:tgtEl>
                                          <p:spTgt spid="62471">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62471">
                                            <p:txEl>
                                              <p:pRg st="3" end="3"/>
                                            </p:txEl>
                                          </p:spTgt>
                                        </p:tgtEl>
                                        <p:attrNameLst>
                                          <p:attrName>style.visibility</p:attrName>
                                        </p:attrNameLst>
                                      </p:cBhvr>
                                      <p:to>
                                        <p:strVal val="visible"/>
                                      </p:to>
                                    </p:set>
                                    <p:animEffect transition="in" filter="blinds(horizontal)">
                                      <p:cBhvr>
                                        <p:cTn id="18" dur="500"/>
                                        <p:tgtEl>
                                          <p:spTgt spid="6247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2471">
                                            <p:txEl>
                                              <p:pRg st="4" end="4"/>
                                            </p:txEl>
                                          </p:spTgt>
                                        </p:tgtEl>
                                        <p:attrNameLst>
                                          <p:attrName>style.visibility</p:attrName>
                                        </p:attrNameLst>
                                      </p:cBhvr>
                                      <p:to>
                                        <p:strVal val="visible"/>
                                      </p:to>
                                    </p:set>
                                    <p:animEffect transition="in" filter="blinds(horizontal)">
                                      <p:cBhvr>
                                        <p:cTn id="23" dur="500"/>
                                        <p:tgtEl>
                                          <p:spTgt spid="62471">
                                            <p:txEl>
                                              <p:pRg st="4" end="4"/>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62471">
                                            <p:txEl>
                                              <p:pRg st="5" end="5"/>
                                            </p:txEl>
                                          </p:spTgt>
                                        </p:tgtEl>
                                        <p:attrNameLst>
                                          <p:attrName>style.visibility</p:attrName>
                                        </p:attrNameLst>
                                      </p:cBhvr>
                                      <p:to>
                                        <p:strVal val="visible"/>
                                      </p:to>
                                    </p:set>
                                    <p:animEffect transition="in" filter="blinds(horizontal)">
                                      <p:cBhvr>
                                        <p:cTn id="26" dur="500"/>
                                        <p:tgtEl>
                                          <p:spTgt spid="62471">
                                            <p:txEl>
                                              <p:pRg st="5" end="5"/>
                                            </p:txEl>
                                          </p:spTgt>
                                        </p:tgtEl>
                                      </p:cBhvr>
                                    </p:animEffect>
                                  </p:childTnLst>
                                </p:cTn>
                              </p:par>
                              <p:par>
                                <p:cTn id="27" presetID="3" presetClass="exit" presetSubtype="10" fill="hold" nodeType="withEffect">
                                  <p:stCondLst>
                                    <p:cond delay="0"/>
                                  </p:stCondLst>
                                  <p:childTnLst>
                                    <p:animEffect transition="out" filter="blinds(horizontal)">
                                      <p:cBhvr>
                                        <p:cTn id="28" dur="500"/>
                                        <p:tgtEl>
                                          <p:spTgt spid="62472"/>
                                        </p:tgtEl>
                                      </p:cBhvr>
                                    </p:animEffect>
                                    <p:set>
                                      <p:cBhvr>
                                        <p:cTn id="29" dur="1" fill="hold">
                                          <p:stCondLst>
                                            <p:cond delay="499"/>
                                          </p:stCondLst>
                                        </p:cTn>
                                        <p:tgtEl>
                                          <p:spTgt spid="62472"/>
                                        </p:tgtEl>
                                        <p:attrNameLst>
                                          <p:attrName>style.visibility</p:attrName>
                                        </p:attrNameLst>
                                      </p:cBhvr>
                                      <p:to>
                                        <p:strVal val="hidden"/>
                                      </p:to>
                                    </p:set>
                                  </p:childTnLst>
                                </p:cTn>
                              </p:par>
                              <p:par>
                                <p:cTn id="30" presetID="3" presetClass="entr" presetSubtype="10" fill="hold" nodeType="withEffect">
                                  <p:stCondLst>
                                    <p:cond delay="0"/>
                                  </p:stCondLst>
                                  <p:childTnLst>
                                    <p:set>
                                      <p:cBhvr>
                                        <p:cTn id="31" dur="1" fill="hold">
                                          <p:stCondLst>
                                            <p:cond delay="0"/>
                                          </p:stCondLst>
                                        </p:cTn>
                                        <p:tgtEl>
                                          <p:spTgt spid="62473"/>
                                        </p:tgtEl>
                                        <p:attrNameLst>
                                          <p:attrName>style.visibility</p:attrName>
                                        </p:attrNameLst>
                                      </p:cBhvr>
                                      <p:to>
                                        <p:strVal val="visible"/>
                                      </p:to>
                                    </p:set>
                                    <p:animEffect transition="in" filter="blinds(horizontal)">
                                      <p:cBhvr>
                                        <p:cTn id="32" dur="500"/>
                                        <p:tgtEl>
                                          <p:spTgt spid="62473"/>
                                        </p:tgtEl>
                                      </p:cBhvr>
                                    </p:animEffect>
                                  </p:childTnLst>
                                </p:cTn>
                              </p:par>
                              <p:par>
                                <p:cTn id="33" presetID="3" presetClass="entr" presetSubtype="10" fill="hold" nodeType="withEffect">
                                  <p:stCondLst>
                                    <p:cond delay="0"/>
                                  </p:stCondLst>
                                  <p:childTnLst>
                                    <p:set>
                                      <p:cBhvr>
                                        <p:cTn id="34" dur="1" fill="hold">
                                          <p:stCondLst>
                                            <p:cond delay="0"/>
                                          </p:stCondLst>
                                        </p:cTn>
                                        <p:tgtEl>
                                          <p:spTgt spid="62474"/>
                                        </p:tgtEl>
                                        <p:attrNameLst>
                                          <p:attrName>style.visibility</p:attrName>
                                        </p:attrNameLst>
                                      </p:cBhvr>
                                      <p:to>
                                        <p:strVal val="visible"/>
                                      </p:to>
                                    </p:set>
                                    <p:animEffect transition="in" filter="blinds(horizontal)">
                                      <p:cBhvr>
                                        <p:cTn id="35" dur="500"/>
                                        <p:tgtEl>
                                          <p:spTgt spid="62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el 4"/>
          <p:cNvSpPr>
            <a:spLocks noGrp="1"/>
          </p:cNvSpPr>
          <p:nvPr>
            <p:ph type="title" idx="4294967295"/>
          </p:nvPr>
        </p:nvSpPr>
        <p:spPr>
          <a:xfrm>
            <a:off x="722313" y="4406900"/>
            <a:ext cx="7772400" cy="1219200"/>
          </a:xfrm>
        </p:spPr>
        <p:txBody>
          <a:bodyPr anchor="t"/>
          <a:lstStyle/>
          <a:p>
            <a:pPr eaLnBrk="1" hangingPunct="1"/>
            <a:r>
              <a:rPr lang="de-DE" sz="4000" smtClean="0"/>
              <a:t>WHY REVISTING </a:t>
            </a:r>
            <a:br>
              <a:rPr lang="de-DE" sz="4000" smtClean="0"/>
            </a:br>
            <a:r>
              <a:rPr lang="de-DE" sz="4000" i="1" smtClean="0"/>
              <a:t>SPHERES OF JUSTICE</a:t>
            </a:r>
            <a:r>
              <a:rPr lang="de-DE" sz="4000" smtClean="0"/>
              <a:t>?</a:t>
            </a:r>
          </a:p>
        </p:txBody>
      </p:sp>
      <p:sp>
        <p:nvSpPr>
          <p:cNvPr id="17410" name="Textplatzhalter 5"/>
          <p:cNvSpPr>
            <a:spLocks noGrp="1"/>
          </p:cNvSpPr>
          <p:nvPr>
            <p:ph type="body" idx="4294967295"/>
          </p:nvPr>
        </p:nvSpPr>
        <p:spPr>
          <a:xfrm>
            <a:off x="722313" y="2906713"/>
            <a:ext cx="7772400" cy="1500187"/>
          </a:xfrm>
        </p:spPr>
        <p:txBody>
          <a:bodyPr anchor="b"/>
          <a:lstStyle/>
          <a:p>
            <a:pPr marL="0" indent="0" eaLnBrk="1" hangingPunct="1">
              <a:buFontTx/>
              <a:buNone/>
            </a:pPr>
            <a:r>
              <a:rPr lang="de-DE" smtClean="0"/>
              <a:t>Part One</a:t>
            </a:r>
          </a:p>
        </p:txBody>
      </p:sp>
      <p:sp>
        <p:nvSpPr>
          <p:cNvPr id="17411"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6772D859-18AD-4C0E-9650-503C2DC57BA4}" type="slidenum">
              <a:rPr lang="de-DE" sz="1000"/>
              <a:pPr>
                <a:tabLst>
                  <a:tab pos="7702550" algn="r"/>
                </a:tabLst>
              </a:pPr>
              <a:t>2</a:t>
            </a:fld>
            <a:r>
              <a:rPr lang="de-DE" sz="1000"/>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el 4"/>
          <p:cNvSpPr>
            <a:spLocks noGrp="1"/>
          </p:cNvSpPr>
          <p:nvPr>
            <p:ph type="title" idx="4294967295"/>
          </p:nvPr>
        </p:nvSpPr>
        <p:spPr/>
        <p:txBody>
          <a:bodyPr/>
          <a:lstStyle/>
          <a:p>
            <a:pPr eaLnBrk="1" hangingPunct="1"/>
            <a:r>
              <a:rPr lang="de-DE" smtClean="0"/>
              <a:t>Basic ideas (I): social goods</a:t>
            </a:r>
          </a:p>
        </p:txBody>
      </p:sp>
      <p:sp>
        <p:nvSpPr>
          <p:cNvPr id="6" name="Textplatzhalter 5"/>
          <p:cNvSpPr>
            <a:spLocks noGrp="1"/>
          </p:cNvSpPr>
          <p:nvPr>
            <p:ph idx="4294967295"/>
          </p:nvPr>
        </p:nvSpPr>
        <p:spPr/>
        <p:txBody>
          <a:bodyPr/>
          <a:lstStyle/>
          <a:p>
            <a:pPr eaLnBrk="1" hangingPunct="1"/>
            <a:r>
              <a:rPr lang="de-DE" smtClean="0"/>
              <a:t>„Goods“ don‘t have an universal meaning.</a:t>
            </a:r>
          </a:p>
          <a:p>
            <a:pPr eaLnBrk="1" hangingPunct="1"/>
            <a:r>
              <a:rPr lang="de-DE" smtClean="0"/>
              <a:t>The meaning of a specific good is based on the „shared conceptions“ (Walzer), the way the good is being used and distributed within a given community.</a:t>
            </a:r>
          </a:p>
        </p:txBody>
      </p:sp>
      <p:sp>
        <p:nvSpPr>
          <p:cNvPr id="35843"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D8FC43CC-CBB5-40E7-9D6D-0B654F22F046}" type="slidenum">
              <a:rPr lang="de-DE" sz="1000"/>
              <a:pPr>
                <a:tabLst>
                  <a:tab pos="7702550" algn="r"/>
                </a:tabLst>
              </a:pPr>
              <a:t>20</a:t>
            </a:fld>
            <a:r>
              <a:rPr lang="de-DE" sz="1000"/>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el 4"/>
          <p:cNvSpPr>
            <a:spLocks noGrp="1"/>
          </p:cNvSpPr>
          <p:nvPr>
            <p:ph type="title" idx="4294967295"/>
          </p:nvPr>
        </p:nvSpPr>
        <p:spPr/>
        <p:txBody>
          <a:bodyPr/>
          <a:lstStyle/>
          <a:p>
            <a:pPr eaLnBrk="1" hangingPunct="1"/>
            <a:r>
              <a:rPr lang="de-DE" smtClean="0"/>
              <a:t>Basic ideas (I): social goods</a:t>
            </a:r>
          </a:p>
        </p:txBody>
      </p:sp>
      <p:sp>
        <p:nvSpPr>
          <p:cNvPr id="37890" name="Textplatzhalter 5"/>
          <p:cNvSpPr>
            <a:spLocks noGrp="1"/>
          </p:cNvSpPr>
          <p:nvPr>
            <p:ph idx="4294967295"/>
          </p:nvPr>
        </p:nvSpPr>
        <p:spPr/>
        <p:txBody>
          <a:bodyPr/>
          <a:lstStyle/>
          <a:p>
            <a:pPr eaLnBrk="1" hangingPunct="1"/>
            <a:r>
              <a:rPr lang="de-DE" smtClean="0"/>
              <a:t>„Goods“ don‘t have an universal meaning.</a:t>
            </a:r>
          </a:p>
          <a:p>
            <a:pPr eaLnBrk="1" hangingPunct="1"/>
            <a:r>
              <a:rPr lang="de-DE" smtClean="0"/>
              <a:t>The meaning of a specific good is based on the „shared conceptions“ (Walzer), the way the good is being used and </a:t>
            </a:r>
            <a:r>
              <a:rPr lang="de-DE" smtClean="0">
                <a:solidFill>
                  <a:schemeClr val="folHlink"/>
                </a:solidFill>
              </a:rPr>
              <a:t>distributed</a:t>
            </a:r>
            <a:r>
              <a:rPr lang="de-DE" smtClean="0"/>
              <a:t> within a given community.</a:t>
            </a:r>
          </a:p>
        </p:txBody>
      </p:sp>
      <p:sp>
        <p:nvSpPr>
          <p:cNvPr id="37891"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2A216811-E82D-48A6-AAA8-A33BBCEE8263}" type="slidenum">
              <a:rPr lang="de-DE" sz="1000"/>
              <a:pPr>
                <a:tabLst>
                  <a:tab pos="7702550" algn="r"/>
                </a:tabLst>
              </a:pPr>
              <a:t>21</a:t>
            </a:fld>
            <a:r>
              <a:rPr lang="de-DE" sz="1000"/>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el 4"/>
          <p:cNvSpPr>
            <a:spLocks noGrp="1"/>
          </p:cNvSpPr>
          <p:nvPr>
            <p:ph type="title"/>
          </p:nvPr>
        </p:nvSpPr>
        <p:spPr/>
        <p:txBody>
          <a:bodyPr/>
          <a:lstStyle/>
          <a:p>
            <a:pPr eaLnBrk="1" hangingPunct="1"/>
            <a:r>
              <a:rPr lang="de-DE" smtClean="0"/>
              <a:t>Basic ideas (II): complex equality</a:t>
            </a:r>
          </a:p>
        </p:txBody>
      </p:sp>
      <p:sp>
        <p:nvSpPr>
          <p:cNvPr id="6" name="Inhaltsplatzhalter 5"/>
          <p:cNvSpPr>
            <a:spLocks noGrp="1"/>
          </p:cNvSpPr>
          <p:nvPr>
            <p:ph idx="1"/>
          </p:nvPr>
        </p:nvSpPr>
        <p:spPr/>
        <p:txBody>
          <a:bodyPr/>
          <a:lstStyle/>
          <a:p>
            <a:pPr eaLnBrk="1" hangingPunct="1"/>
            <a:r>
              <a:rPr lang="de-DE" smtClean="0"/>
              <a:t>Walzer (1994, p. 26) „Distributive justice is relative to social meanings.“</a:t>
            </a:r>
          </a:p>
          <a:p>
            <a:pPr eaLnBrk="1" hangingPunct="1"/>
            <a:r>
              <a:rPr lang="de-DE" smtClean="0"/>
              <a:t>Walzer (1983, p. 10): „When meanings are distinct, distribution must be autonomous. Every social good or set of goods constitute … a distributive sphere within which only certain criteria and arrangements are approbiate.“</a:t>
            </a:r>
          </a:p>
        </p:txBody>
      </p:sp>
      <p:sp>
        <p:nvSpPr>
          <p:cNvPr id="39939" name="Foliennummernplatzhalter 3"/>
          <p:cNvSpPr>
            <a:spLocks noGrp="1"/>
          </p:cNvSpPr>
          <p:nvPr>
            <p:ph type="sldNum" sz="quarter" idx="10"/>
          </p:nvPr>
        </p:nvSpPr>
        <p:spPr>
          <a:noFill/>
          <a:ln>
            <a:miter lim="800000"/>
            <a:headEnd/>
            <a:tailEnd/>
          </a:ln>
        </p:spPr>
        <p:txBody>
          <a:bodyPr/>
          <a:lstStyle/>
          <a:p>
            <a:fld id="{FE243398-4FB9-4C32-9553-05C3ADF837B9}" type="slidenum">
              <a:rPr lang="de-DE" smtClean="0">
                <a:ea typeface="ＭＳ Ｐゴシック"/>
                <a:cs typeface="ＭＳ Ｐゴシック"/>
              </a:rPr>
              <a:pPr/>
              <a:t>22</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par>
                                <p:cTn id="13" presetID="3" presetClass="emph" presetSubtype="2" fill="hold" nodeType="withEffect">
                                  <p:stCondLst>
                                    <p:cond delay="0"/>
                                  </p:stCondLst>
                                  <p:childTnLst>
                                    <p:animClr clrSpc="rgb" dir="cw">
                                      <p:cBhvr override="childStyle">
                                        <p:cTn id="14" dur="500" fill="hold"/>
                                        <p:tgtEl>
                                          <p:spTgt spid="6">
                                            <p:txEl>
                                              <p:pRg st="0" end="0"/>
                                            </p:txEl>
                                          </p:spTgt>
                                        </p:tgtEl>
                                        <p:attrNameLst>
                                          <p:attrName>style.color</p:attrName>
                                        </p:attrNameLst>
                                      </p:cBhvr>
                                      <p:to>
                                        <a:schemeClr val="accent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el 4"/>
          <p:cNvSpPr>
            <a:spLocks noGrp="1"/>
          </p:cNvSpPr>
          <p:nvPr>
            <p:ph type="title"/>
          </p:nvPr>
        </p:nvSpPr>
        <p:spPr/>
        <p:txBody>
          <a:bodyPr/>
          <a:lstStyle/>
          <a:p>
            <a:pPr eaLnBrk="1" hangingPunct="1"/>
            <a:r>
              <a:rPr lang="de-DE" smtClean="0"/>
              <a:t>Basic ideas (II): complex equality</a:t>
            </a:r>
          </a:p>
        </p:txBody>
      </p:sp>
      <p:sp>
        <p:nvSpPr>
          <p:cNvPr id="6" name="Inhaltsplatzhalter 5"/>
          <p:cNvSpPr>
            <a:spLocks noGrp="1"/>
          </p:cNvSpPr>
          <p:nvPr>
            <p:ph idx="1"/>
          </p:nvPr>
        </p:nvSpPr>
        <p:spPr/>
        <p:txBody>
          <a:bodyPr/>
          <a:lstStyle/>
          <a:p>
            <a:pPr eaLnBrk="1" hangingPunct="1"/>
            <a:r>
              <a:rPr lang="de-DE" smtClean="0"/>
              <a:t>Walzer (1983, p. 20): „No social good </a:t>
            </a:r>
            <a:r>
              <a:rPr lang="de-DE" i="1" smtClean="0"/>
              <a:t>x</a:t>
            </a:r>
            <a:r>
              <a:rPr lang="de-DE" smtClean="0"/>
              <a:t> should be distributed to men and women who possess some other good </a:t>
            </a:r>
            <a:r>
              <a:rPr lang="de-DE" i="1" smtClean="0"/>
              <a:t>y</a:t>
            </a:r>
            <a:r>
              <a:rPr lang="de-DE" smtClean="0"/>
              <a:t> merely because they posses </a:t>
            </a:r>
            <a:r>
              <a:rPr lang="de-DE" i="1" smtClean="0"/>
              <a:t>y</a:t>
            </a:r>
            <a:r>
              <a:rPr lang="de-DE" smtClean="0"/>
              <a:t> and without regard to the meaning of </a:t>
            </a:r>
            <a:r>
              <a:rPr lang="de-DE" i="1" smtClean="0"/>
              <a:t>x</a:t>
            </a:r>
            <a:r>
              <a:rPr lang="de-DE" smtClean="0"/>
              <a:t>.“</a:t>
            </a:r>
          </a:p>
          <a:p>
            <a:pPr eaLnBrk="1" hangingPunct="1"/>
            <a:r>
              <a:rPr lang="de-DE" smtClean="0"/>
              <a:t>Also: No social good </a:t>
            </a:r>
            <a:r>
              <a:rPr lang="de-DE" i="1" smtClean="0"/>
              <a:t>x</a:t>
            </a:r>
            <a:r>
              <a:rPr lang="de-DE" smtClean="0"/>
              <a:t> should </a:t>
            </a:r>
            <a:r>
              <a:rPr lang="de-DE" smtClean="0">
                <a:solidFill>
                  <a:srgbClr val="C00000"/>
                </a:solidFill>
              </a:rPr>
              <a:t>not</a:t>
            </a:r>
            <a:r>
              <a:rPr lang="de-DE" smtClean="0"/>
              <a:t> be distributed to men and women who </a:t>
            </a:r>
            <a:r>
              <a:rPr lang="de-DE" smtClean="0">
                <a:solidFill>
                  <a:srgbClr val="C00000"/>
                </a:solidFill>
              </a:rPr>
              <a:t>don‘t</a:t>
            </a:r>
            <a:r>
              <a:rPr lang="de-DE" smtClean="0"/>
              <a:t> possess some other good </a:t>
            </a:r>
            <a:r>
              <a:rPr lang="de-DE" i="1" smtClean="0"/>
              <a:t>y</a:t>
            </a:r>
            <a:r>
              <a:rPr lang="de-DE" smtClean="0"/>
              <a:t> merely because they </a:t>
            </a:r>
            <a:r>
              <a:rPr lang="de-DE" smtClean="0">
                <a:solidFill>
                  <a:srgbClr val="C00000"/>
                </a:solidFill>
              </a:rPr>
              <a:t>don‘t</a:t>
            </a:r>
            <a:r>
              <a:rPr lang="de-DE" smtClean="0"/>
              <a:t> possess </a:t>
            </a:r>
            <a:r>
              <a:rPr lang="de-DE" i="1" smtClean="0"/>
              <a:t>y</a:t>
            </a:r>
            <a:r>
              <a:rPr lang="de-DE" smtClean="0"/>
              <a:t> and without regard to the meaning of </a:t>
            </a:r>
            <a:r>
              <a:rPr lang="de-DE" i="1" smtClean="0"/>
              <a:t>x</a:t>
            </a:r>
            <a:r>
              <a:rPr lang="de-DE" smtClean="0"/>
              <a:t>.</a:t>
            </a:r>
          </a:p>
          <a:p>
            <a:pPr lvl="1" eaLnBrk="1" hangingPunct="1"/>
            <a:r>
              <a:rPr lang="de-DE" smtClean="0">
                <a:solidFill>
                  <a:srgbClr val="C00000"/>
                </a:solidFill>
              </a:rPr>
              <a:t>„Cumulative disadvantages“</a:t>
            </a:r>
          </a:p>
          <a:p>
            <a:pPr eaLnBrk="1" hangingPunct="1"/>
            <a:r>
              <a:rPr lang="de-DE" smtClean="0"/>
              <a:t>Walzer (1983, p. 146): „We don‘t rule out men and women with red hair or bad taste in movies or a passion for ice-skating.“</a:t>
            </a:r>
          </a:p>
        </p:txBody>
      </p:sp>
      <p:sp>
        <p:nvSpPr>
          <p:cNvPr id="40963" name="Foliennummernplatzhalter 3"/>
          <p:cNvSpPr>
            <a:spLocks noGrp="1"/>
          </p:cNvSpPr>
          <p:nvPr>
            <p:ph type="sldNum" sz="quarter" idx="10"/>
          </p:nvPr>
        </p:nvSpPr>
        <p:spPr>
          <a:noFill/>
          <a:ln>
            <a:miter lim="800000"/>
            <a:headEnd/>
            <a:tailEnd/>
          </a:ln>
        </p:spPr>
        <p:txBody>
          <a:bodyPr/>
          <a:lstStyle/>
          <a:p>
            <a:fld id="{21092472-11FB-46F0-93A4-3069D52F963C}" type="slidenum">
              <a:rPr lang="de-DE" smtClean="0">
                <a:ea typeface="ＭＳ Ｐゴシック"/>
                <a:cs typeface="ＭＳ Ｐゴシック"/>
              </a:rPr>
              <a:pPr/>
              <a:t>23</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par>
                                <p:cTn id="13" presetID="3" presetClass="emph" presetSubtype="2" fill="hold" grpId="1" nodeType="withEffect">
                                  <p:stCondLst>
                                    <p:cond delay="0"/>
                                  </p:stCondLst>
                                  <p:childTnLst>
                                    <p:animClr clrSpc="rgb" dir="cw">
                                      <p:cBhvr override="childStyle">
                                        <p:cTn id="14" dur="500" fill="hold"/>
                                        <p:tgtEl>
                                          <p:spTgt spid="6">
                                            <p:txEl>
                                              <p:pRg st="0" end="0"/>
                                            </p:txEl>
                                          </p:spTgt>
                                        </p:tgtEl>
                                        <p:attrNameLst>
                                          <p:attrName>style.color</p:attrName>
                                        </p:attrNameLst>
                                      </p:cBhvr>
                                      <p:to>
                                        <a:schemeClr val="accent1"/>
                                      </p:to>
                                    </p:animClr>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blinds(horizontal)">
                                      <p:cBhvr>
                                        <p:cTn id="19" dur="500"/>
                                        <p:tgtEl>
                                          <p:spTgt spid="6">
                                            <p:txEl>
                                              <p:pRg st="2" end="2"/>
                                            </p:txEl>
                                          </p:spTgt>
                                        </p:tgtEl>
                                      </p:cBhvr>
                                    </p:animEffect>
                                  </p:childTnLst>
                                </p:cTn>
                              </p:par>
                              <p:par>
                                <p:cTn id="20" presetID="3" presetClass="emph" presetSubtype="2" fill="hold" nodeType="withEffect">
                                  <p:stCondLst>
                                    <p:cond delay="0"/>
                                  </p:stCondLst>
                                  <p:childTnLst>
                                    <p:animClr clrSpc="rgb" dir="cw">
                                      <p:cBhvr override="childStyle">
                                        <p:cTn id="21" dur="500" fill="hold"/>
                                        <p:tgtEl>
                                          <p:spTgt spid="6">
                                            <p:txEl>
                                              <p:pRg st="1" end="1"/>
                                            </p:txEl>
                                          </p:spTgt>
                                        </p:tgtEl>
                                        <p:attrNameLst>
                                          <p:attrName>style.color</p:attrName>
                                        </p:attrNameLst>
                                      </p:cBhvr>
                                      <p:to>
                                        <a:schemeClr val="tx1"/>
                                      </p:to>
                                    </p:animClr>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blinds(horizontal)">
                                      <p:cBhvr>
                                        <p:cTn id="26" dur="500"/>
                                        <p:tgtEl>
                                          <p:spTgt spid="6">
                                            <p:txEl>
                                              <p:pRg st="3" end="3"/>
                                            </p:txEl>
                                          </p:spTgt>
                                        </p:tgtEl>
                                      </p:cBhvr>
                                    </p:animEffect>
                                  </p:childTnLst>
                                </p:cTn>
                              </p:par>
                              <p:par>
                                <p:cTn id="27" presetID="3" presetClass="emph" presetSubtype="2" fill="hold" grpId="1" nodeType="withEffect">
                                  <p:stCondLst>
                                    <p:cond delay="0"/>
                                  </p:stCondLst>
                                  <p:childTnLst>
                                    <p:animClr clrSpc="rgb" dir="cw">
                                      <p:cBhvr override="childStyle">
                                        <p:cTn id="28" dur="500" fill="hold"/>
                                        <p:tgtEl>
                                          <p:spTgt spid="6">
                                            <p:txEl>
                                              <p:pRg st="1" end="1"/>
                                            </p:txEl>
                                          </p:spTgt>
                                        </p:tgtEl>
                                        <p:attrNameLst>
                                          <p:attrName>style.color</p:attrName>
                                        </p:attrNameLst>
                                      </p:cBhvr>
                                      <p:to>
                                        <a:schemeClr val="accent1"/>
                                      </p:to>
                                    </p:animClr>
                                  </p:childTnLst>
                                </p:cTn>
                              </p:par>
                              <p:par>
                                <p:cTn id="29" presetID="3" presetClass="emph" presetSubtype="2" fill="hold" grpId="1" nodeType="withEffect">
                                  <p:stCondLst>
                                    <p:cond delay="0"/>
                                  </p:stCondLst>
                                  <p:childTnLst>
                                    <p:animClr clrSpc="rgb" dir="cw">
                                      <p:cBhvr override="childStyle">
                                        <p:cTn id="30" dur="500" fill="hold"/>
                                        <p:tgtEl>
                                          <p:spTgt spid="6">
                                            <p:txEl>
                                              <p:pRg st="2" end="2"/>
                                            </p:txEl>
                                          </p:spTgt>
                                        </p:tgtEl>
                                        <p:attrNameLst>
                                          <p:attrName>style.color</p:attrName>
                                        </p:attrNameLst>
                                      </p:cBhvr>
                                      <p:to>
                                        <a:schemeClr val="accent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6" grpId="1"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el 4"/>
          <p:cNvSpPr>
            <a:spLocks noGrp="1"/>
          </p:cNvSpPr>
          <p:nvPr>
            <p:ph type="title"/>
          </p:nvPr>
        </p:nvSpPr>
        <p:spPr/>
        <p:txBody>
          <a:bodyPr/>
          <a:lstStyle/>
          <a:p>
            <a:pPr eaLnBrk="1" hangingPunct="1"/>
            <a:r>
              <a:rPr lang="de-DE" smtClean="0"/>
              <a:t>Scope and limitations</a:t>
            </a:r>
          </a:p>
        </p:txBody>
      </p:sp>
      <p:sp>
        <p:nvSpPr>
          <p:cNvPr id="6" name="Inhaltsplatzhalter 5"/>
          <p:cNvSpPr>
            <a:spLocks noGrp="1"/>
          </p:cNvSpPr>
          <p:nvPr>
            <p:ph idx="1"/>
          </p:nvPr>
        </p:nvSpPr>
        <p:spPr/>
        <p:txBody>
          <a:bodyPr/>
          <a:lstStyle/>
          <a:p>
            <a:pPr eaLnBrk="1" hangingPunct="1"/>
            <a:r>
              <a:rPr lang="de-DE" smtClean="0"/>
              <a:t>Miller (2007, xii): „Walzer‘s liberalism has little to say about rights, an idea that features so prominently in many rival versions.“</a:t>
            </a:r>
          </a:p>
          <a:p>
            <a:pPr eaLnBrk="1" hangingPunct="1"/>
            <a:r>
              <a:rPr lang="de-DE" smtClean="0"/>
              <a:t>„Spheres of Justice“ as a theory of injustice (Shklar 1992)</a:t>
            </a:r>
          </a:p>
          <a:p>
            <a:pPr eaLnBrk="1" hangingPunct="1"/>
            <a:r>
              <a:rPr lang="de-DE" smtClean="0"/>
              <a:t>While the idea of autonomous spheres of distribution does provide us with a criteria to recognize injustice, the analysis of the interplay between different spheres is not part of Walzer‘s theory of (in)justice.  </a:t>
            </a:r>
          </a:p>
        </p:txBody>
      </p:sp>
      <p:sp>
        <p:nvSpPr>
          <p:cNvPr id="43011" name="Foliennummernplatzhalter 3"/>
          <p:cNvSpPr>
            <a:spLocks noGrp="1"/>
          </p:cNvSpPr>
          <p:nvPr>
            <p:ph type="sldNum" sz="quarter" idx="10"/>
          </p:nvPr>
        </p:nvSpPr>
        <p:spPr>
          <a:noFill/>
          <a:ln>
            <a:miter lim="800000"/>
            <a:headEnd/>
            <a:tailEnd/>
          </a:ln>
        </p:spPr>
        <p:txBody>
          <a:bodyPr/>
          <a:lstStyle/>
          <a:p>
            <a:fld id="{3B01EF15-47E5-401D-B19E-022159DB9F52}" type="slidenum">
              <a:rPr lang="de-DE" smtClean="0">
                <a:ea typeface="ＭＳ Ｐゴシック"/>
                <a:cs typeface="ＭＳ Ｐゴシック"/>
              </a:rPr>
              <a:pPr/>
              <a:t>24</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par>
                                <p:cTn id="13" presetID="3" presetClass="emph" presetSubtype="2" fill="hold" grpId="1" nodeType="withEffect">
                                  <p:stCondLst>
                                    <p:cond delay="0"/>
                                  </p:stCondLst>
                                  <p:childTnLst>
                                    <p:animClr clrSpc="rgb" dir="cw">
                                      <p:cBhvr override="childStyle">
                                        <p:cTn id="14" dur="500" fill="hold"/>
                                        <p:tgtEl>
                                          <p:spTgt spid="6">
                                            <p:txEl>
                                              <p:pRg st="0" end="0"/>
                                            </p:txEl>
                                          </p:spTgt>
                                        </p:tgtEl>
                                        <p:attrNameLst>
                                          <p:attrName>style.color</p:attrName>
                                        </p:attrNameLst>
                                      </p:cBhvr>
                                      <p:to>
                                        <a:schemeClr val="accent1"/>
                                      </p:to>
                                    </p:animClr>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blinds(horizontal)">
                                      <p:cBhvr>
                                        <p:cTn id="19" dur="500"/>
                                        <p:tgtEl>
                                          <p:spTgt spid="6">
                                            <p:txEl>
                                              <p:pRg st="2" end="2"/>
                                            </p:txEl>
                                          </p:spTgt>
                                        </p:tgtEl>
                                      </p:cBhvr>
                                    </p:animEffect>
                                  </p:childTnLst>
                                </p:cTn>
                              </p:par>
                              <p:par>
                                <p:cTn id="20" presetID="3" presetClass="emph" presetSubtype="2" fill="hold" grpId="1" nodeType="withEffect">
                                  <p:stCondLst>
                                    <p:cond delay="0"/>
                                  </p:stCondLst>
                                  <p:childTnLst>
                                    <p:animClr clrSpc="rgb" dir="cw">
                                      <p:cBhvr override="childStyle">
                                        <p:cTn id="21" dur="500" fill="hold"/>
                                        <p:tgtEl>
                                          <p:spTgt spid="6">
                                            <p:txEl>
                                              <p:pRg st="1" end="1"/>
                                            </p:txEl>
                                          </p:spTgt>
                                        </p:tgtEl>
                                        <p:attrNameLst>
                                          <p:attrName>style.color</p:attrName>
                                        </p:attrNameLst>
                                      </p:cBhvr>
                                      <p:to>
                                        <a:schemeClr val="accent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6" grpId="1"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el 4"/>
          <p:cNvSpPr>
            <a:spLocks noGrp="1"/>
          </p:cNvSpPr>
          <p:nvPr>
            <p:ph type="title"/>
          </p:nvPr>
        </p:nvSpPr>
        <p:spPr>
          <a:xfrm>
            <a:off x="722313" y="4406900"/>
            <a:ext cx="7772400" cy="1219200"/>
          </a:xfrm>
        </p:spPr>
        <p:txBody>
          <a:bodyPr/>
          <a:lstStyle/>
          <a:p>
            <a:pPr eaLnBrk="1" hangingPunct="1"/>
            <a:r>
              <a:rPr lang="de-DE" cap="none" smtClean="0"/>
              <a:t>SECURITY</a:t>
            </a:r>
            <a:br>
              <a:rPr lang="de-DE" cap="none" smtClean="0"/>
            </a:br>
            <a:r>
              <a:rPr lang="de-DE" cap="none" smtClean="0"/>
              <a:t>AS A SOCIAL GOOD</a:t>
            </a:r>
          </a:p>
        </p:txBody>
      </p:sp>
      <p:sp>
        <p:nvSpPr>
          <p:cNvPr id="45058" name="Textplatzhalter 5"/>
          <p:cNvSpPr>
            <a:spLocks noGrp="1"/>
          </p:cNvSpPr>
          <p:nvPr>
            <p:ph type="body" idx="1"/>
          </p:nvPr>
        </p:nvSpPr>
        <p:spPr/>
        <p:txBody>
          <a:bodyPr/>
          <a:lstStyle/>
          <a:p>
            <a:pPr eaLnBrk="1" hangingPunct="1"/>
            <a:r>
              <a:rPr lang="de-DE" smtClean="0"/>
              <a:t>Part Three</a:t>
            </a:r>
          </a:p>
        </p:txBody>
      </p:sp>
      <p:sp>
        <p:nvSpPr>
          <p:cNvPr id="45059" name="Foliennummernplatzhalter 3"/>
          <p:cNvSpPr>
            <a:spLocks noGrp="1"/>
          </p:cNvSpPr>
          <p:nvPr>
            <p:ph type="sldNum" sz="quarter" idx="10"/>
          </p:nvPr>
        </p:nvSpPr>
        <p:spPr>
          <a:noFill/>
          <a:ln>
            <a:miter lim="800000"/>
            <a:headEnd/>
            <a:tailEnd/>
          </a:ln>
        </p:spPr>
        <p:txBody>
          <a:bodyPr/>
          <a:lstStyle/>
          <a:p>
            <a:fld id="{545E06E8-2748-47BD-BEA4-2B3FF3C5C888}" type="slidenum">
              <a:rPr lang="de-DE" smtClean="0">
                <a:ea typeface="ＭＳ Ｐゴシック"/>
                <a:cs typeface="ＭＳ Ｐゴシック"/>
              </a:rPr>
              <a:pPr/>
              <a:t>25</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el 4"/>
          <p:cNvSpPr>
            <a:spLocks noGrp="1"/>
          </p:cNvSpPr>
          <p:nvPr>
            <p:ph type="title"/>
          </p:nvPr>
        </p:nvSpPr>
        <p:spPr>
          <a:xfrm>
            <a:off x="719138" y="1287463"/>
            <a:ext cx="7700962" cy="369887"/>
          </a:xfrm>
        </p:spPr>
        <p:txBody>
          <a:bodyPr/>
          <a:lstStyle/>
          <a:p>
            <a:pPr eaLnBrk="1" hangingPunct="1"/>
            <a:r>
              <a:rPr lang="de-DE" smtClean="0"/>
              <a:t>Distribution according to need</a:t>
            </a:r>
          </a:p>
        </p:txBody>
      </p:sp>
      <p:sp>
        <p:nvSpPr>
          <p:cNvPr id="6" name="Textplatzhalter 5"/>
          <p:cNvSpPr>
            <a:spLocks noGrp="1"/>
          </p:cNvSpPr>
          <p:nvPr>
            <p:ph idx="1"/>
          </p:nvPr>
        </p:nvSpPr>
        <p:spPr/>
        <p:txBody>
          <a:bodyPr/>
          <a:lstStyle/>
          <a:p>
            <a:pPr eaLnBrk="1" hangingPunct="1"/>
            <a:r>
              <a:rPr lang="de-DE" smtClean="0"/>
              <a:t>„Security“ and „welfare“ are to be distributed according to the principle of need: „From each according to his ability (or resources); to each according to his social recognized needs.“ (Walzer 1983, p. 91)</a:t>
            </a:r>
          </a:p>
          <a:p>
            <a:pPr eaLnBrk="1" hangingPunct="1"/>
            <a:r>
              <a:rPr lang="de-DE" smtClean="0"/>
              <a:t>Distribution based on „social recognized needs“ should not affect the distribution of other social goods.</a:t>
            </a:r>
          </a:p>
        </p:txBody>
      </p:sp>
      <p:sp>
        <p:nvSpPr>
          <p:cNvPr id="46083" name="Foliennummernplatzhalter 3"/>
          <p:cNvSpPr>
            <a:spLocks noGrp="1"/>
          </p:cNvSpPr>
          <p:nvPr>
            <p:ph type="sldNum" sz="quarter" idx="10"/>
          </p:nvPr>
        </p:nvSpPr>
        <p:spPr>
          <a:noFill/>
          <a:ln>
            <a:miter lim="800000"/>
            <a:headEnd/>
            <a:tailEnd/>
          </a:ln>
        </p:spPr>
        <p:txBody>
          <a:bodyPr/>
          <a:lstStyle/>
          <a:p>
            <a:fld id="{292C0F6D-3522-4804-AD78-E6CE55658320}" type="slidenum">
              <a:rPr lang="de-DE" smtClean="0">
                <a:ea typeface="ＭＳ Ｐゴシック"/>
                <a:cs typeface="ＭＳ Ｐゴシック"/>
              </a:rPr>
              <a:pPr/>
              <a:t>26</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par>
                                <p:cTn id="13" presetID="3" presetClass="emph" presetSubtype="2" fill="hold" grpId="1" nodeType="withEffect">
                                  <p:stCondLst>
                                    <p:cond delay="0"/>
                                  </p:stCondLst>
                                  <p:childTnLst>
                                    <p:animClr clrSpc="rgb" dir="cw">
                                      <p:cBhvr override="childStyle">
                                        <p:cTn id="14" dur="500" fill="hold"/>
                                        <p:tgtEl>
                                          <p:spTgt spid="6">
                                            <p:txEl>
                                              <p:pRg st="0" end="0"/>
                                            </p:txEl>
                                          </p:spTgt>
                                        </p:tgtEl>
                                        <p:attrNameLst>
                                          <p:attrName>style.color</p:attrName>
                                        </p:attrNameLst>
                                      </p:cBhvr>
                                      <p:to>
                                        <a:schemeClr val="accent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6" grpId="1"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el 4"/>
          <p:cNvSpPr>
            <a:spLocks noGrp="1"/>
          </p:cNvSpPr>
          <p:nvPr>
            <p:ph type="title" idx="4294967295"/>
          </p:nvPr>
        </p:nvSpPr>
        <p:spPr/>
        <p:txBody>
          <a:bodyPr/>
          <a:lstStyle/>
          <a:p>
            <a:pPr eaLnBrk="1" hangingPunct="1"/>
            <a:r>
              <a:rPr lang="de-DE" smtClean="0"/>
              <a:t>„Security“, „need“, and politics</a:t>
            </a:r>
          </a:p>
        </p:txBody>
      </p:sp>
      <p:sp>
        <p:nvSpPr>
          <p:cNvPr id="48130" name="Textplatzhalter 5"/>
          <p:cNvSpPr>
            <a:spLocks noGrp="1"/>
          </p:cNvSpPr>
          <p:nvPr>
            <p:ph idx="4294967295"/>
          </p:nvPr>
        </p:nvSpPr>
        <p:spPr/>
        <p:txBody>
          <a:bodyPr/>
          <a:lstStyle/>
          <a:p>
            <a:pPr marL="0" indent="0" eaLnBrk="1" hangingPunct="1">
              <a:lnSpc>
                <a:spcPct val="100000"/>
              </a:lnSpc>
              <a:buFontTx/>
              <a:buNone/>
            </a:pPr>
            <a:r>
              <a:rPr lang="de-DE" smtClean="0"/>
              <a:t>„We could provide absolute security, eliminate every source of violence except domestic violence, if we put a street light and stationed a policeman every ten yards throughout the city. But that would be very expensive, and so we settle for something less. </a:t>
            </a:r>
            <a:r>
              <a:rPr lang="de-DE" i="1" smtClean="0"/>
              <a:t>How much less can only be decided politically.</a:t>
            </a:r>
            <a:r>
              <a:rPr lang="de-DE" smtClean="0"/>
              <a:t>“ (Walzer 1983, p. 67)</a:t>
            </a:r>
          </a:p>
        </p:txBody>
      </p:sp>
      <p:sp>
        <p:nvSpPr>
          <p:cNvPr id="48131"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DE0D5A02-C647-44AB-BF61-DFFAD00BE853}" type="slidenum">
              <a:rPr lang="de-DE" sz="1000"/>
              <a:pPr>
                <a:tabLst>
                  <a:tab pos="7702550" algn="r"/>
                </a:tabLst>
              </a:pPr>
              <a:t>27</a:t>
            </a:fld>
            <a:r>
              <a:rPr lang="de-DE" sz="1000"/>
              <a:t> | Security, Ethics, and Justice – M. Nagenborg: Revisiting Spheres of Justice	© 2012 Universität Tübingen</a:t>
            </a:r>
          </a:p>
        </p:txBody>
      </p:sp>
      <p:pic>
        <p:nvPicPr>
          <p:cNvPr id="52229" name="Picture 5"/>
          <p:cNvPicPr>
            <a:picLocks noChangeAspect="1" noChangeArrowheads="1"/>
          </p:cNvPicPr>
          <p:nvPr/>
        </p:nvPicPr>
        <p:blipFill>
          <a:blip r:embed="rId3">
            <a:lum contrast="48000"/>
          </a:blip>
          <a:srcRect/>
          <a:stretch>
            <a:fillRect/>
          </a:stretch>
        </p:blipFill>
        <p:spPr bwMode="auto">
          <a:xfrm>
            <a:off x="-338138" y="3829050"/>
            <a:ext cx="1905001" cy="1905000"/>
          </a:xfrm>
          <a:prstGeom prst="rect">
            <a:avLst/>
          </a:prstGeom>
          <a:noFill/>
          <a:ln w="9525">
            <a:noFill/>
            <a:miter lim="800000"/>
            <a:headEnd/>
            <a:tailEnd/>
          </a:ln>
        </p:spPr>
      </p:pic>
      <p:pic>
        <p:nvPicPr>
          <p:cNvPr id="52230" name="Picture 6"/>
          <p:cNvPicPr>
            <a:picLocks noChangeAspect="1" noChangeArrowheads="1"/>
          </p:cNvPicPr>
          <p:nvPr/>
        </p:nvPicPr>
        <p:blipFill>
          <a:blip r:embed="rId4"/>
          <a:srcRect l="15750" r="19687"/>
          <a:stretch>
            <a:fillRect/>
          </a:stretch>
        </p:blipFill>
        <p:spPr bwMode="auto">
          <a:xfrm>
            <a:off x="693738" y="4405313"/>
            <a:ext cx="842962" cy="1633537"/>
          </a:xfrm>
          <a:prstGeom prst="rect">
            <a:avLst/>
          </a:prstGeom>
          <a:noFill/>
          <a:ln w="9525">
            <a:noFill/>
            <a:miter lim="800000"/>
            <a:headEnd/>
            <a:tailEnd/>
          </a:ln>
        </p:spPr>
      </p:pic>
      <p:pic>
        <p:nvPicPr>
          <p:cNvPr id="52231" name="Picture 7"/>
          <p:cNvPicPr>
            <a:picLocks noChangeAspect="1" noChangeArrowheads="1"/>
          </p:cNvPicPr>
          <p:nvPr/>
        </p:nvPicPr>
        <p:blipFill>
          <a:blip r:embed="rId3">
            <a:lum contrast="48000"/>
          </a:blip>
          <a:srcRect/>
          <a:stretch>
            <a:fillRect/>
          </a:stretch>
        </p:blipFill>
        <p:spPr bwMode="auto">
          <a:xfrm>
            <a:off x="1390650" y="3829050"/>
            <a:ext cx="1905000" cy="1905000"/>
          </a:xfrm>
          <a:prstGeom prst="rect">
            <a:avLst/>
          </a:prstGeom>
          <a:noFill/>
          <a:ln w="9525">
            <a:noFill/>
            <a:miter lim="800000"/>
            <a:headEnd/>
            <a:tailEnd/>
          </a:ln>
        </p:spPr>
      </p:pic>
      <p:pic>
        <p:nvPicPr>
          <p:cNvPr id="52232" name="Picture 8"/>
          <p:cNvPicPr>
            <a:picLocks noChangeAspect="1" noChangeArrowheads="1"/>
          </p:cNvPicPr>
          <p:nvPr/>
        </p:nvPicPr>
        <p:blipFill>
          <a:blip r:embed="rId3">
            <a:lum contrast="48000"/>
          </a:blip>
          <a:srcRect/>
          <a:stretch>
            <a:fillRect/>
          </a:stretch>
        </p:blipFill>
        <p:spPr bwMode="auto">
          <a:xfrm>
            <a:off x="3262313" y="3829050"/>
            <a:ext cx="1905000" cy="1905000"/>
          </a:xfrm>
          <a:prstGeom prst="rect">
            <a:avLst/>
          </a:prstGeom>
          <a:noFill/>
          <a:ln w="9525">
            <a:noFill/>
            <a:miter lim="800000"/>
            <a:headEnd/>
            <a:tailEnd/>
          </a:ln>
        </p:spPr>
      </p:pic>
      <p:pic>
        <p:nvPicPr>
          <p:cNvPr id="52233" name="Picture 9"/>
          <p:cNvPicPr>
            <a:picLocks noChangeAspect="1" noChangeArrowheads="1"/>
          </p:cNvPicPr>
          <p:nvPr/>
        </p:nvPicPr>
        <p:blipFill>
          <a:blip r:embed="rId3">
            <a:lum contrast="48000"/>
          </a:blip>
          <a:srcRect/>
          <a:stretch>
            <a:fillRect/>
          </a:stretch>
        </p:blipFill>
        <p:spPr bwMode="auto">
          <a:xfrm>
            <a:off x="5133975" y="3829050"/>
            <a:ext cx="1905000" cy="1905000"/>
          </a:xfrm>
          <a:prstGeom prst="rect">
            <a:avLst/>
          </a:prstGeom>
          <a:noFill/>
          <a:ln w="9525">
            <a:noFill/>
            <a:miter lim="800000"/>
            <a:headEnd/>
            <a:tailEnd/>
          </a:ln>
        </p:spPr>
      </p:pic>
      <p:pic>
        <p:nvPicPr>
          <p:cNvPr id="52234" name="Picture 10"/>
          <p:cNvPicPr>
            <a:picLocks noChangeAspect="1" noChangeArrowheads="1"/>
          </p:cNvPicPr>
          <p:nvPr/>
        </p:nvPicPr>
        <p:blipFill>
          <a:blip r:embed="rId3">
            <a:lum contrast="48000"/>
          </a:blip>
          <a:srcRect/>
          <a:stretch>
            <a:fillRect/>
          </a:stretch>
        </p:blipFill>
        <p:spPr bwMode="auto">
          <a:xfrm>
            <a:off x="6927850" y="3829050"/>
            <a:ext cx="1905000" cy="1905000"/>
          </a:xfrm>
          <a:prstGeom prst="rect">
            <a:avLst/>
          </a:prstGeom>
          <a:noFill/>
          <a:ln w="9525">
            <a:noFill/>
            <a:miter lim="800000"/>
            <a:headEnd/>
            <a:tailEnd/>
          </a:ln>
        </p:spPr>
      </p:pic>
      <p:pic>
        <p:nvPicPr>
          <p:cNvPr id="52235" name="Picture 11"/>
          <p:cNvPicPr>
            <a:picLocks noChangeAspect="1" noChangeArrowheads="1"/>
          </p:cNvPicPr>
          <p:nvPr/>
        </p:nvPicPr>
        <p:blipFill>
          <a:blip r:embed="rId4"/>
          <a:srcRect l="15750" r="19687"/>
          <a:stretch>
            <a:fillRect/>
          </a:stretch>
        </p:blipFill>
        <p:spPr bwMode="auto">
          <a:xfrm>
            <a:off x="2566988" y="4356100"/>
            <a:ext cx="842962" cy="1633538"/>
          </a:xfrm>
          <a:prstGeom prst="rect">
            <a:avLst/>
          </a:prstGeom>
          <a:noFill/>
          <a:ln w="9525">
            <a:noFill/>
            <a:miter lim="800000"/>
            <a:headEnd/>
            <a:tailEnd/>
          </a:ln>
        </p:spPr>
      </p:pic>
      <p:pic>
        <p:nvPicPr>
          <p:cNvPr id="52236" name="Picture 12"/>
          <p:cNvPicPr>
            <a:picLocks noChangeAspect="1" noChangeArrowheads="1"/>
          </p:cNvPicPr>
          <p:nvPr/>
        </p:nvPicPr>
        <p:blipFill>
          <a:blip r:embed="rId4"/>
          <a:srcRect l="15750" r="19687"/>
          <a:stretch>
            <a:fillRect/>
          </a:stretch>
        </p:blipFill>
        <p:spPr bwMode="auto">
          <a:xfrm>
            <a:off x="4438650" y="4333875"/>
            <a:ext cx="842963" cy="1633538"/>
          </a:xfrm>
          <a:prstGeom prst="rect">
            <a:avLst/>
          </a:prstGeom>
          <a:noFill/>
          <a:ln w="9525">
            <a:noFill/>
            <a:miter lim="800000"/>
            <a:headEnd/>
            <a:tailEnd/>
          </a:ln>
        </p:spPr>
      </p:pic>
      <p:pic>
        <p:nvPicPr>
          <p:cNvPr id="52237" name="Picture 13"/>
          <p:cNvPicPr>
            <a:picLocks noChangeAspect="1" noChangeArrowheads="1"/>
          </p:cNvPicPr>
          <p:nvPr/>
        </p:nvPicPr>
        <p:blipFill>
          <a:blip r:embed="rId4"/>
          <a:srcRect l="15750" r="19687"/>
          <a:stretch>
            <a:fillRect/>
          </a:stretch>
        </p:blipFill>
        <p:spPr bwMode="auto">
          <a:xfrm>
            <a:off x="6383338" y="4333875"/>
            <a:ext cx="842962" cy="1633538"/>
          </a:xfrm>
          <a:prstGeom prst="rect">
            <a:avLst/>
          </a:prstGeom>
          <a:noFill/>
          <a:ln w="9525">
            <a:noFill/>
            <a:miter lim="800000"/>
            <a:headEnd/>
            <a:tailEnd/>
          </a:ln>
        </p:spPr>
      </p:pic>
      <p:pic>
        <p:nvPicPr>
          <p:cNvPr id="52238" name="Picture 14"/>
          <p:cNvPicPr>
            <a:picLocks noChangeAspect="1" noChangeArrowheads="1"/>
          </p:cNvPicPr>
          <p:nvPr/>
        </p:nvPicPr>
        <p:blipFill>
          <a:blip r:embed="rId4"/>
          <a:srcRect l="15750" r="19687"/>
          <a:stretch>
            <a:fillRect/>
          </a:stretch>
        </p:blipFill>
        <p:spPr bwMode="auto">
          <a:xfrm>
            <a:off x="8039100" y="4333875"/>
            <a:ext cx="842963" cy="1633538"/>
          </a:xfrm>
          <a:prstGeom prst="rect">
            <a:avLst/>
          </a:prstGeom>
          <a:noFill/>
          <a:ln w="9525">
            <a:noFill/>
            <a:miter lim="800000"/>
            <a:headEnd/>
            <a:tailEnd/>
          </a:ln>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blinds(horizontal)">
                                      <p:cBhvr>
                                        <p:cTn id="7" dur="500"/>
                                        <p:tgtEl>
                                          <p:spTgt spid="52229"/>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52231"/>
                                        </p:tgtEl>
                                        <p:attrNameLst>
                                          <p:attrName>style.visibility</p:attrName>
                                        </p:attrNameLst>
                                      </p:cBhvr>
                                      <p:to>
                                        <p:strVal val="visible"/>
                                      </p:to>
                                    </p:set>
                                    <p:animEffect transition="in" filter="blinds(horizontal)">
                                      <p:cBhvr>
                                        <p:cTn id="11" dur="500"/>
                                        <p:tgtEl>
                                          <p:spTgt spid="52231"/>
                                        </p:tgtEl>
                                      </p:cBhvr>
                                    </p:animEffect>
                                  </p:childTnLst>
                                </p:cTn>
                              </p:par>
                            </p:childTnLst>
                          </p:cTn>
                        </p:par>
                        <p:par>
                          <p:cTn id="12" fill="hold">
                            <p:stCondLst>
                              <p:cond delay="1000"/>
                            </p:stCondLst>
                            <p:childTnLst>
                              <p:par>
                                <p:cTn id="13" presetID="3" presetClass="entr" presetSubtype="10" fill="hold" nodeType="afterEffect">
                                  <p:stCondLst>
                                    <p:cond delay="0"/>
                                  </p:stCondLst>
                                  <p:childTnLst>
                                    <p:set>
                                      <p:cBhvr>
                                        <p:cTn id="14" dur="1" fill="hold">
                                          <p:stCondLst>
                                            <p:cond delay="0"/>
                                          </p:stCondLst>
                                        </p:cTn>
                                        <p:tgtEl>
                                          <p:spTgt spid="52232"/>
                                        </p:tgtEl>
                                        <p:attrNameLst>
                                          <p:attrName>style.visibility</p:attrName>
                                        </p:attrNameLst>
                                      </p:cBhvr>
                                      <p:to>
                                        <p:strVal val="visible"/>
                                      </p:to>
                                    </p:set>
                                    <p:animEffect transition="in" filter="blinds(horizontal)">
                                      <p:cBhvr>
                                        <p:cTn id="15" dur="500"/>
                                        <p:tgtEl>
                                          <p:spTgt spid="52232"/>
                                        </p:tgtEl>
                                      </p:cBhvr>
                                    </p:animEffect>
                                  </p:childTnLst>
                                </p:cTn>
                              </p:par>
                            </p:childTnLst>
                          </p:cTn>
                        </p:par>
                        <p:par>
                          <p:cTn id="16" fill="hold">
                            <p:stCondLst>
                              <p:cond delay="1500"/>
                            </p:stCondLst>
                            <p:childTnLst>
                              <p:par>
                                <p:cTn id="17" presetID="3" presetClass="entr" presetSubtype="10" fill="hold" nodeType="afterEffect">
                                  <p:stCondLst>
                                    <p:cond delay="0"/>
                                  </p:stCondLst>
                                  <p:childTnLst>
                                    <p:set>
                                      <p:cBhvr>
                                        <p:cTn id="18" dur="1" fill="hold">
                                          <p:stCondLst>
                                            <p:cond delay="0"/>
                                          </p:stCondLst>
                                        </p:cTn>
                                        <p:tgtEl>
                                          <p:spTgt spid="52233"/>
                                        </p:tgtEl>
                                        <p:attrNameLst>
                                          <p:attrName>style.visibility</p:attrName>
                                        </p:attrNameLst>
                                      </p:cBhvr>
                                      <p:to>
                                        <p:strVal val="visible"/>
                                      </p:to>
                                    </p:set>
                                    <p:animEffect transition="in" filter="blinds(horizontal)">
                                      <p:cBhvr>
                                        <p:cTn id="19" dur="500"/>
                                        <p:tgtEl>
                                          <p:spTgt spid="52233"/>
                                        </p:tgtEl>
                                      </p:cBhvr>
                                    </p:animEffect>
                                  </p:childTnLst>
                                </p:cTn>
                              </p:par>
                            </p:childTnLst>
                          </p:cTn>
                        </p:par>
                        <p:par>
                          <p:cTn id="20" fill="hold">
                            <p:stCondLst>
                              <p:cond delay="2000"/>
                            </p:stCondLst>
                            <p:childTnLst>
                              <p:par>
                                <p:cTn id="21" presetID="3" presetClass="entr" presetSubtype="10" fill="hold" nodeType="afterEffect">
                                  <p:stCondLst>
                                    <p:cond delay="0"/>
                                  </p:stCondLst>
                                  <p:childTnLst>
                                    <p:set>
                                      <p:cBhvr>
                                        <p:cTn id="22" dur="1" fill="hold">
                                          <p:stCondLst>
                                            <p:cond delay="0"/>
                                          </p:stCondLst>
                                        </p:cTn>
                                        <p:tgtEl>
                                          <p:spTgt spid="52234"/>
                                        </p:tgtEl>
                                        <p:attrNameLst>
                                          <p:attrName>style.visibility</p:attrName>
                                        </p:attrNameLst>
                                      </p:cBhvr>
                                      <p:to>
                                        <p:strVal val="visible"/>
                                      </p:to>
                                    </p:set>
                                    <p:animEffect transition="in" filter="blinds(horizontal)">
                                      <p:cBhvr>
                                        <p:cTn id="23" dur="500"/>
                                        <p:tgtEl>
                                          <p:spTgt spid="5223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52230"/>
                                        </p:tgtEl>
                                        <p:attrNameLst>
                                          <p:attrName>style.visibility</p:attrName>
                                        </p:attrNameLst>
                                      </p:cBhvr>
                                      <p:to>
                                        <p:strVal val="visible"/>
                                      </p:to>
                                    </p:set>
                                    <p:animEffect transition="in" filter="blinds(horizontal)">
                                      <p:cBhvr>
                                        <p:cTn id="28" dur="500"/>
                                        <p:tgtEl>
                                          <p:spTgt spid="52230"/>
                                        </p:tgtEl>
                                      </p:cBhvr>
                                    </p:animEffect>
                                  </p:childTnLst>
                                </p:cTn>
                              </p:par>
                            </p:childTnLst>
                          </p:cTn>
                        </p:par>
                        <p:par>
                          <p:cTn id="29" fill="hold">
                            <p:stCondLst>
                              <p:cond delay="500"/>
                            </p:stCondLst>
                            <p:childTnLst>
                              <p:par>
                                <p:cTn id="30" presetID="3" presetClass="entr" presetSubtype="10" fill="hold" nodeType="afterEffect">
                                  <p:stCondLst>
                                    <p:cond delay="0"/>
                                  </p:stCondLst>
                                  <p:childTnLst>
                                    <p:set>
                                      <p:cBhvr>
                                        <p:cTn id="31" dur="1" fill="hold">
                                          <p:stCondLst>
                                            <p:cond delay="0"/>
                                          </p:stCondLst>
                                        </p:cTn>
                                        <p:tgtEl>
                                          <p:spTgt spid="52235"/>
                                        </p:tgtEl>
                                        <p:attrNameLst>
                                          <p:attrName>style.visibility</p:attrName>
                                        </p:attrNameLst>
                                      </p:cBhvr>
                                      <p:to>
                                        <p:strVal val="visible"/>
                                      </p:to>
                                    </p:set>
                                    <p:animEffect transition="in" filter="blinds(horizontal)">
                                      <p:cBhvr>
                                        <p:cTn id="32" dur="500"/>
                                        <p:tgtEl>
                                          <p:spTgt spid="52235"/>
                                        </p:tgtEl>
                                      </p:cBhvr>
                                    </p:animEffect>
                                  </p:childTnLst>
                                </p:cTn>
                              </p:par>
                            </p:childTnLst>
                          </p:cTn>
                        </p:par>
                        <p:par>
                          <p:cTn id="33" fill="hold">
                            <p:stCondLst>
                              <p:cond delay="1000"/>
                            </p:stCondLst>
                            <p:childTnLst>
                              <p:par>
                                <p:cTn id="34" presetID="3" presetClass="entr" presetSubtype="10" fill="hold" nodeType="afterEffect">
                                  <p:stCondLst>
                                    <p:cond delay="0"/>
                                  </p:stCondLst>
                                  <p:childTnLst>
                                    <p:set>
                                      <p:cBhvr>
                                        <p:cTn id="35" dur="1" fill="hold">
                                          <p:stCondLst>
                                            <p:cond delay="0"/>
                                          </p:stCondLst>
                                        </p:cTn>
                                        <p:tgtEl>
                                          <p:spTgt spid="52236"/>
                                        </p:tgtEl>
                                        <p:attrNameLst>
                                          <p:attrName>style.visibility</p:attrName>
                                        </p:attrNameLst>
                                      </p:cBhvr>
                                      <p:to>
                                        <p:strVal val="visible"/>
                                      </p:to>
                                    </p:set>
                                    <p:animEffect transition="in" filter="blinds(horizontal)">
                                      <p:cBhvr>
                                        <p:cTn id="36" dur="500"/>
                                        <p:tgtEl>
                                          <p:spTgt spid="52236"/>
                                        </p:tgtEl>
                                      </p:cBhvr>
                                    </p:animEffect>
                                  </p:childTnLst>
                                </p:cTn>
                              </p:par>
                            </p:childTnLst>
                          </p:cTn>
                        </p:par>
                        <p:par>
                          <p:cTn id="37" fill="hold">
                            <p:stCondLst>
                              <p:cond delay="1500"/>
                            </p:stCondLst>
                            <p:childTnLst>
                              <p:par>
                                <p:cTn id="38" presetID="3" presetClass="entr" presetSubtype="10" fill="hold" nodeType="afterEffect">
                                  <p:stCondLst>
                                    <p:cond delay="0"/>
                                  </p:stCondLst>
                                  <p:childTnLst>
                                    <p:set>
                                      <p:cBhvr>
                                        <p:cTn id="39" dur="1" fill="hold">
                                          <p:stCondLst>
                                            <p:cond delay="0"/>
                                          </p:stCondLst>
                                        </p:cTn>
                                        <p:tgtEl>
                                          <p:spTgt spid="52237"/>
                                        </p:tgtEl>
                                        <p:attrNameLst>
                                          <p:attrName>style.visibility</p:attrName>
                                        </p:attrNameLst>
                                      </p:cBhvr>
                                      <p:to>
                                        <p:strVal val="visible"/>
                                      </p:to>
                                    </p:set>
                                    <p:animEffect transition="in" filter="blinds(horizontal)">
                                      <p:cBhvr>
                                        <p:cTn id="40" dur="500"/>
                                        <p:tgtEl>
                                          <p:spTgt spid="52237"/>
                                        </p:tgtEl>
                                      </p:cBhvr>
                                    </p:animEffect>
                                  </p:childTnLst>
                                </p:cTn>
                              </p:par>
                            </p:childTnLst>
                          </p:cTn>
                        </p:par>
                        <p:par>
                          <p:cTn id="41" fill="hold">
                            <p:stCondLst>
                              <p:cond delay="2000"/>
                            </p:stCondLst>
                            <p:childTnLst>
                              <p:par>
                                <p:cTn id="42" presetID="3" presetClass="entr" presetSubtype="10" fill="hold" nodeType="afterEffect">
                                  <p:stCondLst>
                                    <p:cond delay="0"/>
                                  </p:stCondLst>
                                  <p:childTnLst>
                                    <p:set>
                                      <p:cBhvr>
                                        <p:cTn id="43" dur="1" fill="hold">
                                          <p:stCondLst>
                                            <p:cond delay="0"/>
                                          </p:stCondLst>
                                        </p:cTn>
                                        <p:tgtEl>
                                          <p:spTgt spid="52238"/>
                                        </p:tgtEl>
                                        <p:attrNameLst>
                                          <p:attrName>style.visibility</p:attrName>
                                        </p:attrNameLst>
                                      </p:cBhvr>
                                      <p:to>
                                        <p:strVal val="visible"/>
                                      </p:to>
                                    </p:set>
                                    <p:animEffect transition="in" filter="blinds(horizontal)">
                                      <p:cBhvr>
                                        <p:cTn id="44" dur="500"/>
                                        <p:tgtEl>
                                          <p:spTgt spid="52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el 4"/>
          <p:cNvSpPr>
            <a:spLocks noGrp="1"/>
          </p:cNvSpPr>
          <p:nvPr>
            <p:ph type="title" idx="4294967295"/>
          </p:nvPr>
        </p:nvSpPr>
        <p:spPr/>
        <p:txBody>
          <a:bodyPr/>
          <a:lstStyle/>
          <a:p>
            <a:pPr eaLnBrk="1" hangingPunct="1"/>
            <a:r>
              <a:rPr lang="de-DE" smtClean="0"/>
              <a:t>„Security“, „need“, and politics</a:t>
            </a:r>
          </a:p>
        </p:txBody>
      </p:sp>
      <p:sp>
        <p:nvSpPr>
          <p:cNvPr id="50178" name="Textplatzhalter 5"/>
          <p:cNvSpPr>
            <a:spLocks noGrp="1"/>
          </p:cNvSpPr>
          <p:nvPr>
            <p:ph idx="4294967295"/>
          </p:nvPr>
        </p:nvSpPr>
        <p:spPr/>
        <p:txBody>
          <a:bodyPr/>
          <a:lstStyle/>
          <a:p>
            <a:pPr marL="0" indent="0" eaLnBrk="1" hangingPunct="1">
              <a:lnSpc>
                <a:spcPct val="100000"/>
              </a:lnSpc>
              <a:buFontTx/>
              <a:buNone/>
            </a:pPr>
            <a:r>
              <a:rPr lang="de-DE" smtClean="0"/>
              <a:t>„We could provide absolute security, eliminate every source of violence except domestic violence, if we put a street light and stationed a policeman every ten yards throughout the city. But that would be very expensive, and so we settle for something less. </a:t>
            </a:r>
            <a:r>
              <a:rPr lang="de-DE" i="1" smtClean="0"/>
              <a:t>How much less can only be decided politically.</a:t>
            </a:r>
            <a:r>
              <a:rPr lang="de-DE" smtClean="0"/>
              <a:t>“ (Walzer 1983, p. 67)</a:t>
            </a:r>
          </a:p>
        </p:txBody>
      </p:sp>
      <p:sp>
        <p:nvSpPr>
          <p:cNvPr id="50179"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70D96458-CD83-4290-AF47-93D9F3A94E11}" type="slidenum">
              <a:rPr lang="de-DE" sz="1000"/>
              <a:pPr>
                <a:tabLst>
                  <a:tab pos="7702550" algn="r"/>
                </a:tabLst>
              </a:pPr>
              <a:t>28</a:t>
            </a:fld>
            <a:r>
              <a:rPr lang="de-DE" sz="1000"/>
              <a:t> | Security, Ethics, and Justice – M. Nagenborg: Revisiting Spheres of Justice	© 2012 Universität Tübingen</a:t>
            </a:r>
          </a:p>
        </p:txBody>
      </p:sp>
      <p:pic>
        <p:nvPicPr>
          <p:cNvPr id="50180" name="Picture 5"/>
          <p:cNvPicPr>
            <a:picLocks noChangeAspect="1" noChangeArrowheads="1"/>
          </p:cNvPicPr>
          <p:nvPr/>
        </p:nvPicPr>
        <p:blipFill>
          <a:blip r:embed="rId3">
            <a:lum contrast="48000"/>
          </a:blip>
          <a:srcRect/>
          <a:stretch>
            <a:fillRect/>
          </a:stretch>
        </p:blipFill>
        <p:spPr bwMode="auto">
          <a:xfrm>
            <a:off x="-338138" y="3829050"/>
            <a:ext cx="1905001" cy="1905000"/>
          </a:xfrm>
          <a:prstGeom prst="rect">
            <a:avLst/>
          </a:prstGeom>
          <a:noFill/>
          <a:ln w="9525">
            <a:noFill/>
            <a:miter lim="800000"/>
            <a:headEnd/>
            <a:tailEnd/>
          </a:ln>
        </p:spPr>
      </p:pic>
      <p:pic>
        <p:nvPicPr>
          <p:cNvPr id="50181" name="Picture 6"/>
          <p:cNvPicPr>
            <a:picLocks noChangeAspect="1" noChangeArrowheads="1"/>
          </p:cNvPicPr>
          <p:nvPr/>
        </p:nvPicPr>
        <p:blipFill>
          <a:blip r:embed="rId4"/>
          <a:srcRect l="15750" r="19687"/>
          <a:stretch>
            <a:fillRect/>
          </a:stretch>
        </p:blipFill>
        <p:spPr bwMode="auto">
          <a:xfrm>
            <a:off x="693738" y="4405313"/>
            <a:ext cx="842962" cy="1633537"/>
          </a:xfrm>
          <a:prstGeom prst="rect">
            <a:avLst/>
          </a:prstGeom>
          <a:noFill/>
          <a:ln w="9525">
            <a:noFill/>
            <a:miter lim="800000"/>
            <a:headEnd/>
            <a:tailEnd/>
          </a:ln>
        </p:spPr>
      </p:pic>
      <p:pic>
        <p:nvPicPr>
          <p:cNvPr id="50182" name="Picture 7"/>
          <p:cNvPicPr>
            <a:picLocks noChangeAspect="1" noChangeArrowheads="1"/>
          </p:cNvPicPr>
          <p:nvPr/>
        </p:nvPicPr>
        <p:blipFill>
          <a:blip r:embed="rId3">
            <a:lum contrast="48000"/>
          </a:blip>
          <a:srcRect/>
          <a:stretch>
            <a:fillRect/>
          </a:stretch>
        </p:blipFill>
        <p:spPr bwMode="auto">
          <a:xfrm>
            <a:off x="1390650" y="3829050"/>
            <a:ext cx="1905000" cy="1905000"/>
          </a:xfrm>
          <a:prstGeom prst="rect">
            <a:avLst/>
          </a:prstGeom>
          <a:noFill/>
          <a:ln w="9525">
            <a:noFill/>
            <a:miter lim="800000"/>
            <a:headEnd/>
            <a:tailEnd/>
          </a:ln>
        </p:spPr>
      </p:pic>
      <p:pic>
        <p:nvPicPr>
          <p:cNvPr id="50183" name="Picture 8"/>
          <p:cNvPicPr>
            <a:picLocks noChangeAspect="1" noChangeArrowheads="1"/>
          </p:cNvPicPr>
          <p:nvPr/>
        </p:nvPicPr>
        <p:blipFill>
          <a:blip r:embed="rId3">
            <a:lum contrast="48000"/>
          </a:blip>
          <a:srcRect/>
          <a:stretch>
            <a:fillRect/>
          </a:stretch>
        </p:blipFill>
        <p:spPr bwMode="auto">
          <a:xfrm>
            <a:off x="3262313" y="3829050"/>
            <a:ext cx="1905000" cy="1905000"/>
          </a:xfrm>
          <a:prstGeom prst="rect">
            <a:avLst/>
          </a:prstGeom>
          <a:noFill/>
          <a:ln w="9525">
            <a:noFill/>
            <a:miter lim="800000"/>
            <a:headEnd/>
            <a:tailEnd/>
          </a:ln>
        </p:spPr>
      </p:pic>
      <p:pic>
        <p:nvPicPr>
          <p:cNvPr id="50184" name="Picture 10"/>
          <p:cNvPicPr>
            <a:picLocks noChangeAspect="1" noChangeArrowheads="1"/>
          </p:cNvPicPr>
          <p:nvPr/>
        </p:nvPicPr>
        <p:blipFill>
          <a:blip r:embed="rId3">
            <a:lum contrast="48000"/>
          </a:blip>
          <a:srcRect/>
          <a:stretch>
            <a:fillRect/>
          </a:stretch>
        </p:blipFill>
        <p:spPr bwMode="auto">
          <a:xfrm>
            <a:off x="6927850" y="3829050"/>
            <a:ext cx="1905000" cy="1905000"/>
          </a:xfrm>
          <a:prstGeom prst="rect">
            <a:avLst/>
          </a:prstGeom>
          <a:noFill/>
          <a:ln w="9525">
            <a:noFill/>
            <a:miter lim="800000"/>
            <a:headEnd/>
            <a:tailEnd/>
          </a:ln>
        </p:spPr>
      </p:pic>
      <p:pic>
        <p:nvPicPr>
          <p:cNvPr id="50185" name="Picture 12"/>
          <p:cNvPicPr>
            <a:picLocks noChangeAspect="1" noChangeArrowheads="1"/>
          </p:cNvPicPr>
          <p:nvPr/>
        </p:nvPicPr>
        <p:blipFill>
          <a:blip r:embed="rId4"/>
          <a:srcRect l="15750" r="19687"/>
          <a:stretch>
            <a:fillRect/>
          </a:stretch>
        </p:blipFill>
        <p:spPr bwMode="auto">
          <a:xfrm>
            <a:off x="4438650" y="4333875"/>
            <a:ext cx="842963" cy="1633538"/>
          </a:xfrm>
          <a:prstGeom prst="rect">
            <a:avLst/>
          </a:prstGeom>
          <a:noFill/>
          <a:ln w="9525">
            <a:noFill/>
            <a:miter lim="800000"/>
            <a:headEnd/>
            <a:tailEnd/>
          </a:ln>
        </p:spPr>
      </p:pic>
      <p:pic>
        <p:nvPicPr>
          <p:cNvPr id="50186" name="Picture 14"/>
          <p:cNvPicPr>
            <a:picLocks noChangeAspect="1" noChangeArrowheads="1"/>
          </p:cNvPicPr>
          <p:nvPr/>
        </p:nvPicPr>
        <p:blipFill>
          <a:blip r:embed="rId4"/>
          <a:srcRect l="15750" r="19687"/>
          <a:stretch>
            <a:fillRect/>
          </a:stretch>
        </p:blipFill>
        <p:spPr bwMode="auto">
          <a:xfrm>
            <a:off x="8039100" y="4333875"/>
            <a:ext cx="842963" cy="1633538"/>
          </a:xfrm>
          <a:prstGeom prst="rect">
            <a:avLst/>
          </a:prstGeom>
          <a:noFill/>
          <a:ln w="9525">
            <a:noFill/>
            <a:miter lim="800000"/>
            <a:headEnd/>
            <a:tailEnd/>
          </a:ln>
        </p:spPr>
      </p:pic>
    </p:spTree>
  </p:cSld>
  <p:clrMapOvr>
    <a:masterClrMapping/>
  </p:clrMapOvr>
  <p:transition>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el 4"/>
          <p:cNvSpPr>
            <a:spLocks noGrp="1"/>
          </p:cNvSpPr>
          <p:nvPr>
            <p:ph type="title" idx="4294967295"/>
          </p:nvPr>
        </p:nvSpPr>
        <p:spPr/>
        <p:txBody>
          <a:bodyPr/>
          <a:lstStyle/>
          <a:p>
            <a:pPr eaLnBrk="1" hangingPunct="1"/>
            <a:r>
              <a:rPr lang="de-DE" smtClean="0"/>
              <a:t>„Security“, „need“, and politics</a:t>
            </a:r>
          </a:p>
        </p:txBody>
      </p:sp>
      <p:sp>
        <p:nvSpPr>
          <p:cNvPr id="52226" name="Textplatzhalter 5"/>
          <p:cNvSpPr>
            <a:spLocks noGrp="1"/>
          </p:cNvSpPr>
          <p:nvPr>
            <p:ph idx="4294967295"/>
          </p:nvPr>
        </p:nvSpPr>
        <p:spPr/>
        <p:txBody>
          <a:bodyPr/>
          <a:lstStyle/>
          <a:p>
            <a:pPr marL="0" indent="0" eaLnBrk="1" hangingPunct="1">
              <a:lnSpc>
                <a:spcPct val="100000"/>
              </a:lnSpc>
              <a:buFontTx/>
              <a:buNone/>
            </a:pPr>
            <a:r>
              <a:rPr lang="de-DE" smtClean="0"/>
              <a:t>„We could provide absolute security, eliminate every source of violence except domestic violence, if we put a street light and stationed a policeman every ten yards throughout the city. But that would be very expensive, and so we settle for something less. </a:t>
            </a:r>
            <a:r>
              <a:rPr lang="de-DE" i="1" smtClean="0"/>
              <a:t>How much less can only be decided politically.</a:t>
            </a:r>
            <a:r>
              <a:rPr lang="de-DE" smtClean="0"/>
              <a:t>“ (Walzer 1983, p. 67)</a:t>
            </a:r>
          </a:p>
        </p:txBody>
      </p:sp>
      <p:sp>
        <p:nvSpPr>
          <p:cNvPr id="52227"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4A6BD000-187A-48A4-B2FA-92A4514E7033}" type="slidenum">
              <a:rPr lang="de-DE" sz="1000"/>
              <a:pPr>
                <a:tabLst>
                  <a:tab pos="7702550" algn="r"/>
                </a:tabLst>
              </a:pPr>
              <a:t>29</a:t>
            </a:fld>
            <a:r>
              <a:rPr lang="de-DE" sz="1000"/>
              <a:t> | Security, Ethics, and Justice – M. Nagenborg: Revisiting Spheres of Justice	© 2012 Universität Tübingen</a:t>
            </a:r>
          </a:p>
        </p:txBody>
      </p:sp>
      <p:pic>
        <p:nvPicPr>
          <p:cNvPr id="52228" name="Picture 5"/>
          <p:cNvPicPr>
            <a:picLocks noChangeAspect="1" noChangeArrowheads="1"/>
          </p:cNvPicPr>
          <p:nvPr/>
        </p:nvPicPr>
        <p:blipFill>
          <a:blip r:embed="rId3">
            <a:lum contrast="48000"/>
          </a:blip>
          <a:srcRect/>
          <a:stretch>
            <a:fillRect/>
          </a:stretch>
        </p:blipFill>
        <p:spPr bwMode="auto">
          <a:xfrm>
            <a:off x="-338138" y="3829050"/>
            <a:ext cx="1905001" cy="1905000"/>
          </a:xfrm>
          <a:prstGeom prst="rect">
            <a:avLst/>
          </a:prstGeom>
          <a:noFill/>
          <a:ln w="9525">
            <a:noFill/>
            <a:miter lim="800000"/>
            <a:headEnd/>
            <a:tailEnd/>
          </a:ln>
        </p:spPr>
      </p:pic>
      <p:pic>
        <p:nvPicPr>
          <p:cNvPr id="52229" name="Picture 7"/>
          <p:cNvPicPr>
            <a:picLocks noChangeAspect="1" noChangeArrowheads="1"/>
          </p:cNvPicPr>
          <p:nvPr/>
        </p:nvPicPr>
        <p:blipFill>
          <a:blip r:embed="rId3">
            <a:lum contrast="48000"/>
          </a:blip>
          <a:srcRect/>
          <a:stretch>
            <a:fillRect/>
          </a:stretch>
        </p:blipFill>
        <p:spPr bwMode="auto">
          <a:xfrm>
            <a:off x="1390650" y="3829050"/>
            <a:ext cx="1905000" cy="1905000"/>
          </a:xfrm>
          <a:prstGeom prst="rect">
            <a:avLst/>
          </a:prstGeom>
          <a:noFill/>
          <a:ln w="9525">
            <a:noFill/>
            <a:miter lim="800000"/>
            <a:headEnd/>
            <a:tailEnd/>
          </a:ln>
        </p:spPr>
      </p:pic>
      <p:pic>
        <p:nvPicPr>
          <p:cNvPr id="52230" name="Picture 10"/>
          <p:cNvPicPr>
            <a:picLocks noChangeAspect="1" noChangeArrowheads="1"/>
          </p:cNvPicPr>
          <p:nvPr/>
        </p:nvPicPr>
        <p:blipFill>
          <a:blip r:embed="rId3">
            <a:lum contrast="48000"/>
          </a:blip>
          <a:srcRect/>
          <a:stretch>
            <a:fillRect/>
          </a:stretch>
        </p:blipFill>
        <p:spPr bwMode="auto">
          <a:xfrm>
            <a:off x="6927850" y="3829050"/>
            <a:ext cx="1905000" cy="1905000"/>
          </a:xfrm>
          <a:prstGeom prst="rect">
            <a:avLst/>
          </a:prstGeom>
          <a:noFill/>
          <a:ln w="9525">
            <a:noFill/>
            <a:miter lim="800000"/>
            <a:headEnd/>
            <a:tailEnd/>
          </a:ln>
        </p:spPr>
      </p:pic>
      <p:pic>
        <p:nvPicPr>
          <p:cNvPr id="52231" name="Picture 13"/>
          <p:cNvPicPr>
            <a:picLocks noChangeAspect="1" noChangeArrowheads="1"/>
          </p:cNvPicPr>
          <p:nvPr/>
        </p:nvPicPr>
        <p:blipFill>
          <a:blip r:embed="rId4"/>
          <a:srcRect/>
          <a:stretch>
            <a:fillRect/>
          </a:stretch>
        </p:blipFill>
        <p:spPr bwMode="auto">
          <a:xfrm>
            <a:off x="3059113" y="3656013"/>
            <a:ext cx="2984500" cy="2238375"/>
          </a:xfrm>
          <a:prstGeom prst="rect">
            <a:avLst/>
          </a:prstGeom>
          <a:noFill/>
          <a:ln w="9525">
            <a:noFill/>
            <a:miter lim="800000"/>
            <a:headEnd/>
            <a:tailEnd/>
          </a:ln>
        </p:spPr>
      </p:pic>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el 4"/>
          <p:cNvSpPr>
            <a:spLocks noGrp="1"/>
          </p:cNvSpPr>
          <p:nvPr>
            <p:ph type="title" idx="4294967295"/>
          </p:nvPr>
        </p:nvSpPr>
        <p:spPr/>
        <p:txBody>
          <a:bodyPr/>
          <a:lstStyle/>
          <a:p>
            <a:pPr eaLnBrk="1" hangingPunct="1"/>
            <a:r>
              <a:rPr lang="de-DE" smtClean="0"/>
              <a:t>Privacy as contextual integrity</a:t>
            </a:r>
          </a:p>
        </p:txBody>
      </p:sp>
      <p:sp>
        <p:nvSpPr>
          <p:cNvPr id="18434" name="Rectangle 5"/>
          <p:cNvSpPr>
            <a:spLocks noGrp="1" noChangeArrowheads="1"/>
          </p:cNvSpPr>
          <p:nvPr>
            <p:ph type="body" idx="4294967295"/>
          </p:nvPr>
        </p:nvSpPr>
        <p:spPr/>
        <p:txBody>
          <a:bodyPr/>
          <a:lstStyle/>
          <a:p>
            <a:pPr eaLnBrk="1" hangingPunct="1"/>
            <a:r>
              <a:rPr lang="de-DE" smtClean="0"/>
              <a:t>Nissenbaum (2009)</a:t>
            </a:r>
          </a:p>
          <a:p>
            <a:pPr lvl="1" eaLnBrk="1" hangingPunct="1"/>
            <a:r>
              <a:rPr lang="de-DE" smtClean="0"/>
              <a:t>Nissenbaum (2004)</a:t>
            </a:r>
          </a:p>
          <a:p>
            <a:pPr lvl="1" eaLnBrk="1" hangingPunct="1"/>
            <a:r>
              <a:rPr lang="de-DE" smtClean="0"/>
              <a:t>Van den Hoven (1999)</a:t>
            </a:r>
          </a:p>
        </p:txBody>
      </p:sp>
      <p:sp>
        <p:nvSpPr>
          <p:cNvPr id="18435"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3AB75D00-36A4-4700-8E41-52123D2D77A1}" type="slidenum">
              <a:rPr lang="de-DE" sz="1000"/>
              <a:pPr>
                <a:tabLst>
                  <a:tab pos="7702550" algn="r"/>
                </a:tabLst>
              </a:pPr>
              <a:t>3</a:t>
            </a:fld>
            <a:r>
              <a:rPr lang="de-DE" sz="1000"/>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el 4"/>
          <p:cNvSpPr>
            <a:spLocks noGrp="1"/>
          </p:cNvSpPr>
          <p:nvPr>
            <p:ph type="title" idx="4294967295"/>
          </p:nvPr>
        </p:nvSpPr>
        <p:spPr/>
        <p:txBody>
          <a:bodyPr/>
          <a:lstStyle/>
          <a:p>
            <a:pPr eaLnBrk="1" hangingPunct="1"/>
            <a:r>
              <a:rPr lang="de-DE" smtClean="0"/>
              <a:t>„Security“, „need“, and politics</a:t>
            </a:r>
          </a:p>
        </p:txBody>
      </p:sp>
      <p:sp>
        <p:nvSpPr>
          <p:cNvPr id="6" name="Textplatzhalter 5"/>
          <p:cNvSpPr>
            <a:spLocks noGrp="1"/>
          </p:cNvSpPr>
          <p:nvPr>
            <p:ph idx="4294967295"/>
          </p:nvPr>
        </p:nvSpPr>
        <p:spPr/>
        <p:txBody>
          <a:bodyPr/>
          <a:lstStyle/>
          <a:p>
            <a:pPr eaLnBrk="1" hangingPunct="1">
              <a:lnSpc>
                <a:spcPct val="100000"/>
              </a:lnSpc>
            </a:pPr>
            <a:r>
              <a:rPr lang="de-DE" smtClean="0"/>
              <a:t>Walzer (1983): „Any philosophical effort to stipulate in detail the rights or the entitlement of individuals would radically constrain the scope of democratic decision making.“ (Cf. Walzer 1981)</a:t>
            </a:r>
          </a:p>
          <a:p>
            <a:pPr eaLnBrk="1" hangingPunct="1">
              <a:lnSpc>
                <a:spcPct val="100000"/>
              </a:lnSpc>
            </a:pPr>
            <a:r>
              <a:rPr lang="de-DE" smtClean="0"/>
              <a:t>Conflict between (inter-)national security regulations and local understanding of the need for security.</a:t>
            </a:r>
          </a:p>
          <a:p>
            <a:pPr lvl="1" eaLnBrk="1" hangingPunct="1">
              <a:lnSpc>
                <a:spcPct val="100000"/>
              </a:lnSpc>
            </a:pPr>
            <a:r>
              <a:rPr lang="de-DE" smtClean="0">
                <a:solidFill>
                  <a:srgbClr val="C00000"/>
                </a:solidFill>
              </a:rPr>
              <a:t>Walzer (1983): „… security is provided because the citizens need it. And because, at some level, they all need it, the criterion of need remains a critical standard … .“</a:t>
            </a:r>
          </a:p>
        </p:txBody>
      </p:sp>
      <p:sp>
        <p:nvSpPr>
          <p:cNvPr id="54275" name="Foliennummernplatzhalter 3"/>
          <p:cNvSpPr txBox="1">
            <a:spLocks noGrp="1"/>
          </p:cNvSpPr>
          <p:nvPr/>
        </p:nvSpPr>
        <p:spPr bwMode="auto">
          <a:xfrm>
            <a:off x="719138" y="6519863"/>
            <a:ext cx="7705725" cy="152400"/>
          </a:xfrm>
          <a:prstGeom prst="rect">
            <a:avLst/>
          </a:prstGeom>
          <a:noFill/>
          <a:ln w="9525">
            <a:noFill/>
            <a:miter lim="800000"/>
            <a:headEnd/>
            <a:tailEnd/>
          </a:ln>
        </p:spPr>
        <p:txBody>
          <a:bodyPr lIns="0" tIns="0" rIns="0" bIns="0">
            <a:spAutoFit/>
          </a:bodyPr>
          <a:lstStyle/>
          <a:p>
            <a:pPr>
              <a:tabLst>
                <a:tab pos="7702550" algn="r"/>
              </a:tabLst>
            </a:pPr>
            <a:fld id="{A17B943A-FC18-4A46-8D7C-255EE6AC4033}" type="slidenum">
              <a:rPr lang="de-DE" sz="1000"/>
              <a:pPr>
                <a:tabLst>
                  <a:tab pos="7702550" algn="r"/>
                </a:tabLst>
              </a:pPr>
              <a:t>30</a:t>
            </a:fld>
            <a:r>
              <a:rPr lang="de-DE" sz="1000"/>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par>
                                <p:cTn id="8" presetID="3" presetClass="emph" presetSubtype="2" fill="hold" grpId="1" nodeType="withEffect">
                                  <p:stCondLst>
                                    <p:cond delay="0"/>
                                  </p:stCondLst>
                                  <p:childTnLst>
                                    <p:animClr clrSpc="rgb" dir="cw">
                                      <p:cBhvr override="childStyle">
                                        <p:cTn id="9" dur="500" fill="hold"/>
                                        <p:tgtEl>
                                          <p:spTgt spid="6">
                                            <p:txEl>
                                              <p:pRg st="0" end="0"/>
                                            </p:txEl>
                                          </p:spTgt>
                                        </p:tgtEl>
                                        <p:attrNameLst>
                                          <p:attrName>style.color</p:attrName>
                                        </p:attrNameLst>
                                      </p:cBhvr>
                                      <p:to>
                                        <a:schemeClr val="accent1"/>
                                      </p:to>
                                    </p:animClr>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blinds(horizontal)">
                                      <p:cBhvr>
                                        <p:cTn id="14"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6" grpId="1"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el 4"/>
          <p:cNvSpPr>
            <a:spLocks noGrp="1"/>
          </p:cNvSpPr>
          <p:nvPr>
            <p:ph type="title"/>
          </p:nvPr>
        </p:nvSpPr>
        <p:spPr>
          <a:xfrm>
            <a:off x="719138" y="1287463"/>
            <a:ext cx="7700962" cy="369887"/>
          </a:xfrm>
        </p:spPr>
        <p:txBody>
          <a:bodyPr/>
          <a:lstStyle/>
          <a:p>
            <a:pPr eaLnBrk="1" hangingPunct="1"/>
            <a:r>
              <a:rPr lang="de-DE" smtClean="0"/>
              <a:t>The changing meaning of „security“</a:t>
            </a:r>
          </a:p>
        </p:txBody>
      </p:sp>
      <p:sp>
        <p:nvSpPr>
          <p:cNvPr id="6" name="Textplatzhalter 5"/>
          <p:cNvSpPr>
            <a:spLocks noGrp="1"/>
          </p:cNvSpPr>
          <p:nvPr>
            <p:ph idx="1"/>
          </p:nvPr>
        </p:nvSpPr>
        <p:spPr/>
        <p:txBody>
          <a:bodyPr/>
          <a:lstStyle/>
          <a:p>
            <a:pPr eaLnBrk="1" hangingPunct="1"/>
            <a:r>
              <a:rPr lang="de-DE" smtClean="0"/>
              <a:t>Reminder: The way a social good is being distributed shapes it‘s meaning.</a:t>
            </a:r>
          </a:p>
          <a:p>
            <a:pPr eaLnBrk="1" hangingPunct="1"/>
            <a:r>
              <a:rPr lang="de-DE" smtClean="0"/>
              <a:t>How does the use of body scanners change the meaning of „security“?</a:t>
            </a:r>
          </a:p>
          <a:p>
            <a:pPr lvl="1" eaLnBrk="1" hangingPunct="1"/>
            <a:r>
              <a:rPr lang="de-DE" smtClean="0">
                <a:solidFill>
                  <a:srgbClr val="C00000"/>
                </a:solidFill>
              </a:rPr>
              <a:t>What does „security provided by body scanners“ mean to people, that might become visible and potentially marked as, e.g., persons with hidden disabilities?</a:t>
            </a:r>
          </a:p>
          <a:p>
            <a:pPr lvl="1" eaLnBrk="1" hangingPunct="1"/>
            <a:r>
              <a:rPr lang="de-DE" smtClean="0">
                <a:solidFill>
                  <a:srgbClr val="C00000"/>
                </a:solidFill>
              </a:rPr>
              <a:t>Will they have a word in the political decision making process about the way „security“ is being provided?</a:t>
            </a:r>
          </a:p>
          <a:p>
            <a:pPr lvl="1" eaLnBrk="1" hangingPunct="1"/>
            <a:endParaRPr lang="de-DE" smtClean="0"/>
          </a:p>
          <a:p>
            <a:pPr lvl="1" eaLnBrk="1" hangingPunct="1"/>
            <a:endParaRPr lang="de-DE" smtClean="0"/>
          </a:p>
          <a:p>
            <a:pPr lvl="1" eaLnBrk="1" hangingPunct="1"/>
            <a:endParaRPr lang="de-DE" smtClean="0"/>
          </a:p>
          <a:p>
            <a:pPr eaLnBrk="1" hangingPunct="1"/>
            <a:endParaRPr lang="de-DE" smtClean="0"/>
          </a:p>
          <a:p>
            <a:pPr eaLnBrk="1" hangingPunct="1"/>
            <a:endParaRPr lang="de-DE" smtClean="0"/>
          </a:p>
        </p:txBody>
      </p:sp>
      <p:sp>
        <p:nvSpPr>
          <p:cNvPr id="56323" name="Foliennummernplatzhalter 3"/>
          <p:cNvSpPr>
            <a:spLocks noGrp="1"/>
          </p:cNvSpPr>
          <p:nvPr>
            <p:ph type="sldNum" sz="quarter" idx="10"/>
          </p:nvPr>
        </p:nvSpPr>
        <p:spPr>
          <a:noFill/>
          <a:ln>
            <a:miter lim="800000"/>
            <a:headEnd/>
            <a:tailEnd/>
          </a:ln>
        </p:spPr>
        <p:txBody>
          <a:bodyPr/>
          <a:lstStyle/>
          <a:p>
            <a:fld id="{357CAC8B-57BF-4834-A2F0-58E95C4D0D1B}" type="slidenum">
              <a:rPr lang="de-DE" smtClean="0">
                <a:ea typeface="ＭＳ Ｐゴシック"/>
                <a:cs typeface="ＭＳ Ｐゴシック"/>
              </a:rPr>
              <a:pPr/>
              <a:t>31</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par>
                                <p:cTn id="13" presetID="3" presetClass="emph" presetSubtype="2" fill="hold" grpId="1" nodeType="withEffect">
                                  <p:stCondLst>
                                    <p:cond delay="0"/>
                                  </p:stCondLst>
                                  <p:childTnLst>
                                    <p:animClr clrSpc="rgb" dir="cw">
                                      <p:cBhvr override="childStyle">
                                        <p:cTn id="14" dur="500" fill="hold"/>
                                        <p:tgtEl>
                                          <p:spTgt spid="6">
                                            <p:txEl>
                                              <p:pRg st="0" end="0"/>
                                            </p:txEl>
                                          </p:spTgt>
                                        </p:tgtEl>
                                        <p:attrNameLst>
                                          <p:attrName>style.color</p:attrName>
                                        </p:attrNameLst>
                                      </p:cBhvr>
                                      <p:to>
                                        <a:schemeClr val="accent1"/>
                                      </p:to>
                                    </p:animClr>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blinds(horizontal)">
                                      <p:cBhvr>
                                        <p:cTn id="19" dur="500"/>
                                        <p:tgtEl>
                                          <p:spTgt spid="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blinds(horizontal)">
                                      <p:cBhvr>
                                        <p:cTn id="24" dur="500"/>
                                        <p:tgtEl>
                                          <p:spTgt spid="6">
                                            <p:txEl>
                                              <p:pRg st="3" end="3"/>
                                            </p:txEl>
                                          </p:spTgt>
                                        </p:tgtEl>
                                      </p:cBhvr>
                                    </p:animEffect>
                                  </p:childTnLst>
                                </p:cTn>
                              </p:par>
                              <p:par>
                                <p:cTn id="25" presetID="3" presetClass="emph" presetSubtype="2" fill="hold" grpId="1" nodeType="withEffect">
                                  <p:stCondLst>
                                    <p:cond delay="0"/>
                                  </p:stCondLst>
                                  <p:childTnLst>
                                    <p:animClr clrSpc="rgb" dir="cw">
                                      <p:cBhvr override="childStyle">
                                        <p:cTn id="26" dur="500" fill="hold"/>
                                        <p:tgtEl>
                                          <p:spTgt spid="6">
                                            <p:txEl>
                                              <p:pRg st="2" end="2"/>
                                            </p:txEl>
                                          </p:spTgt>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6" grpId="1"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722313" y="4406900"/>
            <a:ext cx="7772400" cy="615950"/>
          </a:xfrm>
        </p:spPr>
        <p:txBody>
          <a:bodyPr/>
          <a:lstStyle/>
          <a:p>
            <a:pPr eaLnBrk="1" hangingPunct="1">
              <a:defRPr/>
            </a:pPr>
            <a:r>
              <a:rPr lang="de-DE" dirty="0" err="1" smtClean="0">
                <a:cs typeface="+mj-cs"/>
              </a:rPr>
              <a:t>Summary</a:t>
            </a:r>
            <a:r>
              <a:rPr lang="de-DE" dirty="0" smtClean="0">
                <a:cs typeface="+mj-cs"/>
              </a:rPr>
              <a:t> </a:t>
            </a:r>
            <a:r>
              <a:rPr lang="de-DE" dirty="0" err="1" smtClean="0">
                <a:cs typeface="+mj-cs"/>
              </a:rPr>
              <a:t>and</a:t>
            </a:r>
            <a:r>
              <a:rPr lang="de-DE" dirty="0" smtClean="0">
                <a:cs typeface="+mj-cs"/>
              </a:rPr>
              <a:t> </a:t>
            </a:r>
            <a:r>
              <a:rPr lang="de-DE" dirty="0" err="1" smtClean="0">
                <a:cs typeface="+mj-cs"/>
              </a:rPr>
              <a:t>outlook</a:t>
            </a:r>
            <a:endParaRPr lang="de-DE" dirty="0">
              <a:cs typeface="+mj-cs"/>
            </a:endParaRPr>
          </a:p>
        </p:txBody>
      </p:sp>
      <p:sp>
        <p:nvSpPr>
          <p:cNvPr id="57346" name="Textplatzhalter 5"/>
          <p:cNvSpPr>
            <a:spLocks noGrp="1"/>
          </p:cNvSpPr>
          <p:nvPr>
            <p:ph type="body" idx="1"/>
          </p:nvPr>
        </p:nvSpPr>
        <p:spPr/>
        <p:txBody>
          <a:bodyPr/>
          <a:lstStyle/>
          <a:p>
            <a:pPr eaLnBrk="1" hangingPunct="1"/>
            <a:r>
              <a:rPr lang="de-DE" smtClean="0"/>
              <a:t>Final Part</a:t>
            </a:r>
          </a:p>
        </p:txBody>
      </p:sp>
      <p:sp>
        <p:nvSpPr>
          <p:cNvPr id="57347" name="Foliennummernplatzhalter 3"/>
          <p:cNvSpPr>
            <a:spLocks noGrp="1"/>
          </p:cNvSpPr>
          <p:nvPr>
            <p:ph type="sldNum" sz="quarter" idx="10"/>
          </p:nvPr>
        </p:nvSpPr>
        <p:spPr>
          <a:noFill/>
          <a:ln>
            <a:miter lim="800000"/>
            <a:headEnd/>
            <a:tailEnd/>
          </a:ln>
        </p:spPr>
        <p:txBody>
          <a:bodyPr/>
          <a:lstStyle/>
          <a:p>
            <a:fld id="{7B3DB7DF-1698-45B4-A6DE-0DB6F209B569}" type="slidenum">
              <a:rPr lang="de-DE" smtClean="0">
                <a:ea typeface="ＭＳ Ｐゴシック"/>
                <a:cs typeface="ＭＳ Ｐゴシック"/>
              </a:rPr>
              <a:pPr/>
              <a:t>32</a:t>
            </a:fld>
            <a:r>
              <a:rPr lang="de-DE" smtClean="0">
                <a:ea typeface="ＭＳ Ｐゴシック"/>
                <a:cs typeface="ＭＳ Ｐゴシック"/>
              </a:rPr>
              <a:t> | Security, Ethics, and Justice – M. Nagenborg: Revisting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el 4"/>
          <p:cNvSpPr>
            <a:spLocks noGrp="1"/>
          </p:cNvSpPr>
          <p:nvPr>
            <p:ph type="title"/>
          </p:nvPr>
        </p:nvSpPr>
        <p:spPr>
          <a:xfrm>
            <a:off x="719138" y="1287463"/>
            <a:ext cx="7700962" cy="369887"/>
          </a:xfrm>
        </p:spPr>
        <p:txBody>
          <a:bodyPr/>
          <a:lstStyle/>
          <a:p>
            <a:pPr eaLnBrk="1" hangingPunct="1"/>
            <a:r>
              <a:rPr lang="de-DE" smtClean="0"/>
              <a:t>Summary and Outlook</a:t>
            </a:r>
          </a:p>
        </p:txBody>
      </p:sp>
      <p:sp>
        <p:nvSpPr>
          <p:cNvPr id="6" name="Inhaltsplatzhalter 5"/>
          <p:cNvSpPr>
            <a:spLocks noGrp="1"/>
          </p:cNvSpPr>
          <p:nvPr>
            <p:ph idx="1"/>
          </p:nvPr>
        </p:nvSpPr>
        <p:spPr/>
        <p:txBody>
          <a:bodyPr/>
          <a:lstStyle/>
          <a:p>
            <a:pPr eaLnBrk="1" hangingPunct="1"/>
            <a:r>
              <a:rPr lang="de-DE" i="1" smtClean="0"/>
              <a:t>Security as social good</a:t>
            </a:r>
            <a:r>
              <a:rPr lang="de-DE" smtClean="0"/>
              <a:t> is a least a useful metaphor.</a:t>
            </a:r>
          </a:p>
          <a:p>
            <a:pPr lvl="1" eaLnBrk="1" hangingPunct="1"/>
            <a:r>
              <a:rPr lang="de-DE" smtClean="0"/>
              <a:t>What is the underlying principle for the distribution of security?</a:t>
            </a:r>
          </a:p>
          <a:p>
            <a:pPr lvl="1" eaLnBrk="1" hangingPunct="1"/>
            <a:r>
              <a:rPr lang="de-DE" smtClean="0"/>
              <a:t>What is the meaning of security today?</a:t>
            </a:r>
          </a:p>
          <a:p>
            <a:pPr eaLnBrk="1" hangingPunct="1"/>
            <a:r>
              <a:rPr lang="de-DE" smtClean="0"/>
              <a:t>But we should be aware of the scope and the limitations of such an approach.</a:t>
            </a:r>
          </a:p>
          <a:p>
            <a:pPr lvl="1" eaLnBrk="1" hangingPunct="1"/>
            <a:r>
              <a:rPr lang="de-DE" smtClean="0"/>
              <a:t>Theory of injustice, that says little about the interplay between different spheres.</a:t>
            </a:r>
          </a:p>
          <a:p>
            <a:pPr eaLnBrk="1" hangingPunct="1"/>
            <a:r>
              <a:rPr lang="de-DE" smtClean="0"/>
              <a:t>Outlook</a:t>
            </a:r>
          </a:p>
          <a:p>
            <a:pPr lvl="1" eaLnBrk="1" hangingPunct="1"/>
            <a:r>
              <a:rPr lang="de-DE" smtClean="0"/>
              <a:t>Dirty work: Security personell</a:t>
            </a:r>
          </a:p>
          <a:p>
            <a:pPr lvl="1" eaLnBrk="1" hangingPunct="1"/>
            <a:r>
              <a:rPr lang="de-DE" smtClean="0"/>
              <a:t>Punishment: Preventive Detention</a:t>
            </a:r>
          </a:p>
          <a:p>
            <a:pPr eaLnBrk="1" hangingPunct="1"/>
            <a:endParaRPr lang="de-DE" smtClean="0"/>
          </a:p>
        </p:txBody>
      </p:sp>
      <p:sp>
        <p:nvSpPr>
          <p:cNvPr id="58371" name="Foliennummernplatzhalter 3"/>
          <p:cNvSpPr>
            <a:spLocks noGrp="1"/>
          </p:cNvSpPr>
          <p:nvPr>
            <p:ph type="sldNum" sz="quarter" idx="10"/>
          </p:nvPr>
        </p:nvSpPr>
        <p:spPr>
          <a:noFill/>
          <a:ln>
            <a:miter lim="800000"/>
            <a:headEnd/>
            <a:tailEnd/>
          </a:ln>
        </p:spPr>
        <p:txBody>
          <a:bodyPr/>
          <a:lstStyle/>
          <a:p>
            <a:fld id="{B5452778-CF27-4482-84D6-4F9BD3A1F66F}" type="slidenum">
              <a:rPr lang="de-DE" smtClean="0">
                <a:ea typeface="ＭＳ Ｐゴシック"/>
                <a:cs typeface="ＭＳ Ｐゴシック"/>
              </a:rPr>
              <a:pPr/>
              <a:t>33</a:t>
            </a:fld>
            <a:r>
              <a:rPr lang="de-DE" smtClean="0">
                <a:ea typeface="ＭＳ Ｐゴシック"/>
                <a:cs typeface="ＭＳ Ｐゴシック"/>
              </a:rPr>
              <a:t> | Security, Ethics, and Justice – M. Nagenborg: Revisiting Spheres of Justice	© 2012 Universität Tübingen</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blinds(horizontal)">
                                      <p:cBhvr>
                                        <p:cTn id="10" dur="500"/>
                                        <p:tgtEl>
                                          <p:spTgt spid="6">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blinds(horizontal)">
                                      <p:cBhvr>
                                        <p:cTn id="13" dur="500"/>
                                        <p:tgtEl>
                                          <p:spTgt spid="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blinds(horizontal)">
                                      <p:cBhvr>
                                        <p:cTn id="18" dur="500"/>
                                        <p:tgtEl>
                                          <p:spTgt spid="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blinds(horizontal)">
                                      <p:cBhvr>
                                        <p:cTn id="23" dur="500"/>
                                        <p:tgtEl>
                                          <p:spTgt spid="6">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
                                            <p:txEl>
                                              <p:pRg st="5" end="5"/>
                                            </p:txEl>
                                          </p:spTgt>
                                        </p:tgtEl>
                                        <p:attrNameLst>
                                          <p:attrName>style.visibility</p:attrName>
                                        </p:attrNameLst>
                                      </p:cBhvr>
                                      <p:to>
                                        <p:strVal val="visible"/>
                                      </p:to>
                                    </p:set>
                                    <p:animEffect transition="in" filter="blinds(horizontal)">
                                      <p:cBhvr>
                                        <p:cTn id="28" dur="500"/>
                                        <p:tgtEl>
                                          <p:spTgt spid="6">
                                            <p:txEl>
                                              <p:pRg st="5" end="5"/>
                                            </p:txEl>
                                          </p:spTgt>
                                        </p:tgtEl>
                                      </p:cBhvr>
                                    </p:animEffect>
                                  </p:childTnLst>
                                </p:cTn>
                              </p:par>
                              <p:par>
                                <p:cTn id="29" presetID="3" presetClass="emph" presetSubtype="2" fill="hold" nodeType="withEffect">
                                  <p:stCondLst>
                                    <p:cond delay="0"/>
                                  </p:stCondLst>
                                  <p:childTnLst>
                                    <p:animClr clrSpc="rgb" dir="cw">
                                      <p:cBhvr override="childStyle">
                                        <p:cTn id="30" dur="500" fill="hold"/>
                                        <p:tgtEl>
                                          <p:spTgt spid="6">
                                            <p:txEl>
                                              <p:pRg st="0" end="0"/>
                                            </p:txEl>
                                          </p:spTgt>
                                        </p:tgtEl>
                                        <p:attrNameLst>
                                          <p:attrName>style.color</p:attrName>
                                        </p:attrNameLst>
                                      </p:cBhvr>
                                      <p:to>
                                        <a:schemeClr val="accent1"/>
                                      </p:to>
                                    </p:animClr>
                                  </p:childTnLst>
                                </p:cTn>
                              </p:par>
                              <p:par>
                                <p:cTn id="31" presetID="3" presetClass="emph" presetSubtype="2" fill="hold" nodeType="withEffect">
                                  <p:stCondLst>
                                    <p:cond delay="0"/>
                                  </p:stCondLst>
                                  <p:childTnLst>
                                    <p:animClr clrSpc="rgb" dir="cw">
                                      <p:cBhvr override="childStyle">
                                        <p:cTn id="32" dur="500" fill="hold"/>
                                        <p:tgtEl>
                                          <p:spTgt spid="6">
                                            <p:txEl>
                                              <p:pRg st="1" end="1"/>
                                            </p:txEl>
                                          </p:spTgt>
                                        </p:tgtEl>
                                        <p:attrNameLst>
                                          <p:attrName>style.color</p:attrName>
                                        </p:attrNameLst>
                                      </p:cBhvr>
                                      <p:to>
                                        <a:schemeClr val="accent1"/>
                                      </p:to>
                                    </p:animClr>
                                  </p:childTnLst>
                                </p:cTn>
                              </p:par>
                              <p:par>
                                <p:cTn id="33" presetID="3" presetClass="emph" presetSubtype="2" fill="hold" nodeType="withEffect">
                                  <p:stCondLst>
                                    <p:cond delay="0"/>
                                  </p:stCondLst>
                                  <p:childTnLst>
                                    <p:animClr clrSpc="rgb" dir="cw">
                                      <p:cBhvr override="childStyle">
                                        <p:cTn id="34" dur="500" fill="hold"/>
                                        <p:tgtEl>
                                          <p:spTgt spid="6">
                                            <p:txEl>
                                              <p:pRg st="2" end="2"/>
                                            </p:txEl>
                                          </p:spTgt>
                                        </p:tgtEl>
                                        <p:attrNameLst>
                                          <p:attrName>style.color</p:attrName>
                                        </p:attrNameLst>
                                      </p:cBhvr>
                                      <p:to>
                                        <a:schemeClr val="accent1"/>
                                      </p:to>
                                    </p:animClr>
                                  </p:childTnLst>
                                </p:cTn>
                              </p:par>
                              <p:par>
                                <p:cTn id="35" presetID="3" presetClass="emph" presetSubtype="2" fill="hold" nodeType="withEffect">
                                  <p:stCondLst>
                                    <p:cond delay="0"/>
                                  </p:stCondLst>
                                  <p:childTnLst>
                                    <p:animClr clrSpc="rgb" dir="cw">
                                      <p:cBhvr override="childStyle">
                                        <p:cTn id="36" dur="500" fill="hold"/>
                                        <p:tgtEl>
                                          <p:spTgt spid="6">
                                            <p:txEl>
                                              <p:pRg st="3" end="3"/>
                                            </p:txEl>
                                          </p:spTgt>
                                        </p:tgtEl>
                                        <p:attrNameLst>
                                          <p:attrName>style.color</p:attrName>
                                        </p:attrNameLst>
                                      </p:cBhvr>
                                      <p:to>
                                        <a:schemeClr val="accent1"/>
                                      </p:to>
                                    </p:animClr>
                                  </p:childTnLst>
                                </p:cTn>
                              </p:par>
                              <p:par>
                                <p:cTn id="37" presetID="3" presetClass="emph" presetSubtype="2" fill="hold" nodeType="withEffect">
                                  <p:stCondLst>
                                    <p:cond delay="0"/>
                                  </p:stCondLst>
                                  <p:childTnLst>
                                    <p:animClr clrSpc="rgb" dir="cw">
                                      <p:cBhvr override="childStyle">
                                        <p:cTn id="38" dur="500" fill="hold"/>
                                        <p:tgtEl>
                                          <p:spTgt spid="6">
                                            <p:txEl>
                                              <p:pRg st="4" end="4"/>
                                            </p:txEl>
                                          </p:spTgt>
                                        </p:tgtEl>
                                        <p:attrNameLst>
                                          <p:attrName>style.color</p:attrName>
                                        </p:attrNameLst>
                                      </p:cBhvr>
                                      <p:to>
                                        <a:schemeClr val="accent1"/>
                                      </p:to>
                                    </p:animClr>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blinds(horizontal)">
                                      <p:cBhvr>
                                        <p:cTn id="43" dur="500"/>
                                        <p:tgtEl>
                                          <p:spTgt spid="6">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6">
                                            <p:txEl>
                                              <p:pRg st="7" end="7"/>
                                            </p:txEl>
                                          </p:spTgt>
                                        </p:tgtEl>
                                        <p:attrNameLst>
                                          <p:attrName>style.visibility</p:attrName>
                                        </p:attrNameLst>
                                      </p:cBhvr>
                                      <p:to>
                                        <p:strVal val="visible"/>
                                      </p:to>
                                    </p:set>
                                    <p:animEffect transition="in" filter="blinds(horizontal)">
                                      <p:cBhvr>
                                        <p:cTn id="48"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Foliennummernplatzhalter 3"/>
          <p:cNvSpPr>
            <a:spLocks noGrp="1"/>
          </p:cNvSpPr>
          <p:nvPr>
            <p:ph type="sldNum" sz="quarter" idx="10"/>
          </p:nvPr>
        </p:nvSpPr>
        <p:spPr>
          <a:noFill/>
          <a:ln>
            <a:miter lim="800000"/>
            <a:headEnd/>
            <a:tailEnd/>
          </a:ln>
        </p:spPr>
        <p:txBody>
          <a:bodyPr/>
          <a:lstStyle/>
          <a:p>
            <a:fld id="{D0206151-BB03-49A9-866F-B487BE17765A}" type="slidenum">
              <a:rPr lang="de-DE" smtClean="0">
                <a:ea typeface="ＭＳ Ｐゴシック"/>
                <a:cs typeface="ＭＳ Ｐゴシック"/>
              </a:rPr>
              <a:pPr/>
              <a:t>34</a:t>
            </a:fld>
            <a:r>
              <a:rPr lang="de-DE" smtClean="0">
                <a:ea typeface="ＭＳ Ｐゴシック"/>
                <a:cs typeface="ＭＳ Ｐゴシック"/>
              </a:rPr>
              <a:t> | Security, Ethics, and Justice – M. Nagenborg: Revisiting Spheres of Justice	© 2012 Universität Tübingen</a:t>
            </a:r>
          </a:p>
        </p:txBody>
      </p:sp>
      <p:sp>
        <p:nvSpPr>
          <p:cNvPr id="59394" name="Rectangle 3"/>
          <p:cNvSpPr>
            <a:spLocks noGrp="1" noChangeArrowheads="1"/>
          </p:cNvSpPr>
          <p:nvPr>
            <p:ph type="body" idx="1"/>
          </p:nvPr>
        </p:nvSpPr>
        <p:spPr>
          <a:xfrm>
            <a:off x="719138" y="1073150"/>
            <a:ext cx="7867650" cy="1636713"/>
          </a:xfrm>
        </p:spPr>
        <p:txBody>
          <a:bodyPr/>
          <a:lstStyle/>
          <a:p>
            <a:pPr marL="0" indent="0" algn="ctr" eaLnBrk="1" hangingPunct="1">
              <a:buFontTx/>
              <a:buNone/>
            </a:pPr>
            <a:r>
              <a:rPr lang="de-DE" sz="4800" smtClean="0">
                <a:solidFill>
                  <a:srgbClr val="C00000"/>
                </a:solidFill>
              </a:rPr>
              <a:t>Thank you for your attention!</a:t>
            </a:r>
          </a:p>
          <a:p>
            <a:pPr marL="0" indent="0" algn="ctr" eaLnBrk="1" hangingPunct="1">
              <a:buFontTx/>
              <a:buNone/>
            </a:pPr>
            <a:endParaRPr lang="de-DE" smtClean="0">
              <a:solidFill>
                <a:srgbClr val="C00000"/>
              </a:solidFill>
            </a:endParaRPr>
          </a:p>
        </p:txBody>
      </p:sp>
      <p:pic>
        <p:nvPicPr>
          <p:cNvPr id="59395" name="Grafik 4" descr="markstein.gif"/>
          <p:cNvPicPr>
            <a:picLocks noChangeAspect="1"/>
          </p:cNvPicPr>
          <p:nvPr/>
        </p:nvPicPr>
        <p:blipFill>
          <a:blip r:embed="rId2"/>
          <a:srcRect/>
          <a:stretch>
            <a:fillRect/>
          </a:stretch>
        </p:blipFill>
        <p:spPr bwMode="auto">
          <a:xfrm>
            <a:off x="877888" y="2320925"/>
            <a:ext cx="3935412" cy="2933700"/>
          </a:xfrm>
          <a:prstGeom prst="rect">
            <a:avLst/>
          </a:prstGeom>
          <a:noFill/>
          <a:ln w="9525">
            <a:noFill/>
            <a:miter lim="800000"/>
            <a:headEnd/>
            <a:tailEnd/>
          </a:ln>
        </p:spPr>
      </p:pic>
      <p:sp>
        <p:nvSpPr>
          <p:cNvPr id="59396" name="Rechteck 5"/>
          <p:cNvSpPr>
            <a:spLocks noChangeArrowheads="1"/>
          </p:cNvSpPr>
          <p:nvPr/>
        </p:nvSpPr>
        <p:spPr bwMode="auto">
          <a:xfrm>
            <a:off x="4911725" y="2093913"/>
            <a:ext cx="3513138" cy="3140075"/>
          </a:xfrm>
          <a:prstGeom prst="rect">
            <a:avLst/>
          </a:prstGeom>
          <a:noFill/>
          <a:ln w="9525">
            <a:noFill/>
            <a:miter lim="800000"/>
            <a:headEnd/>
            <a:tailEnd/>
          </a:ln>
        </p:spPr>
        <p:txBody>
          <a:bodyPr>
            <a:spAutoFit/>
          </a:bodyPr>
          <a:lstStyle/>
          <a:p>
            <a:pPr algn="ctr"/>
            <a:r>
              <a:rPr lang="de-DE"/>
              <a:t>Correspondence address:</a:t>
            </a:r>
          </a:p>
          <a:p>
            <a:pPr algn="ctr"/>
            <a:endParaRPr lang="de-DE"/>
          </a:p>
          <a:p>
            <a:pPr algn="ctr"/>
            <a:r>
              <a:rPr lang="de-DE" b="1"/>
              <a:t>Dr. Michael Nagenborg</a:t>
            </a:r>
          </a:p>
          <a:p>
            <a:pPr algn="ctr"/>
            <a:endParaRPr lang="de-DE"/>
          </a:p>
          <a:p>
            <a:pPr algn="ctr"/>
            <a:r>
              <a:rPr lang="de-DE"/>
              <a:t>Wilhelmstr. 19, 72074 Tübingen, Germany</a:t>
            </a:r>
          </a:p>
          <a:p>
            <a:pPr algn="ctr"/>
            <a:r>
              <a:rPr lang="de-DE"/>
              <a:t>Fon: +49 7071 29-77516</a:t>
            </a:r>
          </a:p>
          <a:p>
            <a:pPr algn="ctr"/>
            <a:r>
              <a:rPr lang="de-DE"/>
              <a:t>Fax: +49 7071 29-5255</a:t>
            </a:r>
          </a:p>
          <a:p>
            <a:pPr algn="ctr"/>
            <a:endParaRPr lang="de-DE"/>
          </a:p>
          <a:p>
            <a:pPr algn="ctr"/>
            <a:r>
              <a:rPr lang="de-DE" u="sng"/>
              <a:t>michael.nagenborg</a:t>
            </a:r>
            <a:br>
              <a:rPr lang="de-DE" u="sng"/>
            </a:br>
            <a:r>
              <a:rPr lang="de-DE" u="sng"/>
              <a:t>@izew.uni-tuebingen.de </a:t>
            </a:r>
          </a:p>
        </p:txBody>
      </p:sp>
    </p:spTree>
  </p:cSld>
  <p:clrMapOvr>
    <a:masterClrMapping/>
  </p:clrMapOvr>
  <p:transition>
    <p:randomBa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el 1"/>
          <p:cNvSpPr>
            <a:spLocks noGrp="1"/>
          </p:cNvSpPr>
          <p:nvPr>
            <p:ph type="title"/>
          </p:nvPr>
        </p:nvSpPr>
        <p:spPr>
          <a:xfrm>
            <a:off x="719138" y="1287463"/>
            <a:ext cx="7700962" cy="369887"/>
          </a:xfrm>
        </p:spPr>
        <p:txBody>
          <a:bodyPr/>
          <a:lstStyle/>
          <a:p>
            <a:pPr eaLnBrk="1" hangingPunct="1"/>
            <a:r>
              <a:rPr lang="de-DE" smtClean="0"/>
              <a:t>References</a:t>
            </a:r>
          </a:p>
        </p:txBody>
      </p:sp>
      <p:sp>
        <p:nvSpPr>
          <p:cNvPr id="60418" name="Inhaltsplatzhalter 2"/>
          <p:cNvSpPr>
            <a:spLocks noGrp="1"/>
          </p:cNvSpPr>
          <p:nvPr>
            <p:ph idx="1"/>
          </p:nvPr>
        </p:nvSpPr>
        <p:spPr/>
        <p:txBody>
          <a:bodyPr/>
          <a:lstStyle/>
          <a:p>
            <a:pPr eaLnBrk="1" hangingPunct="1"/>
            <a:r>
              <a:rPr lang="de-DE" smtClean="0"/>
              <a:t>Miller, D. (2007): Introduction. In: M. Walzer: Thinking Politically. New Haven, pp. xii-xxi.</a:t>
            </a:r>
          </a:p>
          <a:p>
            <a:pPr eaLnBrk="1" hangingPunct="1"/>
            <a:r>
              <a:rPr lang="de-DE" smtClean="0"/>
              <a:t>Minton, A. (2009): Ground control. London - New York.</a:t>
            </a:r>
          </a:p>
          <a:p>
            <a:pPr eaLnBrk="1" hangingPunct="1"/>
            <a:r>
              <a:rPr lang="de-DE" smtClean="0"/>
              <a:t>Nissenbaum, H. (2009): Privacy in Context. Palo Alto.</a:t>
            </a:r>
          </a:p>
          <a:p>
            <a:pPr eaLnBrk="1" hangingPunct="1"/>
            <a:r>
              <a:rPr lang="en-US" smtClean="0"/>
              <a:t>Nissenbaum, H. (2004). Privacy as contextual integrity. Washington Law Review, 79, 119-158.</a:t>
            </a:r>
            <a:endParaRPr lang="de-DE" smtClean="0"/>
          </a:p>
          <a:p>
            <a:pPr eaLnBrk="1" hangingPunct="1"/>
            <a:r>
              <a:rPr lang="de-DE" smtClean="0"/>
              <a:t>Rosa, H. (2006): Kommunitarismus. In: M. Düwell / C. Hübenthal / M. Werner (Eds.): Handbuch Ethik. 2nd Edition. Stuttgart, pp. 218–230.</a:t>
            </a:r>
          </a:p>
          <a:p>
            <a:pPr eaLnBrk="1" hangingPunct="1"/>
            <a:r>
              <a:rPr lang="de-DE" smtClean="0"/>
              <a:t>Shklar, J. (1992): The Faces of Injustice. New Haven.</a:t>
            </a:r>
          </a:p>
          <a:p>
            <a:pPr eaLnBrk="1" hangingPunct="1"/>
            <a:endParaRPr lang="de-DE" smtClean="0"/>
          </a:p>
        </p:txBody>
      </p:sp>
      <p:sp>
        <p:nvSpPr>
          <p:cNvPr id="60419" name="Foliennummernplatzhalter 3"/>
          <p:cNvSpPr>
            <a:spLocks noGrp="1"/>
          </p:cNvSpPr>
          <p:nvPr>
            <p:ph type="sldNum" sz="quarter" idx="10"/>
          </p:nvPr>
        </p:nvSpPr>
        <p:spPr>
          <a:noFill/>
          <a:ln>
            <a:miter lim="800000"/>
            <a:headEnd/>
            <a:tailEnd/>
          </a:ln>
        </p:spPr>
        <p:txBody>
          <a:bodyPr/>
          <a:lstStyle/>
          <a:p>
            <a:fld id="{71C0E99D-D3A3-41FD-8EE8-1645975E9B44}" type="slidenum">
              <a:rPr lang="de-DE" smtClean="0">
                <a:ea typeface="ＭＳ Ｐゴシック"/>
                <a:cs typeface="ＭＳ Ｐゴシック"/>
              </a:rPr>
              <a:pPr/>
              <a:t>35</a:t>
            </a:fld>
            <a:r>
              <a:rPr lang="de-DE" smtClean="0">
                <a:ea typeface="ＭＳ Ｐゴシック"/>
                <a:cs typeface="ＭＳ Ｐゴシック"/>
              </a:rPr>
              <a:t> | Security, Ethics, and Justice – M. Nagenborg: Revisting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el 1"/>
          <p:cNvSpPr>
            <a:spLocks noGrp="1"/>
          </p:cNvSpPr>
          <p:nvPr>
            <p:ph type="title"/>
          </p:nvPr>
        </p:nvSpPr>
        <p:spPr>
          <a:xfrm>
            <a:off x="719138" y="1287463"/>
            <a:ext cx="7700962" cy="369887"/>
          </a:xfrm>
        </p:spPr>
        <p:txBody>
          <a:bodyPr/>
          <a:lstStyle/>
          <a:p>
            <a:pPr eaLnBrk="1" hangingPunct="1"/>
            <a:r>
              <a:rPr lang="de-DE" smtClean="0"/>
              <a:t>References</a:t>
            </a:r>
          </a:p>
        </p:txBody>
      </p:sp>
      <p:sp>
        <p:nvSpPr>
          <p:cNvPr id="61442" name="Inhaltsplatzhalter 2"/>
          <p:cNvSpPr>
            <a:spLocks noGrp="1"/>
          </p:cNvSpPr>
          <p:nvPr>
            <p:ph idx="1"/>
          </p:nvPr>
        </p:nvSpPr>
        <p:spPr/>
        <p:txBody>
          <a:bodyPr/>
          <a:lstStyle/>
          <a:p>
            <a:pPr eaLnBrk="1" hangingPunct="1"/>
            <a:r>
              <a:rPr lang="de-DE" smtClean="0"/>
              <a:t>J. van den Hoven (1999): Privacy or Informational</a:t>
            </a:r>
          </a:p>
          <a:p>
            <a:pPr eaLnBrk="1" hangingPunct="1"/>
            <a:r>
              <a:rPr lang="de-DE" smtClean="0"/>
              <a:t>Injustice? In: L. J. Pourciau (ed.): </a:t>
            </a:r>
            <a:r>
              <a:rPr lang="de-DE" i="1" smtClean="0"/>
              <a:t>Ethics and Information in the Twenty-First Century</a:t>
            </a:r>
            <a:r>
              <a:rPr lang="de-DE" smtClean="0"/>
              <a:t>. West Lafayette: Purdue University Press, pp. 140-150.</a:t>
            </a:r>
          </a:p>
          <a:p>
            <a:pPr eaLnBrk="1" hangingPunct="1"/>
            <a:r>
              <a:rPr lang="de-DE" smtClean="0"/>
              <a:t>Walzer, M. (1990): The Communitarian Critique of Liberalism. In: </a:t>
            </a:r>
            <a:r>
              <a:rPr lang="de-DE" i="1" smtClean="0"/>
              <a:t>Political Theory,</a:t>
            </a:r>
            <a:r>
              <a:rPr lang="de-DE" smtClean="0"/>
              <a:t>18 (1), pp. 6–23.</a:t>
            </a:r>
          </a:p>
          <a:p>
            <a:pPr eaLnBrk="1" hangingPunct="1"/>
            <a:r>
              <a:rPr lang="de-DE" smtClean="0"/>
              <a:t>Walzer, M. (1994): Thick and Thin. Notre Dame: University of Notre Dame Press.</a:t>
            </a:r>
          </a:p>
          <a:p>
            <a:pPr eaLnBrk="1" hangingPunct="1"/>
            <a:r>
              <a:rPr lang="de-DE" smtClean="0"/>
              <a:t>Walzer, M. (1995): Response. In: D. Miller / M. Walzer (eds.): Pluralism, Justice, and Equality. Oxford, pp. 281-297.</a:t>
            </a:r>
          </a:p>
          <a:p>
            <a:pPr eaLnBrk="1" hangingPunct="1"/>
            <a:r>
              <a:rPr lang="de-DE" smtClean="0"/>
              <a:t>Walzer, M. (1999): Vernunft, Politik und Leidenschaft. Frankfurt am Main: Fischer Taschenbuch.</a:t>
            </a:r>
          </a:p>
        </p:txBody>
      </p:sp>
      <p:sp>
        <p:nvSpPr>
          <p:cNvPr id="61443" name="Foliennummernplatzhalter 3"/>
          <p:cNvSpPr>
            <a:spLocks noGrp="1"/>
          </p:cNvSpPr>
          <p:nvPr>
            <p:ph type="sldNum" sz="quarter" idx="10"/>
          </p:nvPr>
        </p:nvSpPr>
        <p:spPr>
          <a:noFill/>
          <a:ln>
            <a:miter lim="800000"/>
            <a:headEnd/>
            <a:tailEnd/>
          </a:ln>
        </p:spPr>
        <p:txBody>
          <a:bodyPr/>
          <a:lstStyle/>
          <a:p>
            <a:fld id="{E4F52B3C-FE8D-4AB7-A566-43880F7DFCFD}" type="slidenum">
              <a:rPr lang="de-DE" smtClean="0">
                <a:ea typeface="ＭＳ Ｐゴシック"/>
                <a:cs typeface="ＭＳ Ｐゴシック"/>
              </a:rPr>
              <a:pPr/>
              <a:t>36</a:t>
            </a:fld>
            <a:r>
              <a:rPr lang="de-DE" smtClean="0">
                <a:ea typeface="ＭＳ Ｐゴシック"/>
                <a:cs typeface="ＭＳ Ｐゴシック"/>
              </a:rPr>
              <a:t> | Security, Ethics, and Justice – M. Nagenborg: Revisting Spheres of Justice	© 2012 Universität Tübingen</a:t>
            </a:r>
          </a:p>
        </p:txBody>
      </p:sp>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4"/>
          <p:cNvSpPr>
            <a:spLocks noChangeArrowheads="1"/>
          </p:cNvSpPr>
          <p:nvPr/>
        </p:nvSpPr>
        <p:spPr bwMode="auto">
          <a:xfrm>
            <a:off x="655638" y="1568450"/>
            <a:ext cx="2778125" cy="2222500"/>
          </a:xfrm>
          <a:prstGeom prst="rect">
            <a:avLst/>
          </a:prstGeom>
          <a:solidFill>
            <a:srgbClr val="99FF33"/>
          </a:solidFill>
          <a:ln w="9525">
            <a:solidFill>
              <a:schemeClr val="tx1"/>
            </a:solidFill>
            <a:miter lim="800000"/>
            <a:headEnd/>
            <a:tailEnd/>
          </a:ln>
        </p:spPr>
        <p:txBody>
          <a:bodyPr wrap="none" anchor="ctr"/>
          <a:lstStyle/>
          <a:p>
            <a:pPr algn="ctr"/>
            <a:r>
              <a:rPr lang="de-DE"/>
              <a:t>Kinship and Love</a:t>
            </a:r>
          </a:p>
        </p:txBody>
      </p:sp>
      <p:sp>
        <p:nvSpPr>
          <p:cNvPr id="19458" name="Rectangle 5"/>
          <p:cNvSpPr>
            <a:spLocks noChangeArrowheads="1"/>
          </p:cNvSpPr>
          <p:nvPr/>
        </p:nvSpPr>
        <p:spPr bwMode="auto">
          <a:xfrm>
            <a:off x="3433763" y="1206500"/>
            <a:ext cx="1892300" cy="2222500"/>
          </a:xfrm>
          <a:prstGeom prst="rect">
            <a:avLst/>
          </a:prstGeom>
          <a:solidFill>
            <a:srgbClr val="FFFF00"/>
          </a:solidFill>
          <a:ln w="9525">
            <a:solidFill>
              <a:schemeClr val="tx1"/>
            </a:solidFill>
            <a:miter lim="800000"/>
            <a:headEnd/>
            <a:tailEnd/>
          </a:ln>
        </p:spPr>
        <p:txBody>
          <a:bodyPr wrap="none" anchor="ctr"/>
          <a:lstStyle/>
          <a:p>
            <a:pPr algn="ctr"/>
            <a:r>
              <a:rPr lang="de-DE"/>
              <a:t>Office</a:t>
            </a:r>
          </a:p>
        </p:txBody>
      </p:sp>
      <p:sp>
        <p:nvSpPr>
          <p:cNvPr id="19459" name="Rectangle 6"/>
          <p:cNvSpPr>
            <a:spLocks noChangeArrowheads="1"/>
          </p:cNvSpPr>
          <p:nvPr/>
        </p:nvSpPr>
        <p:spPr bwMode="auto">
          <a:xfrm>
            <a:off x="4962525" y="2578100"/>
            <a:ext cx="3760788" cy="2222500"/>
          </a:xfrm>
          <a:prstGeom prst="rect">
            <a:avLst/>
          </a:prstGeom>
          <a:solidFill>
            <a:srgbClr val="00CC99"/>
          </a:solidFill>
          <a:ln w="9525">
            <a:solidFill>
              <a:schemeClr val="tx1"/>
            </a:solidFill>
            <a:miter lim="800000"/>
            <a:headEnd/>
            <a:tailEnd/>
          </a:ln>
        </p:spPr>
        <p:txBody>
          <a:bodyPr wrap="none" anchor="ctr"/>
          <a:lstStyle/>
          <a:p>
            <a:pPr algn="ctr"/>
            <a:r>
              <a:rPr lang="de-DE"/>
              <a:t>Free Time</a:t>
            </a:r>
          </a:p>
        </p:txBody>
      </p:sp>
      <p:sp>
        <p:nvSpPr>
          <p:cNvPr id="19460" name="Rectangle 7"/>
          <p:cNvSpPr>
            <a:spLocks noChangeArrowheads="1"/>
          </p:cNvSpPr>
          <p:nvPr/>
        </p:nvSpPr>
        <p:spPr bwMode="auto">
          <a:xfrm>
            <a:off x="2873375" y="3168650"/>
            <a:ext cx="1892300" cy="2222500"/>
          </a:xfrm>
          <a:prstGeom prst="rect">
            <a:avLst/>
          </a:prstGeom>
          <a:solidFill>
            <a:srgbClr val="FF66FF"/>
          </a:solidFill>
          <a:ln w="9525">
            <a:solidFill>
              <a:schemeClr val="tx1"/>
            </a:solidFill>
            <a:miter lim="800000"/>
            <a:headEnd/>
            <a:tailEnd/>
          </a:ln>
        </p:spPr>
        <p:txBody>
          <a:bodyPr wrap="none" anchor="ctr"/>
          <a:lstStyle/>
          <a:p>
            <a:pPr algn="ctr"/>
            <a:r>
              <a:rPr lang="de-DE"/>
              <a:t>Divine Grace</a:t>
            </a:r>
          </a:p>
        </p:txBody>
      </p:sp>
      <p:sp>
        <p:nvSpPr>
          <p:cNvPr id="19461" name="Rectangle 8"/>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Political Power</a:t>
            </a:r>
          </a:p>
        </p:txBody>
      </p:sp>
      <p:sp>
        <p:nvSpPr>
          <p:cNvPr id="19462" name="Rectangle 9"/>
          <p:cNvSpPr>
            <a:spLocks noChangeArrowheads="1"/>
          </p:cNvSpPr>
          <p:nvPr/>
        </p:nvSpPr>
        <p:spPr bwMode="auto">
          <a:xfrm>
            <a:off x="5884863" y="1206500"/>
            <a:ext cx="1892300" cy="2222500"/>
          </a:xfrm>
          <a:prstGeom prst="rect">
            <a:avLst/>
          </a:prstGeom>
          <a:solidFill>
            <a:srgbClr val="66CCFF"/>
          </a:solidFill>
          <a:ln w="9525">
            <a:solidFill>
              <a:schemeClr val="tx1"/>
            </a:solidFill>
            <a:miter lim="800000"/>
            <a:headEnd/>
            <a:tailEnd/>
          </a:ln>
        </p:spPr>
        <p:txBody>
          <a:bodyPr wrap="none" anchor="ctr"/>
          <a:lstStyle/>
          <a:p>
            <a:pPr algn="ctr"/>
            <a:r>
              <a:rPr lang="de-DE"/>
              <a:t>Hard Work</a:t>
            </a:r>
          </a:p>
        </p:txBody>
      </p:sp>
      <p:sp>
        <p:nvSpPr>
          <p:cNvPr id="19463" name="Rectangle 10"/>
          <p:cNvSpPr>
            <a:spLocks noChangeArrowheads="1"/>
          </p:cNvSpPr>
          <p:nvPr/>
        </p:nvSpPr>
        <p:spPr bwMode="auto">
          <a:xfrm>
            <a:off x="444500" y="3689350"/>
            <a:ext cx="2544763" cy="2222500"/>
          </a:xfrm>
          <a:prstGeom prst="rect">
            <a:avLst/>
          </a:prstGeom>
          <a:solidFill>
            <a:schemeClr val="tx2"/>
          </a:solidFill>
          <a:ln w="9525">
            <a:solidFill>
              <a:schemeClr val="tx1"/>
            </a:solidFill>
            <a:miter lim="800000"/>
            <a:headEnd/>
            <a:tailEnd/>
          </a:ln>
        </p:spPr>
        <p:txBody>
          <a:bodyPr wrap="none" anchor="ctr"/>
          <a:lstStyle/>
          <a:p>
            <a:pPr algn="ctr"/>
            <a:r>
              <a:rPr lang="de-DE">
                <a:solidFill>
                  <a:schemeClr val="bg1"/>
                </a:solidFill>
              </a:rPr>
              <a:t>Security and Welfare</a:t>
            </a:r>
          </a:p>
        </p:txBody>
      </p:sp>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Oval 9"/>
          <p:cNvSpPr>
            <a:spLocks noChangeArrowheads="1"/>
          </p:cNvSpPr>
          <p:nvPr/>
        </p:nvSpPr>
        <p:spPr bwMode="auto">
          <a:xfrm>
            <a:off x="312738" y="3689350"/>
            <a:ext cx="2544762" cy="2222500"/>
          </a:xfrm>
          <a:prstGeom prst="ellipse">
            <a:avLst/>
          </a:prstGeom>
          <a:solidFill>
            <a:schemeClr val="tx2"/>
          </a:solidFill>
          <a:ln w="9525">
            <a:solidFill>
              <a:schemeClr val="tx1"/>
            </a:solidFill>
            <a:round/>
            <a:headEnd/>
            <a:tailEnd/>
          </a:ln>
        </p:spPr>
        <p:txBody>
          <a:bodyPr wrap="none" anchor="ctr"/>
          <a:lstStyle/>
          <a:p>
            <a:pPr algn="ctr"/>
            <a:r>
              <a:rPr lang="de-DE">
                <a:solidFill>
                  <a:schemeClr val="bg1"/>
                </a:solidFill>
              </a:rPr>
              <a:t>Security and Welfare</a:t>
            </a:r>
          </a:p>
          <a:p>
            <a:pPr algn="ctr"/>
            <a:endParaRPr lang="de-DE"/>
          </a:p>
        </p:txBody>
      </p:sp>
      <p:sp>
        <p:nvSpPr>
          <p:cNvPr id="20482" name="Rectangle 2"/>
          <p:cNvSpPr>
            <a:spLocks noChangeArrowheads="1"/>
          </p:cNvSpPr>
          <p:nvPr/>
        </p:nvSpPr>
        <p:spPr bwMode="auto">
          <a:xfrm>
            <a:off x="422275" y="1568450"/>
            <a:ext cx="2778125" cy="2222500"/>
          </a:xfrm>
          <a:prstGeom prst="rect">
            <a:avLst/>
          </a:prstGeom>
          <a:solidFill>
            <a:srgbClr val="99FF33"/>
          </a:solidFill>
          <a:ln w="9525">
            <a:solidFill>
              <a:schemeClr val="tx1"/>
            </a:solidFill>
            <a:miter lim="800000"/>
            <a:headEnd/>
            <a:tailEnd/>
          </a:ln>
        </p:spPr>
        <p:txBody>
          <a:bodyPr wrap="none" anchor="ctr"/>
          <a:lstStyle/>
          <a:p>
            <a:pPr algn="ctr"/>
            <a:r>
              <a:rPr lang="de-DE"/>
              <a:t>Kinship and Love</a:t>
            </a:r>
          </a:p>
        </p:txBody>
      </p:sp>
      <p:sp>
        <p:nvSpPr>
          <p:cNvPr id="20483" name="Rectangle 4"/>
          <p:cNvSpPr>
            <a:spLocks noChangeArrowheads="1"/>
          </p:cNvSpPr>
          <p:nvPr/>
        </p:nvSpPr>
        <p:spPr bwMode="auto">
          <a:xfrm>
            <a:off x="4962525" y="2578100"/>
            <a:ext cx="3760788" cy="2222500"/>
          </a:xfrm>
          <a:prstGeom prst="rect">
            <a:avLst/>
          </a:prstGeom>
          <a:solidFill>
            <a:srgbClr val="00CC99"/>
          </a:solidFill>
          <a:ln w="9525">
            <a:solidFill>
              <a:schemeClr val="tx1"/>
            </a:solidFill>
            <a:miter lim="800000"/>
            <a:headEnd/>
            <a:tailEnd/>
          </a:ln>
        </p:spPr>
        <p:txBody>
          <a:bodyPr wrap="none" anchor="ctr"/>
          <a:lstStyle/>
          <a:p>
            <a:pPr algn="ctr"/>
            <a:r>
              <a:rPr lang="de-DE"/>
              <a:t>Free Time</a:t>
            </a:r>
          </a:p>
        </p:txBody>
      </p:sp>
      <p:sp>
        <p:nvSpPr>
          <p:cNvPr id="20484" name="Rectangle 5"/>
          <p:cNvSpPr>
            <a:spLocks noChangeArrowheads="1"/>
          </p:cNvSpPr>
          <p:nvPr/>
        </p:nvSpPr>
        <p:spPr bwMode="auto">
          <a:xfrm>
            <a:off x="2679700" y="3429000"/>
            <a:ext cx="1892300" cy="2222500"/>
          </a:xfrm>
          <a:prstGeom prst="rect">
            <a:avLst/>
          </a:prstGeom>
          <a:solidFill>
            <a:srgbClr val="FF66FF"/>
          </a:solidFill>
          <a:ln w="9525">
            <a:solidFill>
              <a:schemeClr val="tx1"/>
            </a:solidFill>
            <a:miter lim="800000"/>
            <a:headEnd/>
            <a:tailEnd/>
          </a:ln>
        </p:spPr>
        <p:txBody>
          <a:bodyPr wrap="none" anchor="ctr"/>
          <a:lstStyle/>
          <a:p>
            <a:pPr algn="ctr"/>
            <a:r>
              <a:rPr lang="de-DE"/>
              <a:t>Divine Grace</a:t>
            </a:r>
          </a:p>
        </p:txBody>
      </p:sp>
      <p:sp>
        <p:nvSpPr>
          <p:cNvPr id="20485"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Political Power</a:t>
            </a:r>
          </a:p>
        </p:txBody>
      </p:sp>
      <p:sp>
        <p:nvSpPr>
          <p:cNvPr id="20486" name="Oval 11"/>
          <p:cNvSpPr>
            <a:spLocks noChangeArrowheads="1"/>
          </p:cNvSpPr>
          <p:nvPr/>
        </p:nvSpPr>
        <p:spPr bwMode="auto">
          <a:xfrm>
            <a:off x="5884863" y="1206500"/>
            <a:ext cx="1892300" cy="2222500"/>
          </a:xfrm>
          <a:prstGeom prst="ellipse">
            <a:avLst/>
          </a:prstGeom>
          <a:solidFill>
            <a:srgbClr val="66CCFF"/>
          </a:solidFill>
          <a:ln w="9525">
            <a:solidFill>
              <a:schemeClr val="tx1"/>
            </a:solidFill>
            <a:round/>
            <a:headEnd/>
            <a:tailEnd/>
          </a:ln>
        </p:spPr>
        <p:txBody>
          <a:bodyPr wrap="none" anchor="ctr"/>
          <a:lstStyle/>
          <a:p>
            <a:pPr algn="ctr"/>
            <a:r>
              <a:rPr lang="de-DE"/>
              <a:t>Hard Work</a:t>
            </a:r>
          </a:p>
        </p:txBody>
      </p:sp>
      <p:sp>
        <p:nvSpPr>
          <p:cNvPr id="20487" name="Oval 12"/>
          <p:cNvSpPr>
            <a:spLocks noChangeArrowheads="1"/>
          </p:cNvSpPr>
          <p:nvPr/>
        </p:nvSpPr>
        <p:spPr bwMode="auto">
          <a:xfrm>
            <a:off x="2873375" y="1206500"/>
            <a:ext cx="2608263" cy="2222500"/>
          </a:xfrm>
          <a:prstGeom prst="ellipse">
            <a:avLst/>
          </a:prstGeom>
          <a:solidFill>
            <a:srgbClr val="FFFF00"/>
          </a:solidFill>
          <a:ln w="9525">
            <a:solidFill>
              <a:schemeClr val="tx1"/>
            </a:solidFill>
            <a:round/>
            <a:headEnd/>
            <a:tailEnd/>
          </a:ln>
        </p:spPr>
        <p:txBody>
          <a:bodyPr wrap="none" anchor="ctr"/>
          <a:lstStyle/>
          <a:p>
            <a:pPr algn="ctr"/>
            <a:r>
              <a:rPr lang="de-DE"/>
              <a:t>Office</a:t>
            </a:r>
          </a:p>
        </p:txBody>
      </p:sp>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444500" y="1466850"/>
            <a:ext cx="2428875" cy="2222500"/>
          </a:xfrm>
          <a:prstGeom prst="rect">
            <a:avLst/>
          </a:prstGeom>
          <a:solidFill>
            <a:srgbClr val="99FF33"/>
          </a:solidFill>
          <a:ln w="9525">
            <a:solidFill>
              <a:schemeClr val="tx1"/>
            </a:solidFill>
            <a:miter lim="800000"/>
            <a:headEnd/>
            <a:tailEnd/>
          </a:ln>
        </p:spPr>
        <p:txBody>
          <a:bodyPr wrap="none" anchor="ctr"/>
          <a:lstStyle/>
          <a:p>
            <a:pPr algn="ctr"/>
            <a:r>
              <a:rPr lang="de-DE"/>
              <a:t>Kinship and Love</a:t>
            </a:r>
          </a:p>
        </p:txBody>
      </p:sp>
      <p:sp>
        <p:nvSpPr>
          <p:cNvPr id="21506" name="Rectangle 3"/>
          <p:cNvSpPr>
            <a:spLocks noChangeArrowheads="1"/>
          </p:cNvSpPr>
          <p:nvPr/>
        </p:nvSpPr>
        <p:spPr bwMode="auto">
          <a:xfrm>
            <a:off x="2873375" y="1466850"/>
            <a:ext cx="1892300" cy="2222500"/>
          </a:xfrm>
          <a:prstGeom prst="rect">
            <a:avLst/>
          </a:prstGeom>
          <a:solidFill>
            <a:srgbClr val="FFFF00"/>
          </a:solidFill>
          <a:ln w="9525">
            <a:solidFill>
              <a:schemeClr val="tx1"/>
            </a:solidFill>
            <a:miter lim="800000"/>
            <a:headEnd/>
            <a:tailEnd/>
          </a:ln>
        </p:spPr>
        <p:txBody>
          <a:bodyPr wrap="none" anchor="ctr"/>
          <a:lstStyle/>
          <a:p>
            <a:pPr algn="ctr"/>
            <a:r>
              <a:rPr lang="de-DE"/>
              <a:t>Office</a:t>
            </a:r>
          </a:p>
        </p:txBody>
      </p:sp>
      <p:sp>
        <p:nvSpPr>
          <p:cNvPr id="21507" name="Rectangle 4"/>
          <p:cNvSpPr>
            <a:spLocks noChangeArrowheads="1"/>
          </p:cNvSpPr>
          <p:nvPr/>
        </p:nvSpPr>
        <p:spPr bwMode="auto">
          <a:xfrm>
            <a:off x="6657975" y="1466850"/>
            <a:ext cx="2058988" cy="4445000"/>
          </a:xfrm>
          <a:prstGeom prst="rect">
            <a:avLst/>
          </a:prstGeom>
          <a:solidFill>
            <a:srgbClr val="00CC99"/>
          </a:solidFill>
          <a:ln w="9525">
            <a:solidFill>
              <a:schemeClr val="tx1"/>
            </a:solidFill>
            <a:miter lim="800000"/>
            <a:headEnd/>
            <a:tailEnd/>
          </a:ln>
        </p:spPr>
        <p:txBody>
          <a:bodyPr wrap="none" anchor="ctr"/>
          <a:lstStyle/>
          <a:p>
            <a:pPr algn="ctr"/>
            <a:r>
              <a:rPr lang="de-DE"/>
              <a:t>Free Time</a:t>
            </a:r>
          </a:p>
        </p:txBody>
      </p:sp>
      <p:sp>
        <p:nvSpPr>
          <p:cNvPr id="21508" name="Rectangle 5"/>
          <p:cNvSpPr>
            <a:spLocks noChangeArrowheads="1"/>
          </p:cNvSpPr>
          <p:nvPr/>
        </p:nvSpPr>
        <p:spPr bwMode="auto">
          <a:xfrm>
            <a:off x="2873375" y="3689350"/>
            <a:ext cx="1892300" cy="2222500"/>
          </a:xfrm>
          <a:prstGeom prst="rect">
            <a:avLst/>
          </a:prstGeom>
          <a:solidFill>
            <a:srgbClr val="FF66FF"/>
          </a:solidFill>
          <a:ln w="9525">
            <a:solidFill>
              <a:schemeClr val="tx1"/>
            </a:solidFill>
            <a:miter lim="800000"/>
            <a:headEnd/>
            <a:tailEnd/>
          </a:ln>
        </p:spPr>
        <p:txBody>
          <a:bodyPr wrap="none" anchor="ctr"/>
          <a:lstStyle/>
          <a:p>
            <a:pPr algn="ctr"/>
            <a:r>
              <a:rPr lang="de-DE"/>
              <a:t>Divine Grace</a:t>
            </a:r>
          </a:p>
        </p:txBody>
      </p:sp>
      <p:sp>
        <p:nvSpPr>
          <p:cNvPr id="21509" name="Rectangle 6"/>
          <p:cNvSpPr>
            <a:spLocks noChangeArrowheads="1"/>
          </p:cNvSpPr>
          <p:nvPr/>
        </p:nvSpPr>
        <p:spPr bwMode="auto">
          <a:xfrm>
            <a:off x="4765675"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Political Power</a:t>
            </a:r>
          </a:p>
        </p:txBody>
      </p:sp>
      <p:sp>
        <p:nvSpPr>
          <p:cNvPr id="21510" name="Rectangle 7"/>
          <p:cNvSpPr>
            <a:spLocks noChangeArrowheads="1"/>
          </p:cNvSpPr>
          <p:nvPr/>
        </p:nvSpPr>
        <p:spPr bwMode="auto">
          <a:xfrm>
            <a:off x="4765675" y="1466850"/>
            <a:ext cx="1892300" cy="2222500"/>
          </a:xfrm>
          <a:prstGeom prst="rect">
            <a:avLst/>
          </a:prstGeom>
          <a:solidFill>
            <a:srgbClr val="66CCFF"/>
          </a:solidFill>
          <a:ln w="9525">
            <a:solidFill>
              <a:schemeClr val="tx1"/>
            </a:solidFill>
            <a:miter lim="800000"/>
            <a:headEnd/>
            <a:tailEnd/>
          </a:ln>
        </p:spPr>
        <p:txBody>
          <a:bodyPr wrap="none" anchor="ctr"/>
          <a:lstStyle/>
          <a:p>
            <a:pPr algn="ctr"/>
            <a:r>
              <a:rPr lang="de-DE"/>
              <a:t>Hard Work</a:t>
            </a:r>
          </a:p>
        </p:txBody>
      </p:sp>
      <p:sp>
        <p:nvSpPr>
          <p:cNvPr id="21511" name="Rectangle 8"/>
          <p:cNvSpPr>
            <a:spLocks noChangeArrowheads="1"/>
          </p:cNvSpPr>
          <p:nvPr/>
        </p:nvSpPr>
        <p:spPr bwMode="auto">
          <a:xfrm>
            <a:off x="444500" y="3689350"/>
            <a:ext cx="2428875" cy="2222500"/>
          </a:xfrm>
          <a:prstGeom prst="rect">
            <a:avLst/>
          </a:prstGeom>
          <a:solidFill>
            <a:schemeClr val="tx2"/>
          </a:solidFill>
          <a:ln w="9525">
            <a:solidFill>
              <a:schemeClr val="tx1"/>
            </a:solidFill>
            <a:miter lim="800000"/>
            <a:headEnd/>
            <a:tailEnd/>
          </a:ln>
        </p:spPr>
        <p:txBody>
          <a:bodyPr wrap="none" anchor="ctr"/>
          <a:lstStyle/>
          <a:p>
            <a:pPr algn="ctr"/>
            <a:r>
              <a:rPr lang="de-DE">
                <a:solidFill>
                  <a:schemeClr val="bg1"/>
                </a:solidFill>
              </a:rPr>
              <a:t>Security and Welfare</a:t>
            </a:r>
          </a:p>
        </p:txBody>
      </p:sp>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655638" y="1568450"/>
            <a:ext cx="2778125" cy="2222500"/>
          </a:xfrm>
          <a:prstGeom prst="rect">
            <a:avLst/>
          </a:prstGeom>
          <a:solidFill>
            <a:srgbClr val="99FF33"/>
          </a:solidFill>
          <a:ln w="9525">
            <a:solidFill>
              <a:schemeClr val="tx1"/>
            </a:solidFill>
            <a:miter lim="800000"/>
            <a:headEnd/>
            <a:tailEnd/>
          </a:ln>
        </p:spPr>
        <p:txBody>
          <a:bodyPr wrap="none" anchor="ctr"/>
          <a:lstStyle/>
          <a:p>
            <a:pPr algn="ctr"/>
            <a:r>
              <a:rPr lang="de-DE"/>
              <a:t>Kinship and Love</a:t>
            </a:r>
          </a:p>
        </p:txBody>
      </p:sp>
      <p:sp>
        <p:nvSpPr>
          <p:cNvPr id="22530" name="Rectangle 3"/>
          <p:cNvSpPr>
            <a:spLocks noChangeArrowheads="1"/>
          </p:cNvSpPr>
          <p:nvPr/>
        </p:nvSpPr>
        <p:spPr bwMode="auto">
          <a:xfrm>
            <a:off x="3433763" y="1206500"/>
            <a:ext cx="1892300" cy="2222500"/>
          </a:xfrm>
          <a:prstGeom prst="rect">
            <a:avLst/>
          </a:prstGeom>
          <a:solidFill>
            <a:srgbClr val="FFFF00"/>
          </a:solidFill>
          <a:ln w="9525">
            <a:solidFill>
              <a:schemeClr val="tx1"/>
            </a:solidFill>
            <a:miter lim="800000"/>
            <a:headEnd/>
            <a:tailEnd/>
          </a:ln>
        </p:spPr>
        <p:txBody>
          <a:bodyPr wrap="none" anchor="ctr"/>
          <a:lstStyle/>
          <a:p>
            <a:pPr algn="ctr"/>
            <a:r>
              <a:rPr lang="de-DE"/>
              <a:t>Office</a:t>
            </a:r>
          </a:p>
        </p:txBody>
      </p:sp>
      <p:sp>
        <p:nvSpPr>
          <p:cNvPr id="22531" name="Rectangle 4"/>
          <p:cNvSpPr>
            <a:spLocks noChangeArrowheads="1"/>
          </p:cNvSpPr>
          <p:nvPr/>
        </p:nvSpPr>
        <p:spPr bwMode="auto">
          <a:xfrm>
            <a:off x="4962525" y="2578100"/>
            <a:ext cx="3760788" cy="2222500"/>
          </a:xfrm>
          <a:prstGeom prst="rect">
            <a:avLst/>
          </a:prstGeom>
          <a:solidFill>
            <a:srgbClr val="00CC99"/>
          </a:solidFill>
          <a:ln w="9525">
            <a:solidFill>
              <a:schemeClr val="tx1"/>
            </a:solidFill>
            <a:miter lim="800000"/>
            <a:headEnd/>
            <a:tailEnd/>
          </a:ln>
        </p:spPr>
        <p:txBody>
          <a:bodyPr wrap="none" anchor="ctr"/>
          <a:lstStyle/>
          <a:p>
            <a:pPr algn="ctr"/>
            <a:r>
              <a:rPr lang="de-DE"/>
              <a:t>Free Time</a:t>
            </a:r>
          </a:p>
        </p:txBody>
      </p:sp>
      <p:sp>
        <p:nvSpPr>
          <p:cNvPr id="22532" name="Rectangle 5"/>
          <p:cNvSpPr>
            <a:spLocks noChangeArrowheads="1"/>
          </p:cNvSpPr>
          <p:nvPr/>
        </p:nvSpPr>
        <p:spPr bwMode="auto">
          <a:xfrm>
            <a:off x="2873375" y="3168650"/>
            <a:ext cx="1892300" cy="2222500"/>
          </a:xfrm>
          <a:prstGeom prst="rect">
            <a:avLst/>
          </a:prstGeom>
          <a:solidFill>
            <a:srgbClr val="FF66FF"/>
          </a:solidFill>
          <a:ln w="9525">
            <a:solidFill>
              <a:schemeClr val="tx1"/>
            </a:solidFill>
            <a:miter lim="800000"/>
            <a:headEnd/>
            <a:tailEnd/>
          </a:ln>
        </p:spPr>
        <p:txBody>
          <a:bodyPr wrap="none" anchor="ctr"/>
          <a:lstStyle/>
          <a:p>
            <a:pPr algn="ctr"/>
            <a:r>
              <a:rPr lang="de-DE"/>
              <a:t>Divine Grace</a:t>
            </a:r>
          </a:p>
        </p:txBody>
      </p:sp>
      <p:sp>
        <p:nvSpPr>
          <p:cNvPr id="22533"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Political Power</a:t>
            </a:r>
          </a:p>
        </p:txBody>
      </p:sp>
      <p:sp>
        <p:nvSpPr>
          <p:cNvPr id="22534" name="Rectangle 7"/>
          <p:cNvSpPr>
            <a:spLocks noChangeArrowheads="1"/>
          </p:cNvSpPr>
          <p:nvPr/>
        </p:nvSpPr>
        <p:spPr bwMode="auto">
          <a:xfrm>
            <a:off x="5884863" y="1206500"/>
            <a:ext cx="1892300" cy="2222500"/>
          </a:xfrm>
          <a:prstGeom prst="rect">
            <a:avLst/>
          </a:prstGeom>
          <a:solidFill>
            <a:srgbClr val="66CCFF"/>
          </a:solidFill>
          <a:ln w="9525">
            <a:solidFill>
              <a:schemeClr val="tx1"/>
            </a:solidFill>
            <a:miter lim="800000"/>
            <a:headEnd/>
            <a:tailEnd/>
          </a:ln>
        </p:spPr>
        <p:txBody>
          <a:bodyPr wrap="none" anchor="ctr"/>
          <a:lstStyle/>
          <a:p>
            <a:pPr algn="ctr"/>
            <a:r>
              <a:rPr lang="de-DE"/>
              <a:t>Hard Work</a:t>
            </a:r>
          </a:p>
        </p:txBody>
      </p:sp>
      <p:sp>
        <p:nvSpPr>
          <p:cNvPr id="22535" name="Rectangle 8"/>
          <p:cNvSpPr>
            <a:spLocks noChangeArrowheads="1"/>
          </p:cNvSpPr>
          <p:nvPr/>
        </p:nvSpPr>
        <p:spPr bwMode="auto">
          <a:xfrm>
            <a:off x="444500" y="3689350"/>
            <a:ext cx="2544763" cy="2222500"/>
          </a:xfrm>
          <a:prstGeom prst="rect">
            <a:avLst/>
          </a:prstGeom>
          <a:solidFill>
            <a:schemeClr val="tx2"/>
          </a:solidFill>
          <a:ln w="9525">
            <a:solidFill>
              <a:schemeClr val="tx1"/>
            </a:solidFill>
            <a:miter lim="800000"/>
            <a:headEnd/>
            <a:tailEnd/>
          </a:ln>
        </p:spPr>
        <p:txBody>
          <a:bodyPr wrap="none" anchor="ctr"/>
          <a:lstStyle/>
          <a:p>
            <a:pPr algn="ctr"/>
            <a:r>
              <a:rPr lang="de-DE">
                <a:solidFill>
                  <a:schemeClr val="bg1"/>
                </a:solidFill>
              </a:rPr>
              <a:t>Security and Welfare</a:t>
            </a:r>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ChangeArrowheads="1"/>
          </p:cNvSpPr>
          <p:nvPr/>
        </p:nvSpPr>
        <p:spPr bwMode="auto">
          <a:xfrm>
            <a:off x="655638" y="1568450"/>
            <a:ext cx="2778125" cy="2222500"/>
          </a:xfrm>
          <a:prstGeom prst="rect">
            <a:avLst/>
          </a:prstGeom>
          <a:solidFill>
            <a:srgbClr val="99FF33"/>
          </a:solidFill>
          <a:ln w="9525">
            <a:solidFill>
              <a:schemeClr val="tx1"/>
            </a:solidFill>
            <a:miter lim="800000"/>
            <a:headEnd/>
            <a:tailEnd/>
          </a:ln>
        </p:spPr>
        <p:txBody>
          <a:bodyPr wrap="none" anchor="ctr"/>
          <a:lstStyle/>
          <a:p>
            <a:pPr algn="ctr"/>
            <a:r>
              <a:rPr lang="de-DE"/>
              <a:t>Education</a:t>
            </a:r>
          </a:p>
        </p:txBody>
      </p:sp>
      <p:sp>
        <p:nvSpPr>
          <p:cNvPr id="23554" name="Rectangle 3"/>
          <p:cNvSpPr>
            <a:spLocks noChangeArrowheads="1"/>
          </p:cNvSpPr>
          <p:nvPr/>
        </p:nvSpPr>
        <p:spPr bwMode="auto">
          <a:xfrm>
            <a:off x="3433763" y="1206500"/>
            <a:ext cx="1892300" cy="2222500"/>
          </a:xfrm>
          <a:prstGeom prst="rect">
            <a:avLst/>
          </a:prstGeom>
          <a:solidFill>
            <a:srgbClr val="FFFF00"/>
          </a:solidFill>
          <a:ln w="9525">
            <a:solidFill>
              <a:schemeClr val="tx1"/>
            </a:solidFill>
            <a:miter lim="800000"/>
            <a:headEnd/>
            <a:tailEnd/>
          </a:ln>
        </p:spPr>
        <p:txBody>
          <a:bodyPr wrap="none" anchor="ctr"/>
          <a:lstStyle/>
          <a:p>
            <a:pPr algn="ctr"/>
            <a:r>
              <a:rPr lang="de-DE"/>
              <a:t>Office</a:t>
            </a:r>
          </a:p>
        </p:txBody>
      </p:sp>
      <p:sp>
        <p:nvSpPr>
          <p:cNvPr id="23555" name="Rectangle 4"/>
          <p:cNvSpPr>
            <a:spLocks noChangeArrowheads="1"/>
          </p:cNvSpPr>
          <p:nvPr/>
        </p:nvSpPr>
        <p:spPr bwMode="auto">
          <a:xfrm>
            <a:off x="4962525" y="2578100"/>
            <a:ext cx="3760788" cy="2222500"/>
          </a:xfrm>
          <a:prstGeom prst="rect">
            <a:avLst/>
          </a:prstGeom>
          <a:solidFill>
            <a:srgbClr val="00CC99"/>
          </a:solidFill>
          <a:ln w="9525">
            <a:solidFill>
              <a:schemeClr val="tx1"/>
            </a:solidFill>
            <a:miter lim="800000"/>
            <a:headEnd/>
            <a:tailEnd/>
          </a:ln>
        </p:spPr>
        <p:txBody>
          <a:bodyPr wrap="none" anchor="ctr"/>
          <a:lstStyle/>
          <a:p>
            <a:pPr algn="ctr"/>
            <a:r>
              <a:rPr lang="de-DE"/>
              <a:t>Free Time</a:t>
            </a:r>
          </a:p>
        </p:txBody>
      </p:sp>
      <p:sp>
        <p:nvSpPr>
          <p:cNvPr id="23556" name="Rectangle 5"/>
          <p:cNvSpPr>
            <a:spLocks noChangeArrowheads="1"/>
          </p:cNvSpPr>
          <p:nvPr/>
        </p:nvSpPr>
        <p:spPr bwMode="auto">
          <a:xfrm>
            <a:off x="2873375" y="3168650"/>
            <a:ext cx="1892300" cy="2222500"/>
          </a:xfrm>
          <a:prstGeom prst="rect">
            <a:avLst/>
          </a:prstGeom>
          <a:solidFill>
            <a:srgbClr val="FF66FF"/>
          </a:solidFill>
          <a:ln w="9525">
            <a:solidFill>
              <a:schemeClr val="tx1"/>
            </a:solidFill>
            <a:miter lim="800000"/>
            <a:headEnd/>
            <a:tailEnd/>
          </a:ln>
        </p:spPr>
        <p:txBody>
          <a:bodyPr wrap="none" anchor="ctr"/>
          <a:lstStyle/>
          <a:p>
            <a:pPr algn="ctr"/>
            <a:r>
              <a:rPr lang="de-DE"/>
              <a:t>Hard Work</a:t>
            </a:r>
          </a:p>
        </p:txBody>
      </p:sp>
      <p:sp>
        <p:nvSpPr>
          <p:cNvPr id="23557" name="Rectangle 6"/>
          <p:cNvSpPr>
            <a:spLocks noChangeArrowheads="1"/>
          </p:cNvSpPr>
          <p:nvPr/>
        </p:nvSpPr>
        <p:spPr bwMode="auto">
          <a:xfrm>
            <a:off x="4572000" y="3689350"/>
            <a:ext cx="1892300" cy="2222500"/>
          </a:xfrm>
          <a:prstGeom prst="rect">
            <a:avLst/>
          </a:prstGeom>
          <a:solidFill>
            <a:srgbClr val="FF0000"/>
          </a:solidFill>
          <a:ln w="9525">
            <a:solidFill>
              <a:schemeClr val="tx1"/>
            </a:solidFill>
            <a:miter lim="800000"/>
            <a:headEnd/>
            <a:tailEnd/>
          </a:ln>
        </p:spPr>
        <p:txBody>
          <a:bodyPr wrap="none" anchor="ctr"/>
          <a:lstStyle/>
          <a:p>
            <a:pPr algn="ctr"/>
            <a:r>
              <a:rPr lang="de-DE"/>
              <a:t>Market</a:t>
            </a:r>
          </a:p>
        </p:txBody>
      </p:sp>
      <p:sp>
        <p:nvSpPr>
          <p:cNvPr id="23558" name="Rectangle 7"/>
          <p:cNvSpPr>
            <a:spLocks noChangeArrowheads="1"/>
          </p:cNvSpPr>
          <p:nvPr/>
        </p:nvSpPr>
        <p:spPr bwMode="auto">
          <a:xfrm>
            <a:off x="5884863" y="1206500"/>
            <a:ext cx="1892300" cy="2222500"/>
          </a:xfrm>
          <a:prstGeom prst="rect">
            <a:avLst/>
          </a:prstGeom>
          <a:solidFill>
            <a:srgbClr val="66CCFF"/>
          </a:solidFill>
          <a:ln w="9525">
            <a:solidFill>
              <a:schemeClr val="tx1"/>
            </a:solidFill>
            <a:miter lim="800000"/>
            <a:headEnd/>
            <a:tailEnd/>
          </a:ln>
        </p:spPr>
        <p:txBody>
          <a:bodyPr wrap="none" anchor="ctr"/>
          <a:lstStyle/>
          <a:p>
            <a:pPr algn="ctr"/>
            <a:r>
              <a:rPr lang="de-DE"/>
              <a:t>Healthcare</a:t>
            </a:r>
          </a:p>
        </p:txBody>
      </p:sp>
      <p:sp>
        <p:nvSpPr>
          <p:cNvPr id="23559" name="Rectangle 8"/>
          <p:cNvSpPr>
            <a:spLocks noChangeArrowheads="1"/>
          </p:cNvSpPr>
          <p:nvPr/>
        </p:nvSpPr>
        <p:spPr bwMode="auto">
          <a:xfrm>
            <a:off x="444500" y="3689350"/>
            <a:ext cx="2544763" cy="2222500"/>
          </a:xfrm>
          <a:prstGeom prst="rect">
            <a:avLst/>
          </a:prstGeom>
          <a:solidFill>
            <a:schemeClr val="tx2"/>
          </a:solidFill>
          <a:ln w="9525">
            <a:solidFill>
              <a:schemeClr val="tx1"/>
            </a:solidFill>
            <a:miter lim="800000"/>
            <a:headEnd/>
            <a:tailEnd/>
          </a:ln>
        </p:spPr>
        <p:txBody>
          <a:bodyPr wrap="none" anchor="ctr"/>
          <a:lstStyle/>
          <a:p>
            <a:pPr algn="ctr"/>
            <a:r>
              <a:rPr lang="de-DE">
                <a:solidFill>
                  <a:schemeClr val="bg1"/>
                </a:solidFill>
              </a:rPr>
              <a:t>Security</a:t>
            </a:r>
          </a:p>
        </p:txBody>
      </p:sp>
    </p:spTree>
  </p:cSld>
  <p:clrMapOvr>
    <a:masterClrMapping/>
  </p:clrMapOvr>
  <p:transition>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ChangeArrowheads="1"/>
          </p:cNvSpPr>
          <p:nvPr/>
        </p:nvSpPr>
        <p:spPr bwMode="auto">
          <a:xfrm>
            <a:off x="655638" y="1568450"/>
            <a:ext cx="2778125" cy="2222500"/>
          </a:xfrm>
          <a:prstGeom prst="rect">
            <a:avLst/>
          </a:prstGeom>
          <a:solidFill>
            <a:schemeClr val="accent1"/>
          </a:solidFill>
          <a:ln w="9525">
            <a:solidFill>
              <a:schemeClr val="tx1"/>
            </a:solidFill>
            <a:miter lim="800000"/>
            <a:headEnd/>
            <a:tailEnd/>
          </a:ln>
        </p:spPr>
        <p:txBody>
          <a:bodyPr wrap="none" anchor="ctr"/>
          <a:lstStyle/>
          <a:p>
            <a:pPr algn="ctr"/>
            <a:r>
              <a:rPr lang="de-DE"/>
              <a:t>Education</a:t>
            </a:r>
          </a:p>
        </p:txBody>
      </p:sp>
      <p:sp>
        <p:nvSpPr>
          <p:cNvPr id="24578" name="Rectangle 3"/>
          <p:cNvSpPr>
            <a:spLocks noChangeArrowheads="1"/>
          </p:cNvSpPr>
          <p:nvPr/>
        </p:nvSpPr>
        <p:spPr bwMode="auto">
          <a:xfrm>
            <a:off x="3433763" y="120650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Office</a:t>
            </a:r>
          </a:p>
        </p:txBody>
      </p:sp>
      <p:sp>
        <p:nvSpPr>
          <p:cNvPr id="24579" name="Rectangle 4"/>
          <p:cNvSpPr>
            <a:spLocks noChangeArrowheads="1"/>
          </p:cNvSpPr>
          <p:nvPr/>
        </p:nvSpPr>
        <p:spPr bwMode="auto">
          <a:xfrm>
            <a:off x="4962525" y="2578100"/>
            <a:ext cx="3760788" cy="2222500"/>
          </a:xfrm>
          <a:prstGeom prst="rect">
            <a:avLst/>
          </a:prstGeom>
          <a:solidFill>
            <a:schemeClr val="accent1"/>
          </a:solidFill>
          <a:ln w="9525">
            <a:solidFill>
              <a:schemeClr val="tx1"/>
            </a:solidFill>
            <a:miter lim="800000"/>
            <a:headEnd/>
            <a:tailEnd/>
          </a:ln>
        </p:spPr>
        <p:txBody>
          <a:bodyPr wrap="none" anchor="ctr"/>
          <a:lstStyle/>
          <a:p>
            <a:pPr algn="ctr"/>
            <a:r>
              <a:rPr lang="de-DE"/>
              <a:t>Free Time</a:t>
            </a:r>
          </a:p>
        </p:txBody>
      </p:sp>
      <p:sp>
        <p:nvSpPr>
          <p:cNvPr id="24580" name="Rectangle 5"/>
          <p:cNvSpPr>
            <a:spLocks noChangeArrowheads="1"/>
          </p:cNvSpPr>
          <p:nvPr/>
        </p:nvSpPr>
        <p:spPr bwMode="auto">
          <a:xfrm>
            <a:off x="2873375" y="31686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Hard Work</a:t>
            </a:r>
          </a:p>
        </p:txBody>
      </p:sp>
      <p:sp>
        <p:nvSpPr>
          <p:cNvPr id="24581" name="Rectangle 6"/>
          <p:cNvSpPr>
            <a:spLocks noChangeArrowheads="1"/>
          </p:cNvSpPr>
          <p:nvPr/>
        </p:nvSpPr>
        <p:spPr bwMode="auto">
          <a:xfrm>
            <a:off x="4572000" y="3689350"/>
            <a:ext cx="1892300" cy="2222500"/>
          </a:xfrm>
          <a:prstGeom prst="rect">
            <a:avLst/>
          </a:prstGeom>
          <a:solidFill>
            <a:schemeClr val="accent1"/>
          </a:solidFill>
          <a:ln w="9525">
            <a:solidFill>
              <a:schemeClr val="tx1"/>
            </a:solidFill>
            <a:miter lim="800000"/>
            <a:headEnd/>
            <a:tailEnd/>
          </a:ln>
        </p:spPr>
        <p:txBody>
          <a:bodyPr wrap="none" anchor="ctr"/>
          <a:lstStyle/>
          <a:p>
            <a:pPr algn="ctr"/>
            <a:r>
              <a:rPr lang="de-DE"/>
              <a:t>Market</a:t>
            </a:r>
          </a:p>
        </p:txBody>
      </p:sp>
      <p:sp>
        <p:nvSpPr>
          <p:cNvPr id="24582" name="Rectangle 7"/>
          <p:cNvSpPr>
            <a:spLocks noChangeArrowheads="1"/>
          </p:cNvSpPr>
          <p:nvPr/>
        </p:nvSpPr>
        <p:spPr bwMode="auto">
          <a:xfrm>
            <a:off x="5884863" y="1206500"/>
            <a:ext cx="1892300" cy="2222500"/>
          </a:xfrm>
          <a:prstGeom prst="rect">
            <a:avLst/>
          </a:prstGeom>
          <a:solidFill>
            <a:srgbClr val="66CCFF"/>
          </a:solidFill>
          <a:ln w="9525">
            <a:solidFill>
              <a:schemeClr val="tx1"/>
            </a:solidFill>
            <a:miter lim="800000"/>
            <a:headEnd/>
            <a:tailEnd/>
          </a:ln>
        </p:spPr>
        <p:txBody>
          <a:bodyPr wrap="none" anchor="ctr"/>
          <a:lstStyle/>
          <a:p>
            <a:pPr algn="ctr"/>
            <a:r>
              <a:rPr lang="de-DE"/>
              <a:t>Healthcare</a:t>
            </a:r>
          </a:p>
        </p:txBody>
      </p:sp>
      <p:sp>
        <p:nvSpPr>
          <p:cNvPr id="24583" name="Rectangle 8"/>
          <p:cNvSpPr>
            <a:spLocks noChangeArrowheads="1"/>
          </p:cNvSpPr>
          <p:nvPr/>
        </p:nvSpPr>
        <p:spPr bwMode="auto">
          <a:xfrm>
            <a:off x="444500" y="3689350"/>
            <a:ext cx="2544763" cy="2222500"/>
          </a:xfrm>
          <a:prstGeom prst="rect">
            <a:avLst/>
          </a:prstGeom>
          <a:solidFill>
            <a:schemeClr val="accent1"/>
          </a:solidFill>
          <a:ln w="9525">
            <a:solidFill>
              <a:schemeClr val="tx1"/>
            </a:solidFill>
            <a:miter lim="800000"/>
            <a:headEnd/>
            <a:tailEnd/>
          </a:ln>
        </p:spPr>
        <p:txBody>
          <a:bodyPr wrap="none" anchor="ctr"/>
          <a:lstStyle/>
          <a:p>
            <a:pPr algn="ctr"/>
            <a:r>
              <a:rPr lang="de-DE"/>
              <a:t>Security</a:t>
            </a:r>
          </a:p>
        </p:txBody>
      </p:sp>
    </p:spTree>
  </p:cSld>
  <p:clrMapOvr>
    <a:masterClrMapping/>
  </p:clrMapOvr>
  <p:transition>
    <p:randomBar dir="vert"/>
  </p:transition>
  <p:timing>
    <p:tnLst>
      <p:par>
        <p:cTn id="1" dur="indefinite" restart="never" nodeType="tmRoot"/>
      </p:par>
    </p:tnLst>
  </p:timing>
</p:sld>
</file>

<file path=ppt/theme/theme1.xml><?xml version="1.0" encoding="utf-8"?>
<a:theme xmlns:a="http://schemas.openxmlformats.org/drawingml/2006/main" name="UT_pptmaster_phil">
  <a:themeElements>
    <a:clrScheme name="UT_TITEL 1">
      <a:dk1>
        <a:srgbClr val="333333"/>
      </a:dk1>
      <a:lt1>
        <a:srgbClr val="FFFFFF"/>
      </a:lt1>
      <a:dk2>
        <a:srgbClr val="A51E37"/>
      </a:dk2>
      <a:lt2>
        <a:srgbClr val="2D2015"/>
      </a:lt2>
      <a:accent1>
        <a:srgbClr val="ADB3B7"/>
      </a:accent1>
      <a:accent2>
        <a:srgbClr val="B4A069"/>
      </a:accent2>
      <a:accent3>
        <a:srgbClr val="FFFFFF"/>
      </a:accent3>
      <a:accent4>
        <a:srgbClr val="2A2A2A"/>
      </a:accent4>
      <a:accent5>
        <a:srgbClr val="D3D6D8"/>
      </a:accent5>
      <a:accent6>
        <a:srgbClr val="A3915E"/>
      </a:accent6>
      <a:hlink>
        <a:srgbClr val="32414B"/>
      </a:hlink>
      <a:folHlink>
        <a:srgbClr val="A51E37"/>
      </a:folHlink>
    </a:clrScheme>
    <a:fontScheme name="UT_TITEL">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UT_TITEL 1">
        <a:dk1>
          <a:srgbClr val="333333"/>
        </a:dk1>
        <a:lt1>
          <a:srgbClr val="FFFFFF"/>
        </a:lt1>
        <a:dk2>
          <a:srgbClr val="A51E37"/>
        </a:dk2>
        <a:lt2>
          <a:srgbClr val="2D2015"/>
        </a:lt2>
        <a:accent1>
          <a:srgbClr val="ADB3B7"/>
        </a:accent1>
        <a:accent2>
          <a:srgbClr val="B4A069"/>
        </a:accent2>
        <a:accent3>
          <a:srgbClr val="FFFFFF"/>
        </a:accent3>
        <a:accent4>
          <a:srgbClr val="2A2A2A"/>
        </a:accent4>
        <a:accent5>
          <a:srgbClr val="D3D6D8"/>
        </a:accent5>
        <a:accent6>
          <a:srgbClr val="A3915E"/>
        </a:accent6>
        <a:hlink>
          <a:srgbClr val="32414B"/>
        </a:hlink>
        <a:folHlink>
          <a:srgbClr val="A51E3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UT_pptmaster_phil.pot</Template>
  <TotalTime>0</TotalTime>
  <Words>1655</Words>
  <Application>Microsoft Office PowerPoint</Application>
  <PresentationFormat>On-screen Show (4:3)</PresentationFormat>
  <Paragraphs>225</Paragraphs>
  <Slides>36</Slides>
  <Notes>10</Notes>
  <HiddenSlides>0</HiddenSlides>
  <MMClips>0</MMClips>
  <ScaleCrop>false</ScaleCrop>
  <HeadingPairs>
    <vt:vector size="6" baseType="variant">
      <vt:variant>
        <vt:lpstr>Verwendete Schriftarten</vt:lpstr>
      </vt:variant>
      <vt:variant>
        <vt:i4>3</vt:i4>
      </vt:variant>
      <vt:variant>
        <vt:lpstr>Entwurfsvorlage</vt:lpstr>
      </vt:variant>
      <vt:variant>
        <vt:i4>11</vt:i4>
      </vt:variant>
      <vt:variant>
        <vt:lpstr>Folientitel</vt:lpstr>
      </vt:variant>
      <vt:variant>
        <vt:i4>36</vt:i4>
      </vt:variant>
    </vt:vector>
  </HeadingPairs>
  <TitlesOfParts>
    <vt:vector size="50" baseType="lpstr">
      <vt:lpstr>Arial</vt:lpstr>
      <vt:lpstr>ＭＳ Ｐゴシック</vt:lpstr>
      <vt:lpstr>Wingdings</vt:lpstr>
      <vt:lpstr>UT_pptmaster_phil</vt:lpstr>
      <vt:lpstr>UT_pptmaster_phil</vt:lpstr>
      <vt:lpstr>UT_pptmaster_phil</vt:lpstr>
      <vt:lpstr>UT_pptmaster_phil</vt:lpstr>
      <vt:lpstr>UT_pptmaster_phil</vt:lpstr>
      <vt:lpstr>UT_pptmaster_phil</vt:lpstr>
      <vt:lpstr>UT_pptmaster_phil</vt:lpstr>
      <vt:lpstr>UT_pptmaster_phil</vt:lpstr>
      <vt:lpstr>UT_pptmaster_phil</vt:lpstr>
      <vt:lpstr>UT_pptmaster_phil</vt:lpstr>
      <vt:lpstr>UT_pptmaster_phil</vt:lpstr>
      <vt:lpstr>Revisiting Spheres of Justice</vt:lpstr>
      <vt:lpstr>WHY REVISTING  SPHERES OF JUSTICE?</vt:lpstr>
      <vt:lpstr>Privacy as contextual integrity</vt:lpstr>
      <vt:lpstr>Folie 4</vt:lpstr>
      <vt:lpstr>Folie 5</vt:lpstr>
      <vt:lpstr>Folie 6</vt:lpstr>
      <vt:lpstr>Folie 7</vt:lpstr>
      <vt:lpstr>Folie 8</vt:lpstr>
      <vt:lpstr>Folie 9</vt:lpstr>
      <vt:lpstr>Folie 10</vt:lpstr>
      <vt:lpstr>Folie 11</vt:lpstr>
      <vt:lpstr>Folie 12</vt:lpstr>
      <vt:lpstr>Folie 13</vt:lpstr>
      <vt:lpstr>Folie 14</vt:lpstr>
      <vt:lpstr>Folie 15</vt:lpstr>
      <vt:lpstr>REVISITING  SPHERES OF JUSTICE</vt:lpstr>
      <vt:lpstr>Basic ideas (I): social goods</vt:lpstr>
      <vt:lpstr>Basic ideas (I): social goods</vt:lpstr>
      <vt:lpstr>The meaning of „bread“</vt:lpstr>
      <vt:lpstr>Basic ideas (I): social goods</vt:lpstr>
      <vt:lpstr>Basic ideas (I): social goods</vt:lpstr>
      <vt:lpstr>Basic ideas (II): complex equality</vt:lpstr>
      <vt:lpstr>Basic ideas (II): complex equality</vt:lpstr>
      <vt:lpstr>Scope and limitations</vt:lpstr>
      <vt:lpstr>SECURITY AS A SOCIAL GOOD</vt:lpstr>
      <vt:lpstr>Distribution according to need</vt:lpstr>
      <vt:lpstr>„Security“, „need“, and politics</vt:lpstr>
      <vt:lpstr>„Security“, „need“, and politics</vt:lpstr>
      <vt:lpstr>„Security“, „need“, and politics</vt:lpstr>
      <vt:lpstr>„Security“, „need“, and politics</vt:lpstr>
      <vt:lpstr>The changing meaning of „security“</vt:lpstr>
      <vt:lpstr>SUMMARY AND OUTLOOK</vt:lpstr>
      <vt:lpstr>Summary and Outlook</vt:lpstr>
      <vt:lpstr>Folie 34</vt:lpstr>
      <vt:lpstr>References</vt:lpstr>
      <vt:lpstr>References</vt:lpstr>
    </vt:vector>
  </TitlesOfParts>
  <Company>BBDO Services GmbH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(max. zweizeilig/linksbündig) Headline (Ausrichtung am Fuß) 28 pt</dc:title>
  <dc:creator>michael doerwald</dc:creator>
  <cp:lastModifiedBy>maria beimborn</cp:lastModifiedBy>
  <cp:revision>911</cp:revision>
  <dcterms:created xsi:type="dcterms:W3CDTF">2010-10-08T14:57:09Z</dcterms:created>
  <dcterms:modified xsi:type="dcterms:W3CDTF">2012-06-21T14:58:47Z</dcterms:modified>
</cp:coreProperties>
</file>