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5956" r:id="rId1"/>
    <p:sldMasterId id="2147485900" r:id="rId2"/>
    <p:sldMasterId id="2147486024" r:id="rId3"/>
  </p:sldMasterIdLst>
  <p:notesMasterIdLst>
    <p:notesMasterId r:id="rId29"/>
  </p:notesMasterIdLst>
  <p:handoutMasterIdLst>
    <p:handoutMasterId r:id="rId30"/>
  </p:handoutMasterIdLst>
  <p:sldIdLst>
    <p:sldId id="834" r:id="rId4"/>
    <p:sldId id="789" r:id="rId5"/>
    <p:sldId id="784" r:id="rId6"/>
    <p:sldId id="793" r:id="rId7"/>
    <p:sldId id="806" r:id="rId8"/>
    <p:sldId id="797" r:id="rId9"/>
    <p:sldId id="798" r:id="rId10"/>
    <p:sldId id="790" r:id="rId11"/>
    <p:sldId id="330" r:id="rId12"/>
    <p:sldId id="800" r:id="rId13"/>
    <p:sldId id="328" r:id="rId14"/>
    <p:sldId id="825" r:id="rId15"/>
    <p:sldId id="813" r:id="rId16"/>
    <p:sldId id="794" r:id="rId17"/>
    <p:sldId id="808" r:id="rId18"/>
    <p:sldId id="832" r:id="rId19"/>
    <p:sldId id="833" r:id="rId20"/>
    <p:sldId id="826" r:id="rId21"/>
    <p:sldId id="829" r:id="rId22"/>
    <p:sldId id="830" r:id="rId23"/>
    <p:sldId id="831" r:id="rId24"/>
    <p:sldId id="811" r:id="rId25"/>
    <p:sldId id="822" r:id="rId26"/>
    <p:sldId id="786" r:id="rId27"/>
    <p:sldId id="814" r:id="rId28"/>
  </p:sldIdLst>
  <p:sldSz cx="12192000" cy="6858000"/>
  <p:notesSz cx="6819900" cy="99187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Montserrat" panose="00000500000000000000" pitchFamily="2" charset="0"/>
      <p:regular r:id="rId37"/>
      <p:bold r:id="rId38"/>
      <p:italic r:id="rId39"/>
      <p:boldItalic r:id="rId40"/>
    </p:embeddedFont>
    <p:embeddedFont>
      <p:font typeface="Webdings" panose="05030102010509060703" pitchFamily="18" charset="2"/>
      <p:regular r:id="rId41"/>
    </p:embeddedFont>
  </p:embeddedFontLst>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457" userDrawn="1">
          <p15:clr>
            <a:srgbClr val="A4A3A4"/>
          </p15:clr>
        </p15:guide>
        <p15:guide id="2" orient="horz" pos="4084" userDrawn="1">
          <p15:clr>
            <a:srgbClr val="A4A3A4"/>
          </p15:clr>
        </p15:guide>
        <p15:guide id="3" orient="horz" pos="1275" userDrawn="1">
          <p15:clr>
            <a:srgbClr val="A4A3A4"/>
          </p15:clr>
        </p15:guide>
        <p15:guide id="4" pos="301" userDrawn="1">
          <p15:clr>
            <a:srgbClr val="A4A3A4"/>
          </p15:clr>
        </p15:guide>
        <p15:guide id="5" pos="7384"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32F"/>
    <a:srgbClr val="354155"/>
    <a:srgbClr val="DADEE6"/>
    <a:srgbClr val="5F5F5F"/>
    <a:srgbClr val="FF0066"/>
    <a:srgbClr val="000000"/>
    <a:srgbClr val="808080"/>
    <a:srgbClr val="A51E37"/>
    <a:srgbClr val="B2B2B2"/>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37" autoAdjust="0"/>
    <p:restoredTop sz="94530" autoAdjust="0"/>
  </p:normalViewPr>
  <p:slideViewPr>
    <p:cSldViewPr snapToGrid="0">
      <p:cViewPr varScale="1">
        <p:scale>
          <a:sx n="114" d="100"/>
          <a:sy n="114" d="100"/>
        </p:scale>
        <p:origin x="132" y="264"/>
      </p:cViewPr>
      <p:guideLst>
        <p:guide orient="horz" pos="1457"/>
        <p:guide orient="horz" pos="4084"/>
        <p:guide orient="horz" pos="1275"/>
        <p:guide pos="301"/>
        <p:guide pos="7384"/>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notesViewPr>
    <p:cSldViewPr snapToGrid="0">
      <p:cViewPr varScale="1">
        <p:scale>
          <a:sx n="90" d="100"/>
          <a:sy n="90" d="100"/>
        </p:scale>
        <p:origin x="-3708" y="-108"/>
      </p:cViewPr>
      <p:guideLst>
        <p:guide orient="horz" pos="3130"/>
        <p:guide pos="214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925" cy="496888"/>
          </a:xfrm>
          <a:prstGeom prst="rect">
            <a:avLst/>
          </a:prstGeom>
        </p:spPr>
        <p:txBody>
          <a:bodyPr vert="horz" lIns="91322" tIns="45661" rIns="91322" bIns="45661" rtlCol="0"/>
          <a:lstStyle>
            <a:lvl1pPr algn="l">
              <a:defRPr sz="1200">
                <a:latin typeface="Arial" charset="0"/>
                <a:cs typeface="+mn-cs"/>
              </a:defRPr>
            </a:lvl1pPr>
          </a:lstStyle>
          <a:p>
            <a:pPr>
              <a:defRPr/>
            </a:pPr>
            <a:endParaRPr lang="de-DE"/>
          </a:p>
        </p:txBody>
      </p:sp>
      <p:sp>
        <p:nvSpPr>
          <p:cNvPr id="3" name="Datumsplatzhalter 2"/>
          <p:cNvSpPr>
            <a:spLocks noGrp="1"/>
          </p:cNvSpPr>
          <p:nvPr>
            <p:ph type="dt" sz="quarter" idx="1"/>
          </p:nvPr>
        </p:nvSpPr>
        <p:spPr>
          <a:xfrm>
            <a:off x="3862388" y="0"/>
            <a:ext cx="2955925" cy="496888"/>
          </a:xfrm>
          <a:prstGeom prst="rect">
            <a:avLst/>
          </a:prstGeom>
        </p:spPr>
        <p:txBody>
          <a:bodyPr vert="horz" lIns="91322" tIns="45661" rIns="91322" bIns="45661" rtlCol="0"/>
          <a:lstStyle>
            <a:lvl1pPr algn="r">
              <a:defRPr sz="1200">
                <a:latin typeface="Arial" charset="0"/>
                <a:cs typeface="+mn-cs"/>
              </a:defRPr>
            </a:lvl1pPr>
          </a:lstStyle>
          <a:p>
            <a:pPr>
              <a:defRPr/>
            </a:pPr>
            <a:fld id="{64F7B59A-83A2-4A4C-AB6A-2DFE2FE95F69}" type="datetimeFigureOut">
              <a:rPr lang="de-DE"/>
              <a:pPr>
                <a:defRPr/>
              </a:pPr>
              <a:t>07.06.2023</a:t>
            </a:fld>
            <a:endParaRPr lang="de-DE"/>
          </a:p>
        </p:txBody>
      </p:sp>
      <p:sp>
        <p:nvSpPr>
          <p:cNvPr id="4" name="Fußzeilenplatzhalter 3"/>
          <p:cNvSpPr>
            <a:spLocks noGrp="1"/>
          </p:cNvSpPr>
          <p:nvPr>
            <p:ph type="ftr" sz="quarter" idx="2"/>
          </p:nvPr>
        </p:nvSpPr>
        <p:spPr>
          <a:xfrm>
            <a:off x="0" y="9420225"/>
            <a:ext cx="2955925" cy="496888"/>
          </a:xfrm>
          <a:prstGeom prst="rect">
            <a:avLst/>
          </a:prstGeom>
        </p:spPr>
        <p:txBody>
          <a:bodyPr vert="horz" lIns="91322" tIns="45661" rIns="91322" bIns="45661" rtlCol="0" anchor="b"/>
          <a:lstStyle>
            <a:lvl1pPr algn="l">
              <a:defRPr sz="1200">
                <a:latin typeface="Arial" charset="0"/>
                <a:cs typeface="+mn-cs"/>
              </a:defRPr>
            </a:lvl1pPr>
          </a:lstStyle>
          <a:p>
            <a:pPr>
              <a:defRPr/>
            </a:pPr>
            <a:endParaRPr lang="de-DE"/>
          </a:p>
        </p:txBody>
      </p:sp>
      <p:sp>
        <p:nvSpPr>
          <p:cNvPr id="5" name="Foliennummernplatzhalter 4"/>
          <p:cNvSpPr>
            <a:spLocks noGrp="1"/>
          </p:cNvSpPr>
          <p:nvPr>
            <p:ph type="sldNum" sz="quarter" idx="3"/>
          </p:nvPr>
        </p:nvSpPr>
        <p:spPr>
          <a:xfrm>
            <a:off x="3862388" y="9420225"/>
            <a:ext cx="2955925" cy="496888"/>
          </a:xfrm>
          <a:prstGeom prst="rect">
            <a:avLst/>
          </a:prstGeom>
        </p:spPr>
        <p:txBody>
          <a:bodyPr vert="horz" wrap="square" lIns="91322" tIns="45661" rIns="91322" bIns="45661" numCol="1" anchor="b" anchorCtr="0" compatLnSpc="1">
            <a:prstTxWarp prst="textNoShape">
              <a:avLst/>
            </a:prstTxWarp>
          </a:bodyPr>
          <a:lstStyle>
            <a:lvl1pPr algn="r">
              <a:defRPr sz="1200"/>
            </a:lvl1pPr>
          </a:lstStyle>
          <a:p>
            <a:fld id="{0ECB423F-C3A7-4345-B851-175740C3DFE6}" type="slidenum">
              <a:rPr lang="de-DE" altLang="de-DE"/>
              <a:pPr/>
              <a:t>‹#›</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4338" cy="496888"/>
          </a:xfrm>
          <a:prstGeom prst="rect">
            <a:avLst/>
          </a:prstGeom>
        </p:spPr>
        <p:txBody>
          <a:bodyPr vert="horz" lIns="91322" tIns="45661" rIns="91322" bIns="45661" rtlCol="0"/>
          <a:lstStyle>
            <a:lvl1pPr algn="l">
              <a:defRPr sz="1200">
                <a:latin typeface="Arial" charset="0"/>
                <a:cs typeface="+mn-cs"/>
              </a:defRPr>
            </a:lvl1pPr>
          </a:lstStyle>
          <a:p>
            <a:pPr>
              <a:defRPr/>
            </a:pPr>
            <a:endParaRPr lang="de-DE"/>
          </a:p>
        </p:txBody>
      </p:sp>
      <p:sp>
        <p:nvSpPr>
          <p:cNvPr id="3" name="Datumsplatzhalter 2"/>
          <p:cNvSpPr>
            <a:spLocks noGrp="1"/>
          </p:cNvSpPr>
          <p:nvPr>
            <p:ph type="dt" idx="1"/>
          </p:nvPr>
        </p:nvSpPr>
        <p:spPr>
          <a:xfrm>
            <a:off x="3863975" y="0"/>
            <a:ext cx="2954338" cy="496888"/>
          </a:xfrm>
          <a:prstGeom prst="rect">
            <a:avLst/>
          </a:prstGeom>
        </p:spPr>
        <p:txBody>
          <a:bodyPr vert="horz" lIns="91322" tIns="45661" rIns="91322" bIns="45661" rtlCol="0"/>
          <a:lstStyle>
            <a:lvl1pPr algn="r">
              <a:defRPr sz="1200">
                <a:latin typeface="Arial" charset="0"/>
                <a:cs typeface="+mn-cs"/>
              </a:defRPr>
            </a:lvl1pPr>
          </a:lstStyle>
          <a:p>
            <a:pPr>
              <a:defRPr/>
            </a:pPr>
            <a:fld id="{67E9498A-CFCD-479F-B668-77A7B89317B0}" type="datetimeFigureOut">
              <a:rPr lang="de-DE"/>
              <a:pPr>
                <a:defRPr/>
              </a:pPr>
              <a:t>07.06.2023</a:t>
            </a:fld>
            <a:endParaRPr lang="de-DE"/>
          </a:p>
        </p:txBody>
      </p:sp>
      <p:sp>
        <p:nvSpPr>
          <p:cNvPr id="4" name="Folienbildplatzhalter 3"/>
          <p:cNvSpPr>
            <a:spLocks noGrp="1" noRot="1" noChangeAspect="1"/>
          </p:cNvSpPr>
          <p:nvPr>
            <p:ph type="sldImg" idx="2"/>
          </p:nvPr>
        </p:nvSpPr>
        <p:spPr>
          <a:xfrm>
            <a:off x="96838" y="590550"/>
            <a:ext cx="6626225" cy="3727450"/>
          </a:xfrm>
          <a:prstGeom prst="rect">
            <a:avLst/>
          </a:prstGeom>
          <a:noFill/>
          <a:ln w="12700">
            <a:solidFill>
              <a:prstClr val="black"/>
            </a:solidFill>
          </a:ln>
        </p:spPr>
        <p:txBody>
          <a:bodyPr vert="horz" lIns="91322" tIns="45661" rIns="91322" bIns="45661" rtlCol="0" anchor="ctr"/>
          <a:lstStyle/>
          <a:p>
            <a:pPr lvl="0"/>
            <a:endParaRPr lang="de-DE" noProof="0"/>
          </a:p>
        </p:txBody>
      </p:sp>
      <p:sp>
        <p:nvSpPr>
          <p:cNvPr id="33797" name="Notizenplatzhalter 4"/>
          <p:cNvSpPr>
            <a:spLocks noGrp="1"/>
          </p:cNvSpPr>
          <p:nvPr>
            <p:ph type="body" sz="quarter" idx="3"/>
          </p:nvPr>
        </p:nvSpPr>
        <p:spPr bwMode="auto">
          <a:xfrm>
            <a:off x="928688" y="4710113"/>
            <a:ext cx="52403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noProof="0"/>
          </a:p>
          <a:p>
            <a:pPr lvl="0"/>
            <a:endParaRPr lang="en-US" altLang="en-US" noProof="0"/>
          </a:p>
          <a:p>
            <a:pPr lvl="0"/>
            <a:endParaRPr lang="en-US" altLang="en-US" noProof="0"/>
          </a:p>
          <a:p>
            <a:pPr lvl="0"/>
            <a:endParaRPr lang="en-US" altLang="en-US" noProof="0"/>
          </a:p>
        </p:txBody>
      </p:sp>
      <p:sp>
        <p:nvSpPr>
          <p:cNvPr id="6" name="Fußzeilenplatzhalter 5"/>
          <p:cNvSpPr>
            <a:spLocks noGrp="1"/>
          </p:cNvSpPr>
          <p:nvPr>
            <p:ph type="ftr" sz="quarter" idx="4"/>
          </p:nvPr>
        </p:nvSpPr>
        <p:spPr>
          <a:xfrm>
            <a:off x="0" y="9420225"/>
            <a:ext cx="2954338" cy="496888"/>
          </a:xfrm>
          <a:prstGeom prst="rect">
            <a:avLst/>
          </a:prstGeom>
        </p:spPr>
        <p:txBody>
          <a:bodyPr vert="horz" lIns="91322" tIns="45661" rIns="91322" bIns="45661" rtlCol="0" anchor="b"/>
          <a:lstStyle>
            <a:lvl1pPr algn="l">
              <a:defRPr sz="1200">
                <a:latin typeface="Arial" charset="0"/>
                <a:cs typeface="+mn-cs"/>
              </a:defRPr>
            </a:lvl1pPr>
          </a:lstStyle>
          <a:p>
            <a:pPr>
              <a:defRPr/>
            </a:pPr>
            <a:endParaRPr lang="de-DE"/>
          </a:p>
        </p:txBody>
      </p:sp>
      <p:sp>
        <p:nvSpPr>
          <p:cNvPr id="7" name="Foliennummernplatzhalter 6"/>
          <p:cNvSpPr>
            <a:spLocks noGrp="1"/>
          </p:cNvSpPr>
          <p:nvPr>
            <p:ph type="sldNum" sz="quarter" idx="5"/>
          </p:nvPr>
        </p:nvSpPr>
        <p:spPr>
          <a:xfrm>
            <a:off x="3863975" y="9420225"/>
            <a:ext cx="2954338" cy="496888"/>
          </a:xfrm>
          <a:prstGeom prst="rect">
            <a:avLst/>
          </a:prstGeom>
        </p:spPr>
        <p:txBody>
          <a:bodyPr vert="horz" wrap="square" lIns="91322" tIns="45661" rIns="91322" bIns="45661" numCol="1" anchor="b" anchorCtr="0" compatLnSpc="1">
            <a:prstTxWarp prst="textNoShape">
              <a:avLst/>
            </a:prstTxWarp>
          </a:bodyPr>
          <a:lstStyle>
            <a:lvl1pPr algn="r">
              <a:defRPr sz="1200"/>
            </a:lvl1pPr>
          </a:lstStyle>
          <a:p>
            <a:fld id="{76117C67-C18E-41B6-AEB0-6520CF16A7FE}"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lnSpc>
        <a:spcPts val="1600"/>
      </a:lnSpc>
      <a:spcBef>
        <a:spcPts val="80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480000" y="4320002"/>
            <a:ext cx="11237383" cy="430887"/>
          </a:xfrm>
          <a:prstGeom prst="rect">
            <a:avLst/>
          </a:prstGeom>
        </p:spPr>
        <p:txBody>
          <a:bodyPr lIns="0" tIns="0" rIns="0" bIns="0">
            <a:spAutoFit/>
          </a:bodyPr>
          <a:lstStyle>
            <a:lvl1pPr marL="0" indent="0">
              <a:lnSpc>
                <a:spcPct val="100000"/>
              </a:lnSpc>
              <a:buNone/>
              <a:defRPr sz="2800" b="0" baseline="0">
                <a:solidFill>
                  <a:srgbClr val="000000"/>
                </a:solidFill>
                <a:latin typeface="+mj-lt"/>
              </a:defRPr>
            </a:lvl1pPr>
            <a:lvl2pPr marL="360363" indent="0">
              <a:buNone/>
              <a:defRPr sz="2800">
                <a:latin typeface="+mj-lt"/>
              </a:defRPr>
            </a:lvl2pPr>
            <a:lvl3pPr marL="720725" indent="0">
              <a:buNone/>
              <a:defRPr sz="2800">
                <a:latin typeface="+mj-lt"/>
              </a:defRPr>
            </a:lvl3pPr>
            <a:lvl4pPr marL="1074737" indent="0">
              <a:buNone/>
              <a:defRPr sz="2800">
                <a:latin typeface="+mj-lt"/>
              </a:defRPr>
            </a:lvl4pPr>
            <a:lvl5pPr marL="1439862" indent="0">
              <a:buNone/>
              <a:defRPr sz="2800">
                <a:latin typeface="+mj-lt"/>
              </a:defRPr>
            </a:lvl5pPr>
          </a:lstStyle>
          <a:p>
            <a:pPr lvl="0"/>
            <a:r>
              <a:rPr lang="en-US"/>
              <a:t>Click to edit Master text styles</a:t>
            </a:r>
          </a:p>
        </p:txBody>
      </p:sp>
      <p:sp>
        <p:nvSpPr>
          <p:cNvPr id="8" name="Textplatzhalter 7"/>
          <p:cNvSpPr>
            <a:spLocks noGrp="1"/>
          </p:cNvSpPr>
          <p:nvPr>
            <p:ph type="body" sz="quarter" idx="11"/>
          </p:nvPr>
        </p:nvSpPr>
        <p:spPr>
          <a:xfrm>
            <a:off x="479999" y="6120001"/>
            <a:ext cx="11242100" cy="215444"/>
          </a:xfrm>
          <a:prstGeom prst="rect">
            <a:avLst/>
          </a:prstGeom>
        </p:spPr>
        <p:txBody>
          <a:bodyPr lIns="0" tIns="0" rIns="0" bIns="0">
            <a:spAutoFit/>
          </a:bodyPr>
          <a:lstStyle>
            <a:lvl1pPr marL="0" indent="0">
              <a:lnSpc>
                <a:spcPct val="100000"/>
              </a:lnSpc>
              <a:buNone/>
              <a:defRPr sz="1400">
                <a:solidFill>
                  <a:srgbClr val="000000"/>
                </a:solidFill>
                <a:latin typeface="+mn-lt"/>
              </a:defRPr>
            </a:lvl1pPr>
            <a:lvl5pPr>
              <a:defRPr/>
            </a:lvl5pPr>
          </a:lstStyle>
          <a:p>
            <a:pPr lvl="0"/>
            <a:r>
              <a:rPr lang="en-US" altLang="de-DE"/>
              <a:t>Click to edit Master text styles</a:t>
            </a:r>
          </a:p>
        </p:txBody>
      </p:sp>
    </p:spTree>
    <p:extLst>
      <p:ext uri="{BB962C8B-B14F-4D97-AF65-F5344CB8AC3E}">
        <p14:creationId xmlns:p14="http://schemas.microsoft.com/office/powerpoint/2010/main" val="241871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6CDE-9D46-4E23-B80B-AB26E12AB3BF}"/>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0F03C3-48D2-42D6-A06C-6E2946590623}"/>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29585-673A-4992-8345-75F7F17E87BD}"/>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7015E-8BF9-4D9A-8CD1-AC15F4E097B3}"/>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6" name="Footer Placeholder 5">
            <a:extLst>
              <a:ext uri="{FF2B5EF4-FFF2-40B4-BE49-F238E27FC236}">
                <a16:creationId xmlns:a16="http://schemas.microsoft.com/office/drawing/2014/main" id="{8D2025EF-8773-467E-920B-0DF12B59F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2D7F885-3E76-4508-A70A-DCC2DFC73DE5}"/>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93507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5574-AB47-45A6-AC51-44373A674959}"/>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FC3C9A-A19E-41A2-87ED-D744D8A4759E}"/>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A3C2FC-25CD-48F4-B503-144D2E0AD172}"/>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13280-0430-44A6-8394-974D36E4C8EF}"/>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6" name="Footer Placeholder 5">
            <a:extLst>
              <a:ext uri="{FF2B5EF4-FFF2-40B4-BE49-F238E27FC236}">
                <a16:creationId xmlns:a16="http://schemas.microsoft.com/office/drawing/2014/main" id="{B0788B5F-9D0B-4D82-8645-BF4274929C2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84F999-FD15-4F14-9839-234BAA2B4B2B}"/>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255166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C804-991D-4F13-9BB7-3CF60D8B39E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F96B8F-0F5B-40AD-9AEB-EE5673A60C2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16EDE-122B-4D28-B5E0-AB7186888F67}"/>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5" name="Footer Placeholder 4">
            <a:extLst>
              <a:ext uri="{FF2B5EF4-FFF2-40B4-BE49-F238E27FC236}">
                <a16:creationId xmlns:a16="http://schemas.microsoft.com/office/drawing/2014/main" id="{261B7C3C-217D-4682-A55F-C972B3CBDE47}"/>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6A300D-94C7-4E72-8774-0158C16009F9}"/>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101492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422D5-A9CA-4029-B6AB-F7E103797C52}"/>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07594-C383-4EF6-8712-E75A0CD537EE}"/>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A74EA-546B-4DCF-B76C-B84B357A4A52}"/>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5" name="Footer Placeholder 4">
            <a:extLst>
              <a:ext uri="{FF2B5EF4-FFF2-40B4-BE49-F238E27FC236}">
                <a16:creationId xmlns:a16="http://schemas.microsoft.com/office/drawing/2014/main" id="{19A7DCD1-69D7-4E7B-8F73-AC4EFA4C3F1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D3BE02-C543-4165-8256-20AAD63AB9C8}"/>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117481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nseite mit Fußzeile">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0000" y="2314801"/>
            <a:ext cx="11237383" cy="276999"/>
          </a:xfrm>
          <a:prstGeom prst="rect">
            <a:avLst/>
          </a:prstGeom>
        </p:spPr>
        <p:txBody>
          <a:bodyPr wrap="square" lIns="0" tIns="0" rIns="0" bIns="0">
            <a:spAutoFit/>
          </a:bodyPr>
          <a:lstStyle>
            <a:lvl1pPr marL="180975" indent="-180975">
              <a:lnSpc>
                <a:spcPct val="100000"/>
              </a:lnSpc>
              <a:spcAft>
                <a:spcPts val="800"/>
              </a:spcAft>
              <a:buFont typeface="Arial" panose="020B0604020202020204" pitchFamily="34" charset="0"/>
              <a:buChar char="•"/>
              <a:defRPr sz="1800" baseline="0"/>
            </a:lvl1pPr>
            <a:lvl2pPr marL="358775" indent="-177800">
              <a:lnSpc>
                <a:spcPct val="100000"/>
              </a:lnSpc>
              <a:spcAft>
                <a:spcPts val="600"/>
              </a:spcAft>
              <a:buSzPct val="100000"/>
              <a:buFont typeface="Arial" panose="020B0604020202020204" pitchFamily="34" charset="0"/>
              <a:buChar char="•"/>
              <a:tabLst>
                <a:tab pos="358775" algn="l"/>
              </a:tabLst>
              <a:defRPr sz="1600"/>
            </a:lvl2pPr>
            <a:lvl3pPr marL="539750" indent="-180975">
              <a:lnSpc>
                <a:spcPct val="100000"/>
              </a:lnSpc>
              <a:spcAft>
                <a:spcPts val="400"/>
              </a:spcAft>
              <a:buFont typeface="Arial" panose="020B0604020202020204" pitchFamily="34" charset="0"/>
              <a:buChar char="•"/>
              <a:defRPr/>
            </a:lvl3pPr>
            <a:lvl4pPr marL="711200" indent="-171450">
              <a:lnSpc>
                <a:spcPct val="100000"/>
              </a:lnSpc>
              <a:spcAft>
                <a:spcPts val="200"/>
              </a:spcAft>
              <a:buFont typeface="Arial" panose="020B0604020202020204" pitchFamily="34" charset="0"/>
              <a:buChar char="•"/>
              <a:defRPr/>
            </a:lvl4pPr>
            <a:lvl5pPr marL="887413" indent="-171450">
              <a:lnSpc>
                <a:spcPct val="100000"/>
              </a:lnSpc>
              <a:spcAft>
                <a:spcPts val="100"/>
              </a:spcAft>
              <a:buFont typeface="Arial" panose="020B0604020202020204" pitchFamily="34" charset="0"/>
              <a:buChar char="•"/>
              <a:defRPr sz="1100"/>
            </a:lvl5pPr>
          </a:lstStyle>
          <a:p>
            <a:pPr lvl="0"/>
            <a:endParaRPr lang="de-DE" dirty="0"/>
          </a:p>
        </p:txBody>
      </p:sp>
      <p:sp>
        <p:nvSpPr>
          <p:cNvPr id="6" name="Textplatzhalter 5"/>
          <p:cNvSpPr>
            <a:spLocks noGrp="1"/>
          </p:cNvSpPr>
          <p:nvPr>
            <p:ph type="body" sz="quarter" idx="12"/>
          </p:nvPr>
        </p:nvSpPr>
        <p:spPr>
          <a:xfrm>
            <a:off x="480483" y="1385888"/>
            <a:ext cx="11236800" cy="705712"/>
          </a:xfrm>
          <a:prstGeom prst="rect">
            <a:avLst/>
          </a:prstGeom>
        </p:spPr>
        <p:txBody>
          <a:bodyPr lIns="0" tIns="0" rIns="0" bIns="0" anchor="b" anchorCtr="0"/>
          <a:lstStyle>
            <a:lvl1pPr marL="0" indent="0">
              <a:lnSpc>
                <a:spcPct val="100000"/>
              </a:lnSpc>
              <a:buNone/>
              <a:defRPr sz="2200" b="1">
                <a:latin typeface="+mn-lt"/>
              </a:defRPr>
            </a:lvl1pPr>
          </a:lstStyle>
          <a:p>
            <a:pPr lvl="0"/>
            <a:endParaRPr lang="de-DE" dirty="0"/>
          </a:p>
        </p:txBody>
      </p:sp>
    </p:spTree>
    <p:extLst>
      <p:ext uri="{BB962C8B-B14F-4D97-AF65-F5344CB8AC3E}">
        <p14:creationId xmlns:p14="http://schemas.microsoft.com/office/powerpoint/2010/main" val="3098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3969-3BE4-467B-8C05-28BE28C4AC4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FF3D0-BA1E-482F-9D56-C5885718C5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20D6F3-CE28-4539-B9D6-CCC991313C1E}"/>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5" name="Footer Placeholder 4">
            <a:extLst>
              <a:ext uri="{FF2B5EF4-FFF2-40B4-BE49-F238E27FC236}">
                <a16:creationId xmlns:a16="http://schemas.microsoft.com/office/drawing/2014/main" id="{758A17F3-D69F-449D-950F-42D0EC6D6EA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E5B5AE-3FBD-4B8D-8720-BA9C31B82A6A}"/>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149956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5A02-2747-41A5-A59A-8908D1637A1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FDCA06-2266-4735-BBB5-9DCC313E71F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BFA03-26A2-4D94-9B8A-CCC38EB8EB8B}"/>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5" name="Footer Placeholder 4">
            <a:extLst>
              <a:ext uri="{FF2B5EF4-FFF2-40B4-BE49-F238E27FC236}">
                <a16:creationId xmlns:a16="http://schemas.microsoft.com/office/drawing/2014/main" id="{BA7CAAA2-1C22-4CE1-9ABC-E85FE0F1B0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5A3010-2722-4F15-95A1-7E6E8BF49037}"/>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405463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5827-3B31-44D0-8E9D-2D8D6B735F59}"/>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B4EB6D-A34E-488D-9A2E-8E5C51534E10}"/>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39DC3-4582-4CAD-9D74-F38FBD31DFFD}"/>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5" name="Footer Placeholder 4">
            <a:extLst>
              <a:ext uri="{FF2B5EF4-FFF2-40B4-BE49-F238E27FC236}">
                <a16:creationId xmlns:a16="http://schemas.microsoft.com/office/drawing/2014/main" id="{70B2BB17-C983-4D49-84E5-BFB95C2FA09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CCB2F9-DE60-4D98-99B3-C7986481FF79}"/>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311519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22DC-9AFF-4845-B81D-E2E02A5A5D9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F86717-3B65-4D48-BDC6-0877AA2CB16F}"/>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3FA00-FF03-4B39-88C3-5020E9EEFAC3}"/>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E30976-271A-495E-B3BF-D61C7023FEC7}"/>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6" name="Footer Placeholder 5">
            <a:extLst>
              <a:ext uri="{FF2B5EF4-FFF2-40B4-BE49-F238E27FC236}">
                <a16:creationId xmlns:a16="http://schemas.microsoft.com/office/drawing/2014/main" id="{73619B24-D045-4377-BF48-4E142642BD4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0422B8-9E36-49DE-9578-B113079D92D5}"/>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274444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A292-D3C8-44FC-AABB-8CA46FC6524B}"/>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4BB7CFA-C6A9-4911-8F81-4B4172AC7634}"/>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6A83E1-C90E-49B4-93BB-9BA00621C814}"/>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72390-25FF-47FF-9336-727243A56D37}"/>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EF2DF9-E3A6-4A5B-8A4F-AC93AD886B35}"/>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80C99-7C0B-448D-8F19-DA96B37C691F}"/>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8" name="Footer Placeholder 7">
            <a:extLst>
              <a:ext uri="{FF2B5EF4-FFF2-40B4-BE49-F238E27FC236}">
                <a16:creationId xmlns:a16="http://schemas.microsoft.com/office/drawing/2014/main" id="{18DBD601-8A47-4F27-8056-98D1EE02EEA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45A07-4FBC-4FA7-BF4F-6CDB83D2AC16}"/>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364384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20E6-30C8-415B-B3CD-B51BCB52F07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09F6083-2D4C-4A22-AD5A-95D1A3780A88}"/>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4" name="Footer Placeholder 3">
            <a:extLst>
              <a:ext uri="{FF2B5EF4-FFF2-40B4-BE49-F238E27FC236}">
                <a16:creationId xmlns:a16="http://schemas.microsoft.com/office/drawing/2014/main" id="{DE8EF5FC-516B-43D1-8C58-EEFC6398A0A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0956776-E7AF-45C7-A4E5-6380708E9ABB}"/>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334939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A5319-33E2-428E-8EA7-71DDFA6723DC}"/>
              </a:ext>
            </a:extLst>
          </p:cNvPr>
          <p:cNvSpPr>
            <a:spLocks noGrp="1"/>
          </p:cNvSpPr>
          <p:nvPr>
            <p:ph type="dt" sz="half" idx="10"/>
          </p:nvPr>
        </p:nvSpPr>
        <p:spPr>
          <a:xfrm>
            <a:off x="838200" y="6356351"/>
            <a:ext cx="2743200" cy="365125"/>
          </a:xfrm>
          <a:prstGeom prst="rect">
            <a:avLst/>
          </a:prstGeom>
        </p:spPr>
        <p:txBody>
          <a:bodyPr/>
          <a:lstStyle/>
          <a:p>
            <a:fld id="{6566E70F-AB20-4A19-BC93-3D0B89C9366A}" type="datetimeFigureOut">
              <a:rPr lang="en-US" smtClean="0"/>
              <a:t>6/7/2023</a:t>
            </a:fld>
            <a:endParaRPr lang="en-US"/>
          </a:p>
        </p:txBody>
      </p:sp>
      <p:sp>
        <p:nvSpPr>
          <p:cNvPr id="3" name="Footer Placeholder 2">
            <a:extLst>
              <a:ext uri="{FF2B5EF4-FFF2-40B4-BE49-F238E27FC236}">
                <a16:creationId xmlns:a16="http://schemas.microsoft.com/office/drawing/2014/main" id="{5CCAF226-1B87-4DA2-92B5-7D9D60D2CD6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66CAD7-7441-43E9-8A69-7E9585D6F4FE}"/>
              </a:ext>
            </a:extLst>
          </p:cNvPr>
          <p:cNvSpPr>
            <a:spLocks noGrp="1"/>
          </p:cNvSpPr>
          <p:nvPr>
            <p:ph type="sldNum" sz="quarter" idx="12"/>
          </p:nvPr>
        </p:nvSpPr>
        <p:spPr>
          <a:xfrm>
            <a:off x="8610600" y="6356351"/>
            <a:ext cx="2743200" cy="365125"/>
          </a:xfrm>
          <a:prstGeom prst="rect">
            <a:avLst/>
          </a:prstGeom>
        </p:spPr>
        <p:txBody>
          <a:bodyPr/>
          <a:lstStyle/>
          <a:p>
            <a:fld id="{51F7E551-F8D0-4D76-8037-BEE2D723F35C}" type="slidenum">
              <a:rPr lang="en-US" smtClean="0"/>
              <a:t>‹#›</a:t>
            </a:fld>
            <a:endParaRPr lang="en-US"/>
          </a:p>
        </p:txBody>
      </p:sp>
    </p:spTree>
    <p:extLst>
      <p:ext uri="{BB962C8B-B14F-4D97-AF65-F5344CB8AC3E}">
        <p14:creationId xmlns:p14="http://schemas.microsoft.com/office/powerpoint/2010/main" val="1526965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Grafik 7">
            <a:extLst>
              <a:ext uri="{FF2B5EF4-FFF2-40B4-BE49-F238E27FC236}">
                <a16:creationId xmlns:a16="http://schemas.microsoft.com/office/drawing/2014/main" id="{A76F1718-CC11-4177-AD5C-A68281271A9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9250" y="263525"/>
            <a:ext cx="2476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21" r:id="rId1"/>
  </p:sldLayoutIdLst>
  <p:hf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bg2"/>
          </a:solidFill>
          <a:latin typeface="Arial" charset="0"/>
        </a:defRPr>
      </a:lvl6pPr>
      <a:lvl7pPr marL="914400" algn="l" rtl="0" eaLnBrk="1" fontAlgn="base" hangingPunct="1">
        <a:spcBef>
          <a:spcPct val="0"/>
        </a:spcBef>
        <a:spcAft>
          <a:spcPct val="0"/>
        </a:spcAft>
        <a:defRPr sz="2400" b="1">
          <a:solidFill>
            <a:schemeClr val="bg2"/>
          </a:solidFill>
          <a:latin typeface="Arial" charset="0"/>
        </a:defRPr>
      </a:lvl7pPr>
      <a:lvl8pPr marL="1371600" algn="l" rtl="0" eaLnBrk="1" fontAlgn="base" hangingPunct="1">
        <a:spcBef>
          <a:spcPct val="0"/>
        </a:spcBef>
        <a:spcAft>
          <a:spcPct val="0"/>
        </a:spcAft>
        <a:defRPr sz="2400" b="1">
          <a:solidFill>
            <a:schemeClr val="bg2"/>
          </a:solidFill>
          <a:latin typeface="Arial" charset="0"/>
        </a:defRPr>
      </a:lvl8pPr>
      <a:lvl9pPr marL="1828800" algn="l" rtl="0" eaLnBrk="1" fontAlgn="base" hangingPunct="1">
        <a:spcBef>
          <a:spcPct val="0"/>
        </a:spcBef>
        <a:spcAft>
          <a:spcPct val="0"/>
        </a:spcAft>
        <a:defRPr sz="2400" b="1">
          <a:solidFill>
            <a:schemeClr val="bg2"/>
          </a:solidFill>
          <a:latin typeface="Arial" charset="0"/>
        </a:defRPr>
      </a:lvl9pPr>
    </p:titleStyle>
    <p:bodyStyle>
      <a:lvl1pPr marL="180975" indent="-180975" algn="l" rtl="0" eaLnBrk="1" fontAlgn="base" hangingPunct="1">
        <a:lnSpc>
          <a:spcPct val="110000"/>
        </a:lnSpc>
        <a:spcBef>
          <a:spcPct val="0"/>
        </a:spcBef>
        <a:spcAft>
          <a:spcPct val="0"/>
        </a:spcAft>
        <a:buChar char="•"/>
        <a:defRPr sz="2000">
          <a:solidFill>
            <a:schemeClr val="tx1"/>
          </a:solidFill>
          <a:latin typeface="+mn-lt"/>
          <a:ea typeface="+mn-ea"/>
          <a:cs typeface="+mn-cs"/>
        </a:defRPr>
      </a:lvl1pPr>
      <a:lvl2pPr marL="541338" indent="-180975" algn="l" rtl="0" eaLnBrk="1" fontAlgn="base" hangingPunct="1">
        <a:lnSpc>
          <a:spcPct val="110000"/>
        </a:lnSpc>
        <a:spcBef>
          <a:spcPct val="0"/>
        </a:spcBef>
        <a:spcAft>
          <a:spcPct val="0"/>
        </a:spcAft>
        <a:buSzPct val="80000"/>
        <a:buChar char="-"/>
        <a:defRPr sz="2000">
          <a:solidFill>
            <a:schemeClr val="tx1"/>
          </a:solidFill>
          <a:latin typeface="+mn-lt"/>
        </a:defRPr>
      </a:lvl2pPr>
      <a:lvl3pPr marL="895350" indent="-174625" algn="l" rtl="0" eaLnBrk="1" fontAlgn="base" hangingPunct="1">
        <a:lnSpc>
          <a:spcPct val="110000"/>
        </a:lnSpc>
        <a:spcBef>
          <a:spcPct val="0"/>
        </a:spcBef>
        <a:spcAft>
          <a:spcPct val="0"/>
        </a:spcAft>
        <a:buFont typeface="Wingdings" panose="05000000000000000000" pitchFamily="2" charset="2"/>
        <a:buChar char="§"/>
        <a:defRPr sz="1400">
          <a:solidFill>
            <a:schemeClr val="tx1"/>
          </a:solidFill>
          <a:latin typeface="+mn-lt"/>
        </a:defRPr>
      </a:lvl3pPr>
      <a:lvl4pPr marL="1260475" indent="-185738" algn="l" rtl="0" eaLnBrk="1" fontAlgn="base" hangingPunct="1">
        <a:lnSpc>
          <a:spcPct val="110000"/>
        </a:lnSpc>
        <a:spcBef>
          <a:spcPct val="0"/>
        </a:spcBef>
        <a:spcAft>
          <a:spcPct val="0"/>
        </a:spcAft>
        <a:buChar char="•"/>
        <a:defRPr sz="1200">
          <a:solidFill>
            <a:schemeClr val="tx1"/>
          </a:solidFill>
          <a:latin typeface="+mn-lt"/>
        </a:defRPr>
      </a:lvl4pPr>
      <a:lvl5pPr marL="1622425" indent="-182563" algn="l" rtl="0" eaLnBrk="1" fontAlgn="base" hangingPunct="1">
        <a:lnSpc>
          <a:spcPct val="110000"/>
        </a:lnSpc>
        <a:spcBef>
          <a:spcPct val="0"/>
        </a:spcBef>
        <a:spcAft>
          <a:spcPct val="0"/>
        </a:spcAft>
        <a:buChar char="-"/>
        <a:defRPr sz="1200">
          <a:solidFill>
            <a:schemeClr val="tx1"/>
          </a:solidFill>
          <a:latin typeface="+mn-lt"/>
        </a:defRPr>
      </a:lvl5pPr>
      <a:lvl6pPr marL="2079625" indent="-182563" algn="l" rtl="0" eaLnBrk="1" fontAlgn="base" hangingPunct="1">
        <a:lnSpc>
          <a:spcPct val="110000"/>
        </a:lnSpc>
        <a:spcBef>
          <a:spcPct val="0"/>
        </a:spcBef>
        <a:spcAft>
          <a:spcPct val="0"/>
        </a:spcAft>
        <a:buChar char="-"/>
        <a:defRPr sz="1200">
          <a:solidFill>
            <a:schemeClr val="tx1"/>
          </a:solidFill>
          <a:latin typeface="+mn-lt"/>
        </a:defRPr>
      </a:lvl6pPr>
      <a:lvl7pPr marL="2536825" indent="-182563" algn="l" rtl="0" eaLnBrk="1" fontAlgn="base" hangingPunct="1">
        <a:lnSpc>
          <a:spcPct val="110000"/>
        </a:lnSpc>
        <a:spcBef>
          <a:spcPct val="0"/>
        </a:spcBef>
        <a:spcAft>
          <a:spcPct val="0"/>
        </a:spcAft>
        <a:buChar char="-"/>
        <a:defRPr sz="1200">
          <a:solidFill>
            <a:schemeClr val="tx1"/>
          </a:solidFill>
          <a:latin typeface="+mn-lt"/>
        </a:defRPr>
      </a:lvl7pPr>
      <a:lvl8pPr marL="2994025" indent="-182563" algn="l" rtl="0" eaLnBrk="1" fontAlgn="base" hangingPunct="1">
        <a:lnSpc>
          <a:spcPct val="110000"/>
        </a:lnSpc>
        <a:spcBef>
          <a:spcPct val="0"/>
        </a:spcBef>
        <a:spcAft>
          <a:spcPct val="0"/>
        </a:spcAft>
        <a:buChar char="-"/>
        <a:defRPr sz="1200">
          <a:solidFill>
            <a:schemeClr val="tx1"/>
          </a:solidFill>
          <a:latin typeface="+mn-lt"/>
        </a:defRPr>
      </a:lvl8pPr>
      <a:lvl9pPr marL="3451225" indent="-182563" algn="l" rtl="0" eaLnBrk="1" fontAlgn="base" hangingPunct="1">
        <a:lnSpc>
          <a:spcPct val="110000"/>
        </a:lnSpc>
        <a:spcBef>
          <a:spcPct val="0"/>
        </a:spcBef>
        <a:spcAft>
          <a:spcPct val="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hteck 8"/>
          <p:cNvSpPr/>
          <p:nvPr userDrawn="1"/>
        </p:nvSpPr>
        <p:spPr>
          <a:xfrm>
            <a:off x="0" y="750889"/>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51" name="Line 8"/>
          <p:cNvSpPr>
            <a:spLocks noChangeShapeType="1"/>
          </p:cNvSpPr>
          <p:nvPr userDrawn="1"/>
        </p:nvSpPr>
        <p:spPr bwMode="auto">
          <a:xfrm>
            <a:off x="10584" y="855663"/>
            <a:ext cx="12192000" cy="0"/>
          </a:xfrm>
          <a:prstGeom prst="line">
            <a:avLst/>
          </a:prstGeom>
          <a:noFill/>
          <a:ln w="9525">
            <a:solidFill>
              <a:schemeClr val="accent2">
                <a:alpha val="89803"/>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023" r:id="rId1"/>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bg2"/>
          </a:solidFill>
          <a:latin typeface="Arial" charset="0"/>
        </a:defRPr>
      </a:lvl6pPr>
      <a:lvl7pPr marL="914400" algn="l" rtl="0" eaLnBrk="1" fontAlgn="base" hangingPunct="1">
        <a:spcBef>
          <a:spcPct val="0"/>
        </a:spcBef>
        <a:spcAft>
          <a:spcPct val="0"/>
        </a:spcAft>
        <a:defRPr sz="2400" b="1">
          <a:solidFill>
            <a:schemeClr val="bg2"/>
          </a:solidFill>
          <a:latin typeface="Arial" charset="0"/>
        </a:defRPr>
      </a:lvl7pPr>
      <a:lvl8pPr marL="1371600" algn="l" rtl="0" eaLnBrk="1" fontAlgn="base" hangingPunct="1">
        <a:spcBef>
          <a:spcPct val="0"/>
        </a:spcBef>
        <a:spcAft>
          <a:spcPct val="0"/>
        </a:spcAft>
        <a:defRPr sz="2400" b="1">
          <a:solidFill>
            <a:schemeClr val="bg2"/>
          </a:solidFill>
          <a:latin typeface="Arial" charset="0"/>
        </a:defRPr>
      </a:lvl8pPr>
      <a:lvl9pPr marL="1828800" algn="l" rtl="0" eaLnBrk="1" fontAlgn="base" hangingPunct="1">
        <a:spcBef>
          <a:spcPct val="0"/>
        </a:spcBef>
        <a:spcAft>
          <a:spcPct val="0"/>
        </a:spcAft>
        <a:defRPr sz="2400" b="1">
          <a:solidFill>
            <a:schemeClr val="bg2"/>
          </a:solidFill>
          <a:latin typeface="Arial" charset="0"/>
        </a:defRPr>
      </a:lvl9pPr>
    </p:titleStyle>
    <p:bodyStyle>
      <a:lvl1pPr marL="180975" indent="-180975" algn="l" rtl="0" eaLnBrk="0" fontAlgn="base" hangingPunct="0">
        <a:lnSpc>
          <a:spcPct val="110000"/>
        </a:lnSpc>
        <a:spcBef>
          <a:spcPct val="0"/>
        </a:spcBef>
        <a:spcAft>
          <a:spcPct val="0"/>
        </a:spcAft>
        <a:buChar char="•"/>
        <a:defRPr sz="2000">
          <a:solidFill>
            <a:schemeClr val="tx1"/>
          </a:solidFill>
          <a:latin typeface="+mn-lt"/>
          <a:ea typeface="+mn-ea"/>
          <a:cs typeface="+mn-cs"/>
        </a:defRPr>
      </a:lvl1pPr>
      <a:lvl2pPr marL="541338" indent="-180975" algn="l" rtl="0" eaLnBrk="0" fontAlgn="base" hangingPunct="0">
        <a:lnSpc>
          <a:spcPct val="110000"/>
        </a:lnSpc>
        <a:spcBef>
          <a:spcPct val="0"/>
        </a:spcBef>
        <a:spcAft>
          <a:spcPct val="0"/>
        </a:spcAft>
        <a:buSzPct val="80000"/>
        <a:buChar char="-"/>
        <a:defRPr sz="2000">
          <a:solidFill>
            <a:schemeClr val="tx1"/>
          </a:solidFill>
          <a:latin typeface="+mn-lt"/>
        </a:defRPr>
      </a:lvl2pPr>
      <a:lvl3pPr marL="895350" indent="-174625" algn="l" rtl="0" eaLnBrk="0" fontAlgn="base" hangingPunct="0">
        <a:lnSpc>
          <a:spcPct val="110000"/>
        </a:lnSpc>
        <a:spcBef>
          <a:spcPct val="0"/>
        </a:spcBef>
        <a:spcAft>
          <a:spcPct val="0"/>
        </a:spcAft>
        <a:buFont typeface="Wingdings" panose="05000000000000000000" pitchFamily="2" charset="2"/>
        <a:buChar char="§"/>
        <a:defRPr sz="1400">
          <a:solidFill>
            <a:schemeClr val="tx1"/>
          </a:solidFill>
          <a:latin typeface="+mn-lt"/>
        </a:defRPr>
      </a:lvl3pPr>
      <a:lvl4pPr marL="1260475" indent="-185738" algn="l" rtl="0" eaLnBrk="0" fontAlgn="base" hangingPunct="0">
        <a:lnSpc>
          <a:spcPct val="110000"/>
        </a:lnSpc>
        <a:spcBef>
          <a:spcPct val="0"/>
        </a:spcBef>
        <a:spcAft>
          <a:spcPct val="0"/>
        </a:spcAft>
        <a:buChar char="•"/>
        <a:defRPr sz="1200">
          <a:solidFill>
            <a:schemeClr val="tx1"/>
          </a:solidFill>
          <a:latin typeface="+mn-lt"/>
        </a:defRPr>
      </a:lvl4pPr>
      <a:lvl5pPr marL="1622425" indent="-182563" algn="l" rtl="0" eaLnBrk="0" fontAlgn="base" hangingPunct="0">
        <a:lnSpc>
          <a:spcPct val="110000"/>
        </a:lnSpc>
        <a:spcBef>
          <a:spcPct val="0"/>
        </a:spcBef>
        <a:spcAft>
          <a:spcPct val="0"/>
        </a:spcAft>
        <a:buChar char="-"/>
        <a:defRPr sz="1200">
          <a:solidFill>
            <a:schemeClr val="tx1"/>
          </a:solidFill>
          <a:latin typeface="+mn-lt"/>
        </a:defRPr>
      </a:lvl5pPr>
      <a:lvl6pPr marL="2079625" indent="-182563" algn="l" rtl="0" eaLnBrk="1" fontAlgn="base" hangingPunct="1">
        <a:lnSpc>
          <a:spcPct val="110000"/>
        </a:lnSpc>
        <a:spcBef>
          <a:spcPct val="0"/>
        </a:spcBef>
        <a:spcAft>
          <a:spcPct val="0"/>
        </a:spcAft>
        <a:buChar char="-"/>
        <a:defRPr sz="1200">
          <a:solidFill>
            <a:schemeClr val="tx1"/>
          </a:solidFill>
          <a:latin typeface="+mn-lt"/>
        </a:defRPr>
      </a:lvl6pPr>
      <a:lvl7pPr marL="2536825" indent="-182563" algn="l" rtl="0" eaLnBrk="1" fontAlgn="base" hangingPunct="1">
        <a:lnSpc>
          <a:spcPct val="110000"/>
        </a:lnSpc>
        <a:spcBef>
          <a:spcPct val="0"/>
        </a:spcBef>
        <a:spcAft>
          <a:spcPct val="0"/>
        </a:spcAft>
        <a:buChar char="-"/>
        <a:defRPr sz="1200">
          <a:solidFill>
            <a:schemeClr val="tx1"/>
          </a:solidFill>
          <a:latin typeface="+mn-lt"/>
        </a:defRPr>
      </a:lvl7pPr>
      <a:lvl8pPr marL="2994025" indent="-182563" algn="l" rtl="0" eaLnBrk="1" fontAlgn="base" hangingPunct="1">
        <a:lnSpc>
          <a:spcPct val="110000"/>
        </a:lnSpc>
        <a:spcBef>
          <a:spcPct val="0"/>
        </a:spcBef>
        <a:spcAft>
          <a:spcPct val="0"/>
        </a:spcAft>
        <a:buChar char="-"/>
        <a:defRPr sz="1200">
          <a:solidFill>
            <a:schemeClr val="tx1"/>
          </a:solidFill>
          <a:latin typeface="+mn-lt"/>
        </a:defRPr>
      </a:lvl8pPr>
      <a:lvl9pPr marL="3451225" indent="-182563" algn="l" rtl="0" eaLnBrk="1" fontAlgn="base" hangingPunct="1">
        <a:lnSpc>
          <a:spcPct val="110000"/>
        </a:lnSpc>
        <a:spcBef>
          <a:spcPct val="0"/>
        </a:spcBef>
        <a:spcAft>
          <a:spcPct val="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EE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1266AE-A086-4311-A9B1-F29F0961F0C1}"/>
              </a:ext>
            </a:extLst>
          </p:cNvPr>
          <p:cNvSpPr/>
          <p:nvPr userDrawn="1"/>
        </p:nvSpPr>
        <p:spPr>
          <a:xfrm>
            <a:off x="0" y="2"/>
            <a:ext cx="12192000" cy="1441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3214896"/>
      </p:ext>
    </p:extLst>
  </p:cSld>
  <p:clrMap bg1="lt1" tx1="dk1" bg2="lt2" tx2="dk2" accent1="accent1" accent2="accent2" accent3="accent3" accent4="accent4" accent5="accent5" accent6="accent6" hlink="hlink" folHlink="folHlink"/>
  <p:sldLayoutIdLst>
    <p:sldLayoutId id="2147486025" r:id="rId1"/>
    <p:sldLayoutId id="2147486026" r:id="rId2"/>
    <p:sldLayoutId id="2147486027" r:id="rId3"/>
    <p:sldLayoutId id="2147486028" r:id="rId4"/>
    <p:sldLayoutId id="2147486029" r:id="rId5"/>
    <p:sldLayoutId id="2147486030" r:id="rId6"/>
    <p:sldLayoutId id="2147486031" r:id="rId7"/>
    <p:sldLayoutId id="2147486032" r:id="rId8"/>
    <p:sldLayoutId id="2147486033" r:id="rId9"/>
    <p:sldLayoutId id="2147486034" r:id="rId10"/>
    <p:sldLayoutId id="21474860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eike.hecker@uni-tuebingen.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42551" y="3784478"/>
            <a:ext cx="8428037" cy="861774"/>
          </a:xfrm>
        </p:spPr>
        <p:txBody>
          <a:bodyPr/>
          <a:lstStyle/>
          <a:p>
            <a:r>
              <a:rPr lang="de-DE" b="1" dirty="0"/>
              <a:t>Impressum</a:t>
            </a:r>
            <a:br>
              <a:rPr lang="de-DE" dirty="0"/>
            </a:br>
            <a:r>
              <a:rPr lang="de-DE" dirty="0"/>
              <a:t>Polizeivertrauen in der Praxis</a:t>
            </a:r>
          </a:p>
        </p:txBody>
      </p:sp>
      <p:sp>
        <p:nvSpPr>
          <p:cNvPr id="3" name="Textplatzhalter 2"/>
          <p:cNvSpPr>
            <a:spLocks noGrp="1"/>
          </p:cNvSpPr>
          <p:nvPr>
            <p:ph type="body" sz="quarter" idx="11"/>
          </p:nvPr>
        </p:nvSpPr>
        <p:spPr>
          <a:xfrm>
            <a:off x="642551" y="4646252"/>
            <a:ext cx="11306294" cy="2185214"/>
          </a:xfrm>
        </p:spPr>
        <p:txBody>
          <a:bodyPr/>
          <a:lstStyle/>
          <a:p>
            <a:r>
              <a:rPr lang="de-DE" dirty="0"/>
              <a:t>Diese Präsentation und die dazugehörige Foliendokumentation stehen zur freien Verfügung im Sinne von OER*. Sie sind im Rahmen des Projektes „Polizeivertrauen in der Praxis“ entstanden, das durch Mittel der Exzellenstrategie der Universität Tübingen gefördert wird (Laufzeit 2020-2023).</a:t>
            </a:r>
          </a:p>
          <a:p>
            <a:endParaRPr lang="de-DE" dirty="0"/>
          </a:p>
          <a:p>
            <a:r>
              <a:rPr lang="de-DE" dirty="0"/>
              <a:t>Verantwortung: Dr. Meike Hecker, Stiftungsprofessur für Kriminalprävention und Risikomanagement, Eberhard Karls Universität Tübingen</a:t>
            </a:r>
          </a:p>
          <a:p>
            <a:r>
              <a:rPr lang="de-DE" dirty="0"/>
              <a:t>Geschwister Scholl Platz/Neue Aula in 72074 Tübingen. Kontakt: </a:t>
            </a:r>
            <a:r>
              <a:rPr lang="de-DE" dirty="0">
                <a:hlinkClick r:id="rId2"/>
              </a:rPr>
              <a:t>meike.hecker@uni-tuebingen.de</a:t>
            </a:r>
            <a:endParaRPr lang="de-DE" dirty="0"/>
          </a:p>
          <a:p>
            <a:endParaRPr lang="de-DE" dirty="0"/>
          </a:p>
          <a:p>
            <a:r>
              <a:rPr lang="de-DE" sz="1000" dirty="0"/>
              <a:t>* Open Educational Resources (OER) sind offen lizenzierte Lehr-/Lernmaterialien, die ohne weitere Rückfragen für die Erstellung eigener Angebote benutzt werden dürfen. "Offen lizenziert" bedeutet dabei, dass die Nutzung, die Bearbeitung, die Vermischung, die Umwandlung (z.B. Übersetzung) und die freie Verbreitung von OER ohne weitere Rückfragen bei Autoren oder Rechtverwertern ausdrücklich erlaubt und erwünscht ist. Lediglich die Nennung des/der vorherigen Autoren einer OER gilt als obligat.</a:t>
            </a:r>
          </a:p>
          <a:p>
            <a:endParaRPr lang="de-DE" dirty="0"/>
          </a:p>
        </p:txBody>
      </p:sp>
      <p:sp>
        <p:nvSpPr>
          <p:cNvPr id="5" name="Rechteck 4"/>
          <p:cNvSpPr/>
          <p:nvPr/>
        </p:nvSpPr>
        <p:spPr>
          <a:xfrm>
            <a:off x="0" y="3291075"/>
            <a:ext cx="12204000" cy="144463"/>
          </a:xfrm>
          <a:prstGeom prst="rect">
            <a:avLst/>
          </a:prstGeom>
          <a:solidFill>
            <a:srgbClr val="A51E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Picture 2" descr="Zarenurkunde geht zurück an Ukraine - Kreis Tübingen ...">
            <a:extLst>
              <a:ext uri="{FF2B5EF4-FFF2-40B4-BE49-F238E27FC236}">
                <a16:creationId xmlns:a16="http://schemas.microsoft.com/office/drawing/2014/main" id="{F7020F28-F88D-414A-94DF-6D760F5620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 t="10830" r="-13" b="70415"/>
          <a:stretch/>
        </p:blipFill>
        <p:spPr bwMode="auto">
          <a:xfrm>
            <a:off x="0" y="1568496"/>
            <a:ext cx="12203048" cy="171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2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9148336" cy="468410"/>
          </a:xfrm>
        </p:spPr>
        <p:txBody>
          <a:bodyPr>
            <a:normAutofit fontScale="90000"/>
          </a:bodyPr>
          <a:lstStyle/>
          <a:p>
            <a:r>
              <a:rPr lang="de-DE" sz="2800" kern="0" cap="all" dirty="0">
                <a:solidFill>
                  <a:srgbClr val="F2932F"/>
                </a:solidFill>
                <a:latin typeface="Montserrat" panose="00000500000000000000" pitchFamily="2" charset="0"/>
              </a:rPr>
              <a:t>Anerkennung von Autorität und Teilhabe</a:t>
            </a:r>
            <a:endParaRPr lang="en-US" dirty="0">
              <a:solidFill>
                <a:srgbClr val="F2932F"/>
              </a:solidFill>
            </a:endParaRPr>
          </a:p>
        </p:txBody>
      </p:sp>
      <p:cxnSp>
        <p:nvCxnSpPr>
          <p:cNvPr id="37" name="Straight Connector 36">
            <a:extLst>
              <a:ext uri="{FF2B5EF4-FFF2-40B4-BE49-F238E27FC236}">
                <a16:creationId xmlns:a16="http://schemas.microsoft.com/office/drawing/2014/main" id="{8137968F-FECD-48DB-8D5D-B9F22D127496}"/>
              </a:ext>
            </a:extLst>
          </p:cNvPr>
          <p:cNvCxnSpPr>
            <a:cxnSpLocks/>
            <a:endCxn id="16" idx="0"/>
          </p:cNvCxnSpPr>
          <p:nvPr/>
        </p:nvCxnSpPr>
        <p:spPr>
          <a:xfrm flipH="1">
            <a:off x="1673718" y="2267376"/>
            <a:ext cx="9629" cy="3548858"/>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C80B26C-ADEF-401F-ABA1-5A8F2261275C}"/>
              </a:ext>
            </a:extLst>
          </p:cNvPr>
          <p:cNvSpPr/>
          <p:nvPr/>
        </p:nvSpPr>
        <p:spPr>
          <a:xfrm>
            <a:off x="1532748" y="2126406"/>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A69C369A-D43C-47C9-BB10-7E9E6CFF35B6}"/>
              </a:ext>
            </a:extLst>
          </p:cNvPr>
          <p:cNvSpPr txBox="1">
            <a:spLocks/>
          </p:cNvSpPr>
          <p:nvPr/>
        </p:nvSpPr>
        <p:spPr>
          <a:xfrm>
            <a:off x="2049044" y="1946878"/>
            <a:ext cx="7230641" cy="5073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300"/>
              </a:spcBef>
              <a:spcAft>
                <a:spcPts val="300"/>
              </a:spcAft>
              <a:buClr>
                <a:srgbClr val="F2932F"/>
              </a:buClr>
              <a:buNone/>
              <a:defRPr/>
            </a:pPr>
            <a:r>
              <a:rPr lang="de-DE" sz="1800" dirty="0">
                <a:solidFill>
                  <a:srgbClr val="354155"/>
                </a:solidFill>
                <a:latin typeface="Montserrat" panose="00000500000000000000" pitchFamily="2" charset="0"/>
              </a:rPr>
              <a:t>Menschen als </a:t>
            </a:r>
            <a:r>
              <a:rPr lang="de-DE" sz="1800" b="1" dirty="0">
                <a:solidFill>
                  <a:srgbClr val="354155"/>
                </a:solidFill>
                <a:latin typeface="Montserrat" panose="00000500000000000000" pitchFamily="2" charset="0"/>
              </a:rPr>
              <a:t>soziale Wesen</a:t>
            </a:r>
            <a:r>
              <a:rPr lang="de-DE" sz="1800" dirty="0">
                <a:solidFill>
                  <a:srgbClr val="354155"/>
                </a:solidFill>
                <a:latin typeface="Montserrat" panose="00000500000000000000" pitchFamily="2" charset="0"/>
              </a:rPr>
              <a:t>, definieren ihre eigene Identität über die </a:t>
            </a:r>
            <a:r>
              <a:rPr lang="de-DE" sz="1800" b="1" dirty="0">
                <a:solidFill>
                  <a:srgbClr val="354155"/>
                </a:solidFill>
                <a:latin typeface="Montserrat" panose="00000500000000000000" pitchFamily="2" charset="0"/>
              </a:rPr>
              <a:t>Zugehörigkeit</a:t>
            </a:r>
            <a:r>
              <a:rPr lang="de-DE" sz="1800" dirty="0">
                <a:solidFill>
                  <a:srgbClr val="354155"/>
                </a:solidFill>
                <a:latin typeface="Montserrat" panose="00000500000000000000" pitchFamily="2" charset="0"/>
              </a:rPr>
              <a:t> zu anderen Menschen und Gruppen </a:t>
            </a:r>
          </a:p>
          <a:p>
            <a:pPr marL="311400" lvl="2" indent="0" fontAlgn="auto">
              <a:lnSpc>
                <a:spcPct val="100000"/>
              </a:lnSpc>
              <a:spcBef>
                <a:spcPts val="300"/>
              </a:spcBef>
              <a:spcAft>
                <a:spcPts val="300"/>
              </a:spcAft>
              <a:buClr>
                <a:srgbClr val="F2932F"/>
              </a:buClr>
              <a:buNone/>
              <a:defRPr/>
            </a:pPr>
            <a:endParaRPr lang="de-DE" sz="1800" dirty="0">
              <a:solidFill>
                <a:srgbClr val="354155"/>
              </a:solidFill>
              <a:latin typeface="Montserrat" panose="00000500000000000000" pitchFamily="2" charset="0"/>
            </a:endParaRPr>
          </a:p>
          <a:p>
            <a:pPr marL="311400" lvl="2" indent="0" fontAlgn="auto">
              <a:lnSpc>
                <a:spcPct val="100000"/>
              </a:lnSpc>
              <a:spcBef>
                <a:spcPts val="300"/>
              </a:spcBef>
              <a:spcAft>
                <a:spcPts val="300"/>
              </a:spcAft>
              <a:buClr>
                <a:srgbClr val="F2932F"/>
              </a:buClr>
              <a:buNone/>
              <a:defRPr/>
            </a:pPr>
            <a:r>
              <a:rPr lang="de-DE" sz="1800" dirty="0">
                <a:solidFill>
                  <a:srgbClr val="354155"/>
                </a:solidFill>
                <a:latin typeface="Montserrat" panose="00000500000000000000" pitchFamily="2" charset="0"/>
              </a:rPr>
              <a:t>Faire oder unfaire </a:t>
            </a:r>
            <a:r>
              <a:rPr lang="de-DE" sz="1800" b="1" dirty="0">
                <a:solidFill>
                  <a:srgbClr val="354155"/>
                </a:solidFill>
                <a:latin typeface="Montserrat" panose="00000500000000000000" pitchFamily="2" charset="0"/>
              </a:rPr>
              <a:t>Behandlung</a:t>
            </a:r>
            <a:r>
              <a:rPr lang="de-DE" sz="1800" dirty="0">
                <a:solidFill>
                  <a:srgbClr val="354155"/>
                </a:solidFill>
                <a:latin typeface="Montserrat" panose="00000500000000000000" pitchFamily="2" charset="0"/>
              </a:rPr>
              <a:t> dient als </a:t>
            </a:r>
            <a:r>
              <a:rPr lang="de-DE" sz="1800" b="1" dirty="0">
                <a:solidFill>
                  <a:srgbClr val="354155"/>
                </a:solidFill>
                <a:latin typeface="Montserrat" panose="00000500000000000000" pitchFamily="2" charset="0"/>
              </a:rPr>
              <a:t>Rückmeldung</a:t>
            </a:r>
            <a:r>
              <a:rPr lang="de-DE" sz="1800" dirty="0">
                <a:solidFill>
                  <a:srgbClr val="354155"/>
                </a:solidFill>
                <a:latin typeface="Montserrat" panose="00000500000000000000" pitchFamily="2" charset="0"/>
              </a:rPr>
              <a:t> auf die eigene Person, die persönliche Identität und </a:t>
            </a:r>
            <a:r>
              <a:rPr lang="de-DE" sz="1800" b="1" dirty="0">
                <a:solidFill>
                  <a:srgbClr val="354155"/>
                </a:solidFill>
                <a:latin typeface="Montserrat" panose="00000500000000000000" pitchFamily="2" charset="0"/>
              </a:rPr>
              <a:t>soziale Stellung</a:t>
            </a:r>
          </a:p>
          <a:p>
            <a:pPr marL="311400" lvl="2" indent="0" fontAlgn="auto">
              <a:lnSpc>
                <a:spcPct val="100000"/>
              </a:lnSpc>
              <a:spcBef>
                <a:spcPts val="300"/>
              </a:spcBef>
              <a:spcAft>
                <a:spcPts val="300"/>
              </a:spcAft>
              <a:buClr>
                <a:srgbClr val="F2932F"/>
              </a:buClr>
              <a:buNone/>
              <a:defRPr/>
            </a:pPr>
            <a:endParaRPr lang="de-DE" sz="1800" dirty="0">
              <a:solidFill>
                <a:srgbClr val="354155"/>
              </a:solidFill>
              <a:latin typeface="Montserrat" panose="00000500000000000000" pitchFamily="2" charset="0"/>
            </a:endParaRPr>
          </a:p>
          <a:p>
            <a:pPr marL="311400" lvl="2" indent="0" fontAlgn="auto">
              <a:lnSpc>
                <a:spcPct val="100000"/>
              </a:lnSpc>
              <a:spcBef>
                <a:spcPts val="300"/>
              </a:spcBef>
              <a:spcAft>
                <a:spcPts val="300"/>
              </a:spcAft>
              <a:buClr>
                <a:srgbClr val="F2932F"/>
              </a:buClr>
              <a:buNone/>
              <a:defRPr/>
            </a:pPr>
            <a:r>
              <a:rPr lang="de-DE" sz="1800" dirty="0">
                <a:solidFill>
                  <a:srgbClr val="354155"/>
                </a:solidFill>
                <a:latin typeface="Montserrat" panose="00000500000000000000" pitchFamily="2" charset="0"/>
              </a:rPr>
              <a:t>Die Polizei als </a:t>
            </a:r>
            <a:r>
              <a:rPr lang="de-DE" sz="1800" b="1" dirty="0">
                <a:solidFill>
                  <a:srgbClr val="354155"/>
                </a:solidFill>
                <a:latin typeface="Montserrat" panose="00000500000000000000" pitchFamily="2" charset="0"/>
              </a:rPr>
              <a:t>gesellschaftliche Vertreterin </a:t>
            </a:r>
            <a:r>
              <a:rPr lang="de-DE" sz="1800" dirty="0">
                <a:solidFill>
                  <a:srgbClr val="354155"/>
                </a:solidFill>
                <a:latin typeface="Montserrat" panose="00000500000000000000" pitchFamily="2" charset="0"/>
              </a:rPr>
              <a:t>stellt über eine respektlose Behandlung das Gefühl der </a:t>
            </a:r>
            <a:r>
              <a:rPr lang="de-DE" sz="1800" b="1" dirty="0">
                <a:solidFill>
                  <a:srgbClr val="354155"/>
                </a:solidFill>
                <a:latin typeface="Montserrat" panose="00000500000000000000" pitchFamily="2" charset="0"/>
              </a:rPr>
              <a:t>Zugehörigkeit zur Gesellschaft </a:t>
            </a:r>
            <a:r>
              <a:rPr lang="de-DE" sz="1800" dirty="0">
                <a:solidFill>
                  <a:srgbClr val="354155"/>
                </a:solidFill>
                <a:latin typeface="Montserrat" panose="00000500000000000000" pitchFamily="2" charset="0"/>
              </a:rPr>
              <a:t>in Frage</a:t>
            </a:r>
          </a:p>
          <a:p>
            <a:pPr marL="311400" lvl="2" indent="0" fontAlgn="auto">
              <a:lnSpc>
                <a:spcPct val="100000"/>
              </a:lnSpc>
              <a:spcBef>
                <a:spcPts val="300"/>
              </a:spcBef>
              <a:spcAft>
                <a:spcPts val="3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300"/>
              </a:spcBef>
              <a:spcAft>
                <a:spcPts val="300"/>
              </a:spcAft>
              <a:buClr>
                <a:srgbClr val="F2932F"/>
              </a:buClr>
              <a:buNone/>
              <a:defRPr/>
            </a:pPr>
            <a:r>
              <a:rPr lang="de-DE" sz="1800" dirty="0">
                <a:solidFill>
                  <a:srgbClr val="354155"/>
                </a:solidFill>
                <a:latin typeface="Montserrat" panose="00000500000000000000" pitchFamily="2" charset="0"/>
              </a:rPr>
              <a:t>… was zu </a:t>
            </a:r>
            <a:r>
              <a:rPr lang="de-DE" sz="1800" b="1" dirty="0">
                <a:solidFill>
                  <a:srgbClr val="354155"/>
                </a:solidFill>
                <a:latin typeface="Montserrat" panose="00000500000000000000" pitchFamily="2" charset="0"/>
              </a:rPr>
              <a:t>Misstrauen</a:t>
            </a:r>
            <a:r>
              <a:rPr lang="de-DE" sz="1800" dirty="0">
                <a:solidFill>
                  <a:srgbClr val="354155"/>
                </a:solidFill>
                <a:latin typeface="Montserrat" panose="00000500000000000000" pitchFamily="2" charset="0"/>
              </a:rPr>
              <a:t> in gesellschaftliche Institutionen führen kann </a:t>
            </a:r>
          </a:p>
        </p:txBody>
      </p:sp>
      <p:sp>
        <p:nvSpPr>
          <p:cNvPr id="15" name="Oval 14">
            <a:extLst>
              <a:ext uri="{FF2B5EF4-FFF2-40B4-BE49-F238E27FC236}">
                <a16:creationId xmlns:a16="http://schemas.microsoft.com/office/drawing/2014/main" id="{841830E4-268C-417A-BC4D-F0CF096EA54B}"/>
              </a:ext>
            </a:extLst>
          </p:cNvPr>
          <p:cNvSpPr/>
          <p:nvPr/>
        </p:nvSpPr>
        <p:spPr>
          <a:xfrm>
            <a:off x="1532748" y="3529786"/>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DEFE5BB-7714-431D-BDCB-6A0E706DBEB7}"/>
              </a:ext>
            </a:extLst>
          </p:cNvPr>
          <p:cNvSpPr/>
          <p:nvPr/>
        </p:nvSpPr>
        <p:spPr>
          <a:xfrm>
            <a:off x="1532748" y="5816234"/>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2FA67-FCE6-4CE8-BAC5-39CFE98C5B14}"/>
              </a:ext>
            </a:extLst>
          </p:cNvPr>
          <p:cNvSpPr/>
          <p:nvPr/>
        </p:nvSpPr>
        <p:spPr>
          <a:xfrm>
            <a:off x="1524535" y="4576387"/>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70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79FDA-E854-4B98-B121-4B3C9DFBEC62}"/>
              </a:ext>
            </a:extLst>
          </p:cNvPr>
          <p:cNvSpPr txBox="1">
            <a:spLocks/>
          </p:cNvSpPr>
          <p:nvPr/>
        </p:nvSpPr>
        <p:spPr>
          <a:xfrm>
            <a:off x="797735" y="572435"/>
            <a:ext cx="78867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Was sagt die Forschung?</a:t>
            </a:r>
            <a:endParaRPr lang="en-US" dirty="0">
              <a:solidFill>
                <a:srgbClr val="F2932F"/>
              </a:solidFill>
              <a:latin typeface="Calibri Light" panose="020F0302020204030204"/>
            </a:endParaRPr>
          </a:p>
        </p:txBody>
      </p:sp>
      <p:pic>
        <p:nvPicPr>
          <p:cNvPr id="6" name="Picture 5" descr="Timeline&#10;&#10;Description automatically generated">
            <a:extLst>
              <a:ext uri="{FF2B5EF4-FFF2-40B4-BE49-F238E27FC236}">
                <a16:creationId xmlns:a16="http://schemas.microsoft.com/office/drawing/2014/main" id="{96159EA0-7671-4B61-A182-837BB347A395}"/>
              </a:ext>
            </a:extLst>
          </p:cNvPr>
          <p:cNvPicPr>
            <a:picLocks noChangeAspect="1"/>
          </p:cNvPicPr>
          <p:nvPr/>
        </p:nvPicPr>
        <p:blipFill rotWithShape="1">
          <a:blip r:embed="rId2">
            <a:extLst>
              <a:ext uri="{28A0092B-C50C-407E-A947-70E740481C1C}">
                <a14:useLocalDpi xmlns:a14="http://schemas.microsoft.com/office/drawing/2010/main" val="0"/>
              </a:ext>
            </a:extLst>
          </a:blip>
          <a:srcRect t="25206" b="1622"/>
          <a:stretch/>
        </p:blipFill>
        <p:spPr>
          <a:xfrm>
            <a:off x="0" y="1437210"/>
            <a:ext cx="12192000" cy="5420790"/>
          </a:xfrm>
          <a:prstGeom prst="rect">
            <a:avLst/>
          </a:prstGeom>
        </p:spPr>
      </p:pic>
    </p:spTree>
    <p:extLst>
      <p:ext uri="{BB962C8B-B14F-4D97-AF65-F5344CB8AC3E}">
        <p14:creationId xmlns:p14="http://schemas.microsoft.com/office/powerpoint/2010/main" val="226755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0C9344-EB99-4ADF-A152-69FCEB37B395}"/>
              </a:ext>
            </a:extLst>
          </p:cNvPr>
          <p:cNvSpPr txBox="1">
            <a:spLocks/>
          </p:cNvSpPr>
          <p:nvPr/>
        </p:nvSpPr>
        <p:spPr>
          <a:xfrm>
            <a:off x="737665" y="643114"/>
            <a:ext cx="9231088"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de-DE" sz="2800" b="1" kern="0" cap="all" dirty="0">
                <a:solidFill>
                  <a:srgbClr val="F2932F"/>
                </a:solidFill>
                <a:latin typeface="Montserrat" panose="00000500000000000000" pitchFamily="2" charset="0"/>
              </a:rPr>
              <a:t>Teil 2 </a:t>
            </a:r>
            <a:r>
              <a:rPr lang="de-DE" sz="2800" kern="0" cap="all" dirty="0">
                <a:solidFill>
                  <a:srgbClr val="F2932F"/>
                </a:solidFill>
                <a:latin typeface="Montserrat" panose="00000500000000000000" pitchFamily="2" charset="0"/>
              </a:rPr>
              <a:t>Herausforderungen in der Praxis</a:t>
            </a:r>
          </a:p>
        </p:txBody>
      </p:sp>
      <p:sp>
        <p:nvSpPr>
          <p:cNvPr id="2" name="Thought Bubble: Cloud 1">
            <a:extLst>
              <a:ext uri="{FF2B5EF4-FFF2-40B4-BE49-F238E27FC236}">
                <a16:creationId xmlns:a16="http://schemas.microsoft.com/office/drawing/2014/main" id="{7B5A152B-8CB0-4CA5-85C1-9F218422C409}"/>
              </a:ext>
            </a:extLst>
          </p:cNvPr>
          <p:cNvSpPr/>
          <p:nvPr/>
        </p:nvSpPr>
        <p:spPr>
          <a:xfrm>
            <a:off x="4157546" y="1846883"/>
            <a:ext cx="3101788" cy="1604683"/>
          </a:xfrm>
          <a:prstGeom prst="cloudCallout">
            <a:avLst/>
          </a:prstGeom>
          <a:solidFill>
            <a:schemeClr val="bg1"/>
          </a:solidFill>
          <a:ln>
            <a:solidFill>
              <a:srgbClr val="35415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 Vertrauen, dass wir wissen, was wir tun</a:t>
            </a:r>
            <a:endParaRPr lang="en-US" dirty="0">
              <a:solidFill>
                <a:srgbClr val="354155"/>
              </a:solidFill>
            </a:endParaRPr>
          </a:p>
        </p:txBody>
      </p:sp>
      <p:sp>
        <p:nvSpPr>
          <p:cNvPr id="6" name="Thought Bubble: Cloud 5">
            <a:extLst>
              <a:ext uri="{FF2B5EF4-FFF2-40B4-BE49-F238E27FC236}">
                <a16:creationId xmlns:a16="http://schemas.microsoft.com/office/drawing/2014/main" id="{06A067E4-F89F-4A0A-8E32-1D7DD5B19ACB}"/>
              </a:ext>
            </a:extLst>
          </p:cNvPr>
          <p:cNvSpPr/>
          <p:nvPr/>
        </p:nvSpPr>
        <p:spPr>
          <a:xfrm>
            <a:off x="665056" y="4445714"/>
            <a:ext cx="3234978" cy="1927413"/>
          </a:xfrm>
          <a:prstGeom prst="cloudCallout">
            <a:avLst/>
          </a:prstGeom>
          <a:solidFill>
            <a:schemeClr val="bg1"/>
          </a:solidFill>
          <a:ln>
            <a:solidFill>
              <a:srgbClr val="35415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…einfach unsere Arbeit machen lassen</a:t>
            </a:r>
            <a:endParaRPr lang="en-US" dirty="0"/>
          </a:p>
        </p:txBody>
      </p:sp>
      <p:sp>
        <p:nvSpPr>
          <p:cNvPr id="7" name="Thought Bubble: Cloud 6">
            <a:extLst>
              <a:ext uri="{FF2B5EF4-FFF2-40B4-BE49-F238E27FC236}">
                <a16:creationId xmlns:a16="http://schemas.microsoft.com/office/drawing/2014/main" id="{227E6D4D-DB84-4606-AC3C-B6E302E6D823}"/>
              </a:ext>
            </a:extLst>
          </p:cNvPr>
          <p:cNvSpPr/>
          <p:nvPr/>
        </p:nvSpPr>
        <p:spPr>
          <a:xfrm>
            <a:off x="733348" y="1846884"/>
            <a:ext cx="3101788" cy="1604683"/>
          </a:xfrm>
          <a:prstGeom prst="cloudCallout">
            <a:avLst/>
          </a:prstGeom>
          <a:solidFill>
            <a:schemeClr val="bg1"/>
          </a:solidFill>
          <a:ln>
            <a:solidFill>
              <a:srgbClr val="354155">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…nicht immer alles erklären müssen</a:t>
            </a:r>
            <a:r>
              <a:rPr lang="de-DE" dirty="0"/>
              <a:t> </a:t>
            </a:r>
            <a:endParaRPr lang="en-US" dirty="0"/>
          </a:p>
        </p:txBody>
      </p:sp>
      <p:sp>
        <p:nvSpPr>
          <p:cNvPr id="8" name="Thought Bubble: Cloud 7">
            <a:extLst>
              <a:ext uri="{FF2B5EF4-FFF2-40B4-BE49-F238E27FC236}">
                <a16:creationId xmlns:a16="http://schemas.microsoft.com/office/drawing/2014/main" id="{768C3D4E-9BD1-441E-A7B2-6633899D9CEA}"/>
              </a:ext>
            </a:extLst>
          </p:cNvPr>
          <p:cNvSpPr/>
          <p:nvPr/>
        </p:nvSpPr>
        <p:spPr>
          <a:xfrm>
            <a:off x="4655146" y="5105603"/>
            <a:ext cx="3318224" cy="1492623"/>
          </a:xfrm>
          <a:prstGeom prst="cloudCallout">
            <a:avLst/>
          </a:prstGeom>
          <a:solidFill>
            <a:schemeClr val="bg1"/>
          </a:solidFill>
          <a:ln>
            <a:solidFill>
              <a:srgbClr val="35415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 zu allem eine Erklärung einfordern</a:t>
            </a:r>
            <a:endParaRPr lang="en-US" dirty="0">
              <a:solidFill>
                <a:srgbClr val="354155"/>
              </a:solidFill>
            </a:endParaRPr>
          </a:p>
        </p:txBody>
      </p:sp>
      <p:sp>
        <p:nvSpPr>
          <p:cNvPr id="9" name="Thought Bubble: Cloud 8">
            <a:extLst>
              <a:ext uri="{FF2B5EF4-FFF2-40B4-BE49-F238E27FC236}">
                <a16:creationId xmlns:a16="http://schemas.microsoft.com/office/drawing/2014/main" id="{06A1563E-DAF7-461B-9342-8C8994B9EED5}"/>
              </a:ext>
            </a:extLst>
          </p:cNvPr>
          <p:cNvSpPr/>
          <p:nvPr/>
        </p:nvSpPr>
        <p:spPr>
          <a:xfrm>
            <a:off x="8310282" y="1573256"/>
            <a:ext cx="3613416" cy="1465780"/>
          </a:xfrm>
          <a:prstGeom prst="cloudCallout">
            <a:avLst/>
          </a:prstGeom>
          <a:solidFill>
            <a:schemeClr val="bg1"/>
          </a:solidFill>
          <a:ln>
            <a:solidFill>
              <a:srgbClr val="35415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 zu allem eine eigene Meinung haben müssen</a:t>
            </a:r>
            <a:endParaRPr lang="en-US" dirty="0">
              <a:solidFill>
                <a:srgbClr val="354155"/>
              </a:solidFill>
            </a:endParaRPr>
          </a:p>
        </p:txBody>
      </p:sp>
      <p:sp>
        <p:nvSpPr>
          <p:cNvPr id="10" name="Thought Bubble: Cloud 9">
            <a:extLst>
              <a:ext uri="{FF2B5EF4-FFF2-40B4-BE49-F238E27FC236}">
                <a16:creationId xmlns:a16="http://schemas.microsoft.com/office/drawing/2014/main" id="{A6AB7AFC-F282-45BE-9093-19BB33B47F28}"/>
              </a:ext>
            </a:extLst>
          </p:cNvPr>
          <p:cNvSpPr/>
          <p:nvPr/>
        </p:nvSpPr>
        <p:spPr>
          <a:xfrm>
            <a:off x="3770533" y="3798781"/>
            <a:ext cx="3318223" cy="1293863"/>
          </a:xfrm>
          <a:prstGeom prst="cloudCallout">
            <a:avLst/>
          </a:prstGeom>
          <a:solidFill>
            <a:schemeClr val="bg1"/>
          </a:solidFill>
          <a:ln>
            <a:solidFill>
              <a:srgbClr val="35415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 unsere Kompetenz anerkennen</a:t>
            </a:r>
            <a:endParaRPr lang="en-US" dirty="0">
              <a:solidFill>
                <a:srgbClr val="354155"/>
              </a:solidFill>
            </a:endParaRPr>
          </a:p>
        </p:txBody>
      </p:sp>
      <p:sp>
        <p:nvSpPr>
          <p:cNvPr id="11" name="Thought Bubble: Cloud 10">
            <a:extLst>
              <a:ext uri="{FF2B5EF4-FFF2-40B4-BE49-F238E27FC236}">
                <a16:creationId xmlns:a16="http://schemas.microsoft.com/office/drawing/2014/main" id="{ACD0599F-0A20-4894-93DD-0C716BF38B60}"/>
              </a:ext>
            </a:extLst>
          </p:cNvPr>
          <p:cNvSpPr/>
          <p:nvPr/>
        </p:nvSpPr>
        <p:spPr>
          <a:xfrm>
            <a:off x="7448683" y="3269978"/>
            <a:ext cx="3962399" cy="1604683"/>
          </a:xfrm>
          <a:prstGeom prst="cloudCallout">
            <a:avLst/>
          </a:prstGeom>
          <a:solidFill>
            <a:schemeClr val="bg1"/>
          </a:solidFill>
          <a:ln>
            <a:solidFill>
              <a:srgbClr val="35415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 nicht alles infrage zu stellen</a:t>
            </a:r>
            <a:endParaRPr lang="en-US" dirty="0">
              <a:solidFill>
                <a:srgbClr val="354155"/>
              </a:solidFill>
            </a:endParaRPr>
          </a:p>
        </p:txBody>
      </p:sp>
      <p:sp>
        <p:nvSpPr>
          <p:cNvPr id="12" name="Thought Bubble: Cloud 11">
            <a:extLst>
              <a:ext uri="{FF2B5EF4-FFF2-40B4-BE49-F238E27FC236}">
                <a16:creationId xmlns:a16="http://schemas.microsoft.com/office/drawing/2014/main" id="{CD05F800-9F61-426A-98E9-2DD78FE95358}"/>
              </a:ext>
            </a:extLst>
          </p:cNvPr>
          <p:cNvSpPr/>
          <p:nvPr/>
        </p:nvSpPr>
        <p:spPr>
          <a:xfrm>
            <a:off x="9023560" y="4826483"/>
            <a:ext cx="3101788" cy="1604683"/>
          </a:xfrm>
          <a:prstGeom prst="cloudCallout">
            <a:avLst/>
          </a:prstGeom>
          <a:solidFill>
            <a:schemeClr val="bg1"/>
          </a:solidFill>
          <a:ln>
            <a:solidFill>
              <a:srgbClr val="354155">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354155"/>
                </a:solidFill>
              </a:rPr>
              <a:t>… wir müssen auch einfach unsere Maßnahmen durchsetzen</a:t>
            </a:r>
            <a:endParaRPr lang="en-US" dirty="0">
              <a:solidFill>
                <a:srgbClr val="354155"/>
              </a:solidFill>
            </a:endParaRPr>
          </a:p>
        </p:txBody>
      </p:sp>
    </p:spTree>
    <p:extLst>
      <p:ext uri="{BB962C8B-B14F-4D97-AF65-F5344CB8AC3E}">
        <p14:creationId xmlns:p14="http://schemas.microsoft.com/office/powerpoint/2010/main" val="396259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2EA5AA8C-E48A-493C-BB53-6AAA570C51BA}"/>
              </a:ext>
            </a:extLst>
          </p:cNvPr>
          <p:cNvSpPr txBox="1">
            <a:spLocks/>
          </p:cNvSpPr>
          <p:nvPr/>
        </p:nvSpPr>
        <p:spPr>
          <a:xfrm>
            <a:off x="230075" y="1798637"/>
            <a:ext cx="9598249" cy="4920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
                <a:schemeClr val="bg1"/>
              </a:buClr>
              <a:buFont typeface="Courier New" panose="02070309020205020404" pitchFamily="49" charset="0"/>
              <a:buChar char="o"/>
            </a:pPr>
            <a:r>
              <a:rPr lang="de-DE" sz="2000" dirty="0">
                <a:solidFill>
                  <a:srgbClr val="354155"/>
                </a:solidFill>
                <a:latin typeface="Montserrat" panose="00000500000000000000" pitchFamily="2" charset="0"/>
              </a:rPr>
              <a:t>Unterschiedliche Auffassungen von Autorität</a:t>
            </a:r>
          </a:p>
          <a:p>
            <a:pPr marR="0" lvl="2" fontAlgn="auto">
              <a:spcAft>
                <a:spcPts val="0"/>
              </a:spcAft>
              <a:buClr>
                <a:schemeClr val="bg1"/>
              </a:buClr>
              <a:buSzTx/>
              <a:buFont typeface="Courier New" panose="02070309020205020404" pitchFamily="49" charset="0"/>
              <a:buChar char="o"/>
              <a:tabLst/>
              <a:defRPr/>
            </a:pPr>
            <a:r>
              <a:rPr lang="de-DE" sz="1800" dirty="0">
                <a:solidFill>
                  <a:srgbClr val="354155"/>
                </a:solidFill>
                <a:latin typeface="Montserrat" panose="00000500000000000000" pitchFamily="2" charset="0"/>
              </a:rPr>
              <a:t>nicht unfehlbar, sondern verständigungsorientiert</a:t>
            </a:r>
          </a:p>
          <a:p>
            <a:pPr marR="0" lvl="2" fontAlgn="auto">
              <a:spcAft>
                <a:spcPts val="0"/>
              </a:spcAft>
              <a:buClr>
                <a:schemeClr val="bg1"/>
              </a:buClr>
              <a:buSzTx/>
              <a:buFont typeface="Courier New" panose="02070309020205020404" pitchFamily="49" charset="0"/>
              <a:buChar char="o"/>
              <a:tabLst/>
              <a:defRPr/>
            </a:pPr>
            <a:endParaRPr lang="de-DE" sz="1800" dirty="0">
              <a:solidFill>
                <a:srgbClr val="354155"/>
              </a:solidFill>
              <a:latin typeface="Montserrat" panose="00000500000000000000" pitchFamily="2" charset="0"/>
            </a:endParaRPr>
          </a:p>
          <a:p>
            <a:pPr fontAlgn="auto">
              <a:spcBef>
                <a:spcPts val="2400"/>
              </a:spcBef>
              <a:spcAft>
                <a:spcPts val="0"/>
              </a:spcAft>
              <a:buClr>
                <a:schemeClr val="bg1"/>
              </a:buClr>
              <a:buFont typeface="Courier New" panose="02070309020205020404" pitchFamily="49" charset="0"/>
              <a:buChar char="o"/>
            </a:pPr>
            <a:r>
              <a:rPr lang="de-DE" sz="2000" dirty="0">
                <a:solidFill>
                  <a:srgbClr val="354155"/>
                </a:solidFill>
                <a:latin typeface="Montserrat" panose="00000500000000000000" pitchFamily="2" charset="0"/>
              </a:rPr>
              <a:t>Ambivalente Einstellungen zu Respekt</a:t>
            </a:r>
          </a:p>
          <a:p>
            <a:pPr lvl="2" fontAlgn="auto">
              <a:spcAft>
                <a:spcPts val="0"/>
              </a:spcAft>
              <a:buClr>
                <a:schemeClr val="bg1"/>
              </a:buClr>
              <a:buFont typeface="Courier New" panose="02070309020205020404" pitchFamily="49" charset="0"/>
              <a:buChar char="o"/>
              <a:defRPr/>
            </a:pPr>
            <a:r>
              <a:rPr lang="de-DE" sz="1800" dirty="0">
                <a:solidFill>
                  <a:srgbClr val="354155"/>
                </a:solidFill>
                <a:latin typeface="Montserrat" panose="00000500000000000000" pitchFamily="2" charset="0"/>
              </a:rPr>
              <a:t>Anspruch auf Respekt wird verhandelbar</a:t>
            </a:r>
          </a:p>
          <a:p>
            <a:pPr lvl="2" fontAlgn="auto">
              <a:spcAft>
                <a:spcPts val="0"/>
              </a:spcAft>
              <a:buClr>
                <a:schemeClr val="bg1"/>
              </a:buClr>
              <a:buFont typeface="Courier New" panose="02070309020205020404" pitchFamily="49" charset="0"/>
              <a:buChar char="o"/>
              <a:defRPr/>
            </a:pPr>
            <a:endParaRPr lang="de-DE" sz="1800" dirty="0">
              <a:solidFill>
                <a:srgbClr val="354155"/>
              </a:solidFill>
              <a:latin typeface="Montserrat" panose="00000500000000000000" pitchFamily="2" charset="0"/>
            </a:endParaRPr>
          </a:p>
          <a:p>
            <a:pPr marR="0" lvl="0" fontAlgn="auto">
              <a:spcBef>
                <a:spcPts val="2400"/>
              </a:spcBef>
              <a:spcAft>
                <a:spcPts val="0"/>
              </a:spcAft>
              <a:buClr>
                <a:schemeClr val="bg1"/>
              </a:buClr>
              <a:buSzTx/>
              <a:buFont typeface="Courier New" panose="02070309020205020404" pitchFamily="49" charset="0"/>
              <a:buChar char="o"/>
              <a:tabLst/>
              <a:defRPr/>
            </a:pPr>
            <a:r>
              <a:rPr lang="de-DE" sz="2000" dirty="0">
                <a:solidFill>
                  <a:srgbClr val="354155"/>
                </a:solidFill>
                <a:latin typeface="Montserrat" panose="00000500000000000000" pitchFamily="2" charset="0"/>
              </a:rPr>
              <a:t>Entscheidungen werden infrage gestellt (Diskursgesellschaft)</a:t>
            </a:r>
          </a:p>
          <a:p>
            <a:pPr marR="0" lvl="2" fontAlgn="auto">
              <a:spcAft>
                <a:spcPts val="0"/>
              </a:spcAft>
              <a:buClr>
                <a:schemeClr val="bg1"/>
              </a:buClr>
              <a:buSzTx/>
              <a:buFont typeface="Courier New" panose="02070309020205020404" pitchFamily="49" charset="0"/>
              <a:buChar char="o"/>
              <a:tabLst/>
              <a:defRPr/>
            </a:pPr>
            <a:r>
              <a:rPr lang="de-DE" sz="1800" dirty="0">
                <a:solidFill>
                  <a:srgbClr val="354155"/>
                </a:solidFill>
                <a:latin typeface="Montserrat" panose="00000500000000000000" pitchFamily="2" charset="0"/>
              </a:rPr>
              <a:t>Kompetenz wird nicht ohne stichhaltige Argumente anerkannt</a:t>
            </a:r>
          </a:p>
          <a:p>
            <a:pPr marR="0" lvl="2" fontAlgn="auto">
              <a:spcAft>
                <a:spcPts val="0"/>
              </a:spcAft>
              <a:buClr>
                <a:schemeClr val="bg1"/>
              </a:buClr>
              <a:buSzTx/>
              <a:buFont typeface="Courier New" panose="02070309020205020404" pitchFamily="49" charset="0"/>
              <a:buChar char="o"/>
              <a:tabLst/>
              <a:defRPr/>
            </a:pPr>
            <a:endParaRPr lang="de-DE" dirty="0">
              <a:solidFill>
                <a:srgbClr val="354155"/>
              </a:solidFill>
              <a:latin typeface="Montserrat" panose="00000500000000000000" pitchFamily="2" charset="0"/>
            </a:endParaRPr>
          </a:p>
          <a:p>
            <a:pPr marL="228600" lvl="1" fontAlgn="auto">
              <a:spcBef>
                <a:spcPts val="2400"/>
              </a:spcBef>
              <a:spcAft>
                <a:spcPts val="0"/>
              </a:spcAft>
              <a:buClr>
                <a:schemeClr val="bg1"/>
              </a:buClr>
              <a:buFont typeface="Courier New" panose="02070309020205020404" pitchFamily="49" charset="0"/>
              <a:buChar char="o"/>
            </a:pPr>
            <a:r>
              <a:rPr lang="de-DE" sz="2000" dirty="0">
                <a:solidFill>
                  <a:srgbClr val="354155"/>
                </a:solidFill>
                <a:latin typeface="Montserrat" panose="00000500000000000000" pitchFamily="2" charset="0"/>
              </a:rPr>
              <a:t>Widersprüchliche Rollenerwartungen</a:t>
            </a:r>
          </a:p>
          <a:p>
            <a:pPr lvl="2" fontAlgn="auto">
              <a:spcAft>
                <a:spcPts val="0"/>
              </a:spcAft>
              <a:buClr>
                <a:schemeClr val="bg1"/>
              </a:buClr>
              <a:buFont typeface="Courier New" panose="02070309020205020404" pitchFamily="49" charset="0"/>
              <a:buChar char="o"/>
            </a:pPr>
            <a:r>
              <a:rPr lang="de-DE" sz="1800" dirty="0">
                <a:solidFill>
                  <a:srgbClr val="354155"/>
                </a:solidFill>
                <a:latin typeface="Montserrat" panose="00000500000000000000" pitchFamily="2" charset="0"/>
              </a:rPr>
              <a:t>Bürgerfreundlichkeit/ Staatsgewalt</a:t>
            </a:r>
          </a:p>
        </p:txBody>
      </p:sp>
      <p:sp>
        <p:nvSpPr>
          <p:cNvPr id="5" name="Title 1">
            <a:extLst>
              <a:ext uri="{FF2B5EF4-FFF2-40B4-BE49-F238E27FC236}">
                <a16:creationId xmlns:a16="http://schemas.microsoft.com/office/drawing/2014/main" id="{FB06EB60-D243-4614-85FA-B49BD7E66A09}"/>
              </a:ext>
            </a:extLst>
          </p:cNvPr>
          <p:cNvSpPr txBox="1">
            <a:spLocks/>
          </p:cNvSpPr>
          <p:nvPr/>
        </p:nvSpPr>
        <p:spPr>
          <a:xfrm>
            <a:off x="644223" y="545737"/>
            <a:ext cx="97091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Gesellschaftlicher Wandel</a:t>
            </a:r>
            <a:endParaRPr lang="en-US" dirty="0">
              <a:solidFill>
                <a:srgbClr val="F2932F"/>
              </a:solidFill>
              <a:latin typeface="Calibri Light" panose="020F0302020204030204"/>
            </a:endParaRPr>
          </a:p>
        </p:txBody>
      </p:sp>
    </p:spTree>
    <p:extLst>
      <p:ext uri="{BB962C8B-B14F-4D97-AF65-F5344CB8AC3E}">
        <p14:creationId xmlns:p14="http://schemas.microsoft.com/office/powerpoint/2010/main" val="336034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7886700" cy="468410"/>
          </a:xfrm>
        </p:spPr>
        <p:txBody>
          <a:bodyPr>
            <a:normAutofit fontScale="90000"/>
          </a:bodyPr>
          <a:lstStyle/>
          <a:p>
            <a:r>
              <a:rPr lang="de-DE" sz="2800" kern="0" cap="all" dirty="0">
                <a:solidFill>
                  <a:srgbClr val="F2932F"/>
                </a:solidFill>
                <a:latin typeface="Montserrat" panose="00000500000000000000" pitchFamily="2" charset="0"/>
              </a:rPr>
              <a:t>Umgang mit Autorität</a:t>
            </a:r>
            <a:endParaRPr lang="en-US" dirty="0">
              <a:solidFill>
                <a:srgbClr val="F2932F"/>
              </a:solidFill>
            </a:endParaRPr>
          </a:p>
        </p:txBody>
      </p:sp>
      <p:sp>
        <p:nvSpPr>
          <p:cNvPr id="31" name="TextBox 30">
            <a:extLst>
              <a:ext uri="{FF2B5EF4-FFF2-40B4-BE49-F238E27FC236}">
                <a16:creationId xmlns:a16="http://schemas.microsoft.com/office/drawing/2014/main" id="{C09115ED-CA7E-480A-AC02-F9CED207A5F1}"/>
              </a:ext>
            </a:extLst>
          </p:cNvPr>
          <p:cNvSpPr txBox="1"/>
          <p:nvPr/>
        </p:nvSpPr>
        <p:spPr>
          <a:xfrm>
            <a:off x="815340" y="2195445"/>
            <a:ext cx="3855720" cy="648000"/>
          </a:xfrm>
          <a:prstGeom prst="rect">
            <a:avLst/>
          </a:prstGeom>
          <a:solidFill>
            <a:srgbClr val="354155"/>
          </a:solidFill>
          <a:ln>
            <a:solidFill>
              <a:schemeClr val="bg1"/>
            </a:solidFill>
          </a:ln>
        </p:spPr>
        <p:txBody>
          <a:bodyPr wrap="square" rtlCol="0" anchor="ctr" anchorCtr="0">
            <a:spAutoFit/>
          </a:bodyPr>
          <a:lstStyle/>
          <a:p>
            <a:r>
              <a:rPr lang="de-DE" dirty="0">
                <a:solidFill>
                  <a:schemeClr val="bg1"/>
                </a:solidFill>
                <a:latin typeface="Montserrat" panose="00000500000000000000" pitchFamily="2" charset="0"/>
              </a:rPr>
              <a:t>Autorität „klassisch“</a:t>
            </a:r>
            <a:endParaRPr lang="en-US" dirty="0">
              <a:solidFill>
                <a:schemeClr val="bg1"/>
              </a:solidFill>
              <a:latin typeface="Montserrat" panose="00000500000000000000" pitchFamily="2" charset="0"/>
            </a:endParaRPr>
          </a:p>
        </p:txBody>
      </p:sp>
      <p:sp>
        <p:nvSpPr>
          <p:cNvPr id="34" name="TextBox 33">
            <a:extLst>
              <a:ext uri="{FF2B5EF4-FFF2-40B4-BE49-F238E27FC236}">
                <a16:creationId xmlns:a16="http://schemas.microsoft.com/office/drawing/2014/main" id="{40BD3C7C-B691-4042-8F08-F0DAEF443964}"/>
              </a:ext>
            </a:extLst>
          </p:cNvPr>
          <p:cNvSpPr txBox="1"/>
          <p:nvPr/>
        </p:nvSpPr>
        <p:spPr>
          <a:xfrm>
            <a:off x="815340" y="3803219"/>
            <a:ext cx="3855720" cy="648000"/>
          </a:xfrm>
          <a:prstGeom prst="rect">
            <a:avLst/>
          </a:prstGeom>
          <a:solidFill>
            <a:srgbClr val="354155"/>
          </a:solidFill>
          <a:ln>
            <a:solidFill>
              <a:schemeClr val="bg1"/>
            </a:solidFill>
          </a:ln>
        </p:spPr>
        <p:txBody>
          <a:bodyPr wrap="square" rtlCol="0" anchor="ctr" anchorCtr="0">
            <a:noAutofit/>
          </a:bodyPr>
          <a:lstStyle/>
          <a:p>
            <a:r>
              <a:rPr lang="de-DE" dirty="0">
                <a:solidFill>
                  <a:schemeClr val="bg1"/>
                </a:solidFill>
                <a:latin typeface="Montserrat" panose="00000500000000000000" pitchFamily="2" charset="0"/>
              </a:rPr>
              <a:t>„neue“ Autorität</a:t>
            </a:r>
            <a:endParaRPr lang="en-US" dirty="0">
              <a:solidFill>
                <a:schemeClr val="bg1"/>
              </a:solidFill>
              <a:latin typeface="Montserrat" panose="00000500000000000000" pitchFamily="2" charset="0"/>
            </a:endParaRPr>
          </a:p>
        </p:txBody>
      </p:sp>
      <p:sp>
        <p:nvSpPr>
          <p:cNvPr id="35" name="TextBox 34">
            <a:extLst>
              <a:ext uri="{FF2B5EF4-FFF2-40B4-BE49-F238E27FC236}">
                <a16:creationId xmlns:a16="http://schemas.microsoft.com/office/drawing/2014/main" id="{6FB5B794-E17C-4486-8326-9029E77C88A9}"/>
              </a:ext>
            </a:extLst>
          </p:cNvPr>
          <p:cNvSpPr txBox="1"/>
          <p:nvPr/>
        </p:nvSpPr>
        <p:spPr>
          <a:xfrm>
            <a:off x="815340" y="5555041"/>
            <a:ext cx="3855720" cy="648000"/>
          </a:xfrm>
          <a:prstGeom prst="rect">
            <a:avLst/>
          </a:prstGeom>
          <a:solidFill>
            <a:srgbClr val="354155"/>
          </a:solidFill>
          <a:ln>
            <a:solidFill>
              <a:schemeClr val="bg1"/>
            </a:solidFill>
          </a:ln>
        </p:spPr>
        <p:txBody>
          <a:bodyPr wrap="square" rtlCol="0" anchor="ctr" anchorCtr="0">
            <a:noAutofit/>
          </a:bodyPr>
          <a:lstStyle/>
          <a:p>
            <a:r>
              <a:rPr lang="de-DE" dirty="0">
                <a:solidFill>
                  <a:schemeClr val="bg1"/>
                </a:solidFill>
                <a:latin typeface="Montserrat" panose="00000500000000000000" pitchFamily="2" charset="0"/>
              </a:rPr>
              <a:t>Anerkennung von Qualität</a:t>
            </a:r>
            <a:endParaRPr lang="en-US" dirty="0">
              <a:solidFill>
                <a:schemeClr val="bg1"/>
              </a:solidFill>
              <a:latin typeface="Montserrat" panose="00000500000000000000" pitchFamily="2" charset="0"/>
            </a:endParaRPr>
          </a:p>
        </p:txBody>
      </p:sp>
      <p:cxnSp>
        <p:nvCxnSpPr>
          <p:cNvPr id="37" name="Straight Connector 36">
            <a:extLst>
              <a:ext uri="{FF2B5EF4-FFF2-40B4-BE49-F238E27FC236}">
                <a16:creationId xmlns:a16="http://schemas.microsoft.com/office/drawing/2014/main" id="{8137968F-FECD-48DB-8D5D-B9F22D127496}"/>
              </a:ext>
            </a:extLst>
          </p:cNvPr>
          <p:cNvCxnSpPr>
            <a:cxnSpLocks/>
          </p:cNvCxnSpPr>
          <p:nvPr/>
        </p:nvCxnSpPr>
        <p:spPr>
          <a:xfrm>
            <a:off x="5615940" y="2540174"/>
            <a:ext cx="0" cy="3197897"/>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C80B26C-ADEF-401F-ABA1-5A8F2261275C}"/>
              </a:ext>
            </a:extLst>
          </p:cNvPr>
          <p:cNvSpPr/>
          <p:nvPr/>
        </p:nvSpPr>
        <p:spPr>
          <a:xfrm>
            <a:off x="5471160" y="2189782"/>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DB16347-44C7-43EA-A07D-76A7B7331F26}"/>
              </a:ext>
            </a:extLst>
          </p:cNvPr>
          <p:cNvSpPr/>
          <p:nvPr/>
        </p:nvSpPr>
        <p:spPr>
          <a:xfrm>
            <a:off x="5474970" y="5667815"/>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A34DE6-11DF-4DFC-B0DA-55B969959CFF}"/>
              </a:ext>
            </a:extLst>
          </p:cNvPr>
          <p:cNvSpPr/>
          <p:nvPr/>
        </p:nvSpPr>
        <p:spPr>
          <a:xfrm>
            <a:off x="5471160" y="3962983"/>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a:extLst>
              <a:ext uri="{FF2B5EF4-FFF2-40B4-BE49-F238E27FC236}">
                <a16:creationId xmlns:a16="http://schemas.microsoft.com/office/drawing/2014/main" id="{A69C369A-D43C-47C9-BB10-7E9E6CFF35B6}"/>
              </a:ext>
            </a:extLst>
          </p:cNvPr>
          <p:cNvSpPr txBox="1">
            <a:spLocks/>
          </p:cNvSpPr>
          <p:nvPr/>
        </p:nvSpPr>
        <p:spPr>
          <a:xfrm>
            <a:off x="6096001" y="1949271"/>
            <a:ext cx="5958840" cy="5045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rPr>
              <a:t>Autorität basiert vornehmlich auf der Unfehlbarkeit von Autoritätspersonen oder der unbedingten Pflicht zum Gehorsam, wodurch Kritik unmöglich wird</a:t>
            </a:r>
            <a:endParaRPr lang="de-DE" sz="18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An die </a:t>
            </a:r>
            <a:r>
              <a:rPr lang="de-DE" sz="1600" dirty="0" err="1">
                <a:solidFill>
                  <a:srgbClr val="354155"/>
                </a:solidFill>
                <a:latin typeface="Montserrat" panose="00000500000000000000" pitchFamily="2" charset="0"/>
                <a:cs typeface="Arial" panose="020B0604020202020204" pitchFamily="34" charset="0"/>
              </a:rPr>
              <a:t>Träger:innen</a:t>
            </a:r>
            <a:r>
              <a:rPr lang="de-DE" sz="1600" dirty="0">
                <a:solidFill>
                  <a:srgbClr val="354155"/>
                </a:solidFill>
                <a:latin typeface="Montserrat" panose="00000500000000000000" pitchFamily="2" charset="0"/>
                <a:cs typeface="Arial" panose="020B0604020202020204" pitchFamily="34" charset="0"/>
              </a:rPr>
              <a:t> von Autorität wird zunehmend die Erwartung gerichtet, dass sie sich zugänglich und verständigungsorientiert zeigen</a:t>
            </a:r>
            <a:endParaRPr lang="de-DE" sz="18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Polizeiliche Autorität wird anerkannt, weil sie sich durch besondere Qualitäten ein soziales Ansehen als vorbildhaft und verlässlich erworben hat (Fairness)</a:t>
            </a:r>
            <a:endParaRPr lang="de-DE" dirty="0">
              <a:solidFill>
                <a:srgbClr val="354155"/>
              </a:solidFill>
              <a:latin typeface="Montserrat" panose="00000500000000000000" pitchFamily="2" charset="0"/>
            </a:endParaRPr>
          </a:p>
        </p:txBody>
      </p:sp>
    </p:spTree>
    <p:extLst>
      <p:ext uri="{BB962C8B-B14F-4D97-AF65-F5344CB8AC3E}">
        <p14:creationId xmlns:p14="http://schemas.microsoft.com/office/powerpoint/2010/main" val="213147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61BD57-4909-429E-8487-E858F04FACFE}"/>
              </a:ext>
            </a:extLst>
          </p:cNvPr>
          <p:cNvSpPr txBox="1">
            <a:spLocks/>
          </p:cNvSpPr>
          <p:nvPr/>
        </p:nvSpPr>
        <p:spPr>
          <a:xfrm>
            <a:off x="468013" y="2872986"/>
            <a:ext cx="3976165" cy="4057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600"/>
              </a:spcBef>
              <a:spcAft>
                <a:spcPts val="1200"/>
              </a:spcAft>
              <a:buClr>
                <a:srgbClr val="F2932F"/>
              </a:buClr>
              <a:buNone/>
              <a:defRPr/>
            </a:pPr>
            <a:endParaRPr lang="de-DE" dirty="0">
              <a:solidFill>
                <a:srgbClr val="354155"/>
              </a:solidFill>
              <a:latin typeface="Montserrat" panose="00000500000000000000" pitchFamily="2" charset="0"/>
            </a:endParaRPr>
          </a:p>
        </p:txBody>
      </p:sp>
      <p:sp>
        <p:nvSpPr>
          <p:cNvPr id="14" name="Title 1">
            <a:extLst>
              <a:ext uri="{FF2B5EF4-FFF2-40B4-BE49-F238E27FC236}">
                <a16:creationId xmlns:a16="http://schemas.microsoft.com/office/drawing/2014/main" id="{98EEAEE9-96A4-4126-9AF3-ECE5380AFEC8}"/>
              </a:ext>
            </a:extLst>
          </p:cNvPr>
          <p:cNvSpPr txBox="1">
            <a:spLocks/>
          </p:cNvSpPr>
          <p:nvPr/>
        </p:nvSpPr>
        <p:spPr>
          <a:xfrm>
            <a:off x="644223" y="545737"/>
            <a:ext cx="78867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Respekt?</a:t>
            </a:r>
            <a:endParaRPr lang="en-US" dirty="0">
              <a:solidFill>
                <a:srgbClr val="F2932F"/>
              </a:solidFill>
              <a:latin typeface="Calibri Light" panose="020F0302020204030204"/>
            </a:endParaRPr>
          </a:p>
        </p:txBody>
      </p:sp>
      <p:sp>
        <p:nvSpPr>
          <p:cNvPr id="19" name="Rectangle: Rounded Corners 18">
            <a:extLst>
              <a:ext uri="{FF2B5EF4-FFF2-40B4-BE49-F238E27FC236}">
                <a16:creationId xmlns:a16="http://schemas.microsoft.com/office/drawing/2014/main" id="{877A99AA-EA32-4F4B-A5A3-9071F9CF909F}"/>
              </a:ext>
            </a:extLst>
          </p:cNvPr>
          <p:cNvSpPr/>
          <p:nvPr/>
        </p:nvSpPr>
        <p:spPr>
          <a:xfrm>
            <a:off x="7253509" y="1833771"/>
            <a:ext cx="3548210" cy="734208"/>
          </a:xfrm>
          <a:custGeom>
            <a:avLst/>
            <a:gdLst>
              <a:gd name="connsiteX0" fmla="*/ 0 w 3548210"/>
              <a:gd name="connsiteY0" fmla="*/ 122370 h 734208"/>
              <a:gd name="connsiteX1" fmla="*/ 122370 w 3548210"/>
              <a:gd name="connsiteY1" fmla="*/ 0 h 734208"/>
              <a:gd name="connsiteX2" fmla="*/ 683960 w 3548210"/>
              <a:gd name="connsiteY2" fmla="*/ 0 h 734208"/>
              <a:gd name="connsiteX3" fmla="*/ 1278585 w 3548210"/>
              <a:gd name="connsiteY3" fmla="*/ 0 h 734208"/>
              <a:gd name="connsiteX4" fmla="*/ 1906244 w 3548210"/>
              <a:gd name="connsiteY4" fmla="*/ 0 h 734208"/>
              <a:gd name="connsiteX5" fmla="*/ 2633007 w 3548210"/>
              <a:gd name="connsiteY5" fmla="*/ 0 h 734208"/>
              <a:gd name="connsiteX6" fmla="*/ 3425840 w 3548210"/>
              <a:gd name="connsiteY6" fmla="*/ 0 h 734208"/>
              <a:gd name="connsiteX7" fmla="*/ 3548210 w 3548210"/>
              <a:gd name="connsiteY7" fmla="*/ 122370 h 734208"/>
              <a:gd name="connsiteX8" fmla="*/ 3548210 w 3548210"/>
              <a:gd name="connsiteY8" fmla="*/ 611838 h 734208"/>
              <a:gd name="connsiteX9" fmla="*/ 3425840 w 3548210"/>
              <a:gd name="connsiteY9" fmla="*/ 734208 h 734208"/>
              <a:gd name="connsiteX10" fmla="*/ 2831215 w 3548210"/>
              <a:gd name="connsiteY10" fmla="*/ 734208 h 734208"/>
              <a:gd name="connsiteX11" fmla="*/ 2236591 w 3548210"/>
              <a:gd name="connsiteY11" fmla="*/ 734208 h 734208"/>
              <a:gd name="connsiteX12" fmla="*/ 1675001 w 3548210"/>
              <a:gd name="connsiteY12" fmla="*/ 734208 h 734208"/>
              <a:gd name="connsiteX13" fmla="*/ 1047342 w 3548210"/>
              <a:gd name="connsiteY13" fmla="*/ 734208 h 734208"/>
              <a:gd name="connsiteX14" fmla="*/ 122370 w 3548210"/>
              <a:gd name="connsiteY14" fmla="*/ 734208 h 734208"/>
              <a:gd name="connsiteX15" fmla="*/ 0 w 3548210"/>
              <a:gd name="connsiteY15" fmla="*/ 611838 h 734208"/>
              <a:gd name="connsiteX16" fmla="*/ 0 w 3548210"/>
              <a:gd name="connsiteY16" fmla="*/ 122370 h 73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8210" h="734208" fill="none" extrusionOk="0">
                <a:moveTo>
                  <a:pt x="0" y="122370"/>
                </a:moveTo>
                <a:cubicBezTo>
                  <a:pt x="16140" y="51162"/>
                  <a:pt x="53125" y="-3382"/>
                  <a:pt x="122370" y="0"/>
                </a:cubicBezTo>
                <a:cubicBezTo>
                  <a:pt x="395993" y="-919"/>
                  <a:pt x="406781" y="15961"/>
                  <a:pt x="683960" y="0"/>
                </a:cubicBezTo>
                <a:cubicBezTo>
                  <a:pt x="961139" y="-15961"/>
                  <a:pt x="1113992" y="-2627"/>
                  <a:pt x="1278585" y="0"/>
                </a:cubicBezTo>
                <a:cubicBezTo>
                  <a:pt x="1443178" y="2627"/>
                  <a:pt x="1773325" y="-12519"/>
                  <a:pt x="1906244" y="0"/>
                </a:cubicBezTo>
                <a:cubicBezTo>
                  <a:pt x="2039163" y="12519"/>
                  <a:pt x="2399956" y="27210"/>
                  <a:pt x="2633007" y="0"/>
                </a:cubicBezTo>
                <a:cubicBezTo>
                  <a:pt x="2866058" y="-27210"/>
                  <a:pt x="3141899" y="-10264"/>
                  <a:pt x="3425840" y="0"/>
                </a:cubicBezTo>
                <a:cubicBezTo>
                  <a:pt x="3491338" y="872"/>
                  <a:pt x="3558149" y="48968"/>
                  <a:pt x="3548210" y="122370"/>
                </a:cubicBezTo>
                <a:cubicBezTo>
                  <a:pt x="3558912" y="330029"/>
                  <a:pt x="3563157" y="383392"/>
                  <a:pt x="3548210" y="611838"/>
                </a:cubicBezTo>
                <a:cubicBezTo>
                  <a:pt x="3549586" y="676927"/>
                  <a:pt x="3504353" y="731563"/>
                  <a:pt x="3425840" y="734208"/>
                </a:cubicBezTo>
                <a:cubicBezTo>
                  <a:pt x="3230272" y="725377"/>
                  <a:pt x="3053284" y="756987"/>
                  <a:pt x="2831215" y="734208"/>
                </a:cubicBezTo>
                <a:cubicBezTo>
                  <a:pt x="2609147" y="711429"/>
                  <a:pt x="2436289" y="725896"/>
                  <a:pt x="2236591" y="734208"/>
                </a:cubicBezTo>
                <a:cubicBezTo>
                  <a:pt x="2036893" y="742520"/>
                  <a:pt x="1906413" y="757734"/>
                  <a:pt x="1675001" y="734208"/>
                </a:cubicBezTo>
                <a:cubicBezTo>
                  <a:pt x="1443589" y="710683"/>
                  <a:pt x="1183950" y="715956"/>
                  <a:pt x="1047342" y="734208"/>
                </a:cubicBezTo>
                <a:cubicBezTo>
                  <a:pt x="910734" y="752460"/>
                  <a:pt x="556638" y="754372"/>
                  <a:pt x="122370" y="734208"/>
                </a:cubicBezTo>
                <a:cubicBezTo>
                  <a:pt x="52912" y="737993"/>
                  <a:pt x="-4485" y="679014"/>
                  <a:pt x="0" y="611838"/>
                </a:cubicBezTo>
                <a:cubicBezTo>
                  <a:pt x="-16482" y="504677"/>
                  <a:pt x="-18164" y="237530"/>
                  <a:pt x="0" y="122370"/>
                </a:cubicBezTo>
                <a:close/>
              </a:path>
              <a:path w="3548210" h="734208" stroke="0" extrusionOk="0">
                <a:moveTo>
                  <a:pt x="0" y="122370"/>
                </a:moveTo>
                <a:cubicBezTo>
                  <a:pt x="-1948" y="55713"/>
                  <a:pt x="69076" y="-5734"/>
                  <a:pt x="122370" y="0"/>
                </a:cubicBezTo>
                <a:cubicBezTo>
                  <a:pt x="319887" y="27640"/>
                  <a:pt x="583396" y="8799"/>
                  <a:pt x="716995" y="0"/>
                </a:cubicBezTo>
                <a:cubicBezTo>
                  <a:pt x="850594" y="-8799"/>
                  <a:pt x="1202219" y="-19192"/>
                  <a:pt x="1410723" y="0"/>
                </a:cubicBezTo>
                <a:cubicBezTo>
                  <a:pt x="1619227" y="19192"/>
                  <a:pt x="1881712" y="10831"/>
                  <a:pt x="2038383" y="0"/>
                </a:cubicBezTo>
                <a:cubicBezTo>
                  <a:pt x="2195054" y="-10831"/>
                  <a:pt x="2375791" y="13948"/>
                  <a:pt x="2633007" y="0"/>
                </a:cubicBezTo>
                <a:cubicBezTo>
                  <a:pt x="2890223" y="-13948"/>
                  <a:pt x="3142609" y="29840"/>
                  <a:pt x="3425840" y="0"/>
                </a:cubicBezTo>
                <a:cubicBezTo>
                  <a:pt x="3490630" y="-2975"/>
                  <a:pt x="3547850" y="48191"/>
                  <a:pt x="3548210" y="122370"/>
                </a:cubicBezTo>
                <a:cubicBezTo>
                  <a:pt x="3566082" y="330888"/>
                  <a:pt x="3537197" y="446813"/>
                  <a:pt x="3548210" y="611838"/>
                </a:cubicBezTo>
                <a:cubicBezTo>
                  <a:pt x="3549490" y="678092"/>
                  <a:pt x="3483681" y="741960"/>
                  <a:pt x="3425840" y="734208"/>
                </a:cubicBezTo>
                <a:cubicBezTo>
                  <a:pt x="3210315" y="708518"/>
                  <a:pt x="2931449" y="750061"/>
                  <a:pt x="2699077" y="734208"/>
                </a:cubicBezTo>
                <a:cubicBezTo>
                  <a:pt x="2466705" y="718355"/>
                  <a:pt x="2252415" y="709369"/>
                  <a:pt x="2104452" y="734208"/>
                </a:cubicBezTo>
                <a:cubicBezTo>
                  <a:pt x="1956490" y="759047"/>
                  <a:pt x="1596483" y="746208"/>
                  <a:pt x="1377689" y="734208"/>
                </a:cubicBezTo>
                <a:cubicBezTo>
                  <a:pt x="1158895" y="722208"/>
                  <a:pt x="564204" y="702567"/>
                  <a:pt x="122370" y="734208"/>
                </a:cubicBezTo>
                <a:cubicBezTo>
                  <a:pt x="51364" y="735692"/>
                  <a:pt x="1978" y="680111"/>
                  <a:pt x="0" y="611838"/>
                </a:cubicBezTo>
                <a:cubicBezTo>
                  <a:pt x="5904" y="483686"/>
                  <a:pt x="23308" y="333266"/>
                  <a:pt x="0" y="122370"/>
                </a:cubicBezTo>
                <a:close/>
              </a:path>
            </a:pathLst>
          </a:custGeom>
          <a:solidFill>
            <a:schemeClr val="bg1"/>
          </a:solidFill>
          <a:ln w="38100" cmpd="tri">
            <a:solidFill>
              <a:srgbClr val="F2932F"/>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Bewertender Respekt</a:t>
            </a:r>
            <a:endParaRPr lang="en-US" sz="2000" dirty="0">
              <a:solidFill>
                <a:prstClr val="black"/>
              </a:solidFill>
              <a:latin typeface="Montserrat" panose="00000500000000000000" pitchFamily="2"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AEFDDF1-F0C5-4697-8B7D-F855D5F2615C}"/>
              </a:ext>
            </a:extLst>
          </p:cNvPr>
          <p:cNvSpPr/>
          <p:nvPr/>
        </p:nvSpPr>
        <p:spPr>
          <a:xfrm>
            <a:off x="2728164" y="4144371"/>
            <a:ext cx="6914631" cy="1233786"/>
          </a:xfrm>
          <a:custGeom>
            <a:avLst/>
            <a:gdLst>
              <a:gd name="connsiteX0" fmla="*/ 0 w 6914631"/>
              <a:gd name="connsiteY0" fmla="*/ 205635 h 1233786"/>
              <a:gd name="connsiteX1" fmla="*/ 205635 w 6914631"/>
              <a:gd name="connsiteY1" fmla="*/ 0 h 1233786"/>
              <a:gd name="connsiteX2" fmla="*/ 855971 w 6914631"/>
              <a:gd name="connsiteY2" fmla="*/ 0 h 1233786"/>
              <a:gd name="connsiteX3" fmla="*/ 1636374 w 6914631"/>
              <a:gd name="connsiteY3" fmla="*/ 0 h 1233786"/>
              <a:gd name="connsiteX4" fmla="*/ 2416778 w 6914631"/>
              <a:gd name="connsiteY4" fmla="*/ 0 h 1233786"/>
              <a:gd name="connsiteX5" fmla="*/ 2872013 w 6914631"/>
              <a:gd name="connsiteY5" fmla="*/ 0 h 1233786"/>
              <a:gd name="connsiteX6" fmla="*/ 3392282 w 6914631"/>
              <a:gd name="connsiteY6" fmla="*/ 0 h 1233786"/>
              <a:gd name="connsiteX7" fmla="*/ 3847517 w 6914631"/>
              <a:gd name="connsiteY7" fmla="*/ 0 h 1233786"/>
              <a:gd name="connsiteX8" fmla="*/ 4627920 w 6914631"/>
              <a:gd name="connsiteY8" fmla="*/ 0 h 1233786"/>
              <a:gd name="connsiteX9" fmla="*/ 5408324 w 6914631"/>
              <a:gd name="connsiteY9" fmla="*/ 0 h 1233786"/>
              <a:gd name="connsiteX10" fmla="*/ 5993626 w 6914631"/>
              <a:gd name="connsiteY10" fmla="*/ 0 h 1233786"/>
              <a:gd name="connsiteX11" fmla="*/ 6708996 w 6914631"/>
              <a:gd name="connsiteY11" fmla="*/ 0 h 1233786"/>
              <a:gd name="connsiteX12" fmla="*/ 6914631 w 6914631"/>
              <a:gd name="connsiteY12" fmla="*/ 205635 h 1233786"/>
              <a:gd name="connsiteX13" fmla="*/ 6914631 w 6914631"/>
              <a:gd name="connsiteY13" fmla="*/ 633343 h 1233786"/>
              <a:gd name="connsiteX14" fmla="*/ 6914631 w 6914631"/>
              <a:gd name="connsiteY14" fmla="*/ 1028151 h 1233786"/>
              <a:gd name="connsiteX15" fmla="*/ 6708996 w 6914631"/>
              <a:gd name="connsiteY15" fmla="*/ 1233786 h 1233786"/>
              <a:gd name="connsiteX16" fmla="*/ 6058660 w 6914631"/>
              <a:gd name="connsiteY16" fmla="*/ 1233786 h 1233786"/>
              <a:gd name="connsiteX17" fmla="*/ 5473357 w 6914631"/>
              <a:gd name="connsiteY17" fmla="*/ 1233786 h 1233786"/>
              <a:gd name="connsiteX18" fmla="*/ 4692954 w 6914631"/>
              <a:gd name="connsiteY18" fmla="*/ 1233786 h 1233786"/>
              <a:gd name="connsiteX19" fmla="*/ 4042618 w 6914631"/>
              <a:gd name="connsiteY19" fmla="*/ 1233786 h 1233786"/>
              <a:gd name="connsiteX20" fmla="*/ 3327248 w 6914631"/>
              <a:gd name="connsiteY20" fmla="*/ 1233786 h 1233786"/>
              <a:gd name="connsiteX21" fmla="*/ 2611879 w 6914631"/>
              <a:gd name="connsiteY21" fmla="*/ 1233786 h 1233786"/>
              <a:gd name="connsiteX22" fmla="*/ 2026576 w 6914631"/>
              <a:gd name="connsiteY22" fmla="*/ 1233786 h 1233786"/>
              <a:gd name="connsiteX23" fmla="*/ 1506307 w 6914631"/>
              <a:gd name="connsiteY23" fmla="*/ 1233786 h 1233786"/>
              <a:gd name="connsiteX24" fmla="*/ 986038 w 6914631"/>
              <a:gd name="connsiteY24" fmla="*/ 1233786 h 1233786"/>
              <a:gd name="connsiteX25" fmla="*/ 205635 w 6914631"/>
              <a:gd name="connsiteY25" fmla="*/ 1233786 h 1233786"/>
              <a:gd name="connsiteX26" fmla="*/ 0 w 6914631"/>
              <a:gd name="connsiteY26" fmla="*/ 1028151 h 1233786"/>
              <a:gd name="connsiteX27" fmla="*/ 0 w 6914631"/>
              <a:gd name="connsiteY27" fmla="*/ 641568 h 1233786"/>
              <a:gd name="connsiteX28" fmla="*/ 0 w 6914631"/>
              <a:gd name="connsiteY28" fmla="*/ 205635 h 123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14631" h="1233786" fill="none" extrusionOk="0">
                <a:moveTo>
                  <a:pt x="0" y="205635"/>
                </a:moveTo>
                <a:cubicBezTo>
                  <a:pt x="1603" y="101029"/>
                  <a:pt x="84714" y="-21031"/>
                  <a:pt x="205635" y="0"/>
                </a:cubicBezTo>
                <a:cubicBezTo>
                  <a:pt x="337405" y="-20565"/>
                  <a:pt x="578948" y="13485"/>
                  <a:pt x="855971" y="0"/>
                </a:cubicBezTo>
                <a:cubicBezTo>
                  <a:pt x="1132994" y="-13485"/>
                  <a:pt x="1367997" y="3980"/>
                  <a:pt x="1636374" y="0"/>
                </a:cubicBezTo>
                <a:cubicBezTo>
                  <a:pt x="1904751" y="-3980"/>
                  <a:pt x="2029726" y="6144"/>
                  <a:pt x="2416778" y="0"/>
                </a:cubicBezTo>
                <a:cubicBezTo>
                  <a:pt x="2803830" y="-6144"/>
                  <a:pt x="2712963" y="8337"/>
                  <a:pt x="2872013" y="0"/>
                </a:cubicBezTo>
                <a:cubicBezTo>
                  <a:pt x="3031063" y="-8337"/>
                  <a:pt x="3166948" y="6581"/>
                  <a:pt x="3392282" y="0"/>
                </a:cubicBezTo>
                <a:cubicBezTo>
                  <a:pt x="3617616" y="-6581"/>
                  <a:pt x="3682022" y="-16109"/>
                  <a:pt x="3847517" y="0"/>
                </a:cubicBezTo>
                <a:cubicBezTo>
                  <a:pt x="4013013" y="16109"/>
                  <a:pt x="4391741" y="34100"/>
                  <a:pt x="4627920" y="0"/>
                </a:cubicBezTo>
                <a:cubicBezTo>
                  <a:pt x="4864099" y="-34100"/>
                  <a:pt x="5204759" y="36545"/>
                  <a:pt x="5408324" y="0"/>
                </a:cubicBezTo>
                <a:cubicBezTo>
                  <a:pt x="5611889" y="-36545"/>
                  <a:pt x="5832690" y="-28226"/>
                  <a:pt x="5993626" y="0"/>
                </a:cubicBezTo>
                <a:cubicBezTo>
                  <a:pt x="6154562" y="28226"/>
                  <a:pt x="6446191" y="-22398"/>
                  <a:pt x="6708996" y="0"/>
                </a:cubicBezTo>
                <a:cubicBezTo>
                  <a:pt x="6825995" y="27218"/>
                  <a:pt x="6922772" y="77411"/>
                  <a:pt x="6914631" y="205635"/>
                </a:cubicBezTo>
                <a:cubicBezTo>
                  <a:pt x="6934388" y="292991"/>
                  <a:pt x="6929914" y="503153"/>
                  <a:pt x="6914631" y="633343"/>
                </a:cubicBezTo>
                <a:cubicBezTo>
                  <a:pt x="6899348" y="763533"/>
                  <a:pt x="6915214" y="863097"/>
                  <a:pt x="6914631" y="1028151"/>
                </a:cubicBezTo>
                <a:cubicBezTo>
                  <a:pt x="6923394" y="1159888"/>
                  <a:pt x="6810002" y="1251040"/>
                  <a:pt x="6708996" y="1233786"/>
                </a:cubicBezTo>
                <a:cubicBezTo>
                  <a:pt x="6502370" y="1264049"/>
                  <a:pt x="6286793" y="1247008"/>
                  <a:pt x="6058660" y="1233786"/>
                </a:cubicBezTo>
                <a:cubicBezTo>
                  <a:pt x="5830527" y="1220564"/>
                  <a:pt x="5688400" y="1257112"/>
                  <a:pt x="5473357" y="1233786"/>
                </a:cubicBezTo>
                <a:cubicBezTo>
                  <a:pt x="5258314" y="1210460"/>
                  <a:pt x="5066939" y="1234203"/>
                  <a:pt x="4692954" y="1233786"/>
                </a:cubicBezTo>
                <a:cubicBezTo>
                  <a:pt x="4318969" y="1233369"/>
                  <a:pt x="4289948" y="1245740"/>
                  <a:pt x="4042618" y="1233786"/>
                </a:cubicBezTo>
                <a:cubicBezTo>
                  <a:pt x="3795288" y="1221832"/>
                  <a:pt x="3620251" y="1265156"/>
                  <a:pt x="3327248" y="1233786"/>
                </a:cubicBezTo>
                <a:cubicBezTo>
                  <a:pt x="3034245" y="1202417"/>
                  <a:pt x="2807829" y="1210833"/>
                  <a:pt x="2611879" y="1233786"/>
                </a:cubicBezTo>
                <a:cubicBezTo>
                  <a:pt x="2415929" y="1256739"/>
                  <a:pt x="2227781" y="1227922"/>
                  <a:pt x="2026576" y="1233786"/>
                </a:cubicBezTo>
                <a:cubicBezTo>
                  <a:pt x="1825371" y="1239650"/>
                  <a:pt x="1707732" y="1230043"/>
                  <a:pt x="1506307" y="1233786"/>
                </a:cubicBezTo>
                <a:cubicBezTo>
                  <a:pt x="1304882" y="1237529"/>
                  <a:pt x="1135580" y="1215503"/>
                  <a:pt x="986038" y="1233786"/>
                </a:cubicBezTo>
                <a:cubicBezTo>
                  <a:pt x="836496" y="1252069"/>
                  <a:pt x="389576" y="1236925"/>
                  <a:pt x="205635" y="1233786"/>
                </a:cubicBezTo>
                <a:cubicBezTo>
                  <a:pt x="99452" y="1252688"/>
                  <a:pt x="-25485" y="1130744"/>
                  <a:pt x="0" y="1028151"/>
                </a:cubicBezTo>
                <a:cubicBezTo>
                  <a:pt x="2478" y="929387"/>
                  <a:pt x="18728" y="739337"/>
                  <a:pt x="0" y="641568"/>
                </a:cubicBezTo>
                <a:cubicBezTo>
                  <a:pt x="-18728" y="543799"/>
                  <a:pt x="10166" y="314625"/>
                  <a:pt x="0" y="205635"/>
                </a:cubicBezTo>
                <a:close/>
              </a:path>
              <a:path w="6914631" h="1233786" stroke="0" extrusionOk="0">
                <a:moveTo>
                  <a:pt x="0" y="205635"/>
                </a:moveTo>
                <a:cubicBezTo>
                  <a:pt x="-16794" y="100052"/>
                  <a:pt x="108160" y="-6458"/>
                  <a:pt x="205635" y="0"/>
                </a:cubicBezTo>
                <a:cubicBezTo>
                  <a:pt x="354080" y="-3857"/>
                  <a:pt x="477160" y="-21874"/>
                  <a:pt x="725904" y="0"/>
                </a:cubicBezTo>
                <a:cubicBezTo>
                  <a:pt x="974648" y="21874"/>
                  <a:pt x="1182297" y="20076"/>
                  <a:pt x="1441274" y="0"/>
                </a:cubicBezTo>
                <a:cubicBezTo>
                  <a:pt x="1700251" y="-20076"/>
                  <a:pt x="1757492" y="-15733"/>
                  <a:pt x="2026576" y="0"/>
                </a:cubicBezTo>
                <a:cubicBezTo>
                  <a:pt x="2295660" y="15733"/>
                  <a:pt x="2419605" y="4071"/>
                  <a:pt x="2546845" y="0"/>
                </a:cubicBezTo>
                <a:cubicBezTo>
                  <a:pt x="2674085" y="-4071"/>
                  <a:pt x="2794114" y="13378"/>
                  <a:pt x="3002080" y="0"/>
                </a:cubicBezTo>
                <a:cubicBezTo>
                  <a:pt x="3210047" y="-13378"/>
                  <a:pt x="3444549" y="5641"/>
                  <a:pt x="3587383" y="0"/>
                </a:cubicBezTo>
                <a:cubicBezTo>
                  <a:pt x="3730217" y="-5641"/>
                  <a:pt x="3948399" y="21558"/>
                  <a:pt x="4042618" y="0"/>
                </a:cubicBezTo>
                <a:cubicBezTo>
                  <a:pt x="4136838" y="-21558"/>
                  <a:pt x="4395265" y="10471"/>
                  <a:pt x="4497853" y="0"/>
                </a:cubicBezTo>
                <a:cubicBezTo>
                  <a:pt x="4600442" y="-10471"/>
                  <a:pt x="4938040" y="-4131"/>
                  <a:pt x="5083156" y="0"/>
                </a:cubicBezTo>
                <a:cubicBezTo>
                  <a:pt x="5228272" y="4131"/>
                  <a:pt x="5631480" y="26970"/>
                  <a:pt x="5798525" y="0"/>
                </a:cubicBezTo>
                <a:cubicBezTo>
                  <a:pt x="5965570" y="-26970"/>
                  <a:pt x="6360412" y="-7161"/>
                  <a:pt x="6708996" y="0"/>
                </a:cubicBezTo>
                <a:cubicBezTo>
                  <a:pt x="6827295" y="-3290"/>
                  <a:pt x="6932957" y="93098"/>
                  <a:pt x="6914631" y="205635"/>
                </a:cubicBezTo>
                <a:cubicBezTo>
                  <a:pt x="6911393" y="345930"/>
                  <a:pt x="6921143" y="504662"/>
                  <a:pt x="6914631" y="600443"/>
                </a:cubicBezTo>
                <a:cubicBezTo>
                  <a:pt x="6908119" y="696224"/>
                  <a:pt x="6922582" y="925745"/>
                  <a:pt x="6914631" y="1028151"/>
                </a:cubicBezTo>
                <a:cubicBezTo>
                  <a:pt x="6900811" y="1146572"/>
                  <a:pt x="6818066" y="1233327"/>
                  <a:pt x="6708996" y="1233786"/>
                </a:cubicBezTo>
                <a:cubicBezTo>
                  <a:pt x="6481032" y="1208031"/>
                  <a:pt x="6304545" y="1249756"/>
                  <a:pt x="6123694" y="1233786"/>
                </a:cubicBezTo>
                <a:cubicBezTo>
                  <a:pt x="5942843" y="1217816"/>
                  <a:pt x="5829434" y="1237225"/>
                  <a:pt x="5538391" y="1233786"/>
                </a:cubicBezTo>
                <a:cubicBezTo>
                  <a:pt x="5247348" y="1230347"/>
                  <a:pt x="5137231" y="1229307"/>
                  <a:pt x="5018122" y="1233786"/>
                </a:cubicBezTo>
                <a:cubicBezTo>
                  <a:pt x="4899013" y="1238265"/>
                  <a:pt x="4647607" y="1239169"/>
                  <a:pt x="4497853" y="1233786"/>
                </a:cubicBezTo>
                <a:cubicBezTo>
                  <a:pt x="4348099" y="1228403"/>
                  <a:pt x="4145657" y="1208478"/>
                  <a:pt x="3912551" y="1233786"/>
                </a:cubicBezTo>
                <a:cubicBezTo>
                  <a:pt x="3679445" y="1259094"/>
                  <a:pt x="3411190" y="1223889"/>
                  <a:pt x="3132147" y="1233786"/>
                </a:cubicBezTo>
                <a:cubicBezTo>
                  <a:pt x="2853104" y="1243683"/>
                  <a:pt x="2820705" y="1240181"/>
                  <a:pt x="2611879" y="1233786"/>
                </a:cubicBezTo>
                <a:cubicBezTo>
                  <a:pt x="2403053" y="1227391"/>
                  <a:pt x="2286513" y="1246519"/>
                  <a:pt x="2156643" y="1233786"/>
                </a:cubicBezTo>
                <a:cubicBezTo>
                  <a:pt x="2026773" y="1221053"/>
                  <a:pt x="1918832" y="1249707"/>
                  <a:pt x="1701408" y="1233786"/>
                </a:cubicBezTo>
                <a:cubicBezTo>
                  <a:pt x="1483985" y="1217865"/>
                  <a:pt x="1246967" y="1251340"/>
                  <a:pt x="1051072" y="1233786"/>
                </a:cubicBezTo>
                <a:cubicBezTo>
                  <a:pt x="855177" y="1216232"/>
                  <a:pt x="398248" y="1274340"/>
                  <a:pt x="205635" y="1233786"/>
                </a:cubicBezTo>
                <a:cubicBezTo>
                  <a:pt x="85360" y="1226769"/>
                  <a:pt x="2678" y="1127358"/>
                  <a:pt x="0" y="1028151"/>
                </a:cubicBezTo>
                <a:cubicBezTo>
                  <a:pt x="14747" y="850195"/>
                  <a:pt x="-9873" y="825243"/>
                  <a:pt x="0" y="641568"/>
                </a:cubicBezTo>
                <a:cubicBezTo>
                  <a:pt x="9873" y="457893"/>
                  <a:pt x="15312" y="367702"/>
                  <a:pt x="0" y="205635"/>
                </a:cubicBezTo>
                <a:close/>
              </a:path>
            </a:pathLst>
          </a:custGeom>
          <a:solidFill>
            <a:schemeClr val="bg1"/>
          </a:solidFill>
          <a:ln w="38100" cmpd="tri">
            <a:solidFill>
              <a:srgbClr val="354155"/>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Aft>
                <a:spcPts val="0"/>
              </a:spcAft>
            </a:pPr>
            <a:r>
              <a:rPr lang="de-DE" sz="2000" dirty="0">
                <a:solidFill>
                  <a:srgbClr val="354155"/>
                </a:solidFill>
                <a:latin typeface="Montserrat" panose="00000500000000000000" pitchFamily="2" charset="0"/>
              </a:rPr>
              <a:t>Welche Eigenschaften, Positionen oder Verhaltensweisen Respekt verdienen, ist von der individuellen Einstellung abhängig</a:t>
            </a:r>
          </a:p>
        </p:txBody>
      </p:sp>
      <p:sp>
        <p:nvSpPr>
          <p:cNvPr id="8" name="Rectangle: Rounded Corners 7">
            <a:extLst>
              <a:ext uri="{FF2B5EF4-FFF2-40B4-BE49-F238E27FC236}">
                <a16:creationId xmlns:a16="http://schemas.microsoft.com/office/drawing/2014/main" id="{8FDA5C7E-B136-4D77-89E5-1B581854FA1B}"/>
              </a:ext>
            </a:extLst>
          </p:cNvPr>
          <p:cNvSpPr/>
          <p:nvPr/>
        </p:nvSpPr>
        <p:spPr>
          <a:xfrm>
            <a:off x="1270579" y="1833771"/>
            <a:ext cx="3596388" cy="734208"/>
          </a:xfrm>
          <a:custGeom>
            <a:avLst/>
            <a:gdLst>
              <a:gd name="connsiteX0" fmla="*/ 0 w 3596388"/>
              <a:gd name="connsiteY0" fmla="*/ 122370 h 734208"/>
              <a:gd name="connsiteX1" fmla="*/ 122370 w 3596388"/>
              <a:gd name="connsiteY1" fmla="*/ 0 h 734208"/>
              <a:gd name="connsiteX2" fmla="*/ 692150 w 3596388"/>
              <a:gd name="connsiteY2" fmla="*/ 0 h 734208"/>
              <a:gd name="connsiteX3" fmla="*/ 1295447 w 3596388"/>
              <a:gd name="connsiteY3" fmla="*/ 0 h 734208"/>
              <a:gd name="connsiteX4" fmla="*/ 1932260 w 3596388"/>
              <a:gd name="connsiteY4" fmla="*/ 0 h 734208"/>
              <a:gd name="connsiteX5" fmla="*/ 2669622 w 3596388"/>
              <a:gd name="connsiteY5" fmla="*/ 0 h 734208"/>
              <a:gd name="connsiteX6" fmla="*/ 3474018 w 3596388"/>
              <a:gd name="connsiteY6" fmla="*/ 0 h 734208"/>
              <a:gd name="connsiteX7" fmla="*/ 3596388 w 3596388"/>
              <a:gd name="connsiteY7" fmla="*/ 122370 h 734208"/>
              <a:gd name="connsiteX8" fmla="*/ 3596388 w 3596388"/>
              <a:gd name="connsiteY8" fmla="*/ 611838 h 734208"/>
              <a:gd name="connsiteX9" fmla="*/ 3474018 w 3596388"/>
              <a:gd name="connsiteY9" fmla="*/ 734208 h 734208"/>
              <a:gd name="connsiteX10" fmla="*/ 2870721 w 3596388"/>
              <a:gd name="connsiteY10" fmla="*/ 734208 h 734208"/>
              <a:gd name="connsiteX11" fmla="*/ 2267425 w 3596388"/>
              <a:gd name="connsiteY11" fmla="*/ 734208 h 734208"/>
              <a:gd name="connsiteX12" fmla="*/ 1697645 w 3596388"/>
              <a:gd name="connsiteY12" fmla="*/ 734208 h 734208"/>
              <a:gd name="connsiteX13" fmla="*/ 1060831 w 3596388"/>
              <a:gd name="connsiteY13" fmla="*/ 734208 h 734208"/>
              <a:gd name="connsiteX14" fmla="*/ 122370 w 3596388"/>
              <a:gd name="connsiteY14" fmla="*/ 734208 h 734208"/>
              <a:gd name="connsiteX15" fmla="*/ 0 w 3596388"/>
              <a:gd name="connsiteY15" fmla="*/ 611838 h 734208"/>
              <a:gd name="connsiteX16" fmla="*/ 0 w 3596388"/>
              <a:gd name="connsiteY16" fmla="*/ 122370 h 73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6388" h="734208" fill="none" extrusionOk="0">
                <a:moveTo>
                  <a:pt x="0" y="122370"/>
                </a:moveTo>
                <a:cubicBezTo>
                  <a:pt x="16140" y="51162"/>
                  <a:pt x="53125" y="-3382"/>
                  <a:pt x="122370" y="0"/>
                </a:cubicBezTo>
                <a:cubicBezTo>
                  <a:pt x="295808" y="9660"/>
                  <a:pt x="425590" y="19011"/>
                  <a:pt x="692150" y="0"/>
                </a:cubicBezTo>
                <a:cubicBezTo>
                  <a:pt x="958710" y="-19011"/>
                  <a:pt x="1113547" y="-27034"/>
                  <a:pt x="1295447" y="0"/>
                </a:cubicBezTo>
                <a:cubicBezTo>
                  <a:pt x="1477347" y="27034"/>
                  <a:pt x="1794108" y="7996"/>
                  <a:pt x="1932260" y="0"/>
                </a:cubicBezTo>
                <a:cubicBezTo>
                  <a:pt x="2070412" y="-7996"/>
                  <a:pt x="2479656" y="1659"/>
                  <a:pt x="2669622" y="0"/>
                </a:cubicBezTo>
                <a:cubicBezTo>
                  <a:pt x="2859588" y="-1659"/>
                  <a:pt x="3199788" y="25579"/>
                  <a:pt x="3474018" y="0"/>
                </a:cubicBezTo>
                <a:cubicBezTo>
                  <a:pt x="3539516" y="872"/>
                  <a:pt x="3606327" y="48968"/>
                  <a:pt x="3596388" y="122370"/>
                </a:cubicBezTo>
                <a:cubicBezTo>
                  <a:pt x="3607090" y="330029"/>
                  <a:pt x="3611335" y="383392"/>
                  <a:pt x="3596388" y="611838"/>
                </a:cubicBezTo>
                <a:cubicBezTo>
                  <a:pt x="3597764" y="676927"/>
                  <a:pt x="3552531" y="731563"/>
                  <a:pt x="3474018" y="734208"/>
                </a:cubicBezTo>
                <a:cubicBezTo>
                  <a:pt x="3250614" y="737062"/>
                  <a:pt x="3009950" y="736478"/>
                  <a:pt x="2870721" y="734208"/>
                </a:cubicBezTo>
                <a:cubicBezTo>
                  <a:pt x="2731492" y="731938"/>
                  <a:pt x="2515010" y="750604"/>
                  <a:pt x="2267425" y="734208"/>
                </a:cubicBezTo>
                <a:cubicBezTo>
                  <a:pt x="2019840" y="717812"/>
                  <a:pt x="1835541" y="755046"/>
                  <a:pt x="1697645" y="734208"/>
                </a:cubicBezTo>
                <a:cubicBezTo>
                  <a:pt x="1559749" y="713370"/>
                  <a:pt x="1324402" y="765747"/>
                  <a:pt x="1060831" y="734208"/>
                </a:cubicBezTo>
                <a:cubicBezTo>
                  <a:pt x="797260" y="702669"/>
                  <a:pt x="316606" y="721386"/>
                  <a:pt x="122370" y="734208"/>
                </a:cubicBezTo>
                <a:cubicBezTo>
                  <a:pt x="52912" y="737993"/>
                  <a:pt x="-4485" y="679014"/>
                  <a:pt x="0" y="611838"/>
                </a:cubicBezTo>
                <a:cubicBezTo>
                  <a:pt x="-16482" y="504677"/>
                  <a:pt x="-18164" y="237530"/>
                  <a:pt x="0" y="122370"/>
                </a:cubicBezTo>
                <a:close/>
              </a:path>
              <a:path w="3596388" h="734208" stroke="0" extrusionOk="0">
                <a:moveTo>
                  <a:pt x="0" y="122370"/>
                </a:moveTo>
                <a:cubicBezTo>
                  <a:pt x="-1948" y="55713"/>
                  <a:pt x="69076" y="-5734"/>
                  <a:pt x="122370" y="0"/>
                </a:cubicBezTo>
                <a:cubicBezTo>
                  <a:pt x="328844" y="5325"/>
                  <a:pt x="569825" y="-6906"/>
                  <a:pt x="725667" y="0"/>
                </a:cubicBezTo>
                <a:cubicBezTo>
                  <a:pt x="881509" y="6906"/>
                  <a:pt x="1268088" y="-6260"/>
                  <a:pt x="1429513" y="0"/>
                </a:cubicBezTo>
                <a:cubicBezTo>
                  <a:pt x="1590938" y="6260"/>
                  <a:pt x="1895045" y="11668"/>
                  <a:pt x="2066326" y="0"/>
                </a:cubicBezTo>
                <a:cubicBezTo>
                  <a:pt x="2237607" y="-11668"/>
                  <a:pt x="2463775" y="-10914"/>
                  <a:pt x="2669622" y="0"/>
                </a:cubicBezTo>
                <a:cubicBezTo>
                  <a:pt x="2875469" y="10914"/>
                  <a:pt x="3083365" y="34586"/>
                  <a:pt x="3474018" y="0"/>
                </a:cubicBezTo>
                <a:cubicBezTo>
                  <a:pt x="3538808" y="-2975"/>
                  <a:pt x="3596028" y="48191"/>
                  <a:pt x="3596388" y="122370"/>
                </a:cubicBezTo>
                <a:cubicBezTo>
                  <a:pt x="3614260" y="330888"/>
                  <a:pt x="3585375" y="446813"/>
                  <a:pt x="3596388" y="611838"/>
                </a:cubicBezTo>
                <a:cubicBezTo>
                  <a:pt x="3597668" y="678092"/>
                  <a:pt x="3531859" y="741960"/>
                  <a:pt x="3474018" y="734208"/>
                </a:cubicBezTo>
                <a:cubicBezTo>
                  <a:pt x="3206637" y="762082"/>
                  <a:pt x="3052136" y="714844"/>
                  <a:pt x="2736655" y="734208"/>
                </a:cubicBezTo>
                <a:cubicBezTo>
                  <a:pt x="2421174" y="753572"/>
                  <a:pt x="2346931" y="722864"/>
                  <a:pt x="2133359" y="734208"/>
                </a:cubicBezTo>
                <a:cubicBezTo>
                  <a:pt x="1919787" y="745552"/>
                  <a:pt x="1565366" y="718693"/>
                  <a:pt x="1395996" y="734208"/>
                </a:cubicBezTo>
                <a:cubicBezTo>
                  <a:pt x="1226626" y="749723"/>
                  <a:pt x="483530" y="715430"/>
                  <a:pt x="122370" y="734208"/>
                </a:cubicBezTo>
                <a:cubicBezTo>
                  <a:pt x="51364" y="735692"/>
                  <a:pt x="1978" y="680111"/>
                  <a:pt x="0" y="611838"/>
                </a:cubicBezTo>
                <a:cubicBezTo>
                  <a:pt x="5904" y="483686"/>
                  <a:pt x="23308" y="333266"/>
                  <a:pt x="0" y="122370"/>
                </a:cubicBezTo>
                <a:close/>
              </a:path>
            </a:pathLst>
          </a:custGeom>
          <a:solidFill>
            <a:schemeClr val="bg1"/>
          </a:solidFill>
          <a:ln w="38100" cmpd="tri">
            <a:solidFill>
              <a:srgbClr val="F2932F"/>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Anerkennender Respekt</a:t>
            </a:r>
            <a:endParaRPr lang="en-US" sz="2000" dirty="0">
              <a:solidFill>
                <a:prstClr val="black"/>
              </a:solidFill>
              <a:latin typeface="Montserrat" panose="000005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20AC6F1E-1579-4978-868E-4BEFA548CBCA}"/>
              </a:ext>
            </a:extLst>
          </p:cNvPr>
          <p:cNvSpPr txBox="1"/>
          <p:nvPr/>
        </p:nvSpPr>
        <p:spPr>
          <a:xfrm>
            <a:off x="178456" y="3014698"/>
            <a:ext cx="6102882" cy="646331"/>
          </a:xfrm>
          <a:prstGeom prst="rect">
            <a:avLst/>
          </a:prstGeom>
          <a:noFill/>
        </p:spPr>
        <p:txBody>
          <a:bodyPr wrap="square">
            <a:spAutoFit/>
          </a:bodyPr>
          <a:lstStyle/>
          <a:p>
            <a:pPr lvl="1" fontAlgn="auto">
              <a:spcAft>
                <a:spcPts val="0"/>
              </a:spcAft>
            </a:pPr>
            <a:r>
              <a:rPr lang="de-DE" sz="1800" dirty="0">
                <a:solidFill>
                  <a:srgbClr val="354155"/>
                </a:solidFill>
                <a:latin typeface="Montserrat" panose="00000500000000000000" pitchFamily="2" charset="0"/>
              </a:rPr>
              <a:t>Die Menschenwürde eines jeden verdient bedingungslosen Respekt</a:t>
            </a:r>
          </a:p>
        </p:txBody>
      </p:sp>
      <p:sp>
        <p:nvSpPr>
          <p:cNvPr id="12" name="TextBox 11">
            <a:extLst>
              <a:ext uri="{FF2B5EF4-FFF2-40B4-BE49-F238E27FC236}">
                <a16:creationId xmlns:a16="http://schemas.microsoft.com/office/drawing/2014/main" id="{2F7DCEE4-766D-4F48-B2AA-48411DB876B1}"/>
              </a:ext>
            </a:extLst>
          </p:cNvPr>
          <p:cNvSpPr txBox="1"/>
          <p:nvPr/>
        </p:nvSpPr>
        <p:spPr>
          <a:xfrm>
            <a:off x="7015808" y="2872986"/>
            <a:ext cx="6102882" cy="923330"/>
          </a:xfrm>
          <a:prstGeom prst="rect">
            <a:avLst/>
          </a:prstGeom>
          <a:noFill/>
        </p:spPr>
        <p:txBody>
          <a:bodyPr wrap="square">
            <a:spAutoFit/>
          </a:bodyPr>
          <a:lstStyle/>
          <a:p>
            <a:r>
              <a:rPr lang="de-DE" sz="1800" dirty="0">
                <a:solidFill>
                  <a:srgbClr val="354155"/>
                </a:solidFill>
                <a:latin typeface="Montserrat" panose="00000500000000000000" pitchFamily="2" charset="0"/>
              </a:rPr>
              <a:t>Respekt wird an positiv bewertete Charaktereigenschaften, Leistungen oder gesellschaftliche Positionen geknüpft</a:t>
            </a:r>
            <a:endParaRPr lang="en-US" dirty="0"/>
          </a:p>
        </p:txBody>
      </p:sp>
      <p:sp>
        <p:nvSpPr>
          <p:cNvPr id="15" name="TextBox 14">
            <a:extLst>
              <a:ext uri="{FF2B5EF4-FFF2-40B4-BE49-F238E27FC236}">
                <a16:creationId xmlns:a16="http://schemas.microsoft.com/office/drawing/2014/main" id="{8498D590-DDD2-4E0C-B484-EBC1257E2023}"/>
              </a:ext>
            </a:extLst>
          </p:cNvPr>
          <p:cNvSpPr txBox="1"/>
          <p:nvPr/>
        </p:nvSpPr>
        <p:spPr>
          <a:xfrm>
            <a:off x="2277036" y="5554019"/>
            <a:ext cx="7572188" cy="923330"/>
          </a:xfrm>
          <a:prstGeom prst="rect">
            <a:avLst/>
          </a:prstGeom>
          <a:noFill/>
        </p:spPr>
        <p:txBody>
          <a:bodyPr wrap="square">
            <a:spAutoFit/>
          </a:bodyPr>
          <a:lstStyle/>
          <a:p>
            <a:pPr lvl="1" fontAlgn="auto">
              <a:spcAft>
                <a:spcPts val="0"/>
              </a:spcAft>
            </a:pPr>
            <a:r>
              <a:rPr lang="de-DE" sz="1800" dirty="0">
                <a:solidFill>
                  <a:srgbClr val="354155"/>
                </a:solidFill>
                <a:latin typeface="Montserrat" panose="00000500000000000000" pitchFamily="2" charset="0"/>
              </a:rPr>
              <a:t>Ein gefühlter Anspruch auf Respekt kann auf Ablehnung stoßen, wenn er mit Eigenschaften begründet wird, die andere Menschen als wenig bemerkenswert empfinden</a:t>
            </a:r>
          </a:p>
        </p:txBody>
      </p:sp>
    </p:spTree>
    <p:extLst>
      <p:ext uri="{BB962C8B-B14F-4D97-AF65-F5344CB8AC3E}">
        <p14:creationId xmlns:p14="http://schemas.microsoft.com/office/powerpoint/2010/main" val="363544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8470152" cy="468410"/>
          </a:xfrm>
        </p:spPr>
        <p:txBody>
          <a:bodyPr>
            <a:normAutofit fontScale="90000"/>
          </a:bodyPr>
          <a:lstStyle/>
          <a:p>
            <a:r>
              <a:rPr lang="de-DE" sz="2800" kern="0" cap="all" dirty="0">
                <a:solidFill>
                  <a:srgbClr val="F2932F"/>
                </a:solidFill>
                <a:latin typeface="Montserrat" panose="00000500000000000000" pitchFamily="2" charset="0"/>
              </a:rPr>
              <a:t>Diskursgesellschaft</a:t>
            </a:r>
            <a:endParaRPr lang="en-US" dirty="0">
              <a:solidFill>
                <a:srgbClr val="F2932F"/>
              </a:solidFill>
            </a:endParaRPr>
          </a:p>
        </p:txBody>
      </p:sp>
      <p:sp>
        <p:nvSpPr>
          <p:cNvPr id="31" name="TextBox 30">
            <a:extLst>
              <a:ext uri="{FF2B5EF4-FFF2-40B4-BE49-F238E27FC236}">
                <a16:creationId xmlns:a16="http://schemas.microsoft.com/office/drawing/2014/main" id="{C09115ED-CA7E-480A-AC02-F9CED207A5F1}"/>
              </a:ext>
            </a:extLst>
          </p:cNvPr>
          <p:cNvSpPr txBox="1"/>
          <p:nvPr/>
        </p:nvSpPr>
        <p:spPr>
          <a:xfrm>
            <a:off x="815340" y="2056111"/>
            <a:ext cx="3855720" cy="648000"/>
          </a:xfrm>
          <a:prstGeom prst="rect">
            <a:avLst/>
          </a:prstGeom>
          <a:solidFill>
            <a:srgbClr val="354155"/>
          </a:solidFill>
          <a:ln>
            <a:solidFill>
              <a:schemeClr val="bg1"/>
            </a:solidFill>
          </a:ln>
        </p:spPr>
        <p:txBody>
          <a:bodyPr wrap="square" rtlCol="0" anchor="ctr" anchorCtr="0">
            <a:spAutoFit/>
          </a:bodyPr>
          <a:lstStyle/>
          <a:p>
            <a:r>
              <a:rPr lang="de-DE" dirty="0">
                <a:solidFill>
                  <a:schemeClr val="bg1"/>
                </a:solidFill>
                <a:latin typeface="Montserrat" panose="00000500000000000000" pitchFamily="2" charset="0"/>
              </a:rPr>
              <a:t>Ideale der Diskursgesellschaft</a:t>
            </a:r>
            <a:endParaRPr lang="en-US" dirty="0">
              <a:solidFill>
                <a:schemeClr val="bg1"/>
              </a:solidFill>
              <a:latin typeface="Montserrat" panose="00000500000000000000" pitchFamily="2" charset="0"/>
            </a:endParaRPr>
          </a:p>
        </p:txBody>
      </p:sp>
      <p:sp>
        <p:nvSpPr>
          <p:cNvPr id="34" name="TextBox 33">
            <a:extLst>
              <a:ext uri="{FF2B5EF4-FFF2-40B4-BE49-F238E27FC236}">
                <a16:creationId xmlns:a16="http://schemas.microsoft.com/office/drawing/2014/main" id="{40BD3C7C-B691-4042-8F08-F0DAEF443964}"/>
              </a:ext>
            </a:extLst>
          </p:cNvPr>
          <p:cNvSpPr txBox="1"/>
          <p:nvPr/>
        </p:nvSpPr>
        <p:spPr>
          <a:xfrm>
            <a:off x="815340" y="3803219"/>
            <a:ext cx="3855720" cy="648000"/>
          </a:xfrm>
          <a:prstGeom prst="rect">
            <a:avLst/>
          </a:prstGeom>
          <a:solidFill>
            <a:srgbClr val="354155"/>
          </a:solidFill>
          <a:ln>
            <a:solidFill>
              <a:schemeClr val="bg1"/>
            </a:solidFill>
          </a:ln>
        </p:spPr>
        <p:txBody>
          <a:bodyPr wrap="square" rtlCol="0" anchor="ctr" anchorCtr="0">
            <a:noAutofit/>
          </a:bodyPr>
          <a:lstStyle/>
          <a:p>
            <a:r>
              <a:rPr lang="de-DE" dirty="0">
                <a:solidFill>
                  <a:schemeClr val="bg1"/>
                </a:solidFill>
                <a:latin typeface="Montserrat" panose="00000500000000000000" pitchFamily="2" charset="0"/>
              </a:rPr>
              <a:t>Polizei als Ordnungsinstanz</a:t>
            </a:r>
            <a:endParaRPr lang="en-US" dirty="0">
              <a:solidFill>
                <a:schemeClr val="bg1"/>
              </a:solidFill>
              <a:latin typeface="Montserrat" panose="00000500000000000000" pitchFamily="2" charset="0"/>
            </a:endParaRPr>
          </a:p>
        </p:txBody>
      </p:sp>
      <p:sp>
        <p:nvSpPr>
          <p:cNvPr id="35" name="TextBox 34">
            <a:extLst>
              <a:ext uri="{FF2B5EF4-FFF2-40B4-BE49-F238E27FC236}">
                <a16:creationId xmlns:a16="http://schemas.microsoft.com/office/drawing/2014/main" id="{6FB5B794-E17C-4486-8326-9029E77C88A9}"/>
              </a:ext>
            </a:extLst>
          </p:cNvPr>
          <p:cNvSpPr txBox="1"/>
          <p:nvPr/>
        </p:nvSpPr>
        <p:spPr>
          <a:xfrm>
            <a:off x="815340" y="5555041"/>
            <a:ext cx="3855720" cy="648000"/>
          </a:xfrm>
          <a:prstGeom prst="rect">
            <a:avLst/>
          </a:prstGeom>
          <a:solidFill>
            <a:srgbClr val="354155"/>
          </a:solidFill>
          <a:ln>
            <a:solidFill>
              <a:schemeClr val="bg1"/>
            </a:solidFill>
          </a:ln>
        </p:spPr>
        <p:txBody>
          <a:bodyPr wrap="square" rtlCol="0" anchor="ctr" anchorCtr="0">
            <a:noAutofit/>
          </a:bodyPr>
          <a:lstStyle/>
          <a:p>
            <a:r>
              <a:rPr lang="de-DE" dirty="0">
                <a:solidFill>
                  <a:schemeClr val="bg1"/>
                </a:solidFill>
                <a:latin typeface="Montserrat" panose="00000500000000000000" pitchFamily="2" charset="0"/>
              </a:rPr>
              <a:t>Mehr Klärungsbedarf</a:t>
            </a:r>
            <a:endParaRPr lang="en-US" dirty="0">
              <a:solidFill>
                <a:schemeClr val="bg1"/>
              </a:solidFill>
              <a:latin typeface="Montserrat" panose="00000500000000000000" pitchFamily="2" charset="0"/>
            </a:endParaRPr>
          </a:p>
        </p:txBody>
      </p:sp>
      <p:cxnSp>
        <p:nvCxnSpPr>
          <p:cNvPr id="37" name="Straight Connector 36">
            <a:extLst>
              <a:ext uri="{FF2B5EF4-FFF2-40B4-BE49-F238E27FC236}">
                <a16:creationId xmlns:a16="http://schemas.microsoft.com/office/drawing/2014/main" id="{8137968F-FECD-48DB-8D5D-B9F22D127496}"/>
              </a:ext>
            </a:extLst>
          </p:cNvPr>
          <p:cNvCxnSpPr>
            <a:cxnSpLocks/>
          </p:cNvCxnSpPr>
          <p:nvPr/>
        </p:nvCxnSpPr>
        <p:spPr>
          <a:xfrm>
            <a:off x="5615940" y="2540174"/>
            <a:ext cx="0" cy="3197897"/>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C80B26C-ADEF-401F-ABA1-5A8F2261275C}"/>
              </a:ext>
            </a:extLst>
          </p:cNvPr>
          <p:cNvSpPr/>
          <p:nvPr/>
        </p:nvSpPr>
        <p:spPr>
          <a:xfrm>
            <a:off x="5471160" y="2189782"/>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DB16347-44C7-43EA-A07D-76A7B7331F26}"/>
              </a:ext>
            </a:extLst>
          </p:cNvPr>
          <p:cNvSpPr/>
          <p:nvPr/>
        </p:nvSpPr>
        <p:spPr>
          <a:xfrm>
            <a:off x="5474970" y="5667815"/>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A34DE6-11DF-4DFC-B0DA-55B969959CFF}"/>
              </a:ext>
            </a:extLst>
          </p:cNvPr>
          <p:cNvSpPr/>
          <p:nvPr/>
        </p:nvSpPr>
        <p:spPr>
          <a:xfrm>
            <a:off x="5471160" y="3962983"/>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a:extLst>
              <a:ext uri="{FF2B5EF4-FFF2-40B4-BE49-F238E27FC236}">
                <a16:creationId xmlns:a16="http://schemas.microsoft.com/office/drawing/2014/main" id="{A69C369A-D43C-47C9-BB10-7E9E6CFF35B6}"/>
              </a:ext>
            </a:extLst>
          </p:cNvPr>
          <p:cNvSpPr txBox="1">
            <a:spLocks/>
          </p:cNvSpPr>
          <p:nvPr/>
        </p:nvSpPr>
        <p:spPr>
          <a:xfrm>
            <a:off x="5753099" y="1941816"/>
            <a:ext cx="6438897" cy="48259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600"/>
              </a:spcBef>
              <a:spcAft>
                <a:spcPts val="600"/>
              </a:spcAft>
              <a:buClr>
                <a:srgbClr val="F2932F"/>
              </a:buClr>
              <a:buNone/>
              <a:defRPr/>
            </a:pPr>
            <a:r>
              <a:rPr lang="de-DE" sz="1800" dirty="0">
                <a:solidFill>
                  <a:srgbClr val="354155"/>
                </a:solidFill>
                <a:latin typeface="Montserrat" panose="00000500000000000000" pitchFamily="2" charset="0"/>
              </a:rPr>
              <a:t>Konsensorientierte Debatten mit rationalen und stichhaltigen Argumenten, dem Ideal der Toleranz verpflichtete Gesellschaft </a:t>
            </a: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r>
              <a:rPr lang="de-DE" sz="1800" dirty="0">
                <a:solidFill>
                  <a:srgbClr val="354155"/>
                </a:solidFill>
                <a:latin typeface="Montserrat" panose="00000500000000000000" pitchFamily="2" charset="0"/>
                <a:cs typeface="Arial" panose="020B0604020202020204" pitchFamily="34" charset="0"/>
              </a:rPr>
              <a:t>Polizei als konservative Instanz der Ordnungssicherung setzt Grenzen des Tolerierbaren und gerät so leicht in die Kritik</a:t>
            </a: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r>
              <a:rPr lang="de-DE" sz="1800" dirty="0">
                <a:solidFill>
                  <a:srgbClr val="354155"/>
                </a:solidFill>
                <a:latin typeface="Montserrat" panose="00000500000000000000" pitchFamily="2" charset="0"/>
                <a:cs typeface="Arial" panose="020B0604020202020204" pitchFamily="34" charset="0"/>
              </a:rPr>
              <a:t>Polizeiliche Entscheidungen und polizeiliches Eingreifen wird infrage gestellt und muss stärker erläutert werden, um Akzeptanz zu schaffen</a:t>
            </a:r>
          </a:p>
        </p:txBody>
      </p:sp>
    </p:spTree>
    <p:extLst>
      <p:ext uri="{BB962C8B-B14F-4D97-AF65-F5344CB8AC3E}">
        <p14:creationId xmlns:p14="http://schemas.microsoft.com/office/powerpoint/2010/main" val="352122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7886700" cy="468410"/>
          </a:xfrm>
        </p:spPr>
        <p:txBody>
          <a:bodyPr>
            <a:normAutofit fontScale="90000"/>
          </a:bodyPr>
          <a:lstStyle/>
          <a:p>
            <a:r>
              <a:rPr lang="de-DE" sz="2800" kern="0" cap="all" dirty="0">
                <a:solidFill>
                  <a:srgbClr val="F2932F"/>
                </a:solidFill>
                <a:latin typeface="Montserrat" panose="00000500000000000000" pitchFamily="2" charset="0"/>
              </a:rPr>
              <a:t>Widersprüchliche Rollenerwartungen</a:t>
            </a:r>
            <a:endParaRPr lang="en-US" dirty="0">
              <a:solidFill>
                <a:srgbClr val="F2932F"/>
              </a:solidFill>
            </a:endParaRPr>
          </a:p>
        </p:txBody>
      </p:sp>
      <p:sp>
        <p:nvSpPr>
          <p:cNvPr id="31" name="TextBox 30">
            <a:extLst>
              <a:ext uri="{FF2B5EF4-FFF2-40B4-BE49-F238E27FC236}">
                <a16:creationId xmlns:a16="http://schemas.microsoft.com/office/drawing/2014/main" id="{C09115ED-CA7E-480A-AC02-F9CED207A5F1}"/>
              </a:ext>
            </a:extLst>
          </p:cNvPr>
          <p:cNvSpPr txBox="1"/>
          <p:nvPr/>
        </p:nvSpPr>
        <p:spPr>
          <a:xfrm>
            <a:off x="815340" y="2190731"/>
            <a:ext cx="3855720" cy="648000"/>
          </a:xfrm>
          <a:prstGeom prst="rect">
            <a:avLst/>
          </a:prstGeom>
          <a:solidFill>
            <a:srgbClr val="354155"/>
          </a:solidFill>
          <a:ln>
            <a:solidFill>
              <a:schemeClr val="bg1"/>
            </a:solidFill>
          </a:ln>
        </p:spPr>
        <p:txBody>
          <a:bodyPr wrap="square" rtlCol="0" anchor="ctr" anchorCtr="0">
            <a:spAutoFit/>
          </a:bodyPr>
          <a:lstStyle/>
          <a:p>
            <a:r>
              <a:rPr lang="de-DE" dirty="0">
                <a:solidFill>
                  <a:schemeClr val="bg1"/>
                </a:solidFill>
                <a:latin typeface="Montserrat" panose="00000500000000000000" pitchFamily="2" charset="0"/>
              </a:rPr>
              <a:t>Bürgerfreundlichkeit</a:t>
            </a:r>
            <a:endParaRPr lang="en-US" dirty="0">
              <a:solidFill>
                <a:schemeClr val="bg1"/>
              </a:solidFill>
              <a:latin typeface="Montserrat" panose="00000500000000000000" pitchFamily="2" charset="0"/>
            </a:endParaRPr>
          </a:p>
        </p:txBody>
      </p:sp>
      <p:sp>
        <p:nvSpPr>
          <p:cNvPr id="34" name="TextBox 33">
            <a:extLst>
              <a:ext uri="{FF2B5EF4-FFF2-40B4-BE49-F238E27FC236}">
                <a16:creationId xmlns:a16="http://schemas.microsoft.com/office/drawing/2014/main" id="{40BD3C7C-B691-4042-8F08-F0DAEF443964}"/>
              </a:ext>
            </a:extLst>
          </p:cNvPr>
          <p:cNvSpPr txBox="1"/>
          <p:nvPr/>
        </p:nvSpPr>
        <p:spPr>
          <a:xfrm>
            <a:off x="815340" y="3803219"/>
            <a:ext cx="3855720" cy="648000"/>
          </a:xfrm>
          <a:prstGeom prst="rect">
            <a:avLst/>
          </a:prstGeom>
          <a:solidFill>
            <a:srgbClr val="354155"/>
          </a:solidFill>
          <a:ln>
            <a:solidFill>
              <a:schemeClr val="bg1"/>
            </a:solidFill>
          </a:ln>
        </p:spPr>
        <p:txBody>
          <a:bodyPr wrap="square" rtlCol="0" anchor="ctr" anchorCtr="0">
            <a:noAutofit/>
          </a:bodyPr>
          <a:lstStyle/>
          <a:p>
            <a:r>
              <a:rPr lang="de-DE" dirty="0">
                <a:solidFill>
                  <a:schemeClr val="bg1"/>
                </a:solidFill>
                <a:latin typeface="Montserrat" panose="00000500000000000000" pitchFamily="2" charset="0"/>
              </a:rPr>
              <a:t>Staatsgewalt</a:t>
            </a:r>
            <a:endParaRPr lang="en-US" dirty="0">
              <a:solidFill>
                <a:schemeClr val="bg1"/>
              </a:solidFill>
              <a:latin typeface="Montserrat" panose="00000500000000000000" pitchFamily="2" charset="0"/>
            </a:endParaRPr>
          </a:p>
        </p:txBody>
      </p:sp>
      <p:sp>
        <p:nvSpPr>
          <p:cNvPr id="35" name="TextBox 34">
            <a:extLst>
              <a:ext uri="{FF2B5EF4-FFF2-40B4-BE49-F238E27FC236}">
                <a16:creationId xmlns:a16="http://schemas.microsoft.com/office/drawing/2014/main" id="{6FB5B794-E17C-4486-8326-9029E77C88A9}"/>
              </a:ext>
            </a:extLst>
          </p:cNvPr>
          <p:cNvSpPr txBox="1"/>
          <p:nvPr/>
        </p:nvSpPr>
        <p:spPr>
          <a:xfrm>
            <a:off x="815340" y="5555041"/>
            <a:ext cx="3855720" cy="648000"/>
          </a:xfrm>
          <a:prstGeom prst="rect">
            <a:avLst/>
          </a:prstGeom>
          <a:solidFill>
            <a:srgbClr val="354155"/>
          </a:solidFill>
          <a:ln>
            <a:solidFill>
              <a:schemeClr val="bg1"/>
            </a:solidFill>
          </a:ln>
        </p:spPr>
        <p:txBody>
          <a:bodyPr wrap="square" rtlCol="0" anchor="ctr" anchorCtr="0">
            <a:noAutofit/>
          </a:bodyPr>
          <a:lstStyle/>
          <a:p>
            <a:r>
              <a:rPr lang="de-DE" dirty="0">
                <a:solidFill>
                  <a:schemeClr val="bg1"/>
                </a:solidFill>
                <a:latin typeface="Montserrat" panose="00000500000000000000" pitchFamily="2" charset="0"/>
              </a:rPr>
              <a:t>Ideal der Gewaltfreiheit</a:t>
            </a:r>
            <a:endParaRPr lang="en-US" dirty="0">
              <a:solidFill>
                <a:schemeClr val="bg1"/>
              </a:solidFill>
              <a:latin typeface="Montserrat" panose="00000500000000000000" pitchFamily="2" charset="0"/>
            </a:endParaRPr>
          </a:p>
        </p:txBody>
      </p:sp>
      <p:cxnSp>
        <p:nvCxnSpPr>
          <p:cNvPr id="37" name="Straight Connector 36">
            <a:extLst>
              <a:ext uri="{FF2B5EF4-FFF2-40B4-BE49-F238E27FC236}">
                <a16:creationId xmlns:a16="http://schemas.microsoft.com/office/drawing/2014/main" id="{8137968F-FECD-48DB-8D5D-B9F22D127496}"/>
              </a:ext>
            </a:extLst>
          </p:cNvPr>
          <p:cNvCxnSpPr>
            <a:cxnSpLocks/>
            <a:endCxn id="42" idx="4"/>
          </p:cNvCxnSpPr>
          <p:nvPr/>
        </p:nvCxnSpPr>
        <p:spPr>
          <a:xfrm>
            <a:off x="5615940" y="2540174"/>
            <a:ext cx="0" cy="3522595"/>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C80B26C-ADEF-401F-ABA1-5A8F2261275C}"/>
              </a:ext>
            </a:extLst>
          </p:cNvPr>
          <p:cNvSpPr/>
          <p:nvPr/>
        </p:nvSpPr>
        <p:spPr>
          <a:xfrm>
            <a:off x="5471160" y="2384988"/>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DB16347-44C7-43EA-A07D-76A7B7331F26}"/>
              </a:ext>
            </a:extLst>
          </p:cNvPr>
          <p:cNvSpPr/>
          <p:nvPr/>
        </p:nvSpPr>
        <p:spPr>
          <a:xfrm>
            <a:off x="5474970" y="5780829"/>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A34DE6-11DF-4DFC-B0DA-55B969959CFF}"/>
              </a:ext>
            </a:extLst>
          </p:cNvPr>
          <p:cNvSpPr/>
          <p:nvPr/>
        </p:nvSpPr>
        <p:spPr>
          <a:xfrm>
            <a:off x="5471160" y="3962983"/>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a:extLst>
              <a:ext uri="{FF2B5EF4-FFF2-40B4-BE49-F238E27FC236}">
                <a16:creationId xmlns:a16="http://schemas.microsoft.com/office/drawing/2014/main" id="{A69C369A-D43C-47C9-BB10-7E9E6CFF35B6}"/>
              </a:ext>
            </a:extLst>
          </p:cNvPr>
          <p:cNvSpPr txBox="1">
            <a:spLocks/>
          </p:cNvSpPr>
          <p:nvPr/>
        </p:nvSpPr>
        <p:spPr>
          <a:xfrm>
            <a:off x="6096000" y="2384988"/>
            <a:ext cx="5780925" cy="4334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Die Polizei pflegt ein bürgerfreundliches Image, soll zugänglich und vertrauenswürdig wirken </a:t>
            </a:r>
          </a:p>
          <a:p>
            <a:pPr marL="311400" lvl="2" indent="0" fontAlgn="auto">
              <a:lnSpc>
                <a:spcPct val="100000"/>
              </a:lnSpc>
              <a:spcBef>
                <a:spcPts val="600"/>
              </a:spcBef>
              <a:spcAft>
                <a:spcPts val="600"/>
              </a:spcAft>
              <a:buClr>
                <a:srgbClr val="F2932F"/>
              </a:buClr>
              <a:buNone/>
              <a:defRPr/>
            </a:pPr>
            <a:endParaRPr lang="de-DE" sz="16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endParaRPr lang="de-DE" sz="16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Gleichzeitig vertritt sie eine Staatsmacht, die Menschen kontrollieren und gegebenenfalls maßregeln kann/muss</a:t>
            </a: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endParaRPr lang="de-DE" sz="5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Die Anwendung von körperlicher Gewalt oder besser unmittelbarem Zwang trifft häufig auf Unverständnis und/oder Ablehnung</a:t>
            </a:r>
            <a:endParaRPr lang="de-DE" dirty="0">
              <a:solidFill>
                <a:srgbClr val="354155"/>
              </a:solidFill>
              <a:latin typeface="Montserrat" panose="00000500000000000000" pitchFamily="2" charset="0"/>
            </a:endParaRPr>
          </a:p>
        </p:txBody>
      </p:sp>
    </p:spTree>
    <p:extLst>
      <p:ext uri="{BB962C8B-B14F-4D97-AF65-F5344CB8AC3E}">
        <p14:creationId xmlns:p14="http://schemas.microsoft.com/office/powerpoint/2010/main" val="31054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C946-8DEE-4F51-BD39-50554DBADBE6}"/>
              </a:ext>
            </a:extLst>
          </p:cNvPr>
          <p:cNvSpPr txBox="1">
            <a:spLocks/>
          </p:cNvSpPr>
          <p:nvPr/>
        </p:nvSpPr>
        <p:spPr>
          <a:xfrm>
            <a:off x="644222" y="545737"/>
            <a:ext cx="11269871"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b="1" kern="0" cap="all" dirty="0">
                <a:solidFill>
                  <a:srgbClr val="F2932F"/>
                </a:solidFill>
                <a:latin typeface="Montserrat" panose="00000500000000000000" pitchFamily="2" charset="0"/>
              </a:rPr>
              <a:t>Teil 3 </a:t>
            </a:r>
            <a:r>
              <a:rPr lang="de-DE" sz="2800" kern="0" cap="all" dirty="0">
                <a:solidFill>
                  <a:srgbClr val="F2932F"/>
                </a:solidFill>
                <a:latin typeface="Montserrat" panose="00000500000000000000" pitchFamily="2" charset="0"/>
              </a:rPr>
              <a:t>Herausfordernde Situationen</a:t>
            </a:r>
            <a:endParaRPr lang="en-US" dirty="0">
              <a:solidFill>
                <a:srgbClr val="F2932F"/>
              </a:solidFill>
              <a:latin typeface="Calibri Light" panose="020F0302020204030204"/>
            </a:endParaRPr>
          </a:p>
        </p:txBody>
      </p:sp>
      <p:pic>
        <p:nvPicPr>
          <p:cNvPr id="4" name="Picture 3" descr="A picture containing text&#10;&#10;Description automatically generated">
            <a:extLst>
              <a:ext uri="{FF2B5EF4-FFF2-40B4-BE49-F238E27FC236}">
                <a16:creationId xmlns:a16="http://schemas.microsoft.com/office/drawing/2014/main" id="{0E0B3E87-22F3-4F56-ACFD-BF5D3D8FF409}"/>
              </a:ext>
            </a:extLst>
          </p:cNvPr>
          <p:cNvPicPr>
            <a:picLocks noChangeAspect="1"/>
          </p:cNvPicPr>
          <p:nvPr/>
        </p:nvPicPr>
        <p:blipFill rotWithShape="1">
          <a:blip r:embed="rId2">
            <a:extLst>
              <a:ext uri="{28A0092B-C50C-407E-A947-70E740481C1C}">
                <a14:useLocalDpi xmlns:a14="http://schemas.microsoft.com/office/drawing/2010/main" val="0"/>
              </a:ext>
            </a:extLst>
          </a:blip>
          <a:srcRect l="15121" t="20386" r="18985" b="17874"/>
          <a:stretch/>
        </p:blipFill>
        <p:spPr>
          <a:xfrm>
            <a:off x="2610678" y="1290918"/>
            <a:ext cx="6148088" cy="5760453"/>
          </a:xfrm>
          <a:prstGeom prst="rect">
            <a:avLst/>
          </a:prstGeom>
        </p:spPr>
      </p:pic>
      <p:sp>
        <p:nvSpPr>
          <p:cNvPr id="5" name="TextBox 4">
            <a:extLst>
              <a:ext uri="{FF2B5EF4-FFF2-40B4-BE49-F238E27FC236}">
                <a16:creationId xmlns:a16="http://schemas.microsoft.com/office/drawing/2014/main" id="{BAC190FF-FC5E-48BB-A074-32441AAB3CDB}"/>
              </a:ext>
            </a:extLst>
          </p:cNvPr>
          <p:cNvSpPr txBox="1"/>
          <p:nvPr/>
        </p:nvSpPr>
        <p:spPr>
          <a:xfrm>
            <a:off x="4717358" y="2184086"/>
            <a:ext cx="3813565" cy="461665"/>
          </a:xfrm>
          <a:prstGeom prst="rect">
            <a:avLst/>
          </a:prstGeom>
          <a:noFill/>
        </p:spPr>
        <p:txBody>
          <a:bodyPr wrap="square" rtlCol="0">
            <a:spAutoFit/>
          </a:bodyPr>
          <a:lstStyle/>
          <a:p>
            <a:r>
              <a:rPr lang="de-DE" sz="2400" dirty="0">
                <a:solidFill>
                  <a:srgbClr val="F2932F"/>
                </a:solidFill>
                <a:latin typeface="Montserrat" panose="00000500000000000000" pitchFamily="2" charset="0"/>
              </a:rPr>
              <a:t>Fairness, Vertrauen?</a:t>
            </a:r>
            <a:endParaRPr lang="en-US" sz="2400" dirty="0">
              <a:solidFill>
                <a:srgbClr val="F2932F"/>
              </a:solidFill>
              <a:latin typeface="Montserrat" panose="00000500000000000000" pitchFamily="2" charset="0"/>
            </a:endParaRPr>
          </a:p>
        </p:txBody>
      </p:sp>
    </p:spTree>
    <p:extLst>
      <p:ext uri="{BB962C8B-B14F-4D97-AF65-F5344CB8AC3E}">
        <p14:creationId xmlns:p14="http://schemas.microsoft.com/office/powerpoint/2010/main" val="199642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olizeikelle mit Licht für Karneval &amp; Fasching kaufen ...">
            <a:extLst>
              <a:ext uri="{FF2B5EF4-FFF2-40B4-BE49-F238E27FC236}">
                <a16:creationId xmlns:a16="http://schemas.microsoft.com/office/drawing/2014/main" id="{DDE02D22-F637-4CE8-BFF7-2F339E42BA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32819" y="-8093"/>
            <a:ext cx="1092801" cy="1437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lizeikelle mit echtem Licht, ca. 11x4x24cm von NKD ansehen!">
            <a:extLst>
              <a:ext uri="{FF2B5EF4-FFF2-40B4-BE49-F238E27FC236}">
                <a16:creationId xmlns:a16="http://schemas.microsoft.com/office/drawing/2014/main" id="{D403D511-0F9A-40FE-B9CE-AF28C31D0E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51" r="22491"/>
          <a:stretch/>
        </p:blipFill>
        <p:spPr bwMode="auto">
          <a:xfrm>
            <a:off x="13219" y="43756"/>
            <a:ext cx="787670" cy="13566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8B6A21C-90BC-445E-A8A4-6E7247F43E94}"/>
              </a:ext>
            </a:extLst>
          </p:cNvPr>
          <p:cNvSpPr txBox="1">
            <a:spLocks/>
          </p:cNvSpPr>
          <p:nvPr/>
        </p:nvSpPr>
        <p:spPr>
          <a:xfrm>
            <a:off x="798053" y="545737"/>
            <a:ext cx="10881028"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Grüner Bereich	 </a:t>
            </a:r>
            <a:r>
              <a:rPr lang="de-DE" sz="2800" kern="0" cap="all" dirty="0">
                <a:solidFill>
                  <a:srgbClr val="5F5F5F"/>
                </a:solidFill>
                <a:latin typeface="Montserrat" panose="00000500000000000000" pitchFamily="2" charset="0"/>
              </a:rPr>
              <a:t>Grauer Bereich     </a:t>
            </a:r>
            <a:r>
              <a:rPr lang="de-DE" sz="2800" kern="0" cap="all" dirty="0">
                <a:solidFill>
                  <a:srgbClr val="F2932F"/>
                </a:solidFill>
                <a:latin typeface="Montserrat" panose="00000500000000000000" pitchFamily="2" charset="0"/>
              </a:rPr>
              <a:t>Roter Bereich</a:t>
            </a:r>
            <a:endParaRPr lang="en-US" dirty="0">
              <a:solidFill>
                <a:srgbClr val="F2932F"/>
              </a:solidFill>
              <a:latin typeface="Calibri Light" panose="020F0302020204030204"/>
            </a:endParaRPr>
          </a:p>
        </p:txBody>
      </p:sp>
      <p:graphicFrame>
        <p:nvGraphicFramePr>
          <p:cNvPr id="2" name="Table 4">
            <a:extLst>
              <a:ext uri="{FF2B5EF4-FFF2-40B4-BE49-F238E27FC236}">
                <a16:creationId xmlns:a16="http://schemas.microsoft.com/office/drawing/2014/main" id="{51B8156C-3D63-40A0-899A-F6060EE6D319}"/>
              </a:ext>
            </a:extLst>
          </p:cNvPr>
          <p:cNvGraphicFramePr>
            <a:graphicFrameLocks noGrp="1"/>
          </p:cNvGraphicFramePr>
          <p:nvPr/>
        </p:nvGraphicFramePr>
        <p:xfrm>
          <a:off x="0" y="1485410"/>
          <a:ext cx="12192001" cy="6158673"/>
        </p:xfrm>
        <a:graphic>
          <a:graphicData uri="http://schemas.openxmlformats.org/drawingml/2006/table">
            <a:tbl>
              <a:tblPr firstRow="1" bandRow="1">
                <a:tableStyleId>{2D5ABB26-0587-4C30-8999-92F81FD0307C}</a:tableStyleId>
              </a:tblPr>
              <a:tblGrid>
                <a:gridCol w="3552147">
                  <a:extLst>
                    <a:ext uri="{9D8B030D-6E8A-4147-A177-3AD203B41FA5}">
                      <a16:colId xmlns:a16="http://schemas.microsoft.com/office/drawing/2014/main" val="3766258721"/>
                    </a:ext>
                  </a:extLst>
                </a:gridCol>
                <a:gridCol w="4319927">
                  <a:extLst>
                    <a:ext uri="{9D8B030D-6E8A-4147-A177-3AD203B41FA5}">
                      <a16:colId xmlns:a16="http://schemas.microsoft.com/office/drawing/2014/main" val="2676546654"/>
                    </a:ext>
                  </a:extLst>
                </a:gridCol>
                <a:gridCol w="4319927">
                  <a:extLst>
                    <a:ext uri="{9D8B030D-6E8A-4147-A177-3AD203B41FA5}">
                      <a16:colId xmlns:a16="http://schemas.microsoft.com/office/drawing/2014/main" val="1121895876"/>
                    </a:ext>
                  </a:extLst>
                </a:gridCol>
              </a:tblGrid>
              <a:tr h="885089">
                <a:tc gridSpan="3">
                  <a:txBody>
                    <a:bodyPr/>
                    <a:lstStyle/>
                    <a:p>
                      <a:pPr algn="ctr"/>
                      <a:r>
                        <a:rPr lang="de-DE" sz="2400" kern="1200" dirty="0">
                          <a:solidFill>
                            <a:srgbClr val="354155"/>
                          </a:solidFill>
                          <a:latin typeface="Montserrat" panose="00000500000000000000" pitchFamily="2" charset="0"/>
                          <a:ea typeface="+mn-ea"/>
                          <a:cs typeface="+mn-cs"/>
                        </a:rPr>
                        <a:t>Wieviel Zeit steht zur Verfügung?</a:t>
                      </a: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62540175"/>
                  </a:ext>
                </a:extLst>
              </a:tr>
              <a:tr h="72896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50004512"/>
                  </a:ext>
                </a:extLst>
              </a:tr>
              <a:tr h="10153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kern="1200" dirty="0">
                          <a:solidFill>
                            <a:srgbClr val="354155"/>
                          </a:solidFill>
                          <a:latin typeface="Montserrat" panose="00000500000000000000" pitchFamily="2" charset="0"/>
                          <a:ea typeface="+mn-ea"/>
                          <a:cs typeface="+mn-cs"/>
                        </a:rPr>
                        <a:t>Wie zugänglich ist eine Person?</a:t>
                      </a: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37871415"/>
                  </a:ext>
                </a:extLst>
              </a:tr>
              <a:tr h="546013">
                <a:tc>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0611992"/>
                  </a:ext>
                </a:extLst>
              </a:tr>
              <a:tr h="1003519">
                <a:tc gridSpan="3">
                  <a:txBody>
                    <a:bodyPr/>
                    <a:lstStyle/>
                    <a:p>
                      <a:pPr marL="0" algn="ctr" defTabSz="914400" rtl="0" eaLnBrk="1" latinLnBrk="0" hangingPunct="1"/>
                      <a:r>
                        <a:rPr lang="de-DE" sz="2400" kern="1200" dirty="0">
                          <a:solidFill>
                            <a:srgbClr val="354155"/>
                          </a:solidFill>
                          <a:latin typeface="Montserrat" panose="00000500000000000000" pitchFamily="2" charset="0"/>
                          <a:ea typeface="+mn-ea"/>
                          <a:cs typeface="+mn-cs"/>
                        </a:rPr>
                        <a:t>Ist die Polizei erwünscht?</a:t>
                      </a: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6746091"/>
                  </a:ext>
                </a:extLst>
              </a:tr>
              <a:tr h="1094662">
                <a:tc gridSpan="3">
                  <a:txBody>
                    <a:bodyPr/>
                    <a:lstStyle/>
                    <a:p>
                      <a:pPr marL="0" algn="ctr"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nchor="b">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nchor="b">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27762"/>
                  </a:ext>
                </a:extLst>
              </a:tr>
              <a:tr h="885089">
                <a:tc>
                  <a:txBody>
                    <a:bodyPr/>
                    <a:lstStyle/>
                    <a:p>
                      <a:pPr marL="0" algn="l" defTabSz="914400" rtl="0" eaLnBrk="1" latinLnBrk="0" hangingPunct="1"/>
                      <a:endParaRPr lang="en-US" sz="2400" kern="120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3808294"/>
                  </a:ext>
                </a:extLst>
              </a:tr>
            </a:tbl>
          </a:graphicData>
        </a:graphic>
      </p:graphicFrame>
      <p:sp>
        <p:nvSpPr>
          <p:cNvPr id="6" name="Arrow: Left-Right 5">
            <a:extLst>
              <a:ext uri="{FF2B5EF4-FFF2-40B4-BE49-F238E27FC236}">
                <a16:creationId xmlns:a16="http://schemas.microsoft.com/office/drawing/2014/main" id="{4AA678E3-FC27-4172-8B68-162C8B04B44B}"/>
              </a:ext>
            </a:extLst>
          </p:cNvPr>
          <p:cNvSpPr/>
          <p:nvPr/>
        </p:nvSpPr>
        <p:spPr>
          <a:xfrm>
            <a:off x="449580" y="2184639"/>
            <a:ext cx="11285220" cy="773108"/>
          </a:xfrm>
          <a:prstGeom prst="leftRightArrow">
            <a:avLst/>
          </a:prstGeom>
          <a:solidFill>
            <a:srgbClr val="F2932F"/>
          </a:solidFill>
          <a:ln w="38100">
            <a:solidFill>
              <a:srgbClr val="F29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ontserrat" panose="00000500000000000000" pitchFamily="2" charset="0"/>
              </a:rPr>
              <a:t>ruhige Unterhaltung					Handlungsdruck</a:t>
            </a:r>
            <a:endParaRPr lang="en-US" sz="2400" dirty="0">
              <a:solidFill>
                <a:schemeClr val="bg1"/>
              </a:solidFill>
              <a:latin typeface="Montserrat" panose="00000500000000000000" pitchFamily="2" charset="0"/>
            </a:endParaRPr>
          </a:p>
        </p:txBody>
      </p:sp>
      <p:sp>
        <p:nvSpPr>
          <p:cNvPr id="7" name="Arrow: Left-Right 6">
            <a:extLst>
              <a:ext uri="{FF2B5EF4-FFF2-40B4-BE49-F238E27FC236}">
                <a16:creationId xmlns:a16="http://schemas.microsoft.com/office/drawing/2014/main" id="{24EE6F3F-E317-4923-BFBA-6E8CB4BF4F5A}"/>
              </a:ext>
            </a:extLst>
          </p:cNvPr>
          <p:cNvSpPr/>
          <p:nvPr/>
        </p:nvSpPr>
        <p:spPr>
          <a:xfrm>
            <a:off x="449580" y="3844296"/>
            <a:ext cx="11285220" cy="773108"/>
          </a:xfrm>
          <a:prstGeom prst="leftRightArrow">
            <a:avLst/>
          </a:prstGeom>
          <a:solidFill>
            <a:srgbClr val="F2932F"/>
          </a:solidFill>
          <a:ln w="38100">
            <a:solidFill>
              <a:srgbClr val="F29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ontserrat" panose="00000500000000000000" pitchFamily="2" charset="0"/>
              </a:rPr>
              <a:t>einsichtig					Alkohol, Drogen, Aggression</a:t>
            </a:r>
            <a:endParaRPr lang="en-US" sz="2400" dirty="0">
              <a:solidFill>
                <a:schemeClr val="bg1"/>
              </a:solidFill>
              <a:latin typeface="Montserrat" panose="00000500000000000000" pitchFamily="2" charset="0"/>
            </a:endParaRPr>
          </a:p>
        </p:txBody>
      </p:sp>
      <p:sp>
        <p:nvSpPr>
          <p:cNvPr id="8" name="Arrow: Left-Right 7">
            <a:extLst>
              <a:ext uri="{FF2B5EF4-FFF2-40B4-BE49-F238E27FC236}">
                <a16:creationId xmlns:a16="http://schemas.microsoft.com/office/drawing/2014/main" id="{73839AC9-80F6-480A-8025-5E6A7136A6CB}"/>
              </a:ext>
            </a:extLst>
          </p:cNvPr>
          <p:cNvSpPr/>
          <p:nvPr/>
        </p:nvSpPr>
        <p:spPr>
          <a:xfrm>
            <a:off x="449580" y="5372590"/>
            <a:ext cx="11285220" cy="773108"/>
          </a:xfrm>
          <a:prstGeom prst="leftRightArrow">
            <a:avLst/>
          </a:prstGeom>
          <a:solidFill>
            <a:srgbClr val="F2932F"/>
          </a:solidFill>
          <a:ln w="38100">
            <a:solidFill>
              <a:srgbClr val="F29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ontserrat" panose="00000500000000000000" pitchFamily="2" charset="0"/>
              </a:rPr>
              <a:t>nützlich 								störend</a:t>
            </a:r>
            <a:endParaRPr lang="en-US" sz="24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08068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EEAEE9-96A4-4126-9AF3-ECE5380AFEC8}"/>
              </a:ext>
            </a:extLst>
          </p:cNvPr>
          <p:cNvSpPr txBox="1">
            <a:spLocks/>
          </p:cNvSpPr>
          <p:nvPr/>
        </p:nvSpPr>
        <p:spPr>
          <a:xfrm>
            <a:off x="844456" y="612946"/>
            <a:ext cx="78867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Agenda</a:t>
            </a:r>
            <a:endParaRPr lang="en-US" dirty="0">
              <a:solidFill>
                <a:srgbClr val="F2932F"/>
              </a:solidFill>
              <a:latin typeface="Calibri Light" panose="020F0302020204030204"/>
            </a:endParaRPr>
          </a:p>
        </p:txBody>
      </p:sp>
      <p:sp>
        <p:nvSpPr>
          <p:cNvPr id="19" name="Rectangle: Rounded Corners 18">
            <a:extLst>
              <a:ext uri="{FF2B5EF4-FFF2-40B4-BE49-F238E27FC236}">
                <a16:creationId xmlns:a16="http://schemas.microsoft.com/office/drawing/2014/main" id="{877A99AA-EA32-4F4B-A5A3-9071F9CF909F}"/>
              </a:ext>
            </a:extLst>
          </p:cNvPr>
          <p:cNvSpPr/>
          <p:nvPr/>
        </p:nvSpPr>
        <p:spPr>
          <a:xfrm>
            <a:off x="5952582" y="2113301"/>
            <a:ext cx="4583666" cy="871772"/>
          </a:xfrm>
          <a:custGeom>
            <a:avLst/>
            <a:gdLst>
              <a:gd name="connsiteX0" fmla="*/ 0 w 4583666"/>
              <a:gd name="connsiteY0" fmla="*/ 145298 h 871772"/>
              <a:gd name="connsiteX1" fmla="*/ 145298 w 4583666"/>
              <a:gd name="connsiteY1" fmla="*/ 0 h 871772"/>
              <a:gd name="connsiteX2" fmla="*/ 758594 w 4583666"/>
              <a:gd name="connsiteY2" fmla="*/ 0 h 871772"/>
              <a:gd name="connsiteX3" fmla="*/ 1243097 w 4583666"/>
              <a:gd name="connsiteY3" fmla="*/ 0 h 871772"/>
              <a:gd name="connsiteX4" fmla="*/ 1856393 w 4583666"/>
              <a:gd name="connsiteY4" fmla="*/ 0 h 871772"/>
              <a:gd name="connsiteX5" fmla="*/ 2340897 w 4583666"/>
              <a:gd name="connsiteY5" fmla="*/ 0 h 871772"/>
              <a:gd name="connsiteX6" fmla="*/ 2954192 w 4583666"/>
              <a:gd name="connsiteY6" fmla="*/ 0 h 871772"/>
              <a:gd name="connsiteX7" fmla="*/ 3481627 w 4583666"/>
              <a:gd name="connsiteY7" fmla="*/ 0 h 871772"/>
              <a:gd name="connsiteX8" fmla="*/ 4438368 w 4583666"/>
              <a:gd name="connsiteY8" fmla="*/ 0 h 871772"/>
              <a:gd name="connsiteX9" fmla="*/ 4583666 w 4583666"/>
              <a:gd name="connsiteY9" fmla="*/ 145298 h 871772"/>
              <a:gd name="connsiteX10" fmla="*/ 4583666 w 4583666"/>
              <a:gd name="connsiteY10" fmla="*/ 726474 h 871772"/>
              <a:gd name="connsiteX11" fmla="*/ 4438368 w 4583666"/>
              <a:gd name="connsiteY11" fmla="*/ 871772 h 871772"/>
              <a:gd name="connsiteX12" fmla="*/ 3782142 w 4583666"/>
              <a:gd name="connsiteY12" fmla="*/ 871772 h 871772"/>
              <a:gd name="connsiteX13" fmla="*/ 3297638 w 4583666"/>
              <a:gd name="connsiteY13" fmla="*/ 871772 h 871772"/>
              <a:gd name="connsiteX14" fmla="*/ 2770204 w 4583666"/>
              <a:gd name="connsiteY14" fmla="*/ 871772 h 871772"/>
              <a:gd name="connsiteX15" fmla="*/ 2285700 w 4583666"/>
              <a:gd name="connsiteY15" fmla="*/ 871772 h 871772"/>
              <a:gd name="connsiteX16" fmla="*/ 1586543 w 4583666"/>
              <a:gd name="connsiteY16" fmla="*/ 871772 h 871772"/>
              <a:gd name="connsiteX17" fmla="*/ 887386 w 4583666"/>
              <a:gd name="connsiteY17" fmla="*/ 871772 h 871772"/>
              <a:gd name="connsiteX18" fmla="*/ 145298 w 4583666"/>
              <a:gd name="connsiteY18" fmla="*/ 871772 h 871772"/>
              <a:gd name="connsiteX19" fmla="*/ 0 w 4583666"/>
              <a:gd name="connsiteY19" fmla="*/ 726474 h 871772"/>
              <a:gd name="connsiteX20" fmla="*/ 0 w 4583666"/>
              <a:gd name="connsiteY20" fmla="*/ 145298 h 8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3666" h="871772" fill="none" extrusionOk="0">
                <a:moveTo>
                  <a:pt x="0" y="145298"/>
                </a:moveTo>
                <a:cubicBezTo>
                  <a:pt x="85" y="67869"/>
                  <a:pt x="51605" y="5479"/>
                  <a:pt x="145298" y="0"/>
                </a:cubicBezTo>
                <a:cubicBezTo>
                  <a:pt x="307346" y="-15935"/>
                  <a:pt x="528921" y="-21275"/>
                  <a:pt x="758594" y="0"/>
                </a:cubicBezTo>
                <a:cubicBezTo>
                  <a:pt x="988267" y="21275"/>
                  <a:pt x="1130281" y="-20388"/>
                  <a:pt x="1243097" y="0"/>
                </a:cubicBezTo>
                <a:cubicBezTo>
                  <a:pt x="1355913" y="20388"/>
                  <a:pt x="1623635" y="-11837"/>
                  <a:pt x="1856393" y="0"/>
                </a:cubicBezTo>
                <a:cubicBezTo>
                  <a:pt x="2089151" y="11837"/>
                  <a:pt x="2212379" y="22003"/>
                  <a:pt x="2340897" y="0"/>
                </a:cubicBezTo>
                <a:cubicBezTo>
                  <a:pt x="2469415" y="-22003"/>
                  <a:pt x="2682230" y="11938"/>
                  <a:pt x="2954192" y="0"/>
                </a:cubicBezTo>
                <a:cubicBezTo>
                  <a:pt x="3226154" y="-11938"/>
                  <a:pt x="3244868" y="-22503"/>
                  <a:pt x="3481627" y="0"/>
                </a:cubicBezTo>
                <a:cubicBezTo>
                  <a:pt x="3718386" y="22503"/>
                  <a:pt x="4203689" y="-15723"/>
                  <a:pt x="4438368" y="0"/>
                </a:cubicBezTo>
                <a:cubicBezTo>
                  <a:pt x="4503957" y="8519"/>
                  <a:pt x="4603185" y="63235"/>
                  <a:pt x="4583666" y="145298"/>
                </a:cubicBezTo>
                <a:cubicBezTo>
                  <a:pt x="4604089" y="377868"/>
                  <a:pt x="4580101" y="470958"/>
                  <a:pt x="4583666" y="726474"/>
                </a:cubicBezTo>
                <a:cubicBezTo>
                  <a:pt x="4581520" y="811053"/>
                  <a:pt x="4510423" y="871028"/>
                  <a:pt x="4438368" y="871772"/>
                </a:cubicBezTo>
                <a:cubicBezTo>
                  <a:pt x="4200499" y="901634"/>
                  <a:pt x="4038109" y="842826"/>
                  <a:pt x="3782142" y="871772"/>
                </a:cubicBezTo>
                <a:cubicBezTo>
                  <a:pt x="3526175" y="900718"/>
                  <a:pt x="3531546" y="890970"/>
                  <a:pt x="3297638" y="871772"/>
                </a:cubicBezTo>
                <a:cubicBezTo>
                  <a:pt x="3063730" y="852574"/>
                  <a:pt x="2886161" y="854797"/>
                  <a:pt x="2770204" y="871772"/>
                </a:cubicBezTo>
                <a:cubicBezTo>
                  <a:pt x="2654247" y="888747"/>
                  <a:pt x="2453633" y="849259"/>
                  <a:pt x="2285700" y="871772"/>
                </a:cubicBezTo>
                <a:cubicBezTo>
                  <a:pt x="2117767" y="894285"/>
                  <a:pt x="1918350" y="896948"/>
                  <a:pt x="1586543" y="871772"/>
                </a:cubicBezTo>
                <a:cubicBezTo>
                  <a:pt x="1254736" y="846596"/>
                  <a:pt x="1153477" y="862465"/>
                  <a:pt x="887386" y="871772"/>
                </a:cubicBezTo>
                <a:cubicBezTo>
                  <a:pt x="621295" y="881079"/>
                  <a:pt x="509003" y="860869"/>
                  <a:pt x="145298" y="871772"/>
                </a:cubicBezTo>
                <a:cubicBezTo>
                  <a:pt x="61866" y="876784"/>
                  <a:pt x="436" y="803216"/>
                  <a:pt x="0" y="726474"/>
                </a:cubicBezTo>
                <a:cubicBezTo>
                  <a:pt x="-2823" y="435943"/>
                  <a:pt x="21285" y="312624"/>
                  <a:pt x="0" y="145298"/>
                </a:cubicBezTo>
                <a:close/>
              </a:path>
              <a:path w="4583666" h="871772" stroke="0" extrusionOk="0">
                <a:moveTo>
                  <a:pt x="0" y="145298"/>
                </a:moveTo>
                <a:cubicBezTo>
                  <a:pt x="-7815" y="68768"/>
                  <a:pt x="81721" y="-6689"/>
                  <a:pt x="145298" y="0"/>
                </a:cubicBezTo>
                <a:cubicBezTo>
                  <a:pt x="344153" y="-7942"/>
                  <a:pt x="516104" y="-26135"/>
                  <a:pt x="672732" y="0"/>
                </a:cubicBezTo>
                <a:cubicBezTo>
                  <a:pt x="829360" y="26135"/>
                  <a:pt x="1189158" y="8262"/>
                  <a:pt x="1328959" y="0"/>
                </a:cubicBezTo>
                <a:cubicBezTo>
                  <a:pt x="1468760" y="-8262"/>
                  <a:pt x="1629021" y="-23387"/>
                  <a:pt x="1899324" y="0"/>
                </a:cubicBezTo>
                <a:cubicBezTo>
                  <a:pt x="2169627" y="23387"/>
                  <a:pt x="2273749" y="4830"/>
                  <a:pt x="2426758" y="0"/>
                </a:cubicBezTo>
                <a:cubicBezTo>
                  <a:pt x="2579767" y="-4830"/>
                  <a:pt x="2677457" y="15760"/>
                  <a:pt x="2911262" y="0"/>
                </a:cubicBezTo>
                <a:cubicBezTo>
                  <a:pt x="3145067" y="-15760"/>
                  <a:pt x="3350046" y="-2399"/>
                  <a:pt x="3481627" y="0"/>
                </a:cubicBezTo>
                <a:cubicBezTo>
                  <a:pt x="3613209" y="2399"/>
                  <a:pt x="4134252" y="45887"/>
                  <a:pt x="4438368" y="0"/>
                </a:cubicBezTo>
                <a:cubicBezTo>
                  <a:pt x="4516700" y="-9715"/>
                  <a:pt x="4589416" y="72262"/>
                  <a:pt x="4583666" y="145298"/>
                </a:cubicBezTo>
                <a:cubicBezTo>
                  <a:pt x="4572877" y="366382"/>
                  <a:pt x="4603856" y="560127"/>
                  <a:pt x="4583666" y="726474"/>
                </a:cubicBezTo>
                <a:cubicBezTo>
                  <a:pt x="4595273" y="814101"/>
                  <a:pt x="4515713" y="871877"/>
                  <a:pt x="4438368" y="871772"/>
                </a:cubicBezTo>
                <a:cubicBezTo>
                  <a:pt x="4296729" y="890448"/>
                  <a:pt x="4063881" y="894519"/>
                  <a:pt x="3868003" y="871772"/>
                </a:cubicBezTo>
                <a:cubicBezTo>
                  <a:pt x="3672126" y="849025"/>
                  <a:pt x="3499227" y="889729"/>
                  <a:pt x="3211777" y="871772"/>
                </a:cubicBezTo>
                <a:cubicBezTo>
                  <a:pt x="2924327" y="853815"/>
                  <a:pt x="2763835" y="860647"/>
                  <a:pt x="2641412" y="871772"/>
                </a:cubicBezTo>
                <a:cubicBezTo>
                  <a:pt x="2518990" y="882897"/>
                  <a:pt x="2295207" y="864410"/>
                  <a:pt x="2028116" y="871772"/>
                </a:cubicBezTo>
                <a:cubicBezTo>
                  <a:pt x="1761025" y="879134"/>
                  <a:pt x="1523563" y="900798"/>
                  <a:pt x="1371889" y="871772"/>
                </a:cubicBezTo>
                <a:cubicBezTo>
                  <a:pt x="1220215" y="842746"/>
                  <a:pt x="980800" y="874735"/>
                  <a:pt x="801524" y="871772"/>
                </a:cubicBezTo>
                <a:cubicBezTo>
                  <a:pt x="622248" y="868809"/>
                  <a:pt x="432245" y="855242"/>
                  <a:pt x="145298" y="871772"/>
                </a:cubicBezTo>
                <a:cubicBezTo>
                  <a:pt x="58223" y="866912"/>
                  <a:pt x="-5651" y="795135"/>
                  <a:pt x="0" y="726474"/>
                </a:cubicBezTo>
                <a:cubicBezTo>
                  <a:pt x="6346" y="588234"/>
                  <a:pt x="-6292" y="388976"/>
                  <a:pt x="0" y="145298"/>
                </a:cubicBezTo>
                <a:close/>
              </a:path>
            </a:pathLst>
          </a:custGeom>
          <a:solidFill>
            <a:schemeClr val="bg1"/>
          </a:solidFill>
          <a:ln w="19050" cmpd="sng">
            <a:no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000">
                <a:solidFill>
                  <a:srgbClr val="354155"/>
                </a:solidFill>
                <a:latin typeface="Montserrat" panose="00000500000000000000" pitchFamily="2" charset="0"/>
                <a:ea typeface="Calibri" panose="020F0502020204030204" pitchFamily="34" charset="0"/>
                <a:cs typeface="Times New Roman" panose="02020603050405020304" pitchFamily="18" charset="0"/>
              </a:rPr>
              <a:t>Vertrauen </a:t>
            </a:r>
            <a:r>
              <a:rPr lang="de-DE" sz="20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und Legitimität</a:t>
            </a:r>
            <a:endParaRPr lang="en-US" sz="2000" dirty="0">
              <a:solidFill>
                <a:prstClr val="black"/>
              </a:solidFill>
              <a:latin typeface="Montserrat" panose="00000500000000000000" pitchFamily="2"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F94D11F-A1B1-42C8-8517-8EE601FF66B5}"/>
              </a:ext>
            </a:extLst>
          </p:cNvPr>
          <p:cNvSpPr/>
          <p:nvPr/>
        </p:nvSpPr>
        <p:spPr>
          <a:xfrm>
            <a:off x="5952579" y="3581132"/>
            <a:ext cx="4583665" cy="871771"/>
          </a:xfrm>
          <a:custGeom>
            <a:avLst/>
            <a:gdLst>
              <a:gd name="connsiteX0" fmla="*/ 0 w 4583665"/>
              <a:gd name="connsiteY0" fmla="*/ 145298 h 871771"/>
              <a:gd name="connsiteX1" fmla="*/ 145298 w 4583665"/>
              <a:gd name="connsiteY1" fmla="*/ 0 h 871771"/>
              <a:gd name="connsiteX2" fmla="*/ 758594 w 4583665"/>
              <a:gd name="connsiteY2" fmla="*/ 0 h 871771"/>
              <a:gd name="connsiteX3" fmla="*/ 1243097 w 4583665"/>
              <a:gd name="connsiteY3" fmla="*/ 0 h 871771"/>
              <a:gd name="connsiteX4" fmla="*/ 1856393 w 4583665"/>
              <a:gd name="connsiteY4" fmla="*/ 0 h 871771"/>
              <a:gd name="connsiteX5" fmla="*/ 2340896 w 4583665"/>
              <a:gd name="connsiteY5" fmla="*/ 0 h 871771"/>
              <a:gd name="connsiteX6" fmla="*/ 2954192 w 4583665"/>
              <a:gd name="connsiteY6" fmla="*/ 0 h 871771"/>
              <a:gd name="connsiteX7" fmla="*/ 3481626 w 4583665"/>
              <a:gd name="connsiteY7" fmla="*/ 0 h 871771"/>
              <a:gd name="connsiteX8" fmla="*/ 4438367 w 4583665"/>
              <a:gd name="connsiteY8" fmla="*/ 0 h 871771"/>
              <a:gd name="connsiteX9" fmla="*/ 4583665 w 4583665"/>
              <a:gd name="connsiteY9" fmla="*/ 145298 h 871771"/>
              <a:gd name="connsiteX10" fmla="*/ 4583665 w 4583665"/>
              <a:gd name="connsiteY10" fmla="*/ 726473 h 871771"/>
              <a:gd name="connsiteX11" fmla="*/ 4438367 w 4583665"/>
              <a:gd name="connsiteY11" fmla="*/ 871771 h 871771"/>
              <a:gd name="connsiteX12" fmla="*/ 3782141 w 4583665"/>
              <a:gd name="connsiteY12" fmla="*/ 871771 h 871771"/>
              <a:gd name="connsiteX13" fmla="*/ 3297637 w 4583665"/>
              <a:gd name="connsiteY13" fmla="*/ 871771 h 871771"/>
              <a:gd name="connsiteX14" fmla="*/ 2770203 w 4583665"/>
              <a:gd name="connsiteY14" fmla="*/ 871771 h 871771"/>
              <a:gd name="connsiteX15" fmla="*/ 2285700 w 4583665"/>
              <a:gd name="connsiteY15" fmla="*/ 871771 h 871771"/>
              <a:gd name="connsiteX16" fmla="*/ 1586543 w 4583665"/>
              <a:gd name="connsiteY16" fmla="*/ 871771 h 871771"/>
              <a:gd name="connsiteX17" fmla="*/ 887386 w 4583665"/>
              <a:gd name="connsiteY17" fmla="*/ 871771 h 871771"/>
              <a:gd name="connsiteX18" fmla="*/ 145298 w 4583665"/>
              <a:gd name="connsiteY18" fmla="*/ 871771 h 871771"/>
              <a:gd name="connsiteX19" fmla="*/ 0 w 4583665"/>
              <a:gd name="connsiteY19" fmla="*/ 726473 h 871771"/>
              <a:gd name="connsiteX20" fmla="*/ 0 w 4583665"/>
              <a:gd name="connsiteY20" fmla="*/ 145298 h 87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3665" h="871771" fill="none" extrusionOk="0">
                <a:moveTo>
                  <a:pt x="0" y="145298"/>
                </a:moveTo>
                <a:cubicBezTo>
                  <a:pt x="85" y="67869"/>
                  <a:pt x="51605" y="5479"/>
                  <a:pt x="145298" y="0"/>
                </a:cubicBezTo>
                <a:cubicBezTo>
                  <a:pt x="307346" y="-15935"/>
                  <a:pt x="528921" y="-21275"/>
                  <a:pt x="758594" y="0"/>
                </a:cubicBezTo>
                <a:cubicBezTo>
                  <a:pt x="988267" y="21275"/>
                  <a:pt x="1130281" y="-20388"/>
                  <a:pt x="1243097" y="0"/>
                </a:cubicBezTo>
                <a:cubicBezTo>
                  <a:pt x="1355913" y="20388"/>
                  <a:pt x="1623635" y="-11837"/>
                  <a:pt x="1856393" y="0"/>
                </a:cubicBezTo>
                <a:cubicBezTo>
                  <a:pt x="2089151" y="11837"/>
                  <a:pt x="2212436" y="-18958"/>
                  <a:pt x="2340896" y="0"/>
                </a:cubicBezTo>
                <a:cubicBezTo>
                  <a:pt x="2469356" y="18958"/>
                  <a:pt x="2675437" y="10018"/>
                  <a:pt x="2954192" y="0"/>
                </a:cubicBezTo>
                <a:cubicBezTo>
                  <a:pt x="3232947" y="-10018"/>
                  <a:pt x="3247939" y="-16639"/>
                  <a:pt x="3481626" y="0"/>
                </a:cubicBezTo>
                <a:cubicBezTo>
                  <a:pt x="3715313" y="16639"/>
                  <a:pt x="4203688" y="-15723"/>
                  <a:pt x="4438367" y="0"/>
                </a:cubicBezTo>
                <a:cubicBezTo>
                  <a:pt x="4503956" y="8519"/>
                  <a:pt x="4603184" y="63235"/>
                  <a:pt x="4583665" y="145298"/>
                </a:cubicBezTo>
                <a:cubicBezTo>
                  <a:pt x="4598976" y="383222"/>
                  <a:pt x="4577126" y="474582"/>
                  <a:pt x="4583665" y="726473"/>
                </a:cubicBezTo>
                <a:cubicBezTo>
                  <a:pt x="4581519" y="811052"/>
                  <a:pt x="4510422" y="871027"/>
                  <a:pt x="4438367" y="871771"/>
                </a:cubicBezTo>
                <a:cubicBezTo>
                  <a:pt x="4200498" y="901633"/>
                  <a:pt x="4038108" y="842825"/>
                  <a:pt x="3782141" y="871771"/>
                </a:cubicBezTo>
                <a:cubicBezTo>
                  <a:pt x="3526174" y="900717"/>
                  <a:pt x="3531545" y="890969"/>
                  <a:pt x="3297637" y="871771"/>
                </a:cubicBezTo>
                <a:cubicBezTo>
                  <a:pt x="3063729" y="852573"/>
                  <a:pt x="2886160" y="854796"/>
                  <a:pt x="2770203" y="871771"/>
                </a:cubicBezTo>
                <a:cubicBezTo>
                  <a:pt x="2654246" y="888746"/>
                  <a:pt x="2451379" y="891801"/>
                  <a:pt x="2285700" y="871771"/>
                </a:cubicBezTo>
                <a:cubicBezTo>
                  <a:pt x="2120021" y="851741"/>
                  <a:pt x="1918350" y="896947"/>
                  <a:pt x="1586543" y="871771"/>
                </a:cubicBezTo>
                <a:cubicBezTo>
                  <a:pt x="1254736" y="846595"/>
                  <a:pt x="1153477" y="862464"/>
                  <a:pt x="887386" y="871771"/>
                </a:cubicBezTo>
                <a:cubicBezTo>
                  <a:pt x="621295" y="881078"/>
                  <a:pt x="509003" y="860868"/>
                  <a:pt x="145298" y="871771"/>
                </a:cubicBezTo>
                <a:cubicBezTo>
                  <a:pt x="61866" y="876783"/>
                  <a:pt x="436" y="803215"/>
                  <a:pt x="0" y="726473"/>
                </a:cubicBezTo>
                <a:cubicBezTo>
                  <a:pt x="4329" y="609817"/>
                  <a:pt x="25993" y="307216"/>
                  <a:pt x="0" y="145298"/>
                </a:cubicBezTo>
                <a:close/>
              </a:path>
              <a:path w="4583665" h="871771" stroke="0" extrusionOk="0">
                <a:moveTo>
                  <a:pt x="0" y="145298"/>
                </a:moveTo>
                <a:cubicBezTo>
                  <a:pt x="-7815" y="68768"/>
                  <a:pt x="81721" y="-6689"/>
                  <a:pt x="145298" y="0"/>
                </a:cubicBezTo>
                <a:cubicBezTo>
                  <a:pt x="344153" y="-7942"/>
                  <a:pt x="516104" y="-26135"/>
                  <a:pt x="672732" y="0"/>
                </a:cubicBezTo>
                <a:cubicBezTo>
                  <a:pt x="829360" y="26135"/>
                  <a:pt x="1191623" y="8812"/>
                  <a:pt x="1328958" y="0"/>
                </a:cubicBezTo>
                <a:cubicBezTo>
                  <a:pt x="1466293" y="-8812"/>
                  <a:pt x="1629020" y="-23387"/>
                  <a:pt x="1899323" y="0"/>
                </a:cubicBezTo>
                <a:cubicBezTo>
                  <a:pt x="2169626" y="23387"/>
                  <a:pt x="2273615" y="3697"/>
                  <a:pt x="2426758" y="0"/>
                </a:cubicBezTo>
                <a:cubicBezTo>
                  <a:pt x="2579902" y="-3697"/>
                  <a:pt x="2684745" y="22122"/>
                  <a:pt x="2911261" y="0"/>
                </a:cubicBezTo>
                <a:cubicBezTo>
                  <a:pt x="3137777" y="-22122"/>
                  <a:pt x="3350045" y="-2399"/>
                  <a:pt x="3481626" y="0"/>
                </a:cubicBezTo>
                <a:cubicBezTo>
                  <a:pt x="3613208" y="2399"/>
                  <a:pt x="4134251" y="45887"/>
                  <a:pt x="4438367" y="0"/>
                </a:cubicBezTo>
                <a:cubicBezTo>
                  <a:pt x="4516699" y="-9715"/>
                  <a:pt x="4589415" y="72262"/>
                  <a:pt x="4583665" y="145298"/>
                </a:cubicBezTo>
                <a:cubicBezTo>
                  <a:pt x="4567127" y="368516"/>
                  <a:pt x="4602764" y="563232"/>
                  <a:pt x="4583665" y="726473"/>
                </a:cubicBezTo>
                <a:cubicBezTo>
                  <a:pt x="4595272" y="814100"/>
                  <a:pt x="4515712" y="871876"/>
                  <a:pt x="4438367" y="871771"/>
                </a:cubicBezTo>
                <a:cubicBezTo>
                  <a:pt x="4296728" y="890447"/>
                  <a:pt x="4063880" y="894518"/>
                  <a:pt x="3868002" y="871771"/>
                </a:cubicBezTo>
                <a:cubicBezTo>
                  <a:pt x="3672125" y="849024"/>
                  <a:pt x="3499226" y="889728"/>
                  <a:pt x="3211776" y="871771"/>
                </a:cubicBezTo>
                <a:cubicBezTo>
                  <a:pt x="2924326" y="853814"/>
                  <a:pt x="2763834" y="860646"/>
                  <a:pt x="2641411" y="871771"/>
                </a:cubicBezTo>
                <a:cubicBezTo>
                  <a:pt x="2518989" y="882896"/>
                  <a:pt x="2295206" y="864409"/>
                  <a:pt x="2028115" y="871771"/>
                </a:cubicBezTo>
                <a:cubicBezTo>
                  <a:pt x="1761024" y="879133"/>
                  <a:pt x="1521686" y="898358"/>
                  <a:pt x="1371889" y="871771"/>
                </a:cubicBezTo>
                <a:cubicBezTo>
                  <a:pt x="1222092" y="845184"/>
                  <a:pt x="980800" y="874734"/>
                  <a:pt x="801524" y="871771"/>
                </a:cubicBezTo>
                <a:cubicBezTo>
                  <a:pt x="622248" y="868808"/>
                  <a:pt x="432245" y="855241"/>
                  <a:pt x="145298" y="871771"/>
                </a:cubicBezTo>
                <a:cubicBezTo>
                  <a:pt x="58223" y="866911"/>
                  <a:pt x="-5651" y="795134"/>
                  <a:pt x="0" y="726473"/>
                </a:cubicBezTo>
                <a:cubicBezTo>
                  <a:pt x="6871" y="587725"/>
                  <a:pt x="-554" y="384851"/>
                  <a:pt x="0" y="145298"/>
                </a:cubicBezTo>
                <a:close/>
              </a:path>
            </a:pathLst>
          </a:custGeom>
          <a:solidFill>
            <a:schemeClr val="bg1"/>
          </a:solidFill>
          <a:ln w="19050" cmpd="sng">
            <a:no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rgbClr val="354155"/>
                </a:solidFill>
                <a:latin typeface="Montserrat" panose="00000500000000000000" pitchFamily="2" charset="0"/>
                <a:cs typeface="Times New Roman" panose="02020603050405020304" pitchFamily="18" charset="0"/>
              </a:rPr>
              <a:t>Herausforderungen in der Praxis</a:t>
            </a:r>
            <a:endParaRPr lang="en-US" sz="2000" dirty="0">
              <a:latin typeface="Montserrat" panose="00000500000000000000" pitchFamily="2" charset="0"/>
            </a:endParaRPr>
          </a:p>
        </p:txBody>
      </p:sp>
      <p:sp>
        <p:nvSpPr>
          <p:cNvPr id="24" name="Rectangle: Rounded Corners 23">
            <a:extLst>
              <a:ext uri="{FF2B5EF4-FFF2-40B4-BE49-F238E27FC236}">
                <a16:creationId xmlns:a16="http://schemas.microsoft.com/office/drawing/2014/main" id="{EA707956-9F8C-432E-94ED-3EF8D6525B4E}"/>
              </a:ext>
            </a:extLst>
          </p:cNvPr>
          <p:cNvSpPr/>
          <p:nvPr/>
        </p:nvSpPr>
        <p:spPr>
          <a:xfrm>
            <a:off x="5952581" y="4884666"/>
            <a:ext cx="4583665" cy="871772"/>
          </a:xfrm>
          <a:custGeom>
            <a:avLst/>
            <a:gdLst>
              <a:gd name="connsiteX0" fmla="*/ 0 w 4583665"/>
              <a:gd name="connsiteY0" fmla="*/ 145298 h 871772"/>
              <a:gd name="connsiteX1" fmla="*/ 145298 w 4583665"/>
              <a:gd name="connsiteY1" fmla="*/ 0 h 871772"/>
              <a:gd name="connsiteX2" fmla="*/ 758594 w 4583665"/>
              <a:gd name="connsiteY2" fmla="*/ 0 h 871772"/>
              <a:gd name="connsiteX3" fmla="*/ 1243097 w 4583665"/>
              <a:gd name="connsiteY3" fmla="*/ 0 h 871772"/>
              <a:gd name="connsiteX4" fmla="*/ 1856393 w 4583665"/>
              <a:gd name="connsiteY4" fmla="*/ 0 h 871772"/>
              <a:gd name="connsiteX5" fmla="*/ 2340896 w 4583665"/>
              <a:gd name="connsiteY5" fmla="*/ 0 h 871772"/>
              <a:gd name="connsiteX6" fmla="*/ 2954192 w 4583665"/>
              <a:gd name="connsiteY6" fmla="*/ 0 h 871772"/>
              <a:gd name="connsiteX7" fmla="*/ 3481626 w 4583665"/>
              <a:gd name="connsiteY7" fmla="*/ 0 h 871772"/>
              <a:gd name="connsiteX8" fmla="*/ 4438367 w 4583665"/>
              <a:gd name="connsiteY8" fmla="*/ 0 h 871772"/>
              <a:gd name="connsiteX9" fmla="*/ 4583665 w 4583665"/>
              <a:gd name="connsiteY9" fmla="*/ 145298 h 871772"/>
              <a:gd name="connsiteX10" fmla="*/ 4583665 w 4583665"/>
              <a:gd name="connsiteY10" fmla="*/ 726474 h 871772"/>
              <a:gd name="connsiteX11" fmla="*/ 4438367 w 4583665"/>
              <a:gd name="connsiteY11" fmla="*/ 871772 h 871772"/>
              <a:gd name="connsiteX12" fmla="*/ 3782141 w 4583665"/>
              <a:gd name="connsiteY12" fmla="*/ 871772 h 871772"/>
              <a:gd name="connsiteX13" fmla="*/ 3297637 w 4583665"/>
              <a:gd name="connsiteY13" fmla="*/ 871772 h 871772"/>
              <a:gd name="connsiteX14" fmla="*/ 2770203 w 4583665"/>
              <a:gd name="connsiteY14" fmla="*/ 871772 h 871772"/>
              <a:gd name="connsiteX15" fmla="*/ 2285700 w 4583665"/>
              <a:gd name="connsiteY15" fmla="*/ 871772 h 871772"/>
              <a:gd name="connsiteX16" fmla="*/ 1586543 w 4583665"/>
              <a:gd name="connsiteY16" fmla="*/ 871772 h 871772"/>
              <a:gd name="connsiteX17" fmla="*/ 887386 w 4583665"/>
              <a:gd name="connsiteY17" fmla="*/ 871772 h 871772"/>
              <a:gd name="connsiteX18" fmla="*/ 145298 w 4583665"/>
              <a:gd name="connsiteY18" fmla="*/ 871772 h 871772"/>
              <a:gd name="connsiteX19" fmla="*/ 0 w 4583665"/>
              <a:gd name="connsiteY19" fmla="*/ 726474 h 871772"/>
              <a:gd name="connsiteX20" fmla="*/ 0 w 4583665"/>
              <a:gd name="connsiteY20" fmla="*/ 145298 h 8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3665" h="871772" fill="none" extrusionOk="0">
                <a:moveTo>
                  <a:pt x="0" y="145298"/>
                </a:moveTo>
                <a:cubicBezTo>
                  <a:pt x="85" y="67869"/>
                  <a:pt x="51605" y="5479"/>
                  <a:pt x="145298" y="0"/>
                </a:cubicBezTo>
                <a:cubicBezTo>
                  <a:pt x="307346" y="-15935"/>
                  <a:pt x="528921" y="-21275"/>
                  <a:pt x="758594" y="0"/>
                </a:cubicBezTo>
                <a:cubicBezTo>
                  <a:pt x="988267" y="21275"/>
                  <a:pt x="1130281" y="-20388"/>
                  <a:pt x="1243097" y="0"/>
                </a:cubicBezTo>
                <a:cubicBezTo>
                  <a:pt x="1355913" y="20388"/>
                  <a:pt x="1623635" y="-11837"/>
                  <a:pt x="1856393" y="0"/>
                </a:cubicBezTo>
                <a:cubicBezTo>
                  <a:pt x="2089151" y="11837"/>
                  <a:pt x="2212436" y="-18958"/>
                  <a:pt x="2340896" y="0"/>
                </a:cubicBezTo>
                <a:cubicBezTo>
                  <a:pt x="2469356" y="18958"/>
                  <a:pt x="2675437" y="10018"/>
                  <a:pt x="2954192" y="0"/>
                </a:cubicBezTo>
                <a:cubicBezTo>
                  <a:pt x="3232947" y="-10018"/>
                  <a:pt x="3247939" y="-16639"/>
                  <a:pt x="3481626" y="0"/>
                </a:cubicBezTo>
                <a:cubicBezTo>
                  <a:pt x="3715313" y="16639"/>
                  <a:pt x="4203688" y="-15723"/>
                  <a:pt x="4438367" y="0"/>
                </a:cubicBezTo>
                <a:cubicBezTo>
                  <a:pt x="4503956" y="8519"/>
                  <a:pt x="4603184" y="63235"/>
                  <a:pt x="4583665" y="145298"/>
                </a:cubicBezTo>
                <a:cubicBezTo>
                  <a:pt x="4604088" y="377868"/>
                  <a:pt x="4580100" y="470958"/>
                  <a:pt x="4583665" y="726474"/>
                </a:cubicBezTo>
                <a:cubicBezTo>
                  <a:pt x="4581519" y="811053"/>
                  <a:pt x="4510422" y="871028"/>
                  <a:pt x="4438367" y="871772"/>
                </a:cubicBezTo>
                <a:cubicBezTo>
                  <a:pt x="4200498" y="901634"/>
                  <a:pt x="4038108" y="842826"/>
                  <a:pt x="3782141" y="871772"/>
                </a:cubicBezTo>
                <a:cubicBezTo>
                  <a:pt x="3526174" y="900718"/>
                  <a:pt x="3531545" y="890970"/>
                  <a:pt x="3297637" y="871772"/>
                </a:cubicBezTo>
                <a:cubicBezTo>
                  <a:pt x="3063729" y="852574"/>
                  <a:pt x="2886160" y="854797"/>
                  <a:pt x="2770203" y="871772"/>
                </a:cubicBezTo>
                <a:cubicBezTo>
                  <a:pt x="2654246" y="888747"/>
                  <a:pt x="2451379" y="891802"/>
                  <a:pt x="2285700" y="871772"/>
                </a:cubicBezTo>
                <a:cubicBezTo>
                  <a:pt x="2120021" y="851742"/>
                  <a:pt x="1918350" y="896948"/>
                  <a:pt x="1586543" y="871772"/>
                </a:cubicBezTo>
                <a:cubicBezTo>
                  <a:pt x="1254736" y="846596"/>
                  <a:pt x="1153477" y="862465"/>
                  <a:pt x="887386" y="871772"/>
                </a:cubicBezTo>
                <a:cubicBezTo>
                  <a:pt x="621295" y="881079"/>
                  <a:pt x="509003" y="860869"/>
                  <a:pt x="145298" y="871772"/>
                </a:cubicBezTo>
                <a:cubicBezTo>
                  <a:pt x="61866" y="876784"/>
                  <a:pt x="436" y="803216"/>
                  <a:pt x="0" y="726474"/>
                </a:cubicBezTo>
                <a:cubicBezTo>
                  <a:pt x="-2823" y="435943"/>
                  <a:pt x="21285" y="312624"/>
                  <a:pt x="0" y="145298"/>
                </a:cubicBezTo>
                <a:close/>
              </a:path>
              <a:path w="4583665" h="871772" stroke="0" extrusionOk="0">
                <a:moveTo>
                  <a:pt x="0" y="145298"/>
                </a:moveTo>
                <a:cubicBezTo>
                  <a:pt x="-7815" y="68768"/>
                  <a:pt x="81721" y="-6689"/>
                  <a:pt x="145298" y="0"/>
                </a:cubicBezTo>
                <a:cubicBezTo>
                  <a:pt x="344153" y="-7942"/>
                  <a:pt x="516104" y="-26135"/>
                  <a:pt x="672732" y="0"/>
                </a:cubicBezTo>
                <a:cubicBezTo>
                  <a:pt x="829360" y="26135"/>
                  <a:pt x="1191623" y="8812"/>
                  <a:pt x="1328958" y="0"/>
                </a:cubicBezTo>
                <a:cubicBezTo>
                  <a:pt x="1466293" y="-8812"/>
                  <a:pt x="1629020" y="-23387"/>
                  <a:pt x="1899323" y="0"/>
                </a:cubicBezTo>
                <a:cubicBezTo>
                  <a:pt x="2169626" y="23387"/>
                  <a:pt x="2273615" y="3697"/>
                  <a:pt x="2426758" y="0"/>
                </a:cubicBezTo>
                <a:cubicBezTo>
                  <a:pt x="2579902" y="-3697"/>
                  <a:pt x="2684745" y="22122"/>
                  <a:pt x="2911261" y="0"/>
                </a:cubicBezTo>
                <a:cubicBezTo>
                  <a:pt x="3137777" y="-22122"/>
                  <a:pt x="3350045" y="-2399"/>
                  <a:pt x="3481626" y="0"/>
                </a:cubicBezTo>
                <a:cubicBezTo>
                  <a:pt x="3613208" y="2399"/>
                  <a:pt x="4134251" y="45887"/>
                  <a:pt x="4438367" y="0"/>
                </a:cubicBezTo>
                <a:cubicBezTo>
                  <a:pt x="4516699" y="-9715"/>
                  <a:pt x="4589415" y="72262"/>
                  <a:pt x="4583665" y="145298"/>
                </a:cubicBezTo>
                <a:cubicBezTo>
                  <a:pt x="4572876" y="366382"/>
                  <a:pt x="4603855" y="560127"/>
                  <a:pt x="4583665" y="726474"/>
                </a:cubicBezTo>
                <a:cubicBezTo>
                  <a:pt x="4595272" y="814101"/>
                  <a:pt x="4515712" y="871877"/>
                  <a:pt x="4438367" y="871772"/>
                </a:cubicBezTo>
                <a:cubicBezTo>
                  <a:pt x="4296728" y="890448"/>
                  <a:pt x="4063880" y="894519"/>
                  <a:pt x="3868002" y="871772"/>
                </a:cubicBezTo>
                <a:cubicBezTo>
                  <a:pt x="3672125" y="849025"/>
                  <a:pt x="3499226" y="889729"/>
                  <a:pt x="3211776" y="871772"/>
                </a:cubicBezTo>
                <a:cubicBezTo>
                  <a:pt x="2924326" y="853815"/>
                  <a:pt x="2763834" y="860647"/>
                  <a:pt x="2641411" y="871772"/>
                </a:cubicBezTo>
                <a:cubicBezTo>
                  <a:pt x="2518989" y="882897"/>
                  <a:pt x="2295206" y="864410"/>
                  <a:pt x="2028115" y="871772"/>
                </a:cubicBezTo>
                <a:cubicBezTo>
                  <a:pt x="1761024" y="879134"/>
                  <a:pt x="1521686" y="898359"/>
                  <a:pt x="1371889" y="871772"/>
                </a:cubicBezTo>
                <a:cubicBezTo>
                  <a:pt x="1222092" y="845185"/>
                  <a:pt x="980800" y="874735"/>
                  <a:pt x="801524" y="871772"/>
                </a:cubicBezTo>
                <a:cubicBezTo>
                  <a:pt x="622248" y="868809"/>
                  <a:pt x="432245" y="855242"/>
                  <a:pt x="145298" y="871772"/>
                </a:cubicBezTo>
                <a:cubicBezTo>
                  <a:pt x="58223" y="866912"/>
                  <a:pt x="-5651" y="795135"/>
                  <a:pt x="0" y="726474"/>
                </a:cubicBezTo>
                <a:cubicBezTo>
                  <a:pt x="6346" y="588234"/>
                  <a:pt x="-6292" y="388976"/>
                  <a:pt x="0" y="145298"/>
                </a:cubicBezTo>
                <a:close/>
              </a:path>
            </a:pathLst>
          </a:custGeom>
          <a:solidFill>
            <a:schemeClr val="bg1"/>
          </a:solidFill>
          <a:ln w="19050" cmpd="sng">
            <a:no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Beispielfälle</a:t>
            </a:r>
            <a:endParaRPr lang="en-US" sz="2000" dirty="0">
              <a:latin typeface="Montserrat" panose="00000500000000000000" pitchFamily="2" charset="0"/>
            </a:endParaRPr>
          </a:p>
        </p:txBody>
      </p:sp>
      <p:sp>
        <p:nvSpPr>
          <p:cNvPr id="8" name="Rectangle: Rounded Corners 7">
            <a:extLst>
              <a:ext uri="{FF2B5EF4-FFF2-40B4-BE49-F238E27FC236}">
                <a16:creationId xmlns:a16="http://schemas.microsoft.com/office/drawing/2014/main" id="{5FFD31F6-7D71-4DEA-B805-35A3B6A27AE4}"/>
              </a:ext>
            </a:extLst>
          </p:cNvPr>
          <p:cNvSpPr/>
          <p:nvPr/>
        </p:nvSpPr>
        <p:spPr>
          <a:xfrm>
            <a:off x="5047971" y="2237188"/>
            <a:ext cx="824899" cy="706503"/>
          </a:xfrm>
          <a:custGeom>
            <a:avLst/>
            <a:gdLst>
              <a:gd name="connsiteX0" fmla="*/ 0 w 824899"/>
              <a:gd name="connsiteY0" fmla="*/ 117753 h 706503"/>
              <a:gd name="connsiteX1" fmla="*/ 117753 w 824899"/>
              <a:gd name="connsiteY1" fmla="*/ 0 h 706503"/>
              <a:gd name="connsiteX2" fmla="*/ 707146 w 824899"/>
              <a:gd name="connsiteY2" fmla="*/ 0 h 706503"/>
              <a:gd name="connsiteX3" fmla="*/ 824899 w 824899"/>
              <a:gd name="connsiteY3" fmla="*/ 117753 h 706503"/>
              <a:gd name="connsiteX4" fmla="*/ 824899 w 824899"/>
              <a:gd name="connsiteY4" fmla="*/ 588750 h 706503"/>
              <a:gd name="connsiteX5" fmla="*/ 707146 w 824899"/>
              <a:gd name="connsiteY5" fmla="*/ 706503 h 706503"/>
              <a:gd name="connsiteX6" fmla="*/ 117753 w 824899"/>
              <a:gd name="connsiteY6" fmla="*/ 706503 h 706503"/>
              <a:gd name="connsiteX7" fmla="*/ 0 w 824899"/>
              <a:gd name="connsiteY7" fmla="*/ 588750 h 706503"/>
              <a:gd name="connsiteX8" fmla="*/ 0 w 824899"/>
              <a:gd name="connsiteY8" fmla="*/ 117753 h 70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899" h="706503" fill="none" extrusionOk="0">
                <a:moveTo>
                  <a:pt x="0" y="117753"/>
                </a:moveTo>
                <a:cubicBezTo>
                  <a:pt x="5974" y="56518"/>
                  <a:pt x="48950" y="137"/>
                  <a:pt x="117753" y="0"/>
                </a:cubicBezTo>
                <a:cubicBezTo>
                  <a:pt x="358454" y="-12242"/>
                  <a:pt x="477983" y="7448"/>
                  <a:pt x="707146" y="0"/>
                </a:cubicBezTo>
                <a:cubicBezTo>
                  <a:pt x="763781" y="-11103"/>
                  <a:pt x="831149" y="61527"/>
                  <a:pt x="824899" y="117753"/>
                </a:cubicBezTo>
                <a:cubicBezTo>
                  <a:pt x="809639" y="318721"/>
                  <a:pt x="818782" y="475525"/>
                  <a:pt x="824899" y="588750"/>
                </a:cubicBezTo>
                <a:cubicBezTo>
                  <a:pt x="824100" y="650242"/>
                  <a:pt x="769082" y="711031"/>
                  <a:pt x="707146" y="706503"/>
                </a:cubicBezTo>
                <a:cubicBezTo>
                  <a:pt x="492467" y="678867"/>
                  <a:pt x="391338" y="689954"/>
                  <a:pt x="117753" y="706503"/>
                </a:cubicBezTo>
                <a:cubicBezTo>
                  <a:pt x="44223" y="700456"/>
                  <a:pt x="-7059" y="639311"/>
                  <a:pt x="0" y="588750"/>
                </a:cubicBezTo>
                <a:cubicBezTo>
                  <a:pt x="-7666" y="434418"/>
                  <a:pt x="-20944" y="239088"/>
                  <a:pt x="0" y="117753"/>
                </a:cubicBezTo>
                <a:close/>
              </a:path>
              <a:path w="824899" h="706503" stroke="0" extrusionOk="0">
                <a:moveTo>
                  <a:pt x="0" y="117753"/>
                </a:moveTo>
                <a:cubicBezTo>
                  <a:pt x="-14634" y="59678"/>
                  <a:pt x="57468" y="-1905"/>
                  <a:pt x="117753" y="0"/>
                </a:cubicBezTo>
                <a:cubicBezTo>
                  <a:pt x="287674" y="15565"/>
                  <a:pt x="530363" y="-9089"/>
                  <a:pt x="707146" y="0"/>
                </a:cubicBezTo>
                <a:cubicBezTo>
                  <a:pt x="762778" y="-5373"/>
                  <a:pt x="828621" y="40659"/>
                  <a:pt x="824899" y="117753"/>
                </a:cubicBezTo>
                <a:cubicBezTo>
                  <a:pt x="823208" y="255158"/>
                  <a:pt x="810994" y="385025"/>
                  <a:pt x="824899" y="588750"/>
                </a:cubicBezTo>
                <a:cubicBezTo>
                  <a:pt x="812389" y="656658"/>
                  <a:pt x="763120" y="711845"/>
                  <a:pt x="707146" y="706503"/>
                </a:cubicBezTo>
                <a:cubicBezTo>
                  <a:pt x="501624" y="703166"/>
                  <a:pt x="405448" y="733674"/>
                  <a:pt x="117753" y="706503"/>
                </a:cubicBezTo>
                <a:cubicBezTo>
                  <a:pt x="50419" y="694825"/>
                  <a:pt x="3264" y="657875"/>
                  <a:pt x="0" y="588750"/>
                </a:cubicBezTo>
                <a:cubicBezTo>
                  <a:pt x="-16486" y="369046"/>
                  <a:pt x="9248" y="319004"/>
                  <a:pt x="0" y="117753"/>
                </a:cubicBezTo>
                <a:close/>
              </a:path>
            </a:pathLst>
          </a:custGeom>
          <a:solidFill>
            <a:srgbClr val="F2932F"/>
          </a:solidFill>
          <a:ln w="19050" cmpd="sng">
            <a:solidFill>
              <a:schemeClr val="bg1"/>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bg1"/>
                </a:solidFill>
                <a:latin typeface="Montserrat" panose="00000500000000000000" pitchFamily="2" charset="0"/>
                <a:ea typeface="Calibri" panose="020F0502020204030204" pitchFamily="34" charset="0"/>
                <a:cs typeface="Times New Roman" panose="02020603050405020304" pitchFamily="18" charset="0"/>
              </a:rPr>
              <a:t>1</a:t>
            </a:r>
            <a:endParaRPr lang="en-US" sz="1600" b="1" dirty="0">
              <a:solidFill>
                <a:schemeClr val="bg1"/>
              </a:solidFill>
              <a:latin typeface="Montserrat" panose="00000500000000000000" pitchFamily="2" charset="0"/>
              <a:cs typeface="Arial" panose="020B0604020202020204" pitchFamily="34" charset="0"/>
            </a:endParaRPr>
          </a:p>
        </p:txBody>
      </p:sp>
      <p:sp>
        <p:nvSpPr>
          <p:cNvPr id="9" name="Rectangle: Rounded Corners 8">
            <a:extLst>
              <a:ext uri="{FF2B5EF4-FFF2-40B4-BE49-F238E27FC236}">
                <a16:creationId xmlns:a16="http://schemas.microsoft.com/office/drawing/2014/main" id="{F0059D3B-C65E-4F05-AF50-1CC38565E9FA}"/>
              </a:ext>
            </a:extLst>
          </p:cNvPr>
          <p:cNvSpPr/>
          <p:nvPr/>
        </p:nvSpPr>
        <p:spPr>
          <a:xfrm>
            <a:off x="5047970" y="3637722"/>
            <a:ext cx="824899" cy="706503"/>
          </a:xfrm>
          <a:custGeom>
            <a:avLst/>
            <a:gdLst>
              <a:gd name="connsiteX0" fmla="*/ 0 w 824899"/>
              <a:gd name="connsiteY0" fmla="*/ 117753 h 706503"/>
              <a:gd name="connsiteX1" fmla="*/ 117753 w 824899"/>
              <a:gd name="connsiteY1" fmla="*/ 0 h 706503"/>
              <a:gd name="connsiteX2" fmla="*/ 707146 w 824899"/>
              <a:gd name="connsiteY2" fmla="*/ 0 h 706503"/>
              <a:gd name="connsiteX3" fmla="*/ 824899 w 824899"/>
              <a:gd name="connsiteY3" fmla="*/ 117753 h 706503"/>
              <a:gd name="connsiteX4" fmla="*/ 824899 w 824899"/>
              <a:gd name="connsiteY4" fmla="*/ 588750 h 706503"/>
              <a:gd name="connsiteX5" fmla="*/ 707146 w 824899"/>
              <a:gd name="connsiteY5" fmla="*/ 706503 h 706503"/>
              <a:gd name="connsiteX6" fmla="*/ 117753 w 824899"/>
              <a:gd name="connsiteY6" fmla="*/ 706503 h 706503"/>
              <a:gd name="connsiteX7" fmla="*/ 0 w 824899"/>
              <a:gd name="connsiteY7" fmla="*/ 588750 h 706503"/>
              <a:gd name="connsiteX8" fmla="*/ 0 w 824899"/>
              <a:gd name="connsiteY8" fmla="*/ 117753 h 70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899" h="706503" fill="none" extrusionOk="0">
                <a:moveTo>
                  <a:pt x="0" y="117753"/>
                </a:moveTo>
                <a:cubicBezTo>
                  <a:pt x="5974" y="56518"/>
                  <a:pt x="48950" y="137"/>
                  <a:pt x="117753" y="0"/>
                </a:cubicBezTo>
                <a:cubicBezTo>
                  <a:pt x="358454" y="-12242"/>
                  <a:pt x="477983" y="7448"/>
                  <a:pt x="707146" y="0"/>
                </a:cubicBezTo>
                <a:cubicBezTo>
                  <a:pt x="763781" y="-11103"/>
                  <a:pt x="831149" y="61527"/>
                  <a:pt x="824899" y="117753"/>
                </a:cubicBezTo>
                <a:cubicBezTo>
                  <a:pt x="809639" y="318721"/>
                  <a:pt x="818782" y="475525"/>
                  <a:pt x="824899" y="588750"/>
                </a:cubicBezTo>
                <a:cubicBezTo>
                  <a:pt x="824100" y="650242"/>
                  <a:pt x="769082" y="711031"/>
                  <a:pt x="707146" y="706503"/>
                </a:cubicBezTo>
                <a:cubicBezTo>
                  <a:pt x="492467" y="678867"/>
                  <a:pt x="391338" y="689954"/>
                  <a:pt x="117753" y="706503"/>
                </a:cubicBezTo>
                <a:cubicBezTo>
                  <a:pt x="44223" y="700456"/>
                  <a:pt x="-7059" y="639311"/>
                  <a:pt x="0" y="588750"/>
                </a:cubicBezTo>
                <a:cubicBezTo>
                  <a:pt x="-7666" y="434418"/>
                  <a:pt x="-20944" y="239088"/>
                  <a:pt x="0" y="117753"/>
                </a:cubicBezTo>
                <a:close/>
              </a:path>
              <a:path w="824899" h="706503" stroke="0" extrusionOk="0">
                <a:moveTo>
                  <a:pt x="0" y="117753"/>
                </a:moveTo>
                <a:cubicBezTo>
                  <a:pt x="-14634" y="59678"/>
                  <a:pt x="57468" y="-1905"/>
                  <a:pt x="117753" y="0"/>
                </a:cubicBezTo>
                <a:cubicBezTo>
                  <a:pt x="287674" y="15565"/>
                  <a:pt x="530363" y="-9089"/>
                  <a:pt x="707146" y="0"/>
                </a:cubicBezTo>
                <a:cubicBezTo>
                  <a:pt x="762778" y="-5373"/>
                  <a:pt x="828621" y="40659"/>
                  <a:pt x="824899" y="117753"/>
                </a:cubicBezTo>
                <a:cubicBezTo>
                  <a:pt x="823208" y="255158"/>
                  <a:pt x="810994" y="385025"/>
                  <a:pt x="824899" y="588750"/>
                </a:cubicBezTo>
                <a:cubicBezTo>
                  <a:pt x="812389" y="656658"/>
                  <a:pt x="763120" y="711845"/>
                  <a:pt x="707146" y="706503"/>
                </a:cubicBezTo>
                <a:cubicBezTo>
                  <a:pt x="501624" y="703166"/>
                  <a:pt x="405448" y="733674"/>
                  <a:pt x="117753" y="706503"/>
                </a:cubicBezTo>
                <a:cubicBezTo>
                  <a:pt x="50419" y="694825"/>
                  <a:pt x="3264" y="657875"/>
                  <a:pt x="0" y="588750"/>
                </a:cubicBezTo>
                <a:cubicBezTo>
                  <a:pt x="-16486" y="369046"/>
                  <a:pt x="9248" y="319004"/>
                  <a:pt x="0" y="117753"/>
                </a:cubicBezTo>
                <a:close/>
              </a:path>
            </a:pathLst>
          </a:custGeom>
          <a:solidFill>
            <a:srgbClr val="F2932F"/>
          </a:solidFill>
          <a:ln w="19050" cmpd="sng">
            <a:solidFill>
              <a:schemeClr val="bg1"/>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bg1"/>
                </a:solidFill>
                <a:latin typeface="Montserrat" panose="00000500000000000000" pitchFamily="2" charset="0"/>
                <a:cs typeface="Times New Roman" panose="02020603050405020304" pitchFamily="18" charset="0"/>
              </a:rPr>
              <a:t>2</a:t>
            </a:r>
            <a:endParaRPr lang="en-US" sz="1600" b="1" dirty="0">
              <a:solidFill>
                <a:schemeClr val="bg1"/>
              </a:solidFill>
              <a:latin typeface="Montserrat" panose="00000500000000000000" pitchFamily="2"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2D6FC60-7AE5-4FD8-8ECD-AF3C4AAF0D26}"/>
              </a:ext>
            </a:extLst>
          </p:cNvPr>
          <p:cNvSpPr/>
          <p:nvPr/>
        </p:nvSpPr>
        <p:spPr>
          <a:xfrm>
            <a:off x="5047970" y="5038257"/>
            <a:ext cx="824899" cy="706503"/>
          </a:xfrm>
          <a:custGeom>
            <a:avLst/>
            <a:gdLst>
              <a:gd name="connsiteX0" fmla="*/ 0 w 824899"/>
              <a:gd name="connsiteY0" fmla="*/ 117753 h 706503"/>
              <a:gd name="connsiteX1" fmla="*/ 117753 w 824899"/>
              <a:gd name="connsiteY1" fmla="*/ 0 h 706503"/>
              <a:gd name="connsiteX2" fmla="*/ 707146 w 824899"/>
              <a:gd name="connsiteY2" fmla="*/ 0 h 706503"/>
              <a:gd name="connsiteX3" fmla="*/ 824899 w 824899"/>
              <a:gd name="connsiteY3" fmla="*/ 117753 h 706503"/>
              <a:gd name="connsiteX4" fmla="*/ 824899 w 824899"/>
              <a:gd name="connsiteY4" fmla="*/ 588750 h 706503"/>
              <a:gd name="connsiteX5" fmla="*/ 707146 w 824899"/>
              <a:gd name="connsiteY5" fmla="*/ 706503 h 706503"/>
              <a:gd name="connsiteX6" fmla="*/ 117753 w 824899"/>
              <a:gd name="connsiteY6" fmla="*/ 706503 h 706503"/>
              <a:gd name="connsiteX7" fmla="*/ 0 w 824899"/>
              <a:gd name="connsiteY7" fmla="*/ 588750 h 706503"/>
              <a:gd name="connsiteX8" fmla="*/ 0 w 824899"/>
              <a:gd name="connsiteY8" fmla="*/ 117753 h 70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899" h="706503" fill="none" extrusionOk="0">
                <a:moveTo>
                  <a:pt x="0" y="117753"/>
                </a:moveTo>
                <a:cubicBezTo>
                  <a:pt x="5974" y="56518"/>
                  <a:pt x="48950" y="137"/>
                  <a:pt x="117753" y="0"/>
                </a:cubicBezTo>
                <a:cubicBezTo>
                  <a:pt x="358454" y="-12242"/>
                  <a:pt x="477983" y="7448"/>
                  <a:pt x="707146" y="0"/>
                </a:cubicBezTo>
                <a:cubicBezTo>
                  <a:pt x="763781" y="-11103"/>
                  <a:pt x="831149" y="61527"/>
                  <a:pt x="824899" y="117753"/>
                </a:cubicBezTo>
                <a:cubicBezTo>
                  <a:pt x="809639" y="318721"/>
                  <a:pt x="818782" y="475525"/>
                  <a:pt x="824899" y="588750"/>
                </a:cubicBezTo>
                <a:cubicBezTo>
                  <a:pt x="824100" y="650242"/>
                  <a:pt x="769082" y="711031"/>
                  <a:pt x="707146" y="706503"/>
                </a:cubicBezTo>
                <a:cubicBezTo>
                  <a:pt x="492467" y="678867"/>
                  <a:pt x="391338" y="689954"/>
                  <a:pt x="117753" y="706503"/>
                </a:cubicBezTo>
                <a:cubicBezTo>
                  <a:pt x="44223" y="700456"/>
                  <a:pt x="-7059" y="639311"/>
                  <a:pt x="0" y="588750"/>
                </a:cubicBezTo>
                <a:cubicBezTo>
                  <a:pt x="-7666" y="434418"/>
                  <a:pt x="-20944" y="239088"/>
                  <a:pt x="0" y="117753"/>
                </a:cubicBezTo>
                <a:close/>
              </a:path>
              <a:path w="824899" h="706503" stroke="0" extrusionOk="0">
                <a:moveTo>
                  <a:pt x="0" y="117753"/>
                </a:moveTo>
                <a:cubicBezTo>
                  <a:pt x="-14634" y="59678"/>
                  <a:pt x="57468" y="-1905"/>
                  <a:pt x="117753" y="0"/>
                </a:cubicBezTo>
                <a:cubicBezTo>
                  <a:pt x="287674" y="15565"/>
                  <a:pt x="530363" y="-9089"/>
                  <a:pt x="707146" y="0"/>
                </a:cubicBezTo>
                <a:cubicBezTo>
                  <a:pt x="762778" y="-5373"/>
                  <a:pt x="828621" y="40659"/>
                  <a:pt x="824899" y="117753"/>
                </a:cubicBezTo>
                <a:cubicBezTo>
                  <a:pt x="823208" y="255158"/>
                  <a:pt x="810994" y="385025"/>
                  <a:pt x="824899" y="588750"/>
                </a:cubicBezTo>
                <a:cubicBezTo>
                  <a:pt x="812389" y="656658"/>
                  <a:pt x="763120" y="711845"/>
                  <a:pt x="707146" y="706503"/>
                </a:cubicBezTo>
                <a:cubicBezTo>
                  <a:pt x="501624" y="703166"/>
                  <a:pt x="405448" y="733674"/>
                  <a:pt x="117753" y="706503"/>
                </a:cubicBezTo>
                <a:cubicBezTo>
                  <a:pt x="50419" y="694825"/>
                  <a:pt x="3264" y="657875"/>
                  <a:pt x="0" y="588750"/>
                </a:cubicBezTo>
                <a:cubicBezTo>
                  <a:pt x="-16486" y="369046"/>
                  <a:pt x="9248" y="319004"/>
                  <a:pt x="0" y="117753"/>
                </a:cubicBezTo>
                <a:close/>
              </a:path>
            </a:pathLst>
          </a:custGeom>
          <a:solidFill>
            <a:srgbClr val="F2932F"/>
          </a:solidFill>
          <a:ln w="19050" cmpd="sng">
            <a:solidFill>
              <a:schemeClr val="bg1"/>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bg1"/>
                </a:solidFill>
                <a:latin typeface="Montserrat" panose="00000500000000000000" pitchFamily="2" charset="0"/>
                <a:cs typeface="Times New Roman" panose="02020603050405020304" pitchFamily="18" charset="0"/>
              </a:rPr>
              <a:t>3</a:t>
            </a:r>
            <a:endParaRPr lang="en-US" sz="1600" b="1" dirty="0">
              <a:solidFill>
                <a:schemeClr val="bg1"/>
              </a:solidFill>
              <a:latin typeface="Montserrat" panose="00000500000000000000" pitchFamily="2" charset="0"/>
              <a:cs typeface="Arial" panose="020B0604020202020204" pitchFamily="34" charset="0"/>
            </a:endParaRPr>
          </a:p>
        </p:txBody>
      </p:sp>
      <p:pic>
        <p:nvPicPr>
          <p:cNvPr id="5" name="Picture 4" descr="Icon&#10;&#10;Description automatically generated with medium confidence">
            <a:extLst>
              <a:ext uri="{FF2B5EF4-FFF2-40B4-BE49-F238E27FC236}">
                <a16:creationId xmlns:a16="http://schemas.microsoft.com/office/drawing/2014/main" id="{DA50FFE3-2DF1-4CCA-905F-00F404B9AE68}"/>
              </a:ext>
            </a:extLst>
          </p:cNvPr>
          <p:cNvPicPr>
            <a:picLocks noChangeAspect="1"/>
          </p:cNvPicPr>
          <p:nvPr/>
        </p:nvPicPr>
        <p:blipFill rotWithShape="1">
          <a:blip r:embed="rId2">
            <a:extLst>
              <a:ext uri="{28A0092B-C50C-407E-A947-70E740481C1C}">
                <a14:useLocalDpi xmlns:a14="http://schemas.microsoft.com/office/drawing/2010/main" val="0"/>
              </a:ext>
            </a:extLst>
          </a:blip>
          <a:srcRect r="30931"/>
          <a:stretch/>
        </p:blipFill>
        <p:spPr>
          <a:xfrm>
            <a:off x="708335" y="1775499"/>
            <a:ext cx="3289010" cy="4761905"/>
          </a:xfrm>
          <a:prstGeom prst="rect">
            <a:avLst/>
          </a:prstGeom>
        </p:spPr>
      </p:pic>
    </p:spTree>
    <p:extLst>
      <p:ext uri="{BB962C8B-B14F-4D97-AF65-F5344CB8AC3E}">
        <p14:creationId xmlns:p14="http://schemas.microsoft.com/office/powerpoint/2010/main" val="362132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olizeikelle mit Licht für Karneval &amp; Fasching kaufen ...">
            <a:extLst>
              <a:ext uri="{FF2B5EF4-FFF2-40B4-BE49-F238E27FC236}">
                <a16:creationId xmlns:a16="http://schemas.microsoft.com/office/drawing/2014/main" id="{DDE02D22-F637-4CE8-BFF7-2F339E42BA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32819" y="-8093"/>
            <a:ext cx="1092801" cy="1437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lizeikelle mit echtem Licht, ca. 11x4x24cm von NKD ansehen!">
            <a:extLst>
              <a:ext uri="{FF2B5EF4-FFF2-40B4-BE49-F238E27FC236}">
                <a16:creationId xmlns:a16="http://schemas.microsoft.com/office/drawing/2014/main" id="{D403D511-0F9A-40FE-B9CE-AF28C31D0E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51" r="22491"/>
          <a:stretch/>
        </p:blipFill>
        <p:spPr bwMode="auto">
          <a:xfrm>
            <a:off x="13219" y="43756"/>
            <a:ext cx="787670" cy="13566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8B6A21C-90BC-445E-A8A4-6E7247F43E94}"/>
              </a:ext>
            </a:extLst>
          </p:cNvPr>
          <p:cNvSpPr txBox="1">
            <a:spLocks/>
          </p:cNvSpPr>
          <p:nvPr/>
        </p:nvSpPr>
        <p:spPr>
          <a:xfrm>
            <a:off x="798053" y="545737"/>
            <a:ext cx="10881028"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Grüner Bereich	 </a:t>
            </a:r>
            <a:r>
              <a:rPr lang="de-DE" sz="2800" kern="0" cap="all" dirty="0">
                <a:solidFill>
                  <a:srgbClr val="5F5F5F"/>
                </a:solidFill>
                <a:latin typeface="Montserrat" panose="00000500000000000000" pitchFamily="2" charset="0"/>
              </a:rPr>
              <a:t>Grauer Bereich     </a:t>
            </a:r>
            <a:r>
              <a:rPr lang="de-DE" sz="2800" kern="0" cap="all" dirty="0">
                <a:solidFill>
                  <a:srgbClr val="F2932F"/>
                </a:solidFill>
                <a:latin typeface="Montserrat" panose="00000500000000000000" pitchFamily="2" charset="0"/>
              </a:rPr>
              <a:t>Roter Bereich</a:t>
            </a:r>
            <a:endParaRPr lang="en-US" dirty="0">
              <a:solidFill>
                <a:srgbClr val="F2932F"/>
              </a:solidFill>
              <a:latin typeface="Calibri Light" panose="020F0302020204030204"/>
            </a:endParaRPr>
          </a:p>
        </p:txBody>
      </p:sp>
      <p:graphicFrame>
        <p:nvGraphicFramePr>
          <p:cNvPr id="2" name="Table 4">
            <a:extLst>
              <a:ext uri="{FF2B5EF4-FFF2-40B4-BE49-F238E27FC236}">
                <a16:creationId xmlns:a16="http://schemas.microsoft.com/office/drawing/2014/main" id="{51B8156C-3D63-40A0-899A-F6060EE6D319}"/>
              </a:ext>
            </a:extLst>
          </p:cNvPr>
          <p:cNvGraphicFramePr>
            <a:graphicFrameLocks noGrp="1"/>
          </p:cNvGraphicFramePr>
          <p:nvPr/>
        </p:nvGraphicFramePr>
        <p:xfrm>
          <a:off x="0" y="1759411"/>
          <a:ext cx="12192001" cy="4912079"/>
        </p:xfrm>
        <a:graphic>
          <a:graphicData uri="http://schemas.openxmlformats.org/drawingml/2006/table">
            <a:tbl>
              <a:tblPr firstRow="1" bandRow="1">
                <a:tableStyleId>{2D5ABB26-0587-4C30-8999-92F81FD0307C}</a:tableStyleId>
              </a:tblPr>
              <a:tblGrid>
                <a:gridCol w="3552147">
                  <a:extLst>
                    <a:ext uri="{9D8B030D-6E8A-4147-A177-3AD203B41FA5}">
                      <a16:colId xmlns:a16="http://schemas.microsoft.com/office/drawing/2014/main" val="3766258721"/>
                    </a:ext>
                  </a:extLst>
                </a:gridCol>
                <a:gridCol w="4319927">
                  <a:extLst>
                    <a:ext uri="{9D8B030D-6E8A-4147-A177-3AD203B41FA5}">
                      <a16:colId xmlns:a16="http://schemas.microsoft.com/office/drawing/2014/main" val="2676546654"/>
                    </a:ext>
                  </a:extLst>
                </a:gridCol>
                <a:gridCol w="4319927">
                  <a:extLst>
                    <a:ext uri="{9D8B030D-6E8A-4147-A177-3AD203B41FA5}">
                      <a16:colId xmlns:a16="http://schemas.microsoft.com/office/drawing/2014/main" val="1121895876"/>
                    </a:ext>
                  </a:extLst>
                </a:gridCol>
              </a:tblGrid>
              <a:tr h="63204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kern="1200" dirty="0">
                          <a:solidFill>
                            <a:srgbClr val="354155"/>
                          </a:solidFill>
                          <a:latin typeface="Montserrat" panose="00000500000000000000" pitchFamily="2" charset="0"/>
                          <a:ea typeface="+mn-ea"/>
                          <a:cs typeface="+mn-cs"/>
                        </a:rPr>
                        <a:t>Ist die Polizei neutral?</a:t>
                      </a: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3603078"/>
                  </a:ext>
                </a:extLst>
              </a:tr>
              <a:tr h="822893">
                <a:tc gridSpan="3">
                  <a:txBody>
                    <a:bodyPr/>
                    <a:lstStyle/>
                    <a:p>
                      <a:pPr algn="ct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4717405"/>
                  </a:ext>
                </a:extLst>
              </a:tr>
              <a:tr h="822893">
                <a:tc gridSpan="3">
                  <a:txBody>
                    <a:bodyPr/>
                    <a:lstStyle/>
                    <a:p>
                      <a:pPr algn="ctr"/>
                      <a:r>
                        <a:rPr lang="de-DE" sz="2400" kern="1200" dirty="0">
                          <a:solidFill>
                            <a:srgbClr val="354155"/>
                          </a:solidFill>
                          <a:latin typeface="Montserrat" panose="00000500000000000000" pitchFamily="2" charset="0"/>
                          <a:ea typeface="+mn-ea"/>
                          <a:cs typeface="+mn-cs"/>
                        </a:rPr>
                        <a:t>Ist Polizeiarbeit verständlich?</a:t>
                      </a: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62540175"/>
                  </a:ext>
                </a:extLst>
              </a:tr>
              <a:tr h="51188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50004512"/>
                  </a:ext>
                </a:extLst>
              </a:tr>
              <a:tr h="129946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kern="1200" dirty="0">
                          <a:solidFill>
                            <a:srgbClr val="354155"/>
                          </a:solidFill>
                          <a:latin typeface="Montserrat" panose="00000500000000000000" pitchFamily="2" charset="0"/>
                          <a:ea typeface="+mn-ea"/>
                          <a:cs typeface="+mn-cs"/>
                        </a:rPr>
                        <a:t>Kann die Polizei auf die Menschen eingehen?</a:t>
                      </a:r>
                      <a:endParaRPr lang="en-US" sz="2400" kern="1200" dirty="0">
                        <a:solidFill>
                          <a:srgbClr val="354155"/>
                        </a:solidFill>
                        <a:latin typeface="Montserrat" panose="00000500000000000000" pitchFamily="2"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37871415"/>
                  </a:ext>
                </a:extLst>
              </a:tr>
              <a:tr h="822893">
                <a:tc>
                  <a:txBody>
                    <a:bodyPr/>
                    <a:lstStyle/>
                    <a:p>
                      <a:pPr marL="0" algn="l" defTabSz="914400" rtl="0" eaLnBrk="1" latinLnBrk="0" hangingPunct="1"/>
                      <a:endParaRPr lang="en-US" sz="2400" kern="120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algn="l" defTabSz="914400" rtl="0" eaLnBrk="1" latinLnBrk="0" hangingPunct="1"/>
                      <a:endParaRPr lang="en-US" sz="2400" kern="1200" dirty="0">
                        <a:solidFill>
                          <a:srgbClr val="354155"/>
                        </a:solidFill>
                        <a:latin typeface="Montserrat" panose="00000500000000000000" pitchFamily="2"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3808294"/>
                  </a:ext>
                </a:extLst>
              </a:tr>
            </a:tbl>
          </a:graphicData>
        </a:graphic>
      </p:graphicFrame>
      <p:sp>
        <p:nvSpPr>
          <p:cNvPr id="6" name="Arrow: Left-Right 5">
            <a:extLst>
              <a:ext uri="{FF2B5EF4-FFF2-40B4-BE49-F238E27FC236}">
                <a16:creationId xmlns:a16="http://schemas.microsoft.com/office/drawing/2014/main" id="{4AA678E3-FC27-4172-8B68-162C8B04B44B}"/>
              </a:ext>
            </a:extLst>
          </p:cNvPr>
          <p:cNvSpPr/>
          <p:nvPr/>
        </p:nvSpPr>
        <p:spPr>
          <a:xfrm>
            <a:off x="449580" y="3801861"/>
            <a:ext cx="11285220" cy="773108"/>
          </a:xfrm>
          <a:prstGeom prst="leftRightArrow">
            <a:avLst/>
          </a:prstGeom>
          <a:solidFill>
            <a:srgbClr val="F2932F"/>
          </a:solidFill>
          <a:ln w="38100">
            <a:solidFill>
              <a:srgbClr val="F29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ontserrat" panose="00000500000000000000" pitchFamily="2" charset="0"/>
              </a:rPr>
              <a:t>Transparenz, gute Argumente	Verschlusssache, Sprachbarriere</a:t>
            </a:r>
            <a:endParaRPr lang="en-US" sz="2400" dirty="0">
              <a:solidFill>
                <a:schemeClr val="bg1"/>
              </a:solidFill>
              <a:latin typeface="Montserrat" panose="00000500000000000000" pitchFamily="2" charset="0"/>
            </a:endParaRPr>
          </a:p>
        </p:txBody>
      </p:sp>
      <p:sp>
        <p:nvSpPr>
          <p:cNvPr id="7" name="Arrow: Left-Right 6">
            <a:extLst>
              <a:ext uri="{FF2B5EF4-FFF2-40B4-BE49-F238E27FC236}">
                <a16:creationId xmlns:a16="http://schemas.microsoft.com/office/drawing/2014/main" id="{24EE6F3F-E317-4923-BFBA-6E8CB4BF4F5A}"/>
              </a:ext>
            </a:extLst>
          </p:cNvPr>
          <p:cNvSpPr/>
          <p:nvPr/>
        </p:nvSpPr>
        <p:spPr>
          <a:xfrm>
            <a:off x="449580" y="5320233"/>
            <a:ext cx="11285220" cy="773108"/>
          </a:xfrm>
          <a:prstGeom prst="leftRightArrow">
            <a:avLst/>
          </a:prstGeom>
          <a:solidFill>
            <a:srgbClr val="F2932F"/>
          </a:solidFill>
          <a:ln w="38100">
            <a:solidFill>
              <a:srgbClr val="F29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ontserrat" panose="00000500000000000000" pitchFamily="2" charset="0"/>
              </a:rPr>
              <a:t>Verständnisvoll, mitfühlend	            	unnachgiebig, abweisen </a:t>
            </a:r>
            <a:endParaRPr lang="en-US" sz="2400" dirty="0">
              <a:solidFill>
                <a:schemeClr val="bg1"/>
              </a:solidFill>
              <a:latin typeface="Montserrat" panose="00000500000000000000" pitchFamily="2" charset="0"/>
            </a:endParaRPr>
          </a:p>
        </p:txBody>
      </p:sp>
      <p:sp>
        <p:nvSpPr>
          <p:cNvPr id="8" name="Arrow: Left-Right 7">
            <a:extLst>
              <a:ext uri="{FF2B5EF4-FFF2-40B4-BE49-F238E27FC236}">
                <a16:creationId xmlns:a16="http://schemas.microsoft.com/office/drawing/2014/main" id="{D9DB855E-BFD3-4B77-A915-2F55AED8999A}"/>
              </a:ext>
            </a:extLst>
          </p:cNvPr>
          <p:cNvSpPr/>
          <p:nvPr/>
        </p:nvSpPr>
        <p:spPr>
          <a:xfrm>
            <a:off x="449580" y="2269567"/>
            <a:ext cx="11285220" cy="773108"/>
          </a:xfrm>
          <a:prstGeom prst="leftRightArrow">
            <a:avLst/>
          </a:prstGeom>
          <a:solidFill>
            <a:srgbClr val="F2932F"/>
          </a:solidFill>
          <a:ln w="38100">
            <a:solidFill>
              <a:srgbClr val="F29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ontserrat" panose="00000500000000000000" pitchFamily="2" charset="0"/>
              </a:rPr>
              <a:t>Hilfestellung 	          						Vorwurf</a:t>
            </a:r>
            <a:endParaRPr lang="en-US" sz="24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80952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AA2DCE4A-A76B-4EFA-AE10-FFDBA17A44B3}"/>
              </a:ext>
            </a:extLst>
          </p:cNvPr>
          <p:cNvSpPr/>
          <p:nvPr/>
        </p:nvSpPr>
        <p:spPr>
          <a:xfrm>
            <a:off x="8686801" y="2112683"/>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56072A3-5693-4811-B27A-DADCBF937E1F}"/>
              </a:ext>
            </a:extLst>
          </p:cNvPr>
          <p:cNvSpPr/>
          <p:nvPr/>
        </p:nvSpPr>
        <p:spPr>
          <a:xfrm>
            <a:off x="1966254" y="2725268"/>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F1964C6-C519-4159-8EAC-62E3F707F634}"/>
              </a:ext>
            </a:extLst>
          </p:cNvPr>
          <p:cNvSpPr/>
          <p:nvPr/>
        </p:nvSpPr>
        <p:spPr>
          <a:xfrm>
            <a:off x="1966254" y="4674192"/>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543EF0-C3A1-4676-A991-D2E32E34C6E2}"/>
              </a:ext>
            </a:extLst>
          </p:cNvPr>
          <p:cNvSpPr/>
          <p:nvPr/>
        </p:nvSpPr>
        <p:spPr>
          <a:xfrm>
            <a:off x="6266328" y="5385385"/>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BD38950-0CDA-4802-A78B-04CF59C781A3}"/>
              </a:ext>
            </a:extLst>
          </p:cNvPr>
          <p:cNvSpPr/>
          <p:nvPr/>
        </p:nvSpPr>
        <p:spPr>
          <a:xfrm>
            <a:off x="6266329" y="4674192"/>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FE972B9-306B-4AA5-8487-29A26DFE7A16}"/>
              </a:ext>
            </a:extLst>
          </p:cNvPr>
          <p:cNvSpPr/>
          <p:nvPr/>
        </p:nvSpPr>
        <p:spPr>
          <a:xfrm>
            <a:off x="8686800" y="3429000"/>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45BCD8-57F6-41C1-B91B-6F972A20E35C}"/>
              </a:ext>
            </a:extLst>
          </p:cNvPr>
          <p:cNvSpPr/>
          <p:nvPr/>
        </p:nvSpPr>
        <p:spPr>
          <a:xfrm>
            <a:off x="10599270" y="4061012"/>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5FEFF-1674-40DF-AF4B-F3DB1FAD8D42}"/>
              </a:ext>
            </a:extLst>
          </p:cNvPr>
          <p:cNvSpPr/>
          <p:nvPr/>
        </p:nvSpPr>
        <p:spPr>
          <a:xfrm>
            <a:off x="8686800" y="5994402"/>
            <a:ext cx="1201271" cy="687294"/>
          </a:xfrm>
          <a:prstGeom prst="ellipse">
            <a:avLst/>
          </a:prstGeom>
          <a:solidFill>
            <a:schemeClr val="bg1"/>
          </a:solidFill>
          <a:ln>
            <a:solidFill>
              <a:srgbClr val="354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2DCF7AD-BBBF-4ADB-B554-277669095DC9}"/>
              </a:ext>
            </a:extLst>
          </p:cNvPr>
          <p:cNvGraphicFramePr>
            <a:graphicFrameLocks noGrp="1"/>
          </p:cNvGraphicFramePr>
          <p:nvPr/>
        </p:nvGraphicFramePr>
        <p:xfrm>
          <a:off x="0" y="1440328"/>
          <a:ext cx="12192000" cy="5241368"/>
        </p:xfrm>
        <a:graphic>
          <a:graphicData uri="http://schemas.openxmlformats.org/drawingml/2006/table">
            <a:tbl>
              <a:tblPr firstRow="1" firstCol="1" bandRow="1">
                <a:tableStyleId>{2D5ABB26-0587-4C30-8999-92F81FD0307C}</a:tableStyleId>
              </a:tblPr>
              <a:tblGrid>
                <a:gridCol w="1948329">
                  <a:extLst>
                    <a:ext uri="{9D8B030D-6E8A-4147-A177-3AD203B41FA5}">
                      <a16:colId xmlns:a16="http://schemas.microsoft.com/office/drawing/2014/main" val="367117393"/>
                    </a:ext>
                  </a:extLst>
                </a:gridCol>
                <a:gridCol w="1099671">
                  <a:extLst>
                    <a:ext uri="{9D8B030D-6E8A-4147-A177-3AD203B41FA5}">
                      <a16:colId xmlns:a16="http://schemas.microsoft.com/office/drawing/2014/main" val="1388257917"/>
                    </a:ext>
                  </a:extLst>
                </a:gridCol>
                <a:gridCol w="1524000">
                  <a:extLst>
                    <a:ext uri="{9D8B030D-6E8A-4147-A177-3AD203B41FA5}">
                      <a16:colId xmlns:a16="http://schemas.microsoft.com/office/drawing/2014/main" val="605543366"/>
                    </a:ext>
                  </a:extLst>
                </a:gridCol>
                <a:gridCol w="1524000">
                  <a:extLst>
                    <a:ext uri="{9D8B030D-6E8A-4147-A177-3AD203B41FA5}">
                      <a16:colId xmlns:a16="http://schemas.microsoft.com/office/drawing/2014/main" val="3327792305"/>
                    </a:ext>
                  </a:extLst>
                </a:gridCol>
                <a:gridCol w="1524000">
                  <a:extLst>
                    <a:ext uri="{9D8B030D-6E8A-4147-A177-3AD203B41FA5}">
                      <a16:colId xmlns:a16="http://schemas.microsoft.com/office/drawing/2014/main" val="3164259654"/>
                    </a:ext>
                  </a:extLst>
                </a:gridCol>
                <a:gridCol w="818776">
                  <a:extLst>
                    <a:ext uri="{9D8B030D-6E8A-4147-A177-3AD203B41FA5}">
                      <a16:colId xmlns:a16="http://schemas.microsoft.com/office/drawing/2014/main" val="3615233582"/>
                    </a:ext>
                  </a:extLst>
                </a:gridCol>
                <a:gridCol w="1697318">
                  <a:extLst>
                    <a:ext uri="{9D8B030D-6E8A-4147-A177-3AD203B41FA5}">
                      <a16:colId xmlns:a16="http://schemas.microsoft.com/office/drawing/2014/main" val="1460014721"/>
                    </a:ext>
                  </a:extLst>
                </a:gridCol>
                <a:gridCol w="2055906">
                  <a:extLst>
                    <a:ext uri="{9D8B030D-6E8A-4147-A177-3AD203B41FA5}">
                      <a16:colId xmlns:a16="http://schemas.microsoft.com/office/drawing/2014/main" val="3506583811"/>
                    </a:ext>
                  </a:extLst>
                </a:gridCol>
              </a:tblGrid>
              <a:tr h="655171">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 </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EE6"/>
                    </a:solidFill>
                  </a:tcPr>
                </a:tc>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Zeit</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zugänglich</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erwünscht</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nützlich</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Hilfe</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verständlich</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verständnisvoll</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extLst>
                  <a:ext uri="{0D108BD9-81ED-4DB2-BD59-A6C34878D82A}">
                    <a16:rowId xmlns:a16="http://schemas.microsoft.com/office/drawing/2014/main" val="1861342745"/>
                  </a:ext>
                </a:extLst>
              </a:tr>
              <a:tr h="655171">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Keine Zeit</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gn="ctr">
                        <a:lnSpc>
                          <a:spcPct val="107000"/>
                        </a:lnSpc>
                        <a:spcAft>
                          <a:spcPts val="800"/>
                        </a:spcAft>
                      </a:pP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Fall 4</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714282"/>
                  </a:ext>
                </a:extLst>
              </a:tr>
              <a:tr h="655171">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unzugänglich</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Fall 1, Fall 3</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461313"/>
                  </a:ext>
                </a:extLst>
              </a:tr>
              <a:tr h="655171">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unerwünscht</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a:solidFill>
                            <a:srgbClr val="354155"/>
                          </a:solidFill>
                          <a:latin typeface="Montserrat" panose="00000500000000000000" pitchFamily="2" charset="0"/>
                          <a:ea typeface="+mn-ea"/>
                          <a:cs typeface="+mn-cs"/>
                        </a:rPr>
                        <a:t>Fall 5</a:t>
                      </a:r>
                      <a:endParaRPr lang="en-US" sz="1800" kern="120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7452435"/>
                  </a:ext>
                </a:extLst>
              </a:tr>
              <a:tr h="655171">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störend</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Fall 9</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5266557"/>
                  </a:ext>
                </a:extLst>
              </a:tr>
              <a:tr h="655171">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Vorwurf</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Fall 2</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Fall 7</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872524"/>
                  </a:ext>
                </a:extLst>
              </a:tr>
              <a:tr h="655171">
                <a:tc>
                  <a:txBody>
                    <a:bodyPr/>
                    <a:lstStyle/>
                    <a:p>
                      <a:pPr>
                        <a:lnSpc>
                          <a:spcPct val="107000"/>
                        </a:lnSpc>
                        <a:spcAft>
                          <a:spcPts val="800"/>
                        </a:spcAft>
                      </a:pPr>
                      <a:r>
                        <a:rPr lang="de-DE" sz="1800" kern="1200" cap="small" baseline="0" dirty="0">
                          <a:solidFill>
                            <a:schemeClr val="bg1"/>
                          </a:solidFill>
                          <a:latin typeface="Montserrat" panose="00000500000000000000" pitchFamily="2" charset="0"/>
                          <a:ea typeface="+mn-ea"/>
                          <a:cs typeface="+mn-cs"/>
                        </a:rPr>
                        <a:t>unverständlich</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Fall 8</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3434819"/>
                  </a:ext>
                </a:extLst>
              </a:tr>
              <a:tr h="655171">
                <a:tc>
                  <a:txBody>
                    <a:bodyPr/>
                    <a:lstStyle/>
                    <a:p>
                      <a:pPr>
                        <a:lnSpc>
                          <a:spcPct val="107000"/>
                        </a:lnSpc>
                        <a:spcAft>
                          <a:spcPts val="800"/>
                        </a:spcAft>
                      </a:pPr>
                      <a:r>
                        <a:rPr lang="de-DE" sz="1800" kern="1200" cap="small" baseline="0" dirty="0" err="1">
                          <a:solidFill>
                            <a:schemeClr val="bg1"/>
                          </a:solidFill>
                          <a:latin typeface="Montserrat" panose="00000500000000000000" pitchFamily="2" charset="0"/>
                          <a:ea typeface="+mn-ea"/>
                          <a:cs typeface="+mn-cs"/>
                        </a:rPr>
                        <a:t>dismissive</a:t>
                      </a:r>
                      <a:endParaRPr lang="en-US" sz="1800" kern="1200" cap="small" baseline="0" dirty="0">
                        <a:solidFill>
                          <a:schemeClr val="bg1"/>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932F"/>
                    </a:solid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 </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de-DE" sz="1800" kern="1200" dirty="0">
                          <a:solidFill>
                            <a:srgbClr val="354155"/>
                          </a:solidFill>
                          <a:latin typeface="Montserrat" panose="00000500000000000000" pitchFamily="2" charset="0"/>
                          <a:ea typeface="+mn-ea"/>
                          <a:cs typeface="+mn-cs"/>
                        </a:rPr>
                        <a:t>Fall 10</a:t>
                      </a: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US" sz="1800" kern="1200" dirty="0">
                        <a:solidFill>
                          <a:srgbClr val="354155"/>
                        </a:solidFill>
                        <a:latin typeface="Montserrat" panose="00000500000000000000" pitchFamily="2"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384968"/>
                  </a:ext>
                </a:extLst>
              </a:tr>
            </a:tbl>
          </a:graphicData>
        </a:graphic>
      </p:graphicFrame>
      <p:cxnSp>
        <p:nvCxnSpPr>
          <p:cNvPr id="5" name="Straight Connector 4">
            <a:extLst>
              <a:ext uri="{FF2B5EF4-FFF2-40B4-BE49-F238E27FC236}">
                <a16:creationId xmlns:a16="http://schemas.microsoft.com/office/drawing/2014/main" id="{C6388E24-1360-4AAB-B1A4-A86A961D13D8}"/>
              </a:ext>
            </a:extLst>
          </p:cNvPr>
          <p:cNvCxnSpPr>
            <a:cxnSpLocks/>
          </p:cNvCxnSpPr>
          <p:nvPr/>
        </p:nvCxnSpPr>
        <p:spPr>
          <a:xfrm>
            <a:off x="1918447" y="2112683"/>
            <a:ext cx="10273553" cy="4745317"/>
          </a:xfrm>
          <a:prstGeom prst="line">
            <a:avLst/>
          </a:prstGeom>
          <a:ln w="57150">
            <a:solidFill>
              <a:srgbClr val="F2932F"/>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A420B281-C5D9-4E16-8F62-B28C15486996}"/>
              </a:ext>
            </a:extLst>
          </p:cNvPr>
          <p:cNvSpPr txBox="1">
            <a:spLocks/>
          </p:cNvSpPr>
          <p:nvPr/>
        </p:nvSpPr>
        <p:spPr>
          <a:xfrm>
            <a:off x="407053" y="545737"/>
            <a:ext cx="11533155"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err="1">
                <a:solidFill>
                  <a:srgbClr val="F2932F"/>
                </a:solidFill>
                <a:latin typeface="Montserrat" panose="00000500000000000000" pitchFamily="2" charset="0"/>
              </a:rPr>
              <a:t>bEISPIELFÄLLE</a:t>
            </a:r>
            <a:endParaRPr lang="en-US" dirty="0">
              <a:solidFill>
                <a:srgbClr val="F2932F"/>
              </a:solidFill>
              <a:latin typeface="Calibri Light" panose="020F0302020204030204"/>
            </a:endParaRPr>
          </a:p>
        </p:txBody>
      </p:sp>
    </p:spTree>
    <p:extLst>
      <p:ext uri="{BB962C8B-B14F-4D97-AF65-F5344CB8AC3E}">
        <p14:creationId xmlns:p14="http://schemas.microsoft.com/office/powerpoint/2010/main" val="30995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0C9344-EB99-4ADF-A152-69FCEB37B395}"/>
              </a:ext>
            </a:extLst>
          </p:cNvPr>
          <p:cNvSpPr txBox="1">
            <a:spLocks/>
          </p:cNvSpPr>
          <p:nvPr/>
        </p:nvSpPr>
        <p:spPr>
          <a:xfrm>
            <a:off x="737665" y="643114"/>
            <a:ext cx="78867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de-DE" sz="2800" kern="0" cap="all" dirty="0">
                <a:solidFill>
                  <a:srgbClr val="F2932F"/>
                </a:solidFill>
                <a:latin typeface="Montserrat" panose="00000500000000000000" pitchFamily="2" charset="0"/>
              </a:rPr>
              <a:t>Was kann Fairness?</a:t>
            </a:r>
            <a:endParaRPr lang="en-US" dirty="0">
              <a:solidFill>
                <a:srgbClr val="F2932F"/>
              </a:solidFill>
            </a:endParaRPr>
          </a:p>
        </p:txBody>
      </p:sp>
      <p:pic>
        <p:nvPicPr>
          <p:cNvPr id="2050" name="Picture 2" descr="Is Fairness Unfair? - Rocket Tom - Tom Taormina - Expert ...">
            <a:extLst>
              <a:ext uri="{FF2B5EF4-FFF2-40B4-BE49-F238E27FC236}">
                <a16:creationId xmlns:a16="http://schemas.microsoft.com/office/drawing/2014/main" id="{0ED9E190-0B2A-4B84-B420-2AFB6B1AC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94" b="169"/>
          <a:stretch/>
        </p:blipFill>
        <p:spPr bwMode="auto">
          <a:xfrm>
            <a:off x="0" y="1453598"/>
            <a:ext cx="12192000" cy="516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1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B6A21C-90BC-445E-A8A4-6E7247F43E94}"/>
              </a:ext>
            </a:extLst>
          </p:cNvPr>
          <p:cNvSpPr txBox="1">
            <a:spLocks/>
          </p:cNvSpPr>
          <p:nvPr/>
        </p:nvSpPr>
        <p:spPr>
          <a:xfrm>
            <a:off x="644222" y="545737"/>
            <a:ext cx="10535611"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Menschen fühlen sich respektiert …</a:t>
            </a:r>
            <a:endParaRPr lang="en-US" dirty="0">
              <a:solidFill>
                <a:srgbClr val="F2932F"/>
              </a:solidFill>
              <a:latin typeface="Calibri Light" panose="020F0302020204030204"/>
            </a:endParaRPr>
          </a:p>
        </p:txBody>
      </p:sp>
      <p:sp>
        <p:nvSpPr>
          <p:cNvPr id="4" name="Inhaltsplatzhalter 2">
            <a:extLst>
              <a:ext uri="{FF2B5EF4-FFF2-40B4-BE49-F238E27FC236}">
                <a16:creationId xmlns:a16="http://schemas.microsoft.com/office/drawing/2014/main" id="{C38F4BD7-D5CA-47D8-B936-83400F5E03F5}"/>
              </a:ext>
            </a:extLst>
          </p:cNvPr>
          <p:cNvSpPr txBox="1">
            <a:spLocks/>
          </p:cNvSpPr>
          <p:nvPr/>
        </p:nvSpPr>
        <p:spPr>
          <a:xfrm>
            <a:off x="230075" y="1798637"/>
            <a:ext cx="11458717" cy="4920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buClr>
                <a:schemeClr val="bg1"/>
              </a:buClr>
              <a:buFont typeface="Courier New" panose="02070309020205020404" pitchFamily="49" charset="0"/>
              <a:buChar char="o"/>
            </a:pPr>
            <a:r>
              <a:rPr lang="de-DE" sz="2400" dirty="0">
                <a:solidFill>
                  <a:srgbClr val="354155"/>
                </a:solidFill>
                <a:latin typeface="Montserrat" panose="00000500000000000000" pitchFamily="2" charset="0"/>
              </a:rPr>
              <a:t>… wenn sie das Gefühl haben, nicht anders behandelt zu werden als andere Menschen.</a:t>
            </a:r>
          </a:p>
          <a:p>
            <a:pPr fontAlgn="auto">
              <a:lnSpc>
                <a:spcPct val="150000"/>
              </a:lnSpc>
              <a:spcAft>
                <a:spcPts val="0"/>
              </a:spcAft>
              <a:buClr>
                <a:schemeClr val="bg1"/>
              </a:buClr>
              <a:buFont typeface="Courier New" panose="02070309020205020404" pitchFamily="49" charset="0"/>
              <a:buChar char="o"/>
            </a:pPr>
            <a:r>
              <a:rPr lang="de-DE" sz="2400" dirty="0">
                <a:solidFill>
                  <a:srgbClr val="354155"/>
                </a:solidFill>
                <a:latin typeface="Montserrat" panose="00000500000000000000" pitchFamily="2" charset="0"/>
              </a:rPr>
              <a:t>… wenn sie das Gefühl bekommen, ihre Sichtweise findet Gehör.</a:t>
            </a:r>
          </a:p>
          <a:p>
            <a:pPr fontAlgn="auto">
              <a:lnSpc>
                <a:spcPct val="150000"/>
              </a:lnSpc>
              <a:spcAft>
                <a:spcPts val="0"/>
              </a:spcAft>
              <a:buClr>
                <a:schemeClr val="bg1"/>
              </a:buClr>
              <a:buFont typeface="Courier New" panose="02070309020205020404" pitchFamily="49" charset="0"/>
              <a:buChar char="o"/>
            </a:pPr>
            <a:r>
              <a:rPr lang="de-DE" sz="2400" dirty="0">
                <a:solidFill>
                  <a:srgbClr val="354155"/>
                </a:solidFill>
                <a:latin typeface="Montserrat" panose="00000500000000000000" pitchFamily="2" charset="0"/>
              </a:rPr>
              <a:t>... wenn sie sich ernst genommen fühlen.</a:t>
            </a:r>
          </a:p>
          <a:p>
            <a:pPr fontAlgn="auto">
              <a:lnSpc>
                <a:spcPct val="150000"/>
              </a:lnSpc>
              <a:spcAft>
                <a:spcPts val="0"/>
              </a:spcAft>
              <a:buClr>
                <a:schemeClr val="bg1"/>
              </a:buClr>
              <a:buFont typeface="Courier New" panose="02070309020205020404" pitchFamily="49" charset="0"/>
              <a:buChar char="o"/>
            </a:pPr>
            <a:r>
              <a:rPr lang="de-DE" sz="2400" dirty="0">
                <a:solidFill>
                  <a:srgbClr val="354155"/>
                </a:solidFill>
                <a:latin typeface="Montserrat" panose="00000500000000000000" pitchFamily="2" charset="0"/>
              </a:rPr>
              <a:t>… wenn sich jemand die Mühe macht, ihnen die Situation zu erklären.</a:t>
            </a:r>
          </a:p>
          <a:p>
            <a:pPr fontAlgn="auto">
              <a:lnSpc>
                <a:spcPct val="150000"/>
              </a:lnSpc>
              <a:spcAft>
                <a:spcPts val="0"/>
              </a:spcAft>
              <a:buClr>
                <a:schemeClr val="bg1"/>
              </a:buClr>
              <a:buFont typeface="Courier New" panose="02070309020205020404" pitchFamily="49" charset="0"/>
              <a:buChar char="o"/>
            </a:pPr>
            <a:r>
              <a:rPr lang="de-DE" sz="2400" dirty="0">
                <a:solidFill>
                  <a:srgbClr val="354155"/>
                </a:solidFill>
                <a:latin typeface="Montserrat" panose="00000500000000000000" pitchFamily="2" charset="0"/>
              </a:rPr>
              <a:t>… wenn ihre Selbstachtung intakt bleibt.</a:t>
            </a:r>
          </a:p>
          <a:p>
            <a:pPr lvl="2" fontAlgn="auto">
              <a:spcAft>
                <a:spcPts val="0"/>
              </a:spcAft>
            </a:pPr>
            <a:endParaRPr lang="de-DE" dirty="0"/>
          </a:p>
        </p:txBody>
      </p:sp>
    </p:spTree>
    <p:extLst>
      <p:ext uri="{BB962C8B-B14F-4D97-AF65-F5344CB8AC3E}">
        <p14:creationId xmlns:p14="http://schemas.microsoft.com/office/powerpoint/2010/main" val="3457086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43CA795-DE1F-47F6-BB44-F4E411B65B9B}"/>
              </a:ext>
            </a:extLst>
          </p:cNvPr>
          <p:cNvGraphicFramePr>
            <a:graphicFrameLocks noGrp="1"/>
          </p:cNvGraphicFramePr>
          <p:nvPr>
            <p:extLst>
              <p:ext uri="{D42A27DB-BD31-4B8C-83A1-F6EECF244321}">
                <p14:modId xmlns:p14="http://schemas.microsoft.com/office/powerpoint/2010/main" val="2763119184"/>
              </p:ext>
            </p:extLst>
          </p:nvPr>
        </p:nvGraphicFramePr>
        <p:xfrm>
          <a:off x="213582" y="1955683"/>
          <a:ext cx="11793758" cy="4236440"/>
        </p:xfrm>
        <a:graphic>
          <a:graphicData uri="http://schemas.openxmlformats.org/drawingml/2006/table">
            <a:tbl>
              <a:tblPr firstRow="1" bandRow="1">
                <a:tableStyleId>{5C22544A-7EE6-4342-B048-85BDC9FD1C3A}</a:tableStyleId>
              </a:tblPr>
              <a:tblGrid>
                <a:gridCol w="3931252">
                  <a:extLst>
                    <a:ext uri="{9D8B030D-6E8A-4147-A177-3AD203B41FA5}">
                      <a16:colId xmlns:a16="http://schemas.microsoft.com/office/drawing/2014/main" val="813006159"/>
                    </a:ext>
                  </a:extLst>
                </a:gridCol>
                <a:gridCol w="1965627">
                  <a:extLst>
                    <a:ext uri="{9D8B030D-6E8A-4147-A177-3AD203B41FA5}">
                      <a16:colId xmlns:a16="http://schemas.microsoft.com/office/drawing/2014/main" val="3109153395"/>
                    </a:ext>
                  </a:extLst>
                </a:gridCol>
                <a:gridCol w="1965627">
                  <a:extLst>
                    <a:ext uri="{9D8B030D-6E8A-4147-A177-3AD203B41FA5}">
                      <a16:colId xmlns:a16="http://schemas.microsoft.com/office/drawing/2014/main" val="3644164153"/>
                    </a:ext>
                  </a:extLst>
                </a:gridCol>
                <a:gridCol w="3931252">
                  <a:extLst>
                    <a:ext uri="{9D8B030D-6E8A-4147-A177-3AD203B41FA5}">
                      <a16:colId xmlns:a16="http://schemas.microsoft.com/office/drawing/2014/main" val="777100467"/>
                    </a:ext>
                  </a:extLst>
                </a:gridCol>
              </a:tblGrid>
              <a:tr h="1059110">
                <a:tc>
                  <a:txBody>
                    <a:bodyPr/>
                    <a:lstStyle/>
                    <a:p>
                      <a:pPr algn="ctr"/>
                      <a:r>
                        <a:rPr lang="de-DE" b="0" dirty="0">
                          <a:solidFill>
                            <a:srgbClr val="354155"/>
                          </a:solidFill>
                          <a:latin typeface="Montserrat" panose="00000500000000000000" pitchFamily="2" charset="0"/>
                        </a:rPr>
                        <a:t>… ist unvoreingenommen</a:t>
                      </a:r>
                      <a:endParaRPr lang="en-US" b="0" dirty="0">
                        <a:solidFill>
                          <a:srgbClr val="354155"/>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latinLnBrk="0" hangingPunct="1"/>
                      <a:r>
                        <a:rPr lang="de-DE" sz="1800" b="0" kern="1200" dirty="0">
                          <a:solidFill>
                            <a:srgbClr val="354155"/>
                          </a:solidFill>
                          <a:latin typeface="Montserrat" panose="00000500000000000000" pitchFamily="2" charset="0"/>
                          <a:ea typeface="+mn-ea"/>
                          <a:cs typeface="+mn-cs"/>
                        </a:rPr>
                        <a:t>… hat </a:t>
                      </a:r>
                      <a:br>
                        <a:rPr lang="de-DE" sz="1800" b="0" kern="1200" dirty="0">
                          <a:solidFill>
                            <a:srgbClr val="354155"/>
                          </a:solidFill>
                          <a:latin typeface="Montserrat" panose="00000500000000000000" pitchFamily="2" charset="0"/>
                          <a:ea typeface="+mn-ea"/>
                          <a:cs typeface="+mn-cs"/>
                        </a:rPr>
                      </a:br>
                      <a:r>
                        <a:rPr lang="de-DE" sz="1800" b="0" kern="1200" dirty="0">
                          <a:solidFill>
                            <a:srgbClr val="354155"/>
                          </a:solidFill>
                          <a:latin typeface="Montserrat" panose="00000500000000000000" pitchFamily="2" charset="0"/>
                          <a:ea typeface="+mn-ea"/>
                          <a:cs typeface="+mn-cs"/>
                        </a:rPr>
                        <a:t>gute Absichten</a:t>
                      </a:r>
                      <a:endParaRPr lang="en-US" sz="1800" b="0" kern="1200" dirty="0">
                        <a:solidFill>
                          <a:srgbClr val="354155"/>
                        </a:solidFill>
                        <a:latin typeface="Montserrat" panose="00000500000000000000" pitchFamily="2"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de-DE" sz="1800" b="0" kern="1200" dirty="0">
                          <a:solidFill>
                            <a:srgbClr val="354155"/>
                          </a:solidFill>
                          <a:latin typeface="Montserrat" panose="00000500000000000000" pitchFamily="2" charset="0"/>
                          <a:ea typeface="+mn-ea"/>
                          <a:cs typeface="+mn-cs"/>
                        </a:rPr>
                        <a:t>… schützt </a:t>
                      </a:r>
                      <a:br>
                        <a:rPr lang="de-DE" sz="1800" b="0" kern="1200" dirty="0">
                          <a:solidFill>
                            <a:srgbClr val="354155"/>
                          </a:solidFill>
                          <a:latin typeface="Montserrat" panose="00000500000000000000" pitchFamily="2" charset="0"/>
                          <a:ea typeface="+mn-ea"/>
                          <a:cs typeface="+mn-cs"/>
                        </a:rPr>
                      </a:br>
                      <a:r>
                        <a:rPr lang="de-DE" sz="1800" b="0" kern="1200" dirty="0">
                          <a:solidFill>
                            <a:srgbClr val="354155"/>
                          </a:solidFill>
                          <a:latin typeface="Montserrat" panose="00000500000000000000" pitchFamily="2" charset="0"/>
                          <a:ea typeface="+mn-ea"/>
                          <a:cs typeface="+mn-cs"/>
                        </a:rPr>
                        <a:t>die Selbstachtung</a:t>
                      </a:r>
                      <a:endParaRPr lang="en-US" sz="1800" b="0" kern="1200" dirty="0">
                        <a:solidFill>
                          <a:srgbClr val="354155"/>
                        </a:solidFill>
                        <a:latin typeface="Montserrat" panose="00000500000000000000" pitchFamily="2"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562106"/>
                  </a:ext>
                </a:extLst>
              </a:tr>
              <a:tr h="1059110">
                <a:tc>
                  <a:txBody>
                    <a:bodyPr/>
                    <a:lstStyle/>
                    <a:p>
                      <a:pPr algn="ctr"/>
                      <a:endParaRPr lang="en-US" sz="1400" dirty="0">
                        <a:solidFill>
                          <a:srgbClr val="F2932F"/>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2932F"/>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2932F"/>
                        </a:solidFill>
                        <a:latin typeface="Montserrat"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139110"/>
                  </a:ext>
                </a:extLst>
              </a:tr>
              <a:tr h="1059110">
                <a:tc gridSpan="2">
                  <a:txBody>
                    <a:bodyPr/>
                    <a:lstStyle/>
                    <a:p>
                      <a:pPr algn="ctr"/>
                      <a:r>
                        <a:rPr lang="de-DE" sz="1800" b="0" kern="1200" dirty="0">
                          <a:solidFill>
                            <a:srgbClr val="354155"/>
                          </a:solidFill>
                          <a:latin typeface="Montserrat" panose="00000500000000000000" pitchFamily="2" charset="0"/>
                          <a:ea typeface="+mn-ea"/>
                          <a:cs typeface="+mn-cs"/>
                        </a:rPr>
                        <a:t>                             … ist überzeugend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r>
                        <a:rPr lang="de-DE" sz="1800" b="0" kern="1200" dirty="0">
                          <a:solidFill>
                            <a:srgbClr val="354155"/>
                          </a:solidFill>
                          <a:latin typeface="Montserrat" panose="00000500000000000000" pitchFamily="2" charset="0"/>
                          <a:ea typeface="+mn-ea"/>
                          <a:cs typeface="+mn-cs"/>
                        </a:rPr>
                        <a:t>… hört zu</a:t>
                      </a:r>
                      <a:endParaRPr lang="en-US" sz="1800" b="0" kern="1200" dirty="0">
                        <a:solidFill>
                          <a:srgbClr val="354155"/>
                        </a:solidFill>
                        <a:latin typeface="Montserrat" panose="00000500000000000000" pitchFamily="2"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a:solidFill>
                            <a:srgbClr val="354155"/>
                          </a:solidFill>
                          <a:latin typeface="Montserrat" panose="00000500000000000000" pitchFamily="2" charset="0"/>
                          <a:ea typeface="+mn-ea"/>
                          <a:cs typeface="+mn-cs"/>
                        </a:rPr>
                        <a:t>                 … hört zu</a:t>
                      </a:r>
                      <a:endParaRPr lang="en-US" sz="1800" b="0" kern="1200" dirty="0">
                        <a:solidFill>
                          <a:srgbClr val="354155"/>
                        </a:solidFill>
                        <a:latin typeface="Montserrat" panose="00000500000000000000" pitchFamily="2"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kern="1200" dirty="0">
                        <a:solidFill>
                          <a:srgbClr val="F2932F"/>
                        </a:solidFill>
                        <a:latin typeface="Montserrat" panose="00000500000000000000" pitchFamily="2"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774741"/>
                  </a:ext>
                </a:extLst>
              </a:tr>
              <a:tr h="1059110">
                <a:tc gridSpan="2">
                  <a:txBody>
                    <a:bodyPr/>
                    <a:lstStyle/>
                    <a:p>
                      <a:pPr marL="0" algn="ctr" defTabSz="914400" rtl="0" eaLnBrk="1" latinLnBrk="0" hangingPunct="1"/>
                      <a:endParaRPr lang="en-US" sz="1800" b="0" kern="1200" dirty="0">
                        <a:solidFill>
                          <a:srgbClr val="354155"/>
                        </a:solidFill>
                        <a:latin typeface="Montserrat" panose="00000500000000000000" pitchFamily="2"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algn="ctr" defTabSz="914400" rtl="0" eaLnBrk="1" latinLnBrk="0" hangingPunct="1"/>
                      <a:endParaRPr lang="en-US" sz="1800" b="0" kern="1200" dirty="0">
                        <a:solidFill>
                          <a:srgbClr val="354155"/>
                        </a:solidFill>
                        <a:latin typeface="Montserrat" panose="00000500000000000000" pitchFamily="2"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2857421"/>
                  </a:ext>
                </a:extLst>
              </a:tr>
            </a:tbl>
          </a:graphicData>
        </a:graphic>
      </p:graphicFrame>
      <p:sp>
        <p:nvSpPr>
          <p:cNvPr id="4" name="Title 1">
            <a:extLst>
              <a:ext uri="{FF2B5EF4-FFF2-40B4-BE49-F238E27FC236}">
                <a16:creationId xmlns:a16="http://schemas.microsoft.com/office/drawing/2014/main" id="{8939D223-8E96-4C24-80DC-5202F3BFEC6E}"/>
              </a:ext>
            </a:extLst>
          </p:cNvPr>
          <p:cNvSpPr txBox="1">
            <a:spLocks/>
          </p:cNvSpPr>
          <p:nvPr/>
        </p:nvSpPr>
        <p:spPr>
          <a:xfrm>
            <a:off x="594026" y="665877"/>
            <a:ext cx="11326546"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Fairness …			   			      zeigt Respekt</a:t>
            </a:r>
          </a:p>
          <a:p>
            <a:pPr fontAlgn="auto">
              <a:spcAft>
                <a:spcPts val="0"/>
              </a:spcAft>
              <a:defRPr/>
            </a:pPr>
            <a:endParaRPr lang="en-US" dirty="0">
              <a:solidFill>
                <a:srgbClr val="F2932F"/>
              </a:solidFill>
              <a:latin typeface="Calibri Light" panose="020F0302020204030204"/>
            </a:endParaRPr>
          </a:p>
        </p:txBody>
      </p:sp>
      <p:sp>
        <p:nvSpPr>
          <p:cNvPr id="5" name="Rectangle: Rounded Corners 4">
            <a:extLst>
              <a:ext uri="{FF2B5EF4-FFF2-40B4-BE49-F238E27FC236}">
                <a16:creationId xmlns:a16="http://schemas.microsoft.com/office/drawing/2014/main" id="{65DD39E2-F923-4541-9E91-10663A1F8DA5}"/>
              </a:ext>
            </a:extLst>
          </p:cNvPr>
          <p:cNvSpPr/>
          <p:nvPr/>
        </p:nvSpPr>
        <p:spPr>
          <a:xfrm>
            <a:off x="898841" y="2969502"/>
            <a:ext cx="2671876" cy="986108"/>
          </a:xfrm>
          <a:custGeom>
            <a:avLst/>
            <a:gdLst>
              <a:gd name="connsiteX0" fmla="*/ 0 w 2671876"/>
              <a:gd name="connsiteY0" fmla="*/ 164355 h 986108"/>
              <a:gd name="connsiteX1" fmla="*/ 164355 w 2671876"/>
              <a:gd name="connsiteY1" fmla="*/ 0 h 986108"/>
              <a:gd name="connsiteX2" fmla="*/ 797010 w 2671876"/>
              <a:gd name="connsiteY2" fmla="*/ 0 h 986108"/>
              <a:gd name="connsiteX3" fmla="*/ 1335938 w 2671876"/>
              <a:gd name="connsiteY3" fmla="*/ 0 h 986108"/>
              <a:gd name="connsiteX4" fmla="*/ 1874866 w 2671876"/>
              <a:gd name="connsiteY4" fmla="*/ 0 h 986108"/>
              <a:gd name="connsiteX5" fmla="*/ 2507521 w 2671876"/>
              <a:gd name="connsiteY5" fmla="*/ 0 h 986108"/>
              <a:gd name="connsiteX6" fmla="*/ 2671876 w 2671876"/>
              <a:gd name="connsiteY6" fmla="*/ 164355 h 986108"/>
              <a:gd name="connsiteX7" fmla="*/ 2671876 w 2671876"/>
              <a:gd name="connsiteY7" fmla="*/ 821753 h 986108"/>
              <a:gd name="connsiteX8" fmla="*/ 2507521 w 2671876"/>
              <a:gd name="connsiteY8" fmla="*/ 986108 h 986108"/>
              <a:gd name="connsiteX9" fmla="*/ 1898298 w 2671876"/>
              <a:gd name="connsiteY9" fmla="*/ 986108 h 986108"/>
              <a:gd name="connsiteX10" fmla="*/ 1312506 w 2671876"/>
              <a:gd name="connsiteY10" fmla="*/ 986108 h 986108"/>
              <a:gd name="connsiteX11" fmla="*/ 773578 w 2671876"/>
              <a:gd name="connsiteY11" fmla="*/ 986108 h 986108"/>
              <a:gd name="connsiteX12" fmla="*/ 164355 w 2671876"/>
              <a:gd name="connsiteY12" fmla="*/ 986108 h 986108"/>
              <a:gd name="connsiteX13" fmla="*/ 0 w 2671876"/>
              <a:gd name="connsiteY13" fmla="*/ 821753 h 986108"/>
              <a:gd name="connsiteX14" fmla="*/ 0 w 2671876"/>
              <a:gd name="connsiteY14" fmla="*/ 164355 h 98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876" h="986108" fill="none" extrusionOk="0">
                <a:moveTo>
                  <a:pt x="0" y="164355"/>
                </a:moveTo>
                <a:cubicBezTo>
                  <a:pt x="-1229" y="68136"/>
                  <a:pt x="62584" y="16081"/>
                  <a:pt x="164355" y="0"/>
                </a:cubicBezTo>
                <a:cubicBezTo>
                  <a:pt x="455837" y="-22224"/>
                  <a:pt x="489670" y="292"/>
                  <a:pt x="797010" y="0"/>
                </a:cubicBezTo>
                <a:cubicBezTo>
                  <a:pt x="1104350" y="-292"/>
                  <a:pt x="1183959" y="-20444"/>
                  <a:pt x="1335938" y="0"/>
                </a:cubicBezTo>
                <a:cubicBezTo>
                  <a:pt x="1487917" y="20444"/>
                  <a:pt x="1716761" y="17852"/>
                  <a:pt x="1874866" y="0"/>
                </a:cubicBezTo>
                <a:cubicBezTo>
                  <a:pt x="2032971" y="-17852"/>
                  <a:pt x="2270631" y="16991"/>
                  <a:pt x="2507521" y="0"/>
                </a:cubicBezTo>
                <a:cubicBezTo>
                  <a:pt x="2598582" y="9660"/>
                  <a:pt x="2656082" y="80019"/>
                  <a:pt x="2671876" y="164355"/>
                </a:cubicBezTo>
                <a:cubicBezTo>
                  <a:pt x="2691357" y="438996"/>
                  <a:pt x="2653658" y="564633"/>
                  <a:pt x="2671876" y="821753"/>
                </a:cubicBezTo>
                <a:cubicBezTo>
                  <a:pt x="2664652" y="918060"/>
                  <a:pt x="2614366" y="990381"/>
                  <a:pt x="2507521" y="986108"/>
                </a:cubicBezTo>
                <a:cubicBezTo>
                  <a:pt x="2316272" y="1005119"/>
                  <a:pt x="2107626" y="978679"/>
                  <a:pt x="1898298" y="986108"/>
                </a:cubicBezTo>
                <a:cubicBezTo>
                  <a:pt x="1688970" y="993537"/>
                  <a:pt x="1572221" y="960646"/>
                  <a:pt x="1312506" y="986108"/>
                </a:cubicBezTo>
                <a:cubicBezTo>
                  <a:pt x="1052791" y="1011570"/>
                  <a:pt x="904447" y="983096"/>
                  <a:pt x="773578" y="986108"/>
                </a:cubicBezTo>
                <a:cubicBezTo>
                  <a:pt x="642709" y="989120"/>
                  <a:pt x="339304" y="974563"/>
                  <a:pt x="164355" y="986108"/>
                </a:cubicBezTo>
                <a:cubicBezTo>
                  <a:pt x="55452" y="996647"/>
                  <a:pt x="17835" y="910864"/>
                  <a:pt x="0" y="821753"/>
                </a:cubicBezTo>
                <a:cubicBezTo>
                  <a:pt x="6808" y="648008"/>
                  <a:pt x="6362" y="449330"/>
                  <a:pt x="0" y="164355"/>
                </a:cubicBezTo>
                <a:close/>
              </a:path>
              <a:path w="2671876" h="986108" stroke="0" extrusionOk="0">
                <a:moveTo>
                  <a:pt x="0" y="164355"/>
                </a:moveTo>
                <a:cubicBezTo>
                  <a:pt x="-15826" y="81109"/>
                  <a:pt x="77408" y="-1535"/>
                  <a:pt x="164355" y="0"/>
                </a:cubicBezTo>
                <a:cubicBezTo>
                  <a:pt x="294228" y="-22719"/>
                  <a:pt x="509690" y="-5405"/>
                  <a:pt x="703283" y="0"/>
                </a:cubicBezTo>
                <a:cubicBezTo>
                  <a:pt x="896876" y="5405"/>
                  <a:pt x="1022252" y="-24465"/>
                  <a:pt x="1312506" y="0"/>
                </a:cubicBezTo>
                <a:cubicBezTo>
                  <a:pt x="1602760" y="24465"/>
                  <a:pt x="1599974" y="-16226"/>
                  <a:pt x="1874866" y="0"/>
                </a:cubicBezTo>
                <a:cubicBezTo>
                  <a:pt x="2149758" y="16226"/>
                  <a:pt x="2268347" y="18466"/>
                  <a:pt x="2507521" y="0"/>
                </a:cubicBezTo>
                <a:cubicBezTo>
                  <a:pt x="2596036" y="518"/>
                  <a:pt x="2657966" y="81786"/>
                  <a:pt x="2671876" y="164355"/>
                </a:cubicBezTo>
                <a:cubicBezTo>
                  <a:pt x="2666994" y="397532"/>
                  <a:pt x="2641484" y="592033"/>
                  <a:pt x="2671876" y="821753"/>
                </a:cubicBezTo>
                <a:cubicBezTo>
                  <a:pt x="2669696" y="901461"/>
                  <a:pt x="2610726" y="1001698"/>
                  <a:pt x="2507521" y="986108"/>
                </a:cubicBezTo>
                <a:cubicBezTo>
                  <a:pt x="2373632" y="1004495"/>
                  <a:pt x="2175497" y="1004349"/>
                  <a:pt x="1898298" y="986108"/>
                </a:cubicBezTo>
                <a:cubicBezTo>
                  <a:pt x="1621099" y="967867"/>
                  <a:pt x="1409546" y="1003618"/>
                  <a:pt x="1265643" y="986108"/>
                </a:cubicBezTo>
                <a:cubicBezTo>
                  <a:pt x="1121741" y="968598"/>
                  <a:pt x="920294" y="966047"/>
                  <a:pt x="726715" y="986108"/>
                </a:cubicBezTo>
                <a:cubicBezTo>
                  <a:pt x="533136" y="1006169"/>
                  <a:pt x="333684" y="1000707"/>
                  <a:pt x="164355" y="986108"/>
                </a:cubicBezTo>
                <a:cubicBezTo>
                  <a:pt x="62298" y="971187"/>
                  <a:pt x="9758" y="926275"/>
                  <a:pt x="0" y="821753"/>
                </a:cubicBezTo>
                <a:cubicBezTo>
                  <a:pt x="29299" y="578602"/>
                  <a:pt x="-8882" y="382277"/>
                  <a:pt x="0" y="164355"/>
                </a:cubicBezTo>
                <a:close/>
              </a:path>
            </a:pathLst>
          </a:custGeom>
          <a:solidFill>
            <a:schemeClr val="bg1"/>
          </a:solidFill>
          <a:ln w="15875" cmpd="sng">
            <a:solidFill>
              <a:srgbClr val="354155"/>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Menschen unabhängig von ihrer (sozialen) Identität behandeln</a:t>
            </a:r>
            <a:endParaRPr lang="en-US" sz="1600" dirty="0">
              <a:solidFill>
                <a:prstClr val="black"/>
              </a:solidFill>
              <a:latin typeface="Montserrat" panose="00000500000000000000" pitchFamily="2" charset="0"/>
              <a:cs typeface="Arial" panose="020B0604020202020204" pitchFamily="34" charset="0"/>
            </a:endParaRPr>
          </a:p>
        </p:txBody>
      </p:sp>
      <p:sp>
        <p:nvSpPr>
          <p:cNvPr id="6" name="Rectangle: Rounded Corners 5">
            <a:extLst>
              <a:ext uri="{FF2B5EF4-FFF2-40B4-BE49-F238E27FC236}">
                <a16:creationId xmlns:a16="http://schemas.microsoft.com/office/drawing/2014/main" id="{B5BCA9EA-7399-44FB-97AB-D46CEC88B63D}"/>
              </a:ext>
            </a:extLst>
          </p:cNvPr>
          <p:cNvSpPr/>
          <p:nvPr/>
        </p:nvSpPr>
        <p:spPr>
          <a:xfrm>
            <a:off x="5119910" y="2969502"/>
            <a:ext cx="2671876" cy="986108"/>
          </a:xfrm>
          <a:custGeom>
            <a:avLst/>
            <a:gdLst>
              <a:gd name="connsiteX0" fmla="*/ 0 w 2671876"/>
              <a:gd name="connsiteY0" fmla="*/ 164355 h 986108"/>
              <a:gd name="connsiteX1" fmla="*/ 164355 w 2671876"/>
              <a:gd name="connsiteY1" fmla="*/ 0 h 986108"/>
              <a:gd name="connsiteX2" fmla="*/ 797010 w 2671876"/>
              <a:gd name="connsiteY2" fmla="*/ 0 h 986108"/>
              <a:gd name="connsiteX3" fmla="*/ 1335938 w 2671876"/>
              <a:gd name="connsiteY3" fmla="*/ 0 h 986108"/>
              <a:gd name="connsiteX4" fmla="*/ 1874866 w 2671876"/>
              <a:gd name="connsiteY4" fmla="*/ 0 h 986108"/>
              <a:gd name="connsiteX5" fmla="*/ 2507521 w 2671876"/>
              <a:gd name="connsiteY5" fmla="*/ 0 h 986108"/>
              <a:gd name="connsiteX6" fmla="*/ 2671876 w 2671876"/>
              <a:gd name="connsiteY6" fmla="*/ 164355 h 986108"/>
              <a:gd name="connsiteX7" fmla="*/ 2671876 w 2671876"/>
              <a:gd name="connsiteY7" fmla="*/ 821753 h 986108"/>
              <a:gd name="connsiteX8" fmla="*/ 2507521 w 2671876"/>
              <a:gd name="connsiteY8" fmla="*/ 986108 h 986108"/>
              <a:gd name="connsiteX9" fmla="*/ 1898298 w 2671876"/>
              <a:gd name="connsiteY9" fmla="*/ 986108 h 986108"/>
              <a:gd name="connsiteX10" fmla="*/ 1312506 w 2671876"/>
              <a:gd name="connsiteY10" fmla="*/ 986108 h 986108"/>
              <a:gd name="connsiteX11" fmla="*/ 773578 w 2671876"/>
              <a:gd name="connsiteY11" fmla="*/ 986108 h 986108"/>
              <a:gd name="connsiteX12" fmla="*/ 164355 w 2671876"/>
              <a:gd name="connsiteY12" fmla="*/ 986108 h 986108"/>
              <a:gd name="connsiteX13" fmla="*/ 0 w 2671876"/>
              <a:gd name="connsiteY13" fmla="*/ 821753 h 986108"/>
              <a:gd name="connsiteX14" fmla="*/ 0 w 2671876"/>
              <a:gd name="connsiteY14" fmla="*/ 164355 h 98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876" h="986108" fill="none" extrusionOk="0">
                <a:moveTo>
                  <a:pt x="0" y="164355"/>
                </a:moveTo>
                <a:cubicBezTo>
                  <a:pt x="-1229" y="68136"/>
                  <a:pt x="62584" y="16081"/>
                  <a:pt x="164355" y="0"/>
                </a:cubicBezTo>
                <a:cubicBezTo>
                  <a:pt x="455837" y="-22224"/>
                  <a:pt x="489670" y="292"/>
                  <a:pt x="797010" y="0"/>
                </a:cubicBezTo>
                <a:cubicBezTo>
                  <a:pt x="1104350" y="-292"/>
                  <a:pt x="1183959" y="-20444"/>
                  <a:pt x="1335938" y="0"/>
                </a:cubicBezTo>
                <a:cubicBezTo>
                  <a:pt x="1487917" y="20444"/>
                  <a:pt x="1716761" y="17852"/>
                  <a:pt x="1874866" y="0"/>
                </a:cubicBezTo>
                <a:cubicBezTo>
                  <a:pt x="2032971" y="-17852"/>
                  <a:pt x="2270631" y="16991"/>
                  <a:pt x="2507521" y="0"/>
                </a:cubicBezTo>
                <a:cubicBezTo>
                  <a:pt x="2598582" y="9660"/>
                  <a:pt x="2656082" y="80019"/>
                  <a:pt x="2671876" y="164355"/>
                </a:cubicBezTo>
                <a:cubicBezTo>
                  <a:pt x="2691357" y="438996"/>
                  <a:pt x="2653658" y="564633"/>
                  <a:pt x="2671876" y="821753"/>
                </a:cubicBezTo>
                <a:cubicBezTo>
                  <a:pt x="2664652" y="918060"/>
                  <a:pt x="2614366" y="990381"/>
                  <a:pt x="2507521" y="986108"/>
                </a:cubicBezTo>
                <a:cubicBezTo>
                  <a:pt x="2316272" y="1005119"/>
                  <a:pt x="2107626" y="978679"/>
                  <a:pt x="1898298" y="986108"/>
                </a:cubicBezTo>
                <a:cubicBezTo>
                  <a:pt x="1688970" y="993537"/>
                  <a:pt x="1572221" y="960646"/>
                  <a:pt x="1312506" y="986108"/>
                </a:cubicBezTo>
                <a:cubicBezTo>
                  <a:pt x="1052791" y="1011570"/>
                  <a:pt x="904447" y="983096"/>
                  <a:pt x="773578" y="986108"/>
                </a:cubicBezTo>
                <a:cubicBezTo>
                  <a:pt x="642709" y="989120"/>
                  <a:pt x="339304" y="974563"/>
                  <a:pt x="164355" y="986108"/>
                </a:cubicBezTo>
                <a:cubicBezTo>
                  <a:pt x="55452" y="996647"/>
                  <a:pt x="17835" y="910864"/>
                  <a:pt x="0" y="821753"/>
                </a:cubicBezTo>
                <a:cubicBezTo>
                  <a:pt x="6808" y="648008"/>
                  <a:pt x="6362" y="449330"/>
                  <a:pt x="0" y="164355"/>
                </a:cubicBezTo>
                <a:close/>
              </a:path>
              <a:path w="2671876" h="986108" stroke="0" extrusionOk="0">
                <a:moveTo>
                  <a:pt x="0" y="164355"/>
                </a:moveTo>
                <a:cubicBezTo>
                  <a:pt x="-15826" y="81109"/>
                  <a:pt x="77408" y="-1535"/>
                  <a:pt x="164355" y="0"/>
                </a:cubicBezTo>
                <a:cubicBezTo>
                  <a:pt x="294228" y="-22719"/>
                  <a:pt x="509690" y="-5405"/>
                  <a:pt x="703283" y="0"/>
                </a:cubicBezTo>
                <a:cubicBezTo>
                  <a:pt x="896876" y="5405"/>
                  <a:pt x="1022252" y="-24465"/>
                  <a:pt x="1312506" y="0"/>
                </a:cubicBezTo>
                <a:cubicBezTo>
                  <a:pt x="1602760" y="24465"/>
                  <a:pt x="1599974" y="-16226"/>
                  <a:pt x="1874866" y="0"/>
                </a:cubicBezTo>
                <a:cubicBezTo>
                  <a:pt x="2149758" y="16226"/>
                  <a:pt x="2268347" y="18466"/>
                  <a:pt x="2507521" y="0"/>
                </a:cubicBezTo>
                <a:cubicBezTo>
                  <a:pt x="2596036" y="518"/>
                  <a:pt x="2657966" y="81786"/>
                  <a:pt x="2671876" y="164355"/>
                </a:cubicBezTo>
                <a:cubicBezTo>
                  <a:pt x="2666994" y="397532"/>
                  <a:pt x="2641484" y="592033"/>
                  <a:pt x="2671876" y="821753"/>
                </a:cubicBezTo>
                <a:cubicBezTo>
                  <a:pt x="2669696" y="901461"/>
                  <a:pt x="2610726" y="1001698"/>
                  <a:pt x="2507521" y="986108"/>
                </a:cubicBezTo>
                <a:cubicBezTo>
                  <a:pt x="2373632" y="1004495"/>
                  <a:pt x="2175497" y="1004349"/>
                  <a:pt x="1898298" y="986108"/>
                </a:cubicBezTo>
                <a:cubicBezTo>
                  <a:pt x="1621099" y="967867"/>
                  <a:pt x="1409546" y="1003618"/>
                  <a:pt x="1265643" y="986108"/>
                </a:cubicBezTo>
                <a:cubicBezTo>
                  <a:pt x="1121741" y="968598"/>
                  <a:pt x="920294" y="966047"/>
                  <a:pt x="726715" y="986108"/>
                </a:cubicBezTo>
                <a:cubicBezTo>
                  <a:pt x="533136" y="1006169"/>
                  <a:pt x="333684" y="1000707"/>
                  <a:pt x="164355" y="986108"/>
                </a:cubicBezTo>
                <a:cubicBezTo>
                  <a:pt x="62298" y="971187"/>
                  <a:pt x="9758" y="926275"/>
                  <a:pt x="0" y="821753"/>
                </a:cubicBezTo>
                <a:cubicBezTo>
                  <a:pt x="29299" y="578602"/>
                  <a:pt x="-8882" y="382277"/>
                  <a:pt x="0" y="164355"/>
                </a:cubicBezTo>
                <a:close/>
              </a:path>
            </a:pathLst>
          </a:custGeom>
          <a:solidFill>
            <a:schemeClr val="bg1"/>
          </a:solidFill>
          <a:ln w="15875" cmpd="sng">
            <a:solidFill>
              <a:srgbClr val="354155"/>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Wohlwollende Motive zeigen</a:t>
            </a:r>
            <a:endParaRPr lang="en-US" sz="1600" dirty="0">
              <a:solidFill>
                <a:prstClr val="black"/>
              </a:solidFill>
              <a:latin typeface="Montserrat" panose="00000500000000000000" pitchFamily="2" charset="0"/>
              <a:cs typeface="Arial" panose="020B0604020202020204" pitchFamily="34" charset="0"/>
            </a:endParaRPr>
          </a:p>
        </p:txBody>
      </p:sp>
      <p:sp>
        <p:nvSpPr>
          <p:cNvPr id="7" name="Rectangle: Rounded Corners 6">
            <a:extLst>
              <a:ext uri="{FF2B5EF4-FFF2-40B4-BE49-F238E27FC236}">
                <a16:creationId xmlns:a16="http://schemas.microsoft.com/office/drawing/2014/main" id="{62130EA9-2F80-4194-8A19-ABFC3234837A}"/>
              </a:ext>
            </a:extLst>
          </p:cNvPr>
          <p:cNvSpPr/>
          <p:nvPr/>
        </p:nvSpPr>
        <p:spPr>
          <a:xfrm>
            <a:off x="8852680" y="2929915"/>
            <a:ext cx="2671876" cy="986108"/>
          </a:xfrm>
          <a:custGeom>
            <a:avLst/>
            <a:gdLst>
              <a:gd name="connsiteX0" fmla="*/ 0 w 2671876"/>
              <a:gd name="connsiteY0" fmla="*/ 164355 h 986108"/>
              <a:gd name="connsiteX1" fmla="*/ 164355 w 2671876"/>
              <a:gd name="connsiteY1" fmla="*/ 0 h 986108"/>
              <a:gd name="connsiteX2" fmla="*/ 797010 w 2671876"/>
              <a:gd name="connsiteY2" fmla="*/ 0 h 986108"/>
              <a:gd name="connsiteX3" fmla="*/ 1335938 w 2671876"/>
              <a:gd name="connsiteY3" fmla="*/ 0 h 986108"/>
              <a:gd name="connsiteX4" fmla="*/ 1874866 w 2671876"/>
              <a:gd name="connsiteY4" fmla="*/ 0 h 986108"/>
              <a:gd name="connsiteX5" fmla="*/ 2507521 w 2671876"/>
              <a:gd name="connsiteY5" fmla="*/ 0 h 986108"/>
              <a:gd name="connsiteX6" fmla="*/ 2671876 w 2671876"/>
              <a:gd name="connsiteY6" fmla="*/ 164355 h 986108"/>
              <a:gd name="connsiteX7" fmla="*/ 2671876 w 2671876"/>
              <a:gd name="connsiteY7" fmla="*/ 821753 h 986108"/>
              <a:gd name="connsiteX8" fmla="*/ 2507521 w 2671876"/>
              <a:gd name="connsiteY8" fmla="*/ 986108 h 986108"/>
              <a:gd name="connsiteX9" fmla="*/ 1898298 w 2671876"/>
              <a:gd name="connsiteY9" fmla="*/ 986108 h 986108"/>
              <a:gd name="connsiteX10" fmla="*/ 1312506 w 2671876"/>
              <a:gd name="connsiteY10" fmla="*/ 986108 h 986108"/>
              <a:gd name="connsiteX11" fmla="*/ 773578 w 2671876"/>
              <a:gd name="connsiteY11" fmla="*/ 986108 h 986108"/>
              <a:gd name="connsiteX12" fmla="*/ 164355 w 2671876"/>
              <a:gd name="connsiteY12" fmla="*/ 986108 h 986108"/>
              <a:gd name="connsiteX13" fmla="*/ 0 w 2671876"/>
              <a:gd name="connsiteY13" fmla="*/ 821753 h 986108"/>
              <a:gd name="connsiteX14" fmla="*/ 0 w 2671876"/>
              <a:gd name="connsiteY14" fmla="*/ 164355 h 98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876" h="986108" fill="none" extrusionOk="0">
                <a:moveTo>
                  <a:pt x="0" y="164355"/>
                </a:moveTo>
                <a:cubicBezTo>
                  <a:pt x="-1229" y="68136"/>
                  <a:pt x="62584" y="16081"/>
                  <a:pt x="164355" y="0"/>
                </a:cubicBezTo>
                <a:cubicBezTo>
                  <a:pt x="455837" y="-22224"/>
                  <a:pt x="489670" y="292"/>
                  <a:pt x="797010" y="0"/>
                </a:cubicBezTo>
                <a:cubicBezTo>
                  <a:pt x="1104350" y="-292"/>
                  <a:pt x="1183959" y="-20444"/>
                  <a:pt x="1335938" y="0"/>
                </a:cubicBezTo>
                <a:cubicBezTo>
                  <a:pt x="1487917" y="20444"/>
                  <a:pt x="1716761" y="17852"/>
                  <a:pt x="1874866" y="0"/>
                </a:cubicBezTo>
                <a:cubicBezTo>
                  <a:pt x="2032971" y="-17852"/>
                  <a:pt x="2270631" y="16991"/>
                  <a:pt x="2507521" y="0"/>
                </a:cubicBezTo>
                <a:cubicBezTo>
                  <a:pt x="2598582" y="9660"/>
                  <a:pt x="2656082" y="80019"/>
                  <a:pt x="2671876" y="164355"/>
                </a:cubicBezTo>
                <a:cubicBezTo>
                  <a:pt x="2691357" y="438996"/>
                  <a:pt x="2653658" y="564633"/>
                  <a:pt x="2671876" y="821753"/>
                </a:cubicBezTo>
                <a:cubicBezTo>
                  <a:pt x="2664652" y="918060"/>
                  <a:pt x="2614366" y="990381"/>
                  <a:pt x="2507521" y="986108"/>
                </a:cubicBezTo>
                <a:cubicBezTo>
                  <a:pt x="2316272" y="1005119"/>
                  <a:pt x="2107626" y="978679"/>
                  <a:pt x="1898298" y="986108"/>
                </a:cubicBezTo>
                <a:cubicBezTo>
                  <a:pt x="1688970" y="993537"/>
                  <a:pt x="1572221" y="960646"/>
                  <a:pt x="1312506" y="986108"/>
                </a:cubicBezTo>
                <a:cubicBezTo>
                  <a:pt x="1052791" y="1011570"/>
                  <a:pt x="904447" y="983096"/>
                  <a:pt x="773578" y="986108"/>
                </a:cubicBezTo>
                <a:cubicBezTo>
                  <a:pt x="642709" y="989120"/>
                  <a:pt x="339304" y="974563"/>
                  <a:pt x="164355" y="986108"/>
                </a:cubicBezTo>
                <a:cubicBezTo>
                  <a:pt x="55452" y="996647"/>
                  <a:pt x="17835" y="910864"/>
                  <a:pt x="0" y="821753"/>
                </a:cubicBezTo>
                <a:cubicBezTo>
                  <a:pt x="6808" y="648008"/>
                  <a:pt x="6362" y="449330"/>
                  <a:pt x="0" y="164355"/>
                </a:cubicBezTo>
                <a:close/>
              </a:path>
              <a:path w="2671876" h="986108" stroke="0" extrusionOk="0">
                <a:moveTo>
                  <a:pt x="0" y="164355"/>
                </a:moveTo>
                <a:cubicBezTo>
                  <a:pt x="-15826" y="81109"/>
                  <a:pt x="77408" y="-1535"/>
                  <a:pt x="164355" y="0"/>
                </a:cubicBezTo>
                <a:cubicBezTo>
                  <a:pt x="294228" y="-22719"/>
                  <a:pt x="509690" y="-5405"/>
                  <a:pt x="703283" y="0"/>
                </a:cubicBezTo>
                <a:cubicBezTo>
                  <a:pt x="896876" y="5405"/>
                  <a:pt x="1022252" y="-24465"/>
                  <a:pt x="1312506" y="0"/>
                </a:cubicBezTo>
                <a:cubicBezTo>
                  <a:pt x="1602760" y="24465"/>
                  <a:pt x="1599974" y="-16226"/>
                  <a:pt x="1874866" y="0"/>
                </a:cubicBezTo>
                <a:cubicBezTo>
                  <a:pt x="2149758" y="16226"/>
                  <a:pt x="2268347" y="18466"/>
                  <a:pt x="2507521" y="0"/>
                </a:cubicBezTo>
                <a:cubicBezTo>
                  <a:pt x="2596036" y="518"/>
                  <a:pt x="2657966" y="81786"/>
                  <a:pt x="2671876" y="164355"/>
                </a:cubicBezTo>
                <a:cubicBezTo>
                  <a:pt x="2666994" y="397532"/>
                  <a:pt x="2641484" y="592033"/>
                  <a:pt x="2671876" y="821753"/>
                </a:cubicBezTo>
                <a:cubicBezTo>
                  <a:pt x="2669696" y="901461"/>
                  <a:pt x="2610726" y="1001698"/>
                  <a:pt x="2507521" y="986108"/>
                </a:cubicBezTo>
                <a:cubicBezTo>
                  <a:pt x="2373632" y="1004495"/>
                  <a:pt x="2175497" y="1004349"/>
                  <a:pt x="1898298" y="986108"/>
                </a:cubicBezTo>
                <a:cubicBezTo>
                  <a:pt x="1621099" y="967867"/>
                  <a:pt x="1409546" y="1003618"/>
                  <a:pt x="1265643" y="986108"/>
                </a:cubicBezTo>
                <a:cubicBezTo>
                  <a:pt x="1121741" y="968598"/>
                  <a:pt x="920294" y="966047"/>
                  <a:pt x="726715" y="986108"/>
                </a:cubicBezTo>
                <a:cubicBezTo>
                  <a:pt x="533136" y="1006169"/>
                  <a:pt x="333684" y="1000707"/>
                  <a:pt x="164355" y="986108"/>
                </a:cubicBezTo>
                <a:cubicBezTo>
                  <a:pt x="62298" y="971187"/>
                  <a:pt x="9758" y="926275"/>
                  <a:pt x="0" y="821753"/>
                </a:cubicBezTo>
                <a:cubicBezTo>
                  <a:pt x="29299" y="578602"/>
                  <a:pt x="-8882" y="382277"/>
                  <a:pt x="0" y="164355"/>
                </a:cubicBezTo>
                <a:close/>
              </a:path>
            </a:pathLst>
          </a:custGeom>
          <a:solidFill>
            <a:schemeClr val="bg1"/>
          </a:solidFill>
          <a:ln w="15875" cmpd="sng">
            <a:solidFill>
              <a:srgbClr val="354155"/>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Verhalten kritisieren, nicht Menschen</a:t>
            </a:r>
            <a:endParaRPr lang="en-US" sz="1600" dirty="0">
              <a:solidFill>
                <a:prstClr val="black"/>
              </a:solidFill>
              <a:latin typeface="Montserrat" panose="00000500000000000000" pitchFamily="2" charset="0"/>
              <a:cs typeface="Arial" panose="020B0604020202020204" pitchFamily="34" charset="0"/>
            </a:endParaRPr>
          </a:p>
        </p:txBody>
      </p:sp>
      <p:sp>
        <p:nvSpPr>
          <p:cNvPr id="8" name="Rectangle: Rounded Corners 7">
            <a:extLst>
              <a:ext uri="{FF2B5EF4-FFF2-40B4-BE49-F238E27FC236}">
                <a16:creationId xmlns:a16="http://schemas.microsoft.com/office/drawing/2014/main" id="{850B5CC6-A709-4F66-865B-B1FF7F69FAAB}"/>
              </a:ext>
            </a:extLst>
          </p:cNvPr>
          <p:cNvSpPr/>
          <p:nvPr/>
        </p:nvSpPr>
        <p:spPr>
          <a:xfrm>
            <a:off x="2862909" y="4944908"/>
            <a:ext cx="2671876" cy="986108"/>
          </a:xfrm>
          <a:custGeom>
            <a:avLst/>
            <a:gdLst>
              <a:gd name="connsiteX0" fmla="*/ 0 w 2671876"/>
              <a:gd name="connsiteY0" fmla="*/ 164355 h 986108"/>
              <a:gd name="connsiteX1" fmla="*/ 164355 w 2671876"/>
              <a:gd name="connsiteY1" fmla="*/ 0 h 986108"/>
              <a:gd name="connsiteX2" fmla="*/ 797010 w 2671876"/>
              <a:gd name="connsiteY2" fmla="*/ 0 h 986108"/>
              <a:gd name="connsiteX3" fmla="*/ 1335938 w 2671876"/>
              <a:gd name="connsiteY3" fmla="*/ 0 h 986108"/>
              <a:gd name="connsiteX4" fmla="*/ 1874866 w 2671876"/>
              <a:gd name="connsiteY4" fmla="*/ 0 h 986108"/>
              <a:gd name="connsiteX5" fmla="*/ 2507521 w 2671876"/>
              <a:gd name="connsiteY5" fmla="*/ 0 h 986108"/>
              <a:gd name="connsiteX6" fmla="*/ 2671876 w 2671876"/>
              <a:gd name="connsiteY6" fmla="*/ 164355 h 986108"/>
              <a:gd name="connsiteX7" fmla="*/ 2671876 w 2671876"/>
              <a:gd name="connsiteY7" fmla="*/ 821753 h 986108"/>
              <a:gd name="connsiteX8" fmla="*/ 2507521 w 2671876"/>
              <a:gd name="connsiteY8" fmla="*/ 986108 h 986108"/>
              <a:gd name="connsiteX9" fmla="*/ 1898298 w 2671876"/>
              <a:gd name="connsiteY9" fmla="*/ 986108 h 986108"/>
              <a:gd name="connsiteX10" fmla="*/ 1312506 w 2671876"/>
              <a:gd name="connsiteY10" fmla="*/ 986108 h 986108"/>
              <a:gd name="connsiteX11" fmla="*/ 773578 w 2671876"/>
              <a:gd name="connsiteY11" fmla="*/ 986108 h 986108"/>
              <a:gd name="connsiteX12" fmla="*/ 164355 w 2671876"/>
              <a:gd name="connsiteY12" fmla="*/ 986108 h 986108"/>
              <a:gd name="connsiteX13" fmla="*/ 0 w 2671876"/>
              <a:gd name="connsiteY13" fmla="*/ 821753 h 986108"/>
              <a:gd name="connsiteX14" fmla="*/ 0 w 2671876"/>
              <a:gd name="connsiteY14" fmla="*/ 164355 h 98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876" h="986108" fill="none" extrusionOk="0">
                <a:moveTo>
                  <a:pt x="0" y="164355"/>
                </a:moveTo>
                <a:cubicBezTo>
                  <a:pt x="-1229" y="68136"/>
                  <a:pt x="62584" y="16081"/>
                  <a:pt x="164355" y="0"/>
                </a:cubicBezTo>
                <a:cubicBezTo>
                  <a:pt x="455837" y="-22224"/>
                  <a:pt x="489670" y="292"/>
                  <a:pt x="797010" y="0"/>
                </a:cubicBezTo>
                <a:cubicBezTo>
                  <a:pt x="1104350" y="-292"/>
                  <a:pt x="1183959" y="-20444"/>
                  <a:pt x="1335938" y="0"/>
                </a:cubicBezTo>
                <a:cubicBezTo>
                  <a:pt x="1487917" y="20444"/>
                  <a:pt x="1716761" y="17852"/>
                  <a:pt x="1874866" y="0"/>
                </a:cubicBezTo>
                <a:cubicBezTo>
                  <a:pt x="2032971" y="-17852"/>
                  <a:pt x="2270631" y="16991"/>
                  <a:pt x="2507521" y="0"/>
                </a:cubicBezTo>
                <a:cubicBezTo>
                  <a:pt x="2598582" y="9660"/>
                  <a:pt x="2656082" y="80019"/>
                  <a:pt x="2671876" y="164355"/>
                </a:cubicBezTo>
                <a:cubicBezTo>
                  <a:pt x="2691357" y="438996"/>
                  <a:pt x="2653658" y="564633"/>
                  <a:pt x="2671876" y="821753"/>
                </a:cubicBezTo>
                <a:cubicBezTo>
                  <a:pt x="2664652" y="918060"/>
                  <a:pt x="2614366" y="990381"/>
                  <a:pt x="2507521" y="986108"/>
                </a:cubicBezTo>
                <a:cubicBezTo>
                  <a:pt x="2316272" y="1005119"/>
                  <a:pt x="2107626" y="978679"/>
                  <a:pt x="1898298" y="986108"/>
                </a:cubicBezTo>
                <a:cubicBezTo>
                  <a:pt x="1688970" y="993537"/>
                  <a:pt x="1572221" y="960646"/>
                  <a:pt x="1312506" y="986108"/>
                </a:cubicBezTo>
                <a:cubicBezTo>
                  <a:pt x="1052791" y="1011570"/>
                  <a:pt x="904447" y="983096"/>
                  <a:pt x="773578" y="986108"/>
                </a:cubicBezTo>
                <a:cubicBezTo>
                  <a:pt x="642709" y="989120"/>
                  <a:pt x="339304" y="974563"/>
                  <a:pt x="164355" y="986108"/>
                </a:cubicBezTo>
                <a:cubicBezTo>
                  <a:pt x="55452" y="996647"/>
                  <a:pt x="17835" y="910864"/>
                  <a:pt x="0" y="821753"/>
                </a:cubicBezTo>
                <a:cubicBezTo>
                  <a:pt x="6808" y="648008"/>
                  <a:pt x="6362" y="449330"/>
                  <a:pt x="0" y="164355"/>
                </a:cubicBezTo>
                <a:close/>
              </a:path>
              <a:path w="2671876" h="986108" stroke="0" extrusionOk="0">
                <a:moveTo>
                  <a:pt x="0" y="164355"/>
                </a:moveTo>
                <a:cubicBezTo>
                  <a:pt x="-15826" y="81109"/>
                  <a:pt x="77408" y="-1535"/>
                  <a:pt x="164355" y="0"/>
                </a:cubicBezTo>
                <a:cubicBezTo>
                  <a:pt x="294228" y="-22719"/>
                  <a:pt x="509690" y="-5405"/>
                  <a:pt x="703283" y="0"/>
                </a:cubicBezTo>
                <a:cubicBezTo>
                  <a:pt x="896876" y="5405"/>
                  <a:pt x="1022252" y="-24465"/>
                  <a:pt x="1312506" y="0"/>
                </a:cubicBezTo>
                <a:cubicBezTo>
                  <a:pt x="1602760" y="24465"/>
                  <a:pt x="1599974" y="-16226"/>
                  <a:pt x="1874866" y="0"/>
                </a:cubicBezTo>
                <a:cubicBezTo>
                  <a:pt x="2149758" y="16226"/>
                  <a:pt x="2268347" y="18466"/>
                  <a:pt x="2507521" y="0"/>
                </a:cubicBezTo>
                <a:cubicBezTo>
                  <a:pt x="2596036" y="518"/>
                  <a:pt x="2657966" y="81786"/>
                  <a:pt x="2671876" y="164355"/>
                </a:cubicBezTo>
                <a:cubicBezTo>
                  <a:pt x="2666994" y="397532"/>
                  <a:pt x="2641484" y="592033"/>
                  <a:pt x="2671876" y="821753"/>
                </a:cubicBezTo>
                <a:cubicBezTo>
                  <a:pt x="2669696" y="901461"/>
                  <a:pt x="2610726" y="1001698"/>
                  <a:pt x="2507521" y="986108"/>
                </a:cubicBezTo>
                <a:cubicBezTo>
                  <a:pt x="2373632" y="1004495"/>
                  <a:pt x="2175497" y="1004349"/>
                  <a:pt x="1898298" y="986108"/>
                </a:cubicBezTo>
                <a:cubicBezTo>
                  <a:pt x="1621099" y="967867"/>
                  <a:pt x="1409546" y="1003618"/>
                  <a:pt x="1265643" y="986108"/>
                </a:cubicBezTo>
                <a:cubicBezTo>
                  <a:pt x="1121741" y="968598"/>
                  <a:pt x="920294" y="966047"/>
                  <a:pt x="726715" y="986108"/>
                </a:cubicBezTo>
                <a:cubicBezTo>
                  <a:pt x="533136" y="1006169"/>
                  <a:pt x="333684" y="1000707"/>
                  <a:pt x="164355" y="986108"/>
                </a:cubicBezTo>
                <a:cubicBezTo>
                  <a:pt x="62298" y="971187"/>
                  <a:pt x="9758" y="926275"/>
                  <a:pt x="0" y="821753"/>
                </a:cubicBezTo>
                <a:cubicBezTo>
                  <a:pt x="29299" y="578602"/>
                  <a:pt x="-8882" y="382277"/>
                  <a:pt x="0" y="164355"/>
                </a:cubicBezTo>
                <a:close/>
              </a:path>
            </a:pathLst>
          </a:custGeom>
          <a:solidFill>
            <a:schemeClr val="bg1"/>
          </a:solidFill>
          <a:ln w="15875" cmpd="sng">
            <a:solidFill>
              <a:srgbClr val="354155"/>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Gute Argumente vorbringen</a:t>
            </a:r>
            <a:endParaRPr lang="en-US" sz="1600" dirty="0">
              <a:solidFill>
                <a:prstClr val="black"/>
              </a:solidFill>
              <a:latin typeface="Montserrat" panose="00000500000000000000" pitchFamily="2" charset="0"/>
              <a:cs typeface="Arial" panose="020B0604020202020204" pitchFamily="34" charset="0"/>
            </a:endParaRPr>
          </a:p>
        </p:txBody>
      </p:sp>
      <p:sp>
        <p:nvSpPr>
          <p:cNvPr id="9" name="Rectangle: Rounded Corners 8">
            <a:extLst>
              <a:ext uri="{FF2B5EF4-FFF2-40B4-BE49-F238E27FC236}">
                <a16:creationId xmlns:a16="http://schemas.microsoft.com/office/drawing/2014/main" id="{DB5D1C81-5F99-4C44-9B98-EB2AFC8E2927}"/>
              </a:ext>
            </a:extLst>
          </p:cNvPr>
          <p:cNvSpPr/>
          <p:nvPr/>
        </p:nvSpPr>
        <p:spPr>
          <a:xfrm>
            <a:off x="6503903" y="4944908"/>
            <a:ext cx="2671876" cy="986108"/>
          </a:xfrm>
          <a:custGeom>
            <a:avLst/>
            <a:gdLst>
              <a:gd name="connsiteX0" fmla="*/ 0 w 2671876"/>
              <a:gd name="connsiteY0" fmla="*/ 164355 h 986108"/>
              <a:gd name="connsiteX1" fmla="*/ 164355 w 2671876"/>
              <a:gd name="connsiteY1" fmla="*/ 0 h 986108"/>
              <a:gd name="connsiteX2" fmla="*/ 797010 w 2671876"/>
              <a:gd name="connsiteY2" fmla="*/ 0 h 986108"/>
              <a:gd name="connsiteX3" fmla="*/ 1335938 w 2671876"/>
              <a:gd name="connsiteY3" fmla="*/ 0 h 986108"/>
              <a:gd name="connsiteX4" fmla="*/ 1874866 w 2671876"/>
              <a:gd name="connsiteY4" fmla="*/ 0 h 986108"/>
              <a:gd name="connsiteX5" fmla="*/ 2507521 w 2671876"/>
              <a:gd name="connsiteY5" fmla="*/ 0 h 986108"/>
              <a:gd name="connsiteX6" fmla="*/ 2671876 w 2671876"/>
              <a:gd name="connsiteY6" fmla="*/ 164355 h 986108"/>
              <a:gd name="connsiteX7" fmla="*/ 2671876 w 2671876"/>
              <a:gd name="connsiteY7" fmla="*/ 821753 h 986108"/>
              <a:gd name="connsiteX8" fmla="*/ 2507521 w 2671876"/>
              <a:gd name="connsiteY8" fmla="*/ 986108 h 986108"/>
              <a:gd name="connsiteX9" fmla="*/ 1898298 w 2671876"/>
              <a:gd name="connsiteY9" fmla="*/ 986108 h 986108"/>
              <a:gd name="connsiteX10" fmla="*/ 1312506 w 2671876"/>
              <a:gd name="connsiteY10" fmla="*/ 986108 h 986108"/>
              <a:gd name="connsiteX11" fmla="*/ 773578 w 2671876"/>
              <a:gd name="connsiteY11" fmla="*/ 986108 h 986108"/>
              <a:gd name="connsiteX12" fmla="*/ 164355 w 2671876"/>
              <a:gd name="connsiteY12" fmla="*/ 986108 h 986108"/>
              <a:gd name="connsiteX13" fmla="*/ 0 w 2671876"/>
              <a:gd name="connsiteY13" fmla="*/ 821753 h 986108"/>
              <a:gd name="connsiteX14" fmla="*/ 0 w 2671876"/>
              <a:gd name="connsiteY14" fmla="*/ 164355 h 98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1876" h="986108" fill="none" extrusionOk="0">
                <a:moveTo>
                  <a:pt x="0" y="164355"/>
                </a:moveTo>
                <a:cubicBezTo>
                  <a:pt x="-1229" y="68136"/>
                  <a:pt x="62584" y="16081"/>
                  <a:pt x="164355" y="0"/>
                </a:cubicBezTo>
                <a:cubicBezTo>
                  <a:pt x="455837" y="-22224"/>
                  <a:pt x="489670" y="292"/>
                  <a:pt x="797010" y="0"/>
                </a:cubicBezTo>
                <a:cubicBezTo>
                  <a:pt x="1104350" y="-292"/>
                  <a:pt x="1183959" y="-20444"/>
                  <a:pt x="1335938" y="0"/>
                </a:cubicBezTo>
                <a:cubicBezTo>
                  <a:pt x="1487917" y="20444"/>
                  <a:pt x="1716761" y="17852"/>
                  <a:pt x="1874866" y="0"/>
                </a:cubicBezTo>
                <a:cubicBezTo>
                  <a:pt x="2032971" y="-17852"/>
                  <a:pt x="2270631" y="16991"/>
                  <a:pt x="2507521" y="0"/>
                </a:cubicBezTo>
                <a:cubicBezTo>
                  <a:pt x="2598582" y="9660"/>
                  <a:pt x="2656082" y="80019"/>
                  <a:pt x="2671876" y="164355"/>
                </a:cubicBezTo>
                <a:cubicBezTo>
                  <a:pt x="2691357" y="438996"/>
                  <a:pt x="2653658" y="564633"/>
                  <a:pt x="2671876" y="821753"/>
                </a:cubicBezTo>
                <a:cubicBezTo>
                  <a:pt x="2664652" y="918060"/>
                  <a:pt x="2614366" y="990381"/>
                  <a:pt x="2507521" y="986108"/>
                </a:cubicBezTo>
                <a:cubicBezTo>
                  <a:pt x="2316272" y="1005119"/>
                  <a:pt x="2107626" y="978679"/>
                  <a:pt x="1898298" y="986108"/>
                </a:cubicBezTo>
                <a:cubicBezTo>
                  <a:pt x="1688970" y="993537"/>
                  <a:pt x="1572221" y="960646"/>
                  <a:pt x="1312506" y="986108"/>
                </a:cubicBezTo>
                <a:cubicBezTo>
                  <a:pt x="1052791" y="1011570"/>
                  <a:pt x="904447" y="983096"/>
                  <a:pt x="773578" y="986108"/>
                </a:cubicBezTo>
                <a:cubicBezTo>
                  <a:pt x="642709" y="989120"/>
                  <a:pt x="339304" y="974563"/>
                  <a:pt x="164355" y="986108"/>
                </a:cubicBezTo>
                <a:cubicBezTo>
                  <a:pt x="55452" y="996647"/>
                  <a:pt x="17835" y="910864"/>
                  <a:pt x="0" y="821753"/>
                </a:cubicBezTo>
                <a:cubicBezTo>
                  <a:pt x="6808" y="648008"/>
                  <a:pt x="6362" y="449330"/>
                  <a:pt x="0" y="164355"/>
                </a:cubicBezTo>
                <a:close/>
              </a:path>
              <a:path w="2671876" h="986108" stroke="0" extrusionOk="0">
                <a:moveTo>
                  <a:pt x="0" y="164355"/>
                </a:moveTo>
                <a:cubicBezTo>
                  <a:pt x="-15826" y="81109"/>
                  <a:pt x="77408" y="-1535"/>
                  <a:pt x="164355" y="0"/>
                </a:cubicBezTo>
                <a:cubicBezTo>
                  <a:pt x="294228" y="-22719"/>
                  <a:pt x="509690" y="-5405"/>
                  <a:pt x="703283" y="0"/>
                </a:cubicBezTo>
                <a:cubicBezTo>
                  <a:pt x="896876" y="5405"/>
                  <a:pt x="1022252" y="-24465"/>
                  <a:pt x="1312506" y="0"/>
                </a:cubicBezTo>
                <a:cubicBezTo>
                  <a:pt x="1602760" y="24465"/>
                  <a:pt x="1599974" y="-16226"/>
                  <a:pt x="1874866" y="0"/>
                </a:cubicBezTo>
                <a:cubicBezTo>
                  <a:pt x="2149758" y="16226"/>
                  <a:pt x="2268347" y="18466"/>
                  <a:pt x="2507521" y="0"/>
                </a:cubicBezTo>
                <a:cubicBezTo>
                  <a:pt x="2596036" y="518"/>
                  <a:pt x="2657966" y="81786"/>
                  <a:pt x="2671876" y="164355"/>
                </a:cubicBezTo>
                <a:cubicBezTo>
                  <a:pt x="2666994" y="397532"/>
                  <a:pt x="2641484" y="592033"/>
                  <a:pt x="2671876" y="821753"/>
                </a:cubicBezTo>
                <a:cubicBezTo>
                  <a:pt x="2669696" y="901461"/>
                  <a:pt x="2610726" y="1001698"/>
                  <a:pt x="2507521" y="986108"/>
                </a:cubicBezTo>
                <a:cubicBezTo>
                  <a:pt x="2373632" y="1004495"/>
                  <a:pt x="2175497" y="1004349"/>
                  <a:pt x="1898298" y="986108"/>
                </a:cubicBezTo>
                <a:cubicBezTo>
                  <a:pt x="1621099" y="967867"/>
                  <a:pt x="1409546" y="1003618"/>
                  <a:pt x="1265643" y="986108"/>
                </a:cubicBezTo>
                <a:cubicBezTo>
                  <a:pt x="1121741" y="968598"/>
                  <a:pt x="920294" y="966047"/>
                  <a:pt x="726715" y="986108"/>
                </a:cubicBezTo>
                <a:cubicBezTo>
                  <a:pt x="533136" y="1006169"/>
                  <a:pt x="333684" y="1000707"/>
                  <a:pt x="164355" y="986108"/>
                </a:cubicBezTo>
                <a:cubicBezTo>
                  <a:pt x="62298" y="971187"/>
                  <a:pt x="9758" y="926275"/>
                  <a:pt x="0" y="821753"/>
                </a:cubicBezTo>
                <a:cubicBezTo>
                  <a:pt x="29299" y="578602"/>
                  <a:pt x="-8882" y="382277"/>
                  <a:pt x="0" y="164355"/>
                </a:cubicBezTo>
                <a:close/>
              </a:path>
            </a:pathLst>
          </a:custGeom>
          <a:solidFill>
            <a:schemeClr val="bg1"/>
          </a:solidFill>
          <a:ln w="15875" cmpd="sng">
            <a:solidFill>
              <a:srgbClr val="354155"/>
            </a:solidFill>
            <a:prstDash val="solid"/>
            <a:extLst>
              <a:ext uri="{C807C97D-BFC1-408E-A445-0C87EB9F89A2}">
                <ask:lineSketchStyleProps xmlns:ask="http://schemas.microsoft.com/office/drawing/2018/sketchyshapes" sd="4053822572">
                  <a:prstGeom prst="round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rgbClr val="354155"/>
                </a:solidFill>
                <a:latin typeface="Montserrat" panose="00000500000000000000" pitchFamily="2" charset="0"/>
                <a:ea typeface="Calibri" panose="020F0502020204030204" pitchFamily="34" charset="0"/>
                <a:cs typeface="Times New Roman" panose="02020603050405020304" pitchFamily="18" charset="0"/>
              </a:rPr>
              <a:t>Anliegen Ernst nehmen</a:t>
            </a:r>
            <a:endParaRPr lang="en-US" sz="1600" dirty="0">
              <a:solidFill>
                <a:prstClr val="black"/>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333470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C946-8DEE-4F51-BD39-50554DBADBE6}"/>
              </a:ext>
            </a:extLst>
          </p:cNvPr>
          <p:cNvSpPr txBox="1">
            <a:spLocks/>
          </p:cNvSpPr>
          <p:nvPr/>
        </p:nvSpPr>
        <p:spPr>
          <a:xfrm>
            <a:off x="644223" y="545737"/>
            <a:ext cx="78867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a:solidFill>
                  <a:srgbClr val="F2932F"/>
                </a:solidFill>
                <a:latin typeface="Montserrat" panose="00000500000000000000" pitchFamily="2" charset="0"/>
              </a:rPr>
              <a:t>Diskussion</a:t>
            </a:r>
            <a:endParaRPr lang="en-US" dirty="0">
              <a:solidFill>
                <a:srgbClr val="F2932F"/>
              </a:solidFill>
              <a:latin typeface="Calibri Light" panose="020F0302020204030204"/>
            </a:endParaRPr>
          </a:p>
        </p:txBody>
      </p:sp>
      <p:pic>
        <p:nvPicPr>
          <p:cNvPr id="4" name="Picture 3" descr="A picture containing text&#10;&#10;Description automatically generated">
            <a:extLst>
              <a:ext uri="{FF2B5EF4-FFF2-40B4-BE49-F238E27FC236}">
                <a16:creationId xmlns:a16="http://schemas.microsoft.com/office/drawing/2014/main" id="{0E0B3E87-22F3-4F56-ACFD-BF5D3D8FF409}"/>
              </a:ext>
            </a:extLst>
          </p:cNvPr>
          <p:cNvPicPr>
            <a:picLocks noChangeAspect="1"/>
          </p:cNvPicPr>
          <p:nvPr/>
        </p:nvPicPr>
        <p:blipFill rotWithShape="1">
          <a:blip r:embed="rId2">
            <a:extLst>
              <a:ext uri="{28A0092B-C50C-407E-A947-70E740481C1C}">
                <a14:useLocalDpi xmlns:a14="http://schemas.microsoft.com/office/drawing/2010/main" val="0"/>
              </a:ext>
            </a:extLst>
          </a:blip>
          <a:srcRect l="15121" t="20386" r="18985" b="17874"/>
          <a:stretch/>
        </p:blipFill>
        <p:spPr>
          <a:xfrm>
            <a:off x="2610678" y="1358347"/>
            <a:ext cx="6076122" cy="5693024"/>
          </a:xfrm>
          <a:prstGeom prst="rect">
            <a:avLst/>
          </a:prstGeom>
        </p:spPr>
      </p:pic>
      <p:sp>
        <p:nvSpPr>
          <p:cNvPr id="5" name="TextBox 4">
            <a:extLst>
              <a:ext uri="{FF2B5EF4-FFF2-40B4-BE49-F238E27FC236}">
                <a16:creationId xmlns:a16="http://schemas.microsoft.com/office/drawing/2014/main" id="{BAC190FF-FC5E-48BB-A074-32441AAB3CDB}"/>
              </a:ext>
            </a:extLst>
          </p:cNvPr>
          <p:cNvSpPr txBox="1"/>
          <p:nvPr/>
        </p:nvSpPr>
        <p:spPr>
          <a:xfrm>
            <a:off x="4717358" y="2154846"/>
            <a:ext cx="3657599" cy="461665"/>
          </a:xfrm>
          <a:prstGeom prst="rect">
            <a:avLst/>
          </a:prstGeom>
          <a:noFill/>
        </p:spPr>
        <p:txBody>
          <a:bodyPr wrap="square" rtlCol="0">
            <a:spAutoFit/>
          </a:bodyPr>
          <a:lstStyle/>
          <a:p>
            <a:r>
              <a:rPr lang="de-DE" sz="2400" dirty="0">
                <a:solidFill>
                  <a:srgbClr val="F2932F"/>
                </a:solidFill>
                <a:latin typeface="Montserrat" panose="00000500000000000000" pitchFamily="2" charset="0"/>
              </a:rPr>
              <a:t>Herausforderungen?</a:t>
            </a:r>
            <a:endParaRPr lang="en-US" sz="2400" dirty="0">
              <a:solidFill>
                <a:srgbClr val="F2932F"/>
              </a:solidFill>
              <a:latin typeface="Montserrat" panose="00000500000000000000" pitchFamily="2" charset="0"/>
            </a:endParaRPr>
          </a:p>
        </p:txBody>
      </p:sp>
    </p:spTree>
    <p:extLst>
      <p:ext uri="{BB962C8B-B14F-4D97-AF65-F5344CB8AC3E}">
        <p14:creationId xmlns:p14="http://schemas.microsoft.com/office/powerpoint/2010/main" val="142035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0C9344-EB99-4ADF-A152-69FCEB37B395}"/>
              </a:ext>
            </a:extLst>
          </p:cNvPr>
          <p:cNvSpPr txBox="1">
            <a:spLocks/>
          </p:cNvSpPr>
          <p:nvPr/>
        </p:nvSpPr>
        <p:spPr>
          <a:xfrm>
            <a:off x="737665" y="643114"/>
            <a:ext cx="78867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de-DE" sz="2800" b="1" kern="0" cap="all" dirty="0">
                <a:solidFill>
                  <a:srgbClr val="F2932F"/>
                </a:solidFill>
                <a:latin typeface="Montserrat" panose="00000500000000000000" pitchFamily="2" charset="0"/>
              </a:rPr>
              <a:t>Teil 1 </a:t>
            </a:r>
            <a:r>
              <a:rPr lang="de-DE" sz="2800" kern="0" cap="all" dirty="0">
                <a:solidFill>
                  <a:srgbClr val="F2932F"/>
                </a:solidFill>
                <a:latin typeface="Montserrat" panose="00000500000000000000" pitchFamily="2" charset="0"/>
              </a:rPr>
              <a:t>Vertrauen und Legitimität</a:t>
            </a:r>
            <a:endParaRPr lang="en-US" dirty="0">
              <a:solidFill>
                <a:srgbClr val="F2932F"/>
              </a:solidFill>
            </a:endParaRPr>
          </a:p>
        </p:txBody>
      </p:sp>
      <p:pic>
        <p:nvPicPr>
          <p:cNvPr id="9" name="Picture 8" descr="Diagram&#10;&#10;Description automatically generated">
            <a:extLst>
              <a:ext uri="{FF2B5EF4-FFF2-40B4-BE49-F238E27FC236}">
                <a16:creationId xmlns:a16="http://schemas.microsoft.com/office/drawing/2014/main" id="{5D6428C2-FB25-879D-C9A9-BF8359EFD0F9}"/>
              </a:ext>
            </a:extLst>
          </p:cNvPr>
          <p:cNvPicPr>
            <a:picLocks noChangeAspect="1"/>
          </p:cNvPicPr>
          <p:nvPr/>
        </p:nvPicPr>
        <p:blipFill rotWithShape="1">
          <a:blip r:embed="rId2">
            <a:extLst>
              <a:ext uri="{28A0092B-C50C-407E-A947-70E740481C1C}">
                <a14:useLocalDpi xmlns:a14="http://schemas.microsoft.com/office/drawing/2010/main" val="0"/>
              </a:ext>
            </a:extLst>
          </a:blip>
          <a:srcRect l="1" t="21004" r="1" b="1"/>
          <a:stretch/>
        </p:blipFill>
        <p:spPr>
          <a:xfrm>
            <a:off x="0" y="1440494"/>
            <a:ext cx="12192000" cy="5417506"/>
          </a:xfrm>
          <a:prstGeom prst="rect">
            <a:avLst/>
          </a:prstGeom>
        </p:spPr>
      </p:pic>
    </p:spTree>
    <p:extLst>
      <p:ext uri="{BB962C8B-B14F-4D97-AF65-F5344CB8AC3E}">
        <p14:creationId xmlns:p14="http://schemas.microsoft.com/office/powerpoint/2010/main" val="79466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7886700" cy="468410"/>
          </a:xfrm>
        </p:spPr>
        <p:txBody>
          <a:bodyPr>
            <a:normAutofit fontScale="90000"/>
          </a:bodyPr>
          <a:lstStyle/>
          <a:p>
            <a:r>
              <a:rPr lang="de-DE" sz="2800" kern="0" cap="all" dirty="0">
                <a:solidFill>
                  <a:srgbClr val="F2932F"/>
                </a:solidFill>
                <a:latin typeface="Montserrat" panose="00000500000000000000" pitchFamily="2" charset="0"/>
              </a:rPr>
              <a:t>Was ist Vertrauen?</a:t>
            </a:r>
            <a:endParaRPr lang="en-US" dirty="0">
              <a:solidFill>
                <a:srgbClr val="F2932F"/>
              </a:solidFill>
            </a:endParaRPr>
          </a:p>
        </p:txBody>
      </p:sp>
      <p:sp>
        <p:nvSpPr>
          <p:cNvPr id="7" name="Speech Bubble: Rectangle with Corners Rounded 6">
            <a:extLst>
              <a:ext uri="{FF2B5EF4-FFF2-40B4-BE49-F238E27FC236}">
                <a16:creationId xmlns:a16="http://schemas.microsoft.com/office/drawing/2014/main" id="{7C9CC619-8FAD-49DC-9663-3A587BCDA1AF}"/>
              </a:ext>
            </a:extLst>
          </p:cNvPr>
          <p:cNvSpPr/>
          <p:nvPr/>
        </p:nvSpPr>
        <p:spPr>
          <a:xfrm>
            <a:off x="396878" y="2830303"/>
            <a:ext cx="5476022" cy="1854484"/>
          </a:xfrm>
          <a:custGeom>
            <a:avLst/>
            <a:gdLst>
              <a:gd name="connsiteX0" fmla="*/ 0 w 5476022"/>
              <a:gd name="connsiteY0" fmla="*/ 309087 h 1854484"/>
              <a:gd name="connsiteX1" fmla="*/ 309087 w 5476022"/>
              <a:gd name="connsiteY1" fmla="*/ 0 h 1854484"/>
              <a:gd name="connsiteX2" fmla="*/ 912670 w 5476022"/>
              <a:gd name="connsiteY2" fmla="*/ 0 h 1854484"/>
              <a:gd name="connsiteX3" fmla="*/ 912670 w 5476022"/>
              <a:gd name="connsiteY3" fmla="*/ 0 h 1854484"/>
              <a:gd name="connsiteX4" fmla="*/ 2281676 w 5476022"/>
              <a:gd name="connsiteY4" fmla="*/ 0 h 1854484"/>
              <a:gd name="connsiteX5" fmla="*/ 5166935 w 5476022"/>
              <a:gd name="connsiteY5" fmla="*/ 0 h 1854484"/>
              <a:gd name="connsiteX6" fmla="*/ 5476022 w 5476022"/>
              <a:gd name="connsiteY6" fmla="*/ 309087 h 1854484"/>
              <a:gd name="connsiteX7" fmla="*/ 5476022 w 5476022"/>
              <a:gd name="connsiteY7" fmla="*/ 1081782 h 1854484"/>
              <a:gd name="connsiteX8" fmla="*/ 5476022 w 5476022"/>
              <a:gd name="connsiteY8" fmla="*/ 1081782 h 1854484"/>
              <a:gd name="connsiteX9" fmla="*/ 5476022 w 5476022"/>
              <a:gd name="connsiteY9" fmla="*/ 1545403 h 1854484"/>
              <a:gd name="connsiteX10" fmla="*/ 5476022 w 5476022"/>
              <a:gd name="connsiteY10" fmla="*/ 1545397 h 1854484"/>
              <a:gd name="connsiteX11" fmla="*/ 5166935 w 5476022"/>
              <a:gd name="connsiteY11" fmla="*/ 1854484 h 1854484"/>
              <a:gd name="connsiteX12" fmla="*/ 2281676 w 5476022"/>
              <a:gd name="connsiteY12" fmla="*/ 1854484 h 1854484"/>
              <a:gd name="connsiteX13" fmla="*/ 613314 w 5476022"/>
              <a:gd name="connsiteY13" fmla="*/ 2284446 h 1854484"/>
              <a:gd name="connsiteX14" fmla="*/ 912670 w 5476022"/>
              <a:gd name="connsiteY14" fmla="*/ 1854484 h 1854484"/>
              <a:gd name="connsiteX15" fmla="*/ 309087 w 5476022"/>
              <a:gd name="connsiteY15" fmla="*/ 1854484 h 1854484"/>
              <a:gd name="connsiteX16" fmla="*/ 0 w 5476022"/>
              <a:gd name="connsiteY16" fmla="*/ 1545397 h 1854484"/>
              <a:gd name="connsiteX17" fmla="*/ 0 w 5476022"/>
              <a:gd name="connsiteY17" fmla="*/ 1545403 h 1854484"/>
              <a:gd name="connsiteX18" fmla="*/ 0 w 5476022"/>
              <a:gd name="connsiteY18" fmla="*/ 1081782 h 1854484"/>
              <a:gd name="connsiteX19" fmla="*/ 0 w 5476022"/>
              <a:gd name="connsiteY19" fmla="*/ 1081782 h 1854484"/>
              <a:gd name="connsiteX20" fmla="*/ 0 w 5476022"/>
              <a:gd name="connsiteY20" fmla="*/ 309087 h 185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6022" h="1854484" fill="none" extrusionOk="0">
                <a:moveTo>
                  <a:pt x="0" y="309087"/>
                </a:moveTo>
                <a:cubicBezTo>
                  <a:pt x="-11811" y="157673"/>
                  <a:pt x="140397" y="-8208"/>
                  <a:pt x="309087" y="0"/>
                </a:cubicBezTo>
                <a:cubicBezTo>
                  <a:pt x="514124" y="32155"/>
                  <a:pt x="688240" y="-38559"/>
                  <a:pt x="912670" y="0"/>
                </a:cubicBezTo>
                <a:lnTo>
                  <a:pt x="912670" y="0"/>
                </a:lnTo>
                <a:cubicBezTo>
                  <a:pt x="1324562" y="-22352"/>
                  <a:pt x="1914514" y="15902"/>
                  <a:pt x="2281676" y="0"/>
                </a:cubicBezTo>
                <a:cubicBezTo>
                  <a:pt x="3150314" y="-163406"/>
                  <a:pt x="3788276" y="5000"/>
                  <a:pt x="5166935" y="0"/>
                </a:cubicBezTo>
                <a:cubicBezTo>
                  <a:pt x="5311361" y="3212"/>
                  <a:pt x="5443783" y="142263"/>
                  <a:pt x="5476022" y="309087"/>
                </a:cubicBezTo>
                <a:cubicBezTo>
                  <a:pt x="5503998" y="487796"/>
                  <a:pt x="5534439" y="727014"/>
                  <a:pt x="5476022" y="1081782"/>
                </a:cubicBezTo>
                <a:lnTo>
                  <a:pt x="5476022" y="1081782"/>
                </a:lnTo>
                <a:cubicBezTo>
                  <a:pt x="5456256" y="1193608"/>
                  <a:pt x="5460574" y="1388847"/>
                  <a:pt x="5476022" y="1545403"/>
                </a:cubicBezTo>
                <a:lnTo>
                  <a:pt x="5476022" y="1545397"/>
                </a:lnTo>
                <a:cubicBezTo>
                  <a:pt x="5477545" y="1709640"/>
                  <a:pt x="5330552" y="1865242"/>
                  <a:pt x="5166935" y="1854484"/>
                </a:cubicBezTo>
                <a:cubicBezTo>
                  <a:pt x="4611028" y="1991418"/>
                  <a:pt x="3375084" y="1784479"/>
                  <a:pt x="2281676" y="1854484"/>
                </a:cubicBezTo>
                <a:cubicBezTo>
                  <a:pt x="1566338" y="1922351"/>
                  <a:pt x="950857" y="2218866"/>
                  <a:pt x="613314" y="2284446"/>
                </a:cubicBezTo>
                <a:cubicBezTo>
                  <a:pt x="710350" y="2109466"/>
                  <a:pt x="766725" y="2024385"/>
                  <a:pt x="912670" y="1854484"/>
                </a:cubicBezTo>
                <a:cubicBezTo>
                  <a:pt x="696999" y="1907406"/>
                  <a:pt x="511386" y="1857604"/>
                  <a:pt x="309087" y="1854484"/>
                </a:cubicBezTo>
                <a:cubicBezTo>
                  <a:pt x="167799" y="1870044"/>
                  <a:pt x="7592" y="1708527"/>
                  <a:pt x="0" y="1545397"/>
                </a:cubicBezTo>
                <a:lnTo>
                  <a:pt x="0" y="1545403"/>
                </a:lnTo>
                <a:cubicBezTo>
                  <a:pt x="22649" y="1348576"/>
                  <a:pt x="31691" y="1285535"/>
                  <a:pt x="0" y="1081782"/>
                </a:cubicBezTo>
                <a:lnTo>
                  <a:pt x="0" y="1081782"/>
                </a:lnTo>
                <a:cubicBezTo>
                  <a:pt x="8270" y="872354"/>
                  <a:pt x="-29610" y="577879"/>
                  <a:pt x="0" y="309087"/>
                </a:cubicBezTo>
                <a:close/>
              </a:path>
              <a:path w="5476022" h="1854484" stroke="0" extrusionOk="0">
                <a:moveTo>
                  <a:pt x="0" y="309087"/>
                </a:moveTo>
                <a:cubicBezTo>
                  <a:pt x="19985" y="161043"/>
                  <a:pt x="166975" y="935"/>
                  <a:pt x="309087" y="0"/>
                </a:cubicBezTo>
                <a:cubicBezTo>
                  <a:pt x="562304" y="38784"/>
                  <a:pt x="816590" y="-33265"/>
                  <a:pt x="912670" y="0"/>
                </a:cubicBezTo>
                <a:lnTo>
                  <a:pt x="912670" y="0"/>
                </a:lnTo>
                <a:cubicBezTo>
                  <a:pt x="1257621" y="110879"/>
                  <a:pt x="2053808" y="57219"/>
                  <a:pt x="2281676" y="0"/>
                </a:cubicBezTo>
                <a:cubicBezTo>
                  <a:pt x="2980215" y="-6002"/>
                  <a:pt x="4434843" y="-66820"/>
                  <a:pt x="5166935" y="0"/>
                </a:cubicBezTo>
                <a:cubicBezTo>
                  <a:pt x="5354086" y="24458"/>
                  <a:pt x="5460437" y="146472"/>
                  <a:pt x="5476022" y="309087"/>
                </a:cubicBezTo>
                <a:cubicBezTo>
                  <a:pt x="5468525" y="495268"/>
                  <a:pt x="5469392" y="969787"/>
                  <a:pt x="5476022" y="1081782"/>
                </a:cubicBezTo>
                <a:lnTo>
                  <a:pt x="5476022" y="1081782"/>
                </a:lnTo>
                <a:cubicBezTo>
                  <a:pt x="5492475" y="1262852"/>
                  <a:pt x="5466881" y="1465120"/>
                  <a:pt x="5476022" y="1545403"/>
                </a:cubicBezTo>
                <a:lnTo>
                  <a:pt x="5476022" y="1545397"/>
                </a:lnTo>
                <a:cubicBezTo>
                  <a:pt x="5461758" y="1737154"/>
                  <a:pt x="5309984" y="1852183"/>
                  <a:pt x="5166935" y="1854484"/>
                </a:cubicBezTo>
                <a:cubicBezTo>
                  <a:pt x="4837399" y="1756691"/>
                  <a:pt x="3578082" y="1944187"/>
                  <a:pt x="2281676" y="1854484"/>
                </a:cubicBezTo>
                <a:cubicBezTo>
                  <a:pt x="1673537" y="1952615"/>
                  <a:pt x="843769" y="2208034"/>
                  <a:pt x="613314" y="2284446"/>
                </a:cubicBezTo>
                <a:cubicBezTo>
                  <a:pt x="637086" y="2173002"/>
                  <a:pt x="813134" y="1945173"/>
                  <a:pt x="912670" y="1854484"/>
                </a:cubicBezTo>
                <a:cubicBezTo>
                  <a:pt x="618622" y="1874290"/>
                  <a:pt x="542336" y="1821627"/>
                  <a:pt x="309087" y="1854484"/>
                </a:cubicBezTo>
                <a:cubicBezTo>
                  <a:pt x="137817" y="1865443"/>
                  <a:pt x="-19278" y="1693103"/>
                  <a:pt x="0" y="1545397"/>
                </a:cubicBezTo>
                <a:lnTo>
                  <a:pt x="0" y="1545403"/>
                </a:lnTo>
                <a:cubicBezTo>
                  <a:pt x="-5955" y="1325053"/>
                  <a:pt x="8711" y="1167286"/>
                  <a:pt x="0" y="1081782"/>
                </a:cubicBezTo>
                <a:lnTo>
                  <a:pt x="0" y="1081782"/>
                </a:lnTo>
                <a:cubicBezTo>
                  <a:pt x="-32217" y="742332"/>
                  <a:pt x="-1347" y="614025"/>
                  <a:pt x="0" y="309087"/>
                </a:cubicBezTo>
                <a:close/>
              </a:path>
            </a:pathLst>
          </a:custGeom>
          <a:solidFill>
            <a:srgbClr val="F2932F"/>
          </a:solidFill>
          <a:ln w="25400" cap="rnd">
            <a:solidFill>
              <a:schemeClr val="bg1"/>
            </a:solidFill>
            <a:round/>
            <a:extLst>
              <a:ext uri="{C807C97D-BFC1-408E-A445-0C87EB9F89A2}">
                <ask:lineSketchStyleProps xmlns:ask="http://schemas.microsoft.com/office/drawing/2018/sketchyshapes" sd="3727757061">
                  <a:prstGeom prst="wedgeRoundRectCallout">
                    <a:avLst>
                      <a:gd name="adj1" fmla="val -38800"/>
                      <a:gd name="adj2" fmla="val 73185"/>
                      <a:gd name="adj3" fmla="val 16667"/>
                    </a:avLst>
                  </a:prstGeom>
                  <ask:type>
                    <ask:lineSketchCurved/>
                  </ask:type>
                </ask:lineSketchStyleProps>
              </a:ext>
            </a:extLs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0" i="0" u="none" strike="noStrike" dirty="0">
                <a:solidFill>
                  <a:srgbClr val="FFFFFF"/>
                </a:solidFill>
                <a:effectLst/>
                <a:latin typeface="Montserrat" panose="00000500000000000000" pitchFamily="2" charset="0"/>
              </a:rPr>
              <a:t>Vertrauen ist die Zuversicht, dass sich das zukünftige Handeln Anderer im Rahmen der eigenen Erwartungen bewegt sowie die Bereitschaft, sich von diesem Handeln abhängig zu machen.</a:t>
            </a:r>
            <a:endParaRPr lang="en-US" sz="2000" dirty="0">
              <a:latin typeface="Montserrat" panose="00000500000000000000" pitchFamily="2" charset="0"/>
            </a:endParaRPr>
          </a:p>
        </p:txBody>
      </p:sp>
      <p:sp>
        <p:nvSpPr>
          <p:cNvPr id="9" name="TextBox 8">
            <a:extLst>
              <a:ext uri="{FF2B5EF4-FFF2-40B4-BE49-F238E27FC236}">
                <a16:creationId xmlns:a16="http://schemas.microsoft.com/office/drawing/2014/main" id="{09B92F18-F9A8-4B4D-A1BC-EFF0E48E39B3}"/>
              </a:ext>
            </a:extLst>
          </p:cNvPr>
          <p:cNvSpPr txBox="1"/>
          <p:nvPr/>
        </p:nvSpPr>
        <p:spPr>
          <a:xfrm>
            <a:off x="6319102" y="2828835"/>
            <a:ext cx="6099142" cy="1200329"/>
          </a:xfrm>
          <a:prstGeom prst="rect">
            <a:avLst/>
          </a:prstGeom>
          <a:noFill/>
        </p:spPr>
        <p:txBody>
          <a:bodyPr wrap="square">
            <a:spAutoFit/>
          </a:bodyPr>
          <a:lstStyle/>
          <a:p>
            <a:r>
              <a:rPr lang="de-DE" b="1" i="0" u="none" strike="noStrike" dirty="0">
                <a:solidFill>
                  <a:srgbClr val="354155"/>
                </a:solidFill>
                <a:effectLst/>
                <a:latin typeface="Montserrat" panose="00000500000000000000" pitchFamily="2" charset="0"/>
              </a:rPr>
              <a:t>Interpersonale Komponente: </a:t>
            </a:r>
            <a:endParaRPr lang="de-DE" dirty="0">
              <a:solidFill>
                <a:srgbClr val="354155"/>
              </a:solidFill>
              <a:effectLst/>
              <a:latin typeface="Montserrat" panose="00000500000000000000" pitchFamily="2" charset="0"/>
            </a:endParaRPr>
          </a:p>
          <a:p>
            <a:r>
              <a:rPr lang="de-DE" b="0" i="0" u="none" strike="noStrike" dirty="0">
                <a:solidFill>
                  <a:srgbClr val="354155"/>
                </a:solidFill>
                <a:effectLst/>
                <a:latin typeface="Montserrat" panose="00000500000000000000" pitchFamily="2" charset="0"/>
              </a:rPr>
              <a:t>Vertrauen in die Streifenpolizistin </a:t>
            </a:r>
            <a:br>
              <a:rPr lang="de-DE" b="0" i="0" u="none" strike="noStrike" dirty="0">
                <a:solidFill>
                  <a:srgbClr val="354155"/>
                </a:solidFill>
                <a:effectLst/>
                <a:latin typeface="Montserrat" panose="00000500000000000000" pitchFamily="2" charset="0"/>
              </a:rPr>
            </a:br>
            <a:r>
              <a:rPr lang="de-DE" b="0" i="0" u="none" strike="noStrike" dirty="0">
                <a:solidFill>
                  <a:srgbClr val="354155"/>
                </a:solidFill>
                <a:effectLst/>
                <a:latin typeface="Montserrat" panose="00000500000000000000" pitchFamily="2" charset="0"/>
              </a:rPr>
              <a:t>im Stadtviertel, die man häufig antrifft </a:t>
            </a:r>
            <a:br>
              <a:rPr lang="de-DE" b="0" i="0" u="none" strike="noStrike" dirty="0">
                <a:solidFill>
                  <a:srgbClr val="354155"/>
                </a:solidFill>
                <a:effectLst/>
                <a:latin typeface="Montserrat" panose="00000500000000000000" pitchFamily="2" charset="0"/>
              </a:rPr>
            </a:br>
            <a:r>
              <a:rPr lang="de-DE" b="0" i="0" u="none" strike="noStrike" dirty="0">
                <a:solidFill>
                  <a:srgbClr val="354155"/>
                </a:solidFill>
                <a:effectLst/>
                <a:latin typeface="Montserrat" panose="00000500000000000000" pitchFamily="2" charset="0"/>
              </a:rPr>
              <a:t>und mehr oder weniger gut kennt</a:t>
            </a:r>
            <a:endParaRPr lang="de-DE" dirty="0">
              <a:solidFill>
                <a:srgbClr val="354155"/>
              </a:solidFill>
              <a:effectLst/>
              <a:latin typeface="Montserrat" panose="00000500000000000000" pitchFamily="2" charset="0"/>
            </a:endParaRPr>
          </a:p>
        </p:txBody>
      </p:sp>
      <p:sp>
        <p:nvSpPr>
          <p:cNvPr id="11" name="TextBox 10">
            <a:extLst>
              <a:ext uri="{FF2B5EF4-FFF2-40B4-BE49-F238E27FC236}">
                <a16:creationId xmlns:a16="http://schemas.microsoft.com/office/drawing/2014/main" id="{0DBE432D-1EE1-42C0-84B1-75037FE01E75}"/>
              </a:ext>
            </a:extLst>
          </p:cNvPr>
          <p:cNvSpPr txBox="1"/>
          <p:nvPr/>
        </p:nvSpPr>
        <p:spPr>
          <a:xfrm>
            <a:off x="6319102" y="5539854"/>
            <a:ext cx="6207550" cy="646331"/>
          </a:xfrm>
          <a:prstGeom prst="rect">
            <a:avLst/>
          </a:prstGeom>
          <a:noFill/>
        </p:spPr>
        <p:txBody>
          <a:bodyPr wrap="square">
            <a:spAutoFit/>
          </a:bodyPr>
          <a:lstStyle/>
          <a:p>
            <a:r>
              <a:rPr lang="de-DE" b="1" i="0" u="none" strike="noStrike" dirty="0">
                <a:solidFill>
                  <a:srgbClr val="354155"/>
                </a:solidFill>
                <a:effectLst/>
                <a:latin typeface="Montserrat" panose="00000500000000000000" pitchFamily="2" charset="0"/>
              </a:rPr>
              <a:t>Generalisierte Komponente: </a:t>
            </a:r>
            <a:endParaRPr lang="de-DE" dirty="0">
              <a:solidFill>
                <a:srgbClr val="354155"/>
              </a:solidFill>
              <a:effectLst/>
              <a:latin typeface="Montserrat" panose="00000500000000000000" pitchFamily="2" charset="0"/>
            </a:endParaRPr>
          </a:p>
          <a:p>
            <a:r>
              <a:rPr lang="de-DE" b="0" i="0" u="none" strike="noStrike" dirty="0">
                <a:solidFill>
                  <a:srgbClr val="354155"/>
                </a:solidFill>
                <a:effectLst/>
                <a:latin typeface="Montserrat" panose="00000500000000000000" pitchFamily="2" charset="0"/>
              </a:rPr>
              <a:t>die unbekannte Polizistin</a:t>
            </a:r>
            <a:endParaRPr lang="de-DE" dirty="0">
              <a:solidFill>
                <a:srgbClr val="354155"/>
              </a:solidFill>
              <a:effectLst/>
              <a:latin typeface="Montserrat" panose="00000500000000000000" pitchFamily="2" charset="0"/>
            </a:endParaRPr>
          </a:p>
        </p:txBody>
      </p:sp>
      <p:sp>
        <p:nvSpPr>
          <p:cNvPr id="12" name="TextBox 11">
            <a:extLst>
              <a:ext uri="{FF2B5EF4-FFF2-40B4-BE49-F238E27FC236}">
                <a16:creationId xmlns:a16="http://schemas.microsoft.com/office/drawing/2014/main" id="{838B04ED-1C0F-4317-8BE7-118324B964A8}"/>
              </a:ext>
            </a:extLst>
          </p:cNvPr>
          <p:cNvSpPr txBox="1"/>
          <p:nvPr/>
        </p:nvSpPr>
        <p:spPr>
          <a:xfrm>
            <a:off x="6096000" y="1628506"/>
            <a:ext cx="999241" cy="1107996"/>
          </a:xfrm>
          <a:prstGeom prst="rect">
            <a:avLst/>
          </a:prstGeom>
          <a:noFill/>
        </p:spPr>
        <p:txBody>
          <a:bodyPr wrap="square" rtlCol="0">
            <a:spAutoFit/>
          </a:bodyPr>
          <a:lstStyle/>
          <a:p>
            <a:r>
              <a:rPr lang="de-DE" sz="6600" b="0" i="0" u="none" strike="noStrike" dirty="0">
                <a:solidFill>
                  <a:srgbClr val="FFFFFF"/>
                </a:solidFill>
                <a:effectLst/>
                <a:latin typeface="Montserrat" panose="00000500000000000000" pitchFamily="2" charset="0"/>
                <a:sym typeface="Webdings" panose="05030102010509060703" pitchFamily="18" charset="2"/>
              </a:rPr>
              <a:t></a:t>
            </a:r>
            <a:endParaRPr lang="en-US" sz="6600" dirty="0"/>
          </a:p>
        </p:txBody>
      </p:sp>
      <p:sp>
        <p:nvSpPr>
          <p:cNvPr id="13" name="TextBox 12">
            <a:extLst>
              <a:ext uri="{FF2B5EF4-FFF2-40B4-BE49-F238E27FC236}">
                <a16:creationId xmlns:a16="http://schemas.microsoft.com/office/drawing/2014/main" id="{2F443B3E-E100-4B46-9D8D-BD2EE8AC3366}"/>
              </a:ext>
            </a:extLst>
          </p:cNvPr>
          <p:cNvSpPr txBox="1"/>
          <p:nvPr/>
        </p:nvSpPr>
        <p:spPr>
          <a:xfrm>
            <a:off x="6319102" y="1696102"/>
            <a:ext cx="952352" cy="1107996"/>
          </a:xfrm>
          <a:prstGeom prst="rect">
            <a:avLst/>
          </a:prstGeom>
          <a:noFill/>
        </p:spPr>
        <p:txBody>
          <a:bodyPr wrap="square" rtlCol="0">
            <a:spAutoFit/>
          </a:bodyPr>
          <a:lstStyle/>
          <a:p>
            <a:r>
              <a:rPr lang="de-DE" sz="6600" b="0" i="0" u="none" strike="noStrike" dirty="0">
                <a:solidFill>
                  <a:srgbClr val="F2932F"/>
                </a:solidFill>
                <a:effectLst/>
                <a:latin typeface="Montserrat" panose="00000500000000000000" pitchFamily="2" charset="0"/>
                <a:sym typeface="Webdings" panose="05030102010509060703" pitchFamily="18" charset="2"/>
              </a:rPr>
              <a:t></a:t>
            </a:r>
            <a:endParaRPr lang="en-US" sz="6600" dirty="0">
              <a:solidFill>
                <a:srgbClr val="F2932F"/>
              </a:solidFill>
            </a:endParaRPr>
          </a:p>
        </p:txBody>
      </p:sp>
      <p:sp>
        <p:nvSpPr>
          <p:cNvPr id="29" name="TextBox 28">
            <a:extLst>
              <a:ext uri="{FF2B5EF4-FFF2-40B4-BE49-F238E27FC236}">
                <a16:creationId xmlns:a16="http://schemas.microsoft.com/office/drawing/2014/main" id="{DF4CA598-3A51-4407-9BF7-9886AD6F8ED9}"/>
              </a:ext>
            </a:extLst>
          </p:cNvPr>
          <p:cNvSpPr txBox="1"/>
          <p:nvPr/>
        </p:nvSpPr>
        <p:spPr>
          <a:xfrm>
            <a:off x="6532521" y="4190539"/>
            <a:ext cx="650788" cy="1015663"/>
          </a:xfrm>
          <a:prstGeom prst="rect">
            <a:avLst/>
          </a:prstGeom>
          <a:noFill/>
        </p:spPr>
        <p:txBody>
          <a:bodyPr wrap="square" rtlCol="0">
            <a:spAutoFit/>
          </a:bodyPr>
          <a:lstStyle/>
          <a:p>
            <a:r>
              <a:rPr lang="de-DE" sz="6000" b="0" i="0" u="none" strike="noStrike" dirty="0">
                <a:solidFill>
                  <a:srgbClr val="5F5F5F"/>
                </a:solidFill>
                <a:effectLst/>
                <a:latin typeface="Montserrat" panose="00000500000000000000" pitchFamily="2" charset="0"/>
                <a:sym typeface="Webdings" panose="05030102010509060703" pitchFamily="18" charset="2"/>
              </a:rPr>
              <a:t></a:t>
            </a:r>
            <a:endParaRPr lang="en-US" sz="6000" dirty="0">
              <a:solidFill>
                <a:srgbClr val="5F5F5F"/>
              </a:solidFill>
            </a:endParaRPr>
          </a:p>
        </p:txBody>
      </p:sp>
      <p:sp>
        <p:nvSpPr>
          <p:cNvPr id="14" name="TextBox 13">
            <a:extLst>
              <a:ext uri="{FF2B5EF4-FFF2-40B4-BE49-F238E27FC236}">
                <a16:creationId xmlns:a16="http://schemas.microsoft.com/office/drawing/2014/main" id="{BC0F1918-DDD0-42F5-901C-37D841DEDEBB}"/>
              </a:ext>
            </a:extLst>
          </p:cNvPr>
          <p:cNvSpPr txBox="1"/>
          <p:nvPr/>
        </p:nvSpPr>
        <p:spPr>
          <a:xfrm>
            <a:off x="6135900" y="4189331"/>
            <a:ext cx="650788" cy="1015663"/>
          </a:xfrm>
          <a:prstGeom prst="rect">
            <a:avLst/>
          </a:prstGeom>
          <a:noFill/>
        </p:spPr>
        <p:txBody>
          <a:bodyPr wrap="square" rtlCol="0">
            <a:spAutoFit/>
          </a:bodyPr>
          <a:lstStyle/>
          <a:p>
            <a:r>
              <a:rPr lang="de-DE" sz="6000" b="0" i="0" u="none" strike="noStrike" dirty="0">
                <a:solidFill>
                  <a:srgbClr val="5F5F5F"/>
                </a:solidFill>
                <a:effectLst/>
                <a:latin typeface="Montserrat" panose="00000500000000000000" pitchFamily="2" charset="0"/>
                <a:sym typeface="Webdings" panose="05030102010509060703" pitchFamily="18" charset="2"/>
              </a:rPr>
              <a:t></a:t>
            </a:r>
            <a:endParaRPr lang="en-US" sz="6000" dirty="0">
              <a:solidFill>
                <a:srgbClr val="5F5F5F"/>
              </a:solidFill>
            </a:endParaRPr>
          </a:p>
        </p:txBody>
      </p:sp>
      <p:sp>
        <p:nvSpPr>
          <p:cNvPr id="27" name="TextBox 26">
            <a:extLst>
              <a:ext uri="{FF2B5EF4-FFF2-40B4-BE49-F238E27FC236}">
                <a16:creationId xmlns:a16="http://schemas.microsoft.com/office/drawing/2014/main" id="{A153C8C8-B049-485A-A8F7-AA4AF26D5BC3}"/>
              </a:ext>
            </a:extLst>
          </p:cNvPr>
          <p:cNvSpPr txBox="1"/>
          <p:nvPr/>
        </p:nvSpPr>
        <p:spPr>
          <a:xfrm>
            <a:off x="6844309" y="4283167"/>
            <a:ext cx="650788" cy="1015663"/>
          </a:xfrm>
          <a:prstGeom prst="rect">
            <a:avLst/>
          </a:prstGeom>
          <a:noFill/>
        </p:spPr>
        <p:txBody>
          <a:bodyPr wrap="square" rtlCol="0">
            <a:spAutoFit/>
          </a:bodyPr>
          <a:lstStyle/>
          <a:p>
            <a:r>
              <a:rPr lang="de-DE" sz="6000" b="0" i="0" u="none" strike="noStrike" dirty="0">
                <a:solidFill>
                  <a:srgbClr val="5F5F5F"/>
                </a:solidFill>
                <a:effectLst/>
                <a:latin typeface="Montserrat" panose="00000500000000000000" pitchFamily="2" charset="0"/>
                <a:sym typeface="Webdings" panose="05030102010509060703" pitchFamily="18" charset="2"/>
              </a:rPr>
              <a:t></a:t>
            </a:r>
            <a:endParaRPr lang="en-US" sz="6000" dirty="0">
              <a:solidFill>
                <a:srgbClr val="5F5F5F"/>
              </a:solidFill>
            </a:endParaRPr>
          </a:p>
        </p:txBody>
      </p:sp>
      <p:sp>
        <p:nvSpPr>
          <p:cNvPr id="15" name="TextBox 14">
            <a:extLst>
              <a:ext uri="{FF2B5EF4-FFF2-40B4-BE49-F238E27FC236}">
                <a16:creationId xmlns:a16="http://schemas.microsoft.com/office/drawing/2014/main" id="{3B0D719B-F7C9-4333-B56E-8063AE2D9810}"/>
              </a:ext>
            </a:extLst>
          </p:cNvPr>
          <p:cNvSpPr txBox="1"/>
          <p:nvPr/>
        </p:nvSpPr>
        <p:spPr>
          <a:xfrm>
            <a:off x="7316434" y="4202777"/>
            <a:ext cx="650788" cy="1015663"/>
          </a:xfrm>
          <a:prstGeom prst="rect">
            <a:avLst/>
          </a:prstGeom>
          <a:noFill/>
        </p:spPr>
        <p:txBody>
          <a:bodyPr wrap="square" rtlCol="0">
            <a:spAutoFit/>
          </a:bodyPr>
          <a:lstStyle/>
          <a:p>
            <a:r>
              <a:rPr lang="de-DE" sz="6000" b="0" i="0" u="none" strike="noStrike" dirty="0">
                <a:solidFill>
                  <a:srgbClr val="5F5F5F"/>
                </a:solidFill>
                <a:effectLst/>
                <a:latin typeface="Montserrat" panose="00000500000000000000" pitchFamily="2" charset="0"/>
                <a:sym typeface="Webdings" panose="05030102010509060703" pitchFamily="18" charset="2"/>
              </a:rPr>
              <a:t></a:t>
            </a:r>
            <a:endParaRPr lang="en-US" sz="6000" dirty="0">
              <a:solidFill>
                <a:srgbClr val="5F5F5F"/>
              </a:solidFill>
            </a:endParaRPr>
          </a:p>
        </p:txBody>
      </p:sp>
      <p:sp>
        <p:nvSpPr>
          <p:cNvPr id="18" name="TextBox 17">
            <a:extLst>
              <a:ext uri="{FF2B5EF4-FFF2-40B4-BE49-F238E27FC236}">
                <a16:creationId xmlns:a16="http://schemas.microsoft.com/office/drawing/2014/main" id="{FF63F0BD-32AB-4686-A3BC-9AB3BF210A43}"/>
              </a:ext>
            </a:extLst>
          </p:cNvPr>
          <p:cNvSpPr txBox="1"/>
          <p:nvPr/>
        </p:nvSpPr>
        <p:spPr>
          <a:xfrm>
            <a:off x="6319102" y="4585897"/>
            <a:ext cx="650788" cy="1015663"/>
          </a:xfrm>
          <a:prstGeom prst="rect">
            <a:avLst/>
          </a:prstGeom>
          <a:noFill/>
        </p:spPr>
        <p:txBody>
          <a:bodyPr wrap="square" rtlCol="0">
            <a:spAutoFit/>
          </a:bodyPr>
          <a:lstStyle/>
          <a:p>
            <a:r>
              <a:rPr lang="de-DE" sz="6000" b="0" i="0" u="none" strike="noStrike" dirty="0">
                <a:solidFill>
                  <a:schemeClr val="bg1"/>
                </a:solidFill>
                <a:effectLst/>
                <a:latin typeface="Montserrat" panose="00000500000000000000" pitchFamily="2" charset="0"/>
                <a:sym typeface="Webdings" panose="05030102010509060703" pitchFamily="18" charset="2"/>
              </a:rPr>
              <a:t></a:t>
            </a:r>
            <a:endParaRPr lang="en-US" sz="6000" dirty="0">
              <a:solidFill>
                <a:schemeClr val="bg1"/>
              </a:solidFill>
            </a:endParaRPr>
          </a:p>
        </p:txBody>
      </p:sp>
      <p:sp>
        <p:nvSpPr>
          <p:cNvPr id="16" name="TextBox 15">
            <a:extLst>
              <a:ext uri="{FF2B5EF4-FFF2-40B4-BE49-F238E27FC236}">
                <a16:creationId xmlns:a16="http://schemas.microsoft.com/office/drawing/2014/main" id="{BE1A03FE-A264-4628-A598-2A70EB4A781F}"/>
              </a:ext>
            </a:extLst>
          </p:cNvPr>
          <p:cNvSpPr txBox="1"/>
          <p:nvPr/>
        </p:nvSpPr>
        <p:spPr>
          <a:xfrm>
            <a:off x="7138325" y="4317170"/>
            <a:ext cx="650788" cy="1015663"/>
          </a:xfrm>
          <a:prstGeom prst="rect">
            <a:avLst/>
          </a:prstGeom>
          <a:noFill/>
        </p:spPr>
        <p:txBody>
          <a:bodyPr wrap="square" rtlCol="0">
            <a:spAutoFit/>
          </a:bodyPr>
          <a:lstStyle/>
          <a:p>
            <a:r>
              <a:rPr lang="de-DE" sz="6000" b="0" i="0" u="none" strike="noStrike" dirty="0">
                <a:solidFill>
                  <a:schemeClr val="bg1"/>
                </a:solidFill>
                <a:effectLst/>
                <a:latin typeface="Montserrat" panose="00000500000000000000" pitchFamily="2" charset="0"/>
                <a:sym typeface="Webdings" panose="05030102010509060703" pitchFamily="18" charset="2"/>
              </a:rPr>
              <a:t></a:t>
            </a:r>
            <a:endParaRPr lang="en-US" sz="6000" dirty="0">
              <a:solidFill>
                <a:schemeClr val="bg1"/>
              </a:solidFill>
            </a:endParaRPr>
          </a:p>
        </p:txBody>
      </p:sp>
      <p:sp>
        <p:nvSpPr>
          <p:cNvPr id="19" name="TextBox 18">
            <a:extLst>
              <a:ext uri="{FF2B5EF4-FFF2-40B4-BE49-F238E27FC236}">
                <a16:creationId xmlns:a16="http://schemas.microsoft.com/office/drawing/2014/main" id="{84560856-D24D-4142-A190-88CB6F49E3BC}"/>
              </a:ext>
            </a:extLst>
          </p:cNvPr>
          <p:cNvSpPr txBox="1"/>
          <p:nvPr/>
        </p:nvSpPr>
        <p:spPr>
          <a:xfrm>
            <a:off x="7577960" y="4524191"/>
            <a:ext cx="650788" cy="1015663"/>
          </a:xfrm>
          <a:prstGeom prst="rect">
            <a:avLst/>
          </a:prstGeom>
          <a:noFill/>
        </p:spPr>
        <p:txBody>
          <a:bodyPr wrap="square" rtlCol="0">
            <a:spAutoFit/>
          </a:bodyPr>
          <a:lstStyle/>
          <a:p>
            <a:r>
              <a:rPr lang="de-DE" sz="6000" b="0" i="0" u="none" strike="noStrike" dirty="0">
                <a:solidFill>
                  <a:srgbClr val="5F5F5F"/>
                </a:solidFill>
                <a:effectLst/>
                <a:latin typeface="Montserrat" panose="00000500000000000000" pitchFamily="2" charset="0"/>
                <a:sym typeface="Webdings" panose="05030102010509060703" pitchFamily="18" charset="2"/>
              </a:rPr>
              <a:t></a:t>
            </a:r>
            <a:endParaRPr lang="en-US" sz="6000" dirty="0">
              <a:solidFill>
                <a:srgbClr val="5F5F5F"/>
              </a:solidFill>
            </a:endParaRPr>
          </a:p>
        </p:txBody>
      </p:sp>
      <p:sp>
        <p:nvSpPr>
          <p:cNvPr id="30" name="TextBox 29">
            <a:extLst>
              <a:ext uri="{FF2B5EF4-FFF2-40B4-BE49-F238E27FC236}">
                <a16:creationId xmlns:a16="http://schemas.microsoft.com/office/drawing/2014/main" id="{FCD0FAE3-AC3D-4A4F-97EB-64D107A6CBF3}"/>
              </a:ext>
            </a:extLst>
          </p:cNvPr>
          <p:cNvSpPr txBox="1"/>
          <p:nvPr/>
        </p:nvSpPr>
        <p:spPr>
          <a:xfrm>
            <a:off x="7749683" y="4202777"/>
            <a:ext cx="650788" cy="1015663"/>
          </a:xfrm>
          <a:prstGeom prst="rect">
            <a:avLst/>
          </a:prstGeom>
          <a:noFill/>
        </p:spPr>
        <p:txBody>
          <a:bodyPr wrap="square" rtlCol="0">
            <a:spAutoFit/>
          </a:bodyPr>
          <a:lstStyle/>
          <a:p>
            <a:r>
              <a:rPr lang="de-DE" sz="6000" b="0" i="0" u="none" strike="noStrike" dirty="0">
                <a:solidFill>
                  <a:schemeClr val="bg1"/>
                </a:solidFill>
                <a:effectLst/>
                <a:latin typeface="Montserrat" panose="00000500000000000000" pitchFamily="2" charset="0"/>
                <a:sym typeface="Webdings" panose="05030102010509060703" pitchFamily="18" charset="2"/>
              </a:rPr>
              <a:t></a:t>
            </a:r>
            <a:endParaRPr lang="en-US" sz="6000" dirty="0">
              <a:solidFill>
                <a:schemeClr val="bg1"/>
              </a:solidFill>
            </a:endParaRPr>
          </a:p>
        </p:txBody>
      </p:sp>
    </p:spTree>
    <p:extLst>
      <p:ext uri="{BB962C8B-B14F-4D97-AF65-F5344CB8AC3E}">
        <p14:creationId xmlns:p14="http://schemas.microsoft.com/office/powerpoint/2010/main" val="42365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67F3F97-A044-4977-ACAE-C8124CC30A1A}"/>
              </a:ext>
            </a:extLst>
          </p:cNvPr>
          <p:cNvSpPr>
            <a:spLocks noGrp="1"/>
          </p:cNvSpPr>
          <p:nvPr>
            <p:ph type="title"/>
          </p:nvPr>
        </p:nvSpPr>
        <p:spPr>
          <a:xfrm>
            <a:off x="920338" y="671815"/>
            <a:ext cx="7886700" cy="468410"/>
          </a:xfrm>
        </p:spPr>
        <p:txBody>
          <a:bodyPr>
            <a:normAutofit fontScale="90000"/>
          </a:bodyPr>
          <a:lstStyle/>
          <a:p>
            <a:r>
              <a:rPr lang="de-DE" sz="2800" kern="0" cap="all" dirty="0">
                <a:solidFill>
                  <a:srgbClr val="F2932F"/>
                </a:solidFill>
                <a:latin typeface="Montserrat" panose="00000500000000000000" pitchFamily="2" charset="0"/>
              </a:rPr>
              <a:t>Woher kommt </a:t>
            </a:r>
            <a:r>
              <a:rPr lang="de-DE" sz="2800" kern="0" cap="all" dirty="0" err="1">
                <a:solidFill>
                  <a:srgbClr val="F2932F"/>
                </a:solidFill>
                <a:latin typeface="Montserrat" panose="00000500000000000000" pitchFamily="2" charset="0"/>
              </a:rPr>
              <a:t>PolizeiVertrauen</a:t>
            </a:r>
            <a:r>
              <a:rPr lang="de-DE" sz="2800" kern="0" cap="all" dirty="0">
                <a:solidFill>
                  <a:srgbClr val="F2932F"/>
                </a:solidFill>
                <a:latin typeface="Montserrat" panose="00000500000000000000" pitchFamily="2" charset="0"/>
              </a:rPr>
              <a:t>?</a:t>
            </a:r>
            <a:endParaRPr lang="en-US" dirty="0">
              <a:solidFill>
                <a:srgbClr val="F2932F"/>
              </a:solidFill>
            </a:endParaRPr>
          </a:p>
        </p:txBody>
      </p:sp>
      <p:sp>
        <p:nvSpPr>
          <p:cNvPr id="11" name="TextBox 10">
            <a:extLst>
              <a:ext uri="{FF2B5EF4-FFF2-40B4-BE49-F238E27FC236}">
                <a16:creationId xmlns:a16="http://schemas.microsoft.com/office/drawing/2014/main" id="{6EE10EF7-757F-43B8-A0AE-8E89AD95965C}"/>
              </a:ext>
            </a:extLst>
          </p:cNvPr>
          <p:cNvSpPr txBox="1"/>
          <p:nvPr/>
        </p:nvSpPr>
        <p:spPr>
          <a:xfrm>
            <a:off x="2021330" y="3646389"/>
            <a:ext cx="2051804" cy="400110"/>
          </a:xfrm>
          <a:prstGeom prst="rect">
            <a:avLst/>
          </a:prstGeom>
          <a:noFill/>
        </p:spPr>
        <p:txBody>
          <a:bodyPr wrap="square" rtlCol="0">
            <a:spAutoFit/>
          </a:bodyPr>
          <a:lstStyle/>
          <a:p>
            <a:r>
              <a:rPr lang="de-DE" sz="2000" b="1" dirty="0">
                <a:solidFill>
                  <a:srgbClr val="354155"/>
                </a:solidFill>
                <a:latin typeface="Montserrat" panose="00000500000000000000" pitchFamily="2" charset="0"/>
              </a:rPr>
              <a:t>Schutz</a:t>
            </a:r>
            <a:endParaRPr lang="en-US" sz="2000" b="1" dirty="0">
              <a:solidFill>
                <a:srgbClr val="354155"/>
              </a:solidFill>
              <a:latin typeface="Montserrat" panose="00000500000000000000" pitchFamily="2" charset="0"/>
            </a:endParaRPr>
          </a:p>
        </p:txBody>
      </p:sp>
      <p:pic>
        <p:nvPicPr>
          <p:cNvPr id="8" name="Picture 7" descr="A picture containing vector graphics&#10;&#10;Description automatically generated">
            <a:extLst>
              <a:ext uri="{FF2B5EF4-FFF2-40B4-BE49-F238E27FC236}">
                <a16:creationId xmlns:a16="http://schemas.microsoft.com/office/drawing/2014/main" id="{22C3369E-413D-481E-8BC1-B51CDF320C6F}"/>
              </a:ext>
            </a:extLst>
          </p:cNvPr>
          <p:cNvPicPr>
            <a:picLocks noChangeAspect="1"/>
          </p:cNvPicPr>
          <p:nvPr/>
        </p:nvPicPr>
        <p:blipFill rotWithShape="1">
          <a:blip r:embed="rId2">
            <a:extLst>
              <a:ext uri="{28A0092B-C50C-407E-A947-70E740481C1C}">
                <a14:useLocalDpi xmlns:a14="http://schemas.microsoft.com/office/drawing/2010/main" val="0"/>
              </a:ext>
            </a:extLst>
          </a:blip>
          <a:srcRect l="19855" t="26087" r="41522" b="13140"/>
          <a:stretch/>
        </p:blipFill>
        <p:spPr>
          <a:xfrm>
            <a:off x="1281380" y="1839230"/>
            <a:ext cx="3531704" cy="4167810"/>
          </a:xfrm>
          <a:prstGeom prst="rect">
            <a:avLst/>
          </a:prstGeom>
        </p:spPr>
      </p:pic>
      <p:pic>
        <p:nvPicPr>
          <p:cNvPr id="10" name="Picture 9">
            <a:extLst>
              <a:ext uri="{FF2B5EF4-FFF2-40B4-BE49-F238E27FC236}">
                <a16:creationId xmlns:a16="http://schemas.microsoft.com/office/drawing/2014/main" id="{19151CDE-20B1-4B0B-B43F-519F86F32030}"/>
              </a:ext>
            </a:extLst>
          </p:cNvPr>
          <p:cNvPicPr>
            <a:picLocks noChangeAspect="1"/>
          </p:cNvPicPr>
          <p:nvPr/>
        </p:nvPicPr>
        <p:blipFill rotWithShape="1">
          <a:blip r:embed="rId3">
            <a:extLst>
              <a:ext uri="{28A0092B-C50C-407E-A947-70E740481C1C}">
                <a14:useLocalDpi xmlns:a14="http://schemas.microsoft.com/office/drawing/2010/main" val="0"/>
              </a:ext>
            </a:extLst>
          </a:blip>
          <a:srcRect l="25725" t="9796" r="8695" b="9796"/>
          <a:stretch/>
        </p:blipFill>
        <p:spPr>
          <a:xfrm>
            <a:off x="6096000" y="1742583"/>
            <a:ext cx="4284496" cy="3939942"/>
          </a:xfrm>
          <a:prstGeom prst="rect">
            <a:avLst/>
          </a:prstGeom>
        </p:spPr>
      </p:pic>
      <p:sp>
        <p:nvSpPr>
          <p:cNvPr id="12" name="TextBox 11">
            <a:extLst>
              <a:ext uri="{FF2B5EF4-FFF2-40B4-BE49-F238E27FC236}">
                <a16:creationId xmlns:a16="http://schemas.microsoft.com/office/drawing/2014/main" id="{5B18D659-601E-4DC3-8A2D-FDD6E7A66110}"/>
              </a:ext>
            </a:extLst>
          </p:cNvPr>
          <p:cNvSpPr txBox="1"/>
          <p:nvPr/>
        </p:nvSpPr>
        <p:spPr>
          <a:xfrm>
            <a:off x="1180886" y="6007039"/>
            <a:ext cx="3815867" cy="584775"/>
          </a:xfrm>
          <a:prstGeom prst="rect">
            <a:avLst/>
          </a:prstGeom>
          <a:noFill/>
        </p:spPr>
        <p:txBody>
          <a:bodyPr wrap="square" rtlCol="0">
            <a:spAutoFit/>
          </a:bodyPr>
          <a:lstStyle/>
          <a:p>
            <a:r>
              <a:rPr lang="de-DE" sz="3200" b="1" dirty="0">
                <a:solidFill>
                  <a:srgbClr val="354155"/>
                </a:solidFill>
                <a:latin typeface="Montserrat" panose="00000500000000000000" pitchFamily="2" charset="0"/>
              </a:rPr>
              <a:t>Effektivität</a:t>
            </a:r>
            <a:endParaRPr lang="en-US" sz="3200" b="1" dirty="0">
              <a:solidFill>
                <a:srgbClr val="354155"/>
              </a:solidFill>
              <a:latin typeface="Montserrat" panose="00000500000000000000" pitchFamily="2" charset="0"/>
            </a:endParaRPr>
          </a:p>
        </p:txBody>
      </p:sp>
      <p:sp>
        <p:nvSpPr>
          <p:cNvPr id="13" name="TextBox 12">
            <a:extLst>
              <a:ext uri="{FF2B5EF4-FFF2-40B4-BE49-F238E27FC236}">
                <a16:creationId xmlns:a16="http://schemas.microsoft.com/office/drawing/2014/main" id="{D1BC62F4-01B2-49FA-A8E5-B4BE8C204FA0}"/>
              </a:ext>
            </a:extLst>
          </p:cNvPr>
          <p:cNvSpPr txBox="1"/>
          <p:nvPr/>
        </p:nvSpPr>
        <p:spPr>
          <a:xfrm>
            <a:off x="6064573" y="6007040"/>
            <a:ext cx="4583768" cy="584775"/>
          </a:xfrm>
          <a:prstGeom prst="rect">
            <a:avLst/>
          </a:prstGeom>
          <a:noFill/>
        </p:spPr>
        <p:txBody>
          <a:bodyPr wrap="square" rtlCol="0">
            <a:spAutoFit/>
          </a:bodyPr>
          <a:lstStyle/>
          <a:p>
            <a:r>
              <a:rPr lang="de-DE" sz="3200" b="1" dirty="0">
                <a:solidFill>
                  <a:srgbClr val="354155"/>
                </a:solidFill>
                <a:latin typeface="Montserrat" panose="00000500000000000000" pitchFamily="2" charset="0"/>
              </a:rPr>
              <a:t>Soziale Interaktion</a:t>
            </a:r>
            <a:endParaRPr lang="en-US" sz="3200" b="1" dirty="0">
              <a:solidFill>
                <a:srgbClr val="354155"/>
              </a:solidFill>
              <a:latin typeface="Montserrat" panose="00000500000000000000" pitchFamily="2" charset="0"/>
            </a:endParaRPr>
          </a:p>
        </p:txBody>
      </p:sp>
    </p:spTree>
    <p:extLst>
      <p:ext uri="{BB962C8B-B14F-4D97-AF65-F5344CB8AC3E}">
        <p14:creationId xmlns:p14="http://schemas.microsoft.com/office/powerpoint/2010/main" val="268368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7886700" cy="468410"/>
          </a:xfrm>
        </p:spPr>
        <p:txBody>
          <a:bodyPr>
            <a:normAutofit fontScale="90000"/>
          </a:bodyPr>
          <a:lstStyle/>
          <a:p>
            <a:r>
              <a:rPr lang="de-DE" sz="2800" kern="0" cap="all" dirty="0">
                <a:solidFill>
                  <a:srgbClr val="F2932F"/>
                </a:solidFill>
                <a:latin typeface="Montserrat" panose="00000500000000000000" pitchFamily="2" charset="0"/>
              </a:rPr>
              <a:t>Instrumentelle Perspektive</a:t>
            </a:r>
            <a:endParaRPr lang="en-US" dirty="0">
              <a:solidFill>
                <a:srgbClr val="F2932F"/>
              </a:solidFill>
            </a:endParaRPr>
          </a:p>
        </p:txBody>
      </p:sp>
      <p:cxnSp>
        <p:nvCxnSpPr>
          <p:cNvPr id="37" name="Straight Connector 36">
            <a:extLst>
              <a:ext uri="{FF2B5EF4-FFF2-40B4-BE49-F238E27FC236}">
                <a16:creationId xmlns:a16="http://schemas.microsoft.com/office/drawing/2014/main" id="{8137968F-FECD-48DB-8D5D-B9F22D127496}"/>
              </a:ext>
            </a:extLst>
          </p:cNvPr>
          <p:cNvCxnSpPr>
            <a:cxnSpLocks/>
            <a:endCxn id="16" idx="0"/>
          </p:cNvCxnSpPr>
          <p:nvPr/>
        </p:nvCxnSpPr>
        <p:spPr>
          <a:xfrm flipH="1">
            <a:off x="1646606" y="2302159"/>
            <a:ext cx="21978" cy="3801916"/>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C80B26C-ADEF-401F-ABA1-5A8F2261275C}"/>
              </a:ext>
            </a:extLst>
          </p:cNvPr>
          <p:cNvSpPr/>
          <p:nvPr/>
        </p:nvSpPr>
        <p:spPr>
          <a:xfrm>
            <a:off x="1511543" y="2020219"/>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DB16347-44C7-43EA-A07D-76A7B7331F26}"/>
              </a:ext>
            </a:extLst>
          </p:cNvPr>
          <p:cNvSpPr/>
          <p:nvPr/>
        </p:nvSpPr>
        <p:spPr>
          <a:xfrm>
            <a:off x="1508550" y="5083111"/>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A34DE6-11DF-4DFC-B0DA-55B969959CFF}"/>
              </a:ext>
            </a:extLst>
          </p:cNvPr>
          <p:cNvSpPr/>
          <p:nvPr/>
        </p:nvSpPr>
        <p:spPr>
          <a:xfrm>
            <a:off x="1511543" y="3041183"/>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a:extLst>
              <a:ext uri="{FF2B5EF4-FFF2-40B4-BE49-F238E27FC236}">
                <a16:creationId xmlns:a16="http://schemas.microsoft.com/office/drawing/2014/main" id="{A69C369A-D43C-47C9-BB10-7E9E6CFF35B6}"/>
              </a:ext>
            </a:extLst>
          </p:cNvPr>
          <p:cNvSpPr txBox="1">
            <a:spLocks/>
          </p:cNvSpPr>
          <p:nvPr/>
        </p:nvSpPr>
        <p:spPr>
          <a:xfrm>
            <a:off x="2113937" y="1887885"/>
            <a:ext cx="7230641" cy="5073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300"/>
              </a:spcBef>
              <a:spcAft>
                <a:spcPts val="300"/>
              </a:spcAft>
              <a:buClr>
                <a:srgbClr val="F2932F"/>
              </a:buClr>
              <a:buNone/>
              <a:defRPr/>
            </a:pPr>
            <a:r>
              <a:rPr lang="de-DE" sz="1600" b="1" dirty="0">
                <a:solidFill>
                  <a:srgbClr val="354155"/>
                </a:solidFill>
                <a:latin typeface="Montserrat" panose="00000500000000000000" pitchFamily="2" charset="0"/>
              </a:rPr>
              <a:t>Nutzen</a:t>
            </a:r>
            <a:r>
              <a:rPr lang="de-DE" sz="1600" dirty="0">
                <a:solidFill>
                  <a:srgbClr val="354155"/>
                </a:solidFill>
                <a:latin typeface="Montserrat" panose="00000500000000000000" pitchFamily="2" charset="0"/>
              </a:rPr>
              <a:t> von Vertrauen für die eigene Person steht im Vordergrund</a:t>
            </a:r>
          </a:p>
          <a:p>
            <a:pPr marL="311400" lvl="2" indent="0" fontAlgn="auto">
              <a:lnSpc>
                <a:spcPct val="100000"/>
              </a:lnSpc>
              <a:spcBef>
                <a:spcPts val="300"/>
              </a:spcBef>
              <a:spcAft>
                <a:spcPts val="3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rPr>
              <a:t>Polizei als machtvollen Akteur, welcher durch Zwang und Androhung von Konsequenzen </a:t>
            </a:r>
            <a:r>
              <a:rPr lang="de-DE" sz="1600" b="1" dirty="0">
                <a:solidFill>
                  <a:srgbClr val="354155"/>
                </a:solidFill>
                <a:latin typeface="Montserrat" panose="00000500000000000000" pitchFamily="2" charset="0"/>
              </a:rPr>
              <a:t>Normbrüchen entgegenwirken </a:t>
            </a:r>
            <a:r>
              <a:rPr lang="de-DE" sz="1600" dirty="0">
                <a:solidFill>
                  <a:srgbClr val="354155"/>
                </a:solidFill>
                <a:latin typeface="Montserrat" panose="00000500000000000000" pitchFamily="2" charset="0"/>
              </a:rPr>
              <a:t>kann</a:t>
            </a:r>
          </a:p>
          <a:p>
            <a:pPr marL="311400" lvl="2" indent="0" fontAlgn="auto">
              <a:lnSpc>
                <a:spcPct val="100000"/>
              </a:lnSpc>
              <a:spcBef>
                <a:spcPts val="300"/>
              </a:spcBef>
              <a:spcAft>
                <a:spcPts val="3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300"/>
              </a:spcBef>
              <a:spcAft>
                <a:spcPts val="300"/>
              </a:spcAft>
              <a:buClr>
                <a:srgbClr val="F2932F"/>
              </a:buClr>
              <a:buNone/>
              <a:defRPr/>
            </a:pPr>
            <a:r>
              <a:rPr lang="de-DE" sz="1600" dirty="0">
                <a:solidFill>
                  <a:srgbClr val="354155"/>
                </a:solidFill>
                <a:latin typeface="Montserrat" panose="00000500000000000000" pitchFamily="2" charset="0"/>
              </a:rPr>
              <a:t>Hauptaufgabe der Polizei ist die Durchsetzung einer glaubhaften Strafandrohung für Straftäter und </a:t>
            </a:r>
            <a:r>
              <a:rPr lang="de-DE" sz="1600" b="1" dirty="0">
                <a:solidFill>
                  <a:srgbClr val="354155"/>
                </a:solidFill>
                <a:latin typeface="Montserrat" panose="00000500000000000000" pitchFamily="2" charset="0"/>
              </a:rPr>
              <a:t>Kontrolle von Kriminalität</a:t>
            </a:r>
          </a:p>
          <a:p>
            <a:pPr marL="311400" lvl="2" indent="0" fontAlgn="auto">
              <a:lnSpc>
                <a:spcPct val="100000"/>
              </a:lnSpc>
              <a:spcBef>
                <a:spcPts val="300"/>
              </a:spcBef>
              <a:spcAft>
                <a:spcPts val="3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300"/>
              </a:spcBef>
              <a:spcAft>
                <a:spcPts val="300"/>
              </a:spcAft>
              <a:buClr>
                <a:srgbClr val="F2932F"/>
              </a:buClr>
              <a:buNone/>
              <a:defRPr/>
            </a:pPr>
            <a:r>
              <a:rPr lang="de-DE" sz="1600" b="1" dirty="0">
                <a:solidFill>
                  <a:srgbClr val="354155"/>
                </a:solidFill>
                <a:latin typeface="Montserrat" panose="00000500000000000000" pitchFamily="2" charset="0"/>
              </a:rPr>
              <a:t>Vertrauen</a:t>
            </a:r>
            <a:r>
              <a:rPr lang="de-DE" sz="1600" dirty="0">
                <a:solidFill>
                  <a:srgbClr val="354155"/>
                </a:solidFill>
                <a:latin typeface="Montserrat" panose="00000500000000000000" pitchFamily="2" charset="0"/>
              </a:rPr>
              <a:t> in die Polizei resultiert aus der </a:t>
            </a:r>
            <a:r>
              <a:rPr lang="de-DE" sz="1600" b="1" dirty="0">
                <a:solidFill>
                  <a:srgbClr val="354155"/>
                </a:solidFill>
                <a:latin typeface="Montserrat" panose="00000500000000000000" pitchFamily="2" charset="0"/>
              </a:rPr>
              <a:t>Bewertung</a:t>
            </a:r>
            <a:r>
              <a:rPr lang="de-DE" sz="1600" dirty="0">
                <a:solidFill>
                  <a:srgbClr val="354155"/>
                </a:solidFill>
                <a:latin typeface="Montserrat" panose="00000500000000000000" pitchFamily="2" charset="0"/>
              </a:rPr>
              <a:t>, inwieweit die Polizei dieser Aufgabe nachkommt</a:t>
            </a:r>
          </a:p>
          <a:p>
            <a:pPr marL="311400" lvl="2" indent="0" fontAlgn="auto">
              <a:lnSpc>
                <a:spcPct val="100000"/>
              </a:lnSpc>
              <a:spcBef>
                <a:spcPts val="300"/>
              </a:spcBef>
              <a:spcAft>
                <a:spcPts val="3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300"/>
              </a:spcBef>
              <a:spcAft>
                <a:spcPts val="300"/>
              </a:spcAft>
              <a:buClr>
                <a:srgbClr val="F2932F"/>
              </a:buClr>
              <a:buNone/>
              <a:defRPr/>
            </a:pPr>
            <a:r>
              <a:rPr lang="de-DE" sz="1600" b="1" dirty="0">
                <a:solidFill>
                  <a:srgbClr val="354155"/>
                </a:solidFill>
                <a:latin typeface="Montserrat" panose="00000500000000000000" pitchFamily="2" charset="0"/>
              </a:rPr>
              <a:t>Kriminalitätsraten</a:t>
            </a:r>
            <a:r>
              <a:rPr lang="de-DE" sz="1600" dirty="0">
                <a:solidFill>
                  <a:srgbClr val="354155"/>
                </a:solidFill>
                <a:latin typeface="Montserrat" panose="00000500000000000000" pitchFamily="2" charset="0"/>
              </a:rPr>
              <a:t>, </a:t>
            </a:r>
            <a:r>
              <a:rPr lang="de-DE" sz="1600" b="1" dirty="0">
                <a:solidFill>
                  <a:srgbClr val="354155"/>
                </a:solidFill>
                <a:latin typeface="Montserrat" panose="00000500000000000000" pitchFamily="2" charset="0"/>
              </a:rPr>
              <a:t>Viktimisierung</a:t>
            </a:r>
            <a:r>
              <a:rPr lang="de-DE" sz="1600" dirty="0">
                <a:solidFill>
                  <a:srgbClr val="354155"/>
                </a:solidFill>
                <a:latin typeface="Montserrat" panose="00000500000000000000" pitchFamily="2" charset="0"/>
              </a:rPr>
              <a:t> und </a:t>
            </a:r>
            <a:r>
              <a:rPr lang="de-DE" sz="1600" b="1" dirty="0">
                <a:solidFill>
                  <a:srgbClr val="354155"/>
                </a:solidFill>
                <a:latin typeface="Montserrat" panose="00000500000000000000" pitchFamily="2" charset="0"/>
              </a:rPr>
              <a:t>Kriminalitätsfurcht</a:t>
            </a:r>
            <a:r>
              <a:rPr lang="de-DE" sz="1600" dirty="0">
                <a:solidFill>
                  <a:srgbClr val="354155"/>
                </a:solidFill>
                <a:latin typeface="Montserrat" panose="00000500000000000000" pitchFamily="2" charset="0"/>
              </a:rPr>
              <a:t> als bedeutende </a:t>
            </a:r>
            <a:r>
              <a:rPr lang="de-DE" sz="1600" b="1" dirty="0">
                <a:solidFill>
                  <a:srgbClr val="354155"/>
                </a:solidFill>
                <a:latin typeface="Montserrat" panose="00000500000000000000" pitchFamily="2" charset="0"/>
              </a:rPr>
              <a:t>Einflussfaktoren</a:t>
            </a:r>
            <a:r>
              <a:rPr lang="de-DE" sz="1600" dirty="0">
                <a:solidFill>
                  <a:srgbClr val="354155"/>
                </a:solidFill>
                <a:latin typeface="Montserrat" panose="00000500000000000000" pitchFamily="2" charset="0"/>
              </a:rPr>
              <a:t> auf das Vertrauen in die Polizei</a:t>
            </a:r>
          </a:p>
          <a:p>
            <a:pPr marL="311400" lvl="2" indent="0" fontAlgn="auto">
              <a:lnSpc>
                <a:spcPct val="100000"/>
              </a:lnSpc>
              <a:spcBef>
                <a:spcPts val="300"/>
              </a:spcBef>
              <a:spcAft>
                <a:spcPts val="3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300"/>
              </a:spcBef>
              <a:spcAft>
                <a:spcPts val="300"/>
              </a:spcAft>
              <a:buClr>
                <a:srgbClr val="F2932F"/>
              </a:buClr>
              <a:buNone/>
              <a:defRPr/>
            </a:pPr>
            <a:endParaRPr lang="de-DE" sz="1800" dirty="0">
              <a:solidFill>
                <a:srgbClr val="354155"/>
              </a:solidFill>
              <a:latin typeface="Montserrat" panose="00000500000000000000" pitchFamily="2" charset="0"/>
            </a:endParaRPr>
          </a:p>
        </p:txBody>
      </p:sp>
      <p:sp>
        <p:nvSpPr>
          <p:cNvPr id="15" name="Oval 14">
            <a:extLst>
              <a:ext uri="{FF2B5EF4-FFF2-40B4-BE49-F238E27FC236}">
                <a16:creationId xmlns:a16="http://schemas.microsoft.com/office/drawing/2014/main" id="{841830E4-268C-417A-BC4D-F0CF096EA54B}"/>
              </a:ext>
            </a:extLst>
          </p:cNvPr>
          <p:cNvSpPr/>
          <p:nvPr/>
        </p:nvSpPr>
        <p:spPr>
          <a:xfrm>
            <a:off x="1511543" y="4062147"/>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DEFE5BB-7714-431D-BDCB-6A0E706DBEB7}"/>
              </a:ext>
            </a:extLst>
          </p:cNvPr>
          <p:cNvSpPr/>
          <p:nvPr/>
        </p:nvSpPr>
        <p:spPr>
          <a:xfrm>
            <a:off x="1505636" y="6104075"/>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74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7886700" cy="468410"/>
          </a:xfrm>
        </p:spPr>
        <p:txBody>
          <a:bodyPr>
            <a:normAutofit fontScale="90000"/>
          </a:bodyPr>
          <a:lstStyle/>
          <a:p>
            <a:r>
              <a:rPr lang="de-DE" sz="2800" kern="0" cap="all" dirty="0">
                <a:solidFill>
                  <a:srgbClr val="F2932F"/>
                </a:solidFill>
                <a:latin typeface="Montserrat" panose="00000500000000000000" pitchFamily="2" charset="0"/>
              </a:rPr>
              <a:t>Normative Perspektive</a:t>
            </a:r>
            <a:endParaRPr lang="en-US" dirty="0">
              <a:solidFill>
                <a:srgbClr val="F2932F"/>
              </a:solidFill>
            </a:endParaRPr>
          </a:p>
        </p:txBody>
      </p:sp>
      <p:cxnSp>
        <p:nvCxnSpPr>
          <p:cNvPr id="37" name="Straight Connector 36">
            <a:extLst>
              <a:ext uri="{FF2B5EF4-FFF2-40B4-BE49-F238E27FC236}">
                <a16:creationId xmlns:a16="http://schemas.microsoft.com/office/drawing/2014/main" id="{8137968F-FECD-48DB-8D5D-B9F22D127496}"/>
              </a:ext>
            </a:extLst>
          </p:cNvPr>
          <p:cNvCxnSpPr>
            <a:cxnSpLocks/>
            <a:endCxn id="16" idx="0"/>
          </p:cNvCxnSpPr>
          <p:nvPr/>
        </p:nvCxnSpPr>
        <p:spPr>
          <a:xfrm flipH="1">
            <a:off x="1646606" y="2302159"/>
            <a:ext cx="21978" cy="3801916"/>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C80B26C-ADEF-401F-ABA1-5A8F2261275C}"/>
              </a:ext>
            </a:extLst>
          </p:cNvPr>
          <p:cNvSpPr/>
          <p:nvPr/>
        </p:nvSpPr>
        <p:spPr>
          <a:xfrm>
            <a:off x="1511543" y="2020219"/>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DB16347-44C7-43EA-A07D-76A7B7331F26}"/>
              </a:ext>
            </a:extLst>
          </p:cNvPr>
          <p:cNvSpPr/>
          <p:nvPr/>
        </p:nvSpPr>
        <p:spPr>
          <a:xfrm>
            <a:off x="1508550" y="5083111"/>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A34DE6-11DF-4DFC-B0DA-55B969959CFF}"/>
              </a:ext>
            </a:extLst>
          </p:cNvPr>
          <p:cNvSpPr/>
          <p:nvPr/>
        </p:nvSpPr>
        <p:spPr>
          <a:xfrm>
            <a:off x="1511543" y="3041183"/>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a:extLst>
              <a:ext uri="{FF2B5EF4-FFF2-40B4-BE49-F238E27FC236}">
                <a16:creationId xmlns:a16="http://schemas.microsoft.com/office/drawing/2014/main" id="{A69C369A-D43C-47C9-BB10-7E9E6CFF35B6}"/>
              </a:ext>
            </a:extLst>
          </p:cNvPr>
          <p:cNvSpPr txBox="1">
            <a:spLocks/>
          </p:cNvSpPr>
          <p:nvPr/>
        </p:nvSpPr>
        <p:spPr>
          <a:xfrm>
            <a:off x="2113937" y="1887885"/>
            <a:ext cx="7230641" cy="5073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600"/>
              </a:spcBef>
              <a:spcAft>
                <a:spcPts val="400"/>
              </a:spcAft>
              <a:buClr>
                <a:srgbClr val="F2932F"/>
              </a:buClr>
              <a:buNone/>
              <a:defRPr/>
            </a:pPr>
            <a:r>
              <a:rPr lang="de-DE" sz="1600" dirty="0">
                <a:solidFill>
                  <a:srgbClr val="354155"/>
                </a:solidFill>
                <a:latin typeface="Montserrat" panose="00000500000000000000" pitchFamily="2" charset="0"/>
              </a:rPr>
              <a:t>Menschen als </a:t>
            </a:r>
            <a:r>
              <a:rPr lang="de-DE" sz="1600" b="1" dirty="0">
                <a:solidFill>
                  <a:srgbClr val="354155"/>
                </a:solidFill>
                <a:latin typeface="Montserrat" panose="00000500000000000000" pitchFamily="2" charset="0"/>
              </a:rPr>
              <a:t>soziale Wesen </a:t>
            </a:r>
            <a:r>
              <a:rPr lang="de-DE" sz="1600" dirty="0">
                <a:solidFill>
                  <a:srgbClr val="354155"/>
                </a:solidFill>
                <a:latin typeface="Montserrat" panose="00000500000000000000" pitchFamily="2" charset="0"/>
              </a:rPr>
              <a:t>entwickeln Vertrauen im Umgang mit anderen Menschen</a:t>
            </a:r>
          </a:p>
          <a:p>
            <a:pPr marL="311400" lvl="2" indent="0" fontAlgn="auto">
              <a:lnSpc>
                <a:spcPct val="100000"/>
              </a:lnSpc>
              <a:spcBef>
                <a:spcPts val="600"/>
              </a:spcBef>
              <a:spcAft>
                <a:spcPts val="4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600"/>
              </a:spcBef>
              <a:spcAft>
                <a:spcPts val="400"/>
              </a:spcAft>
              <a:buClr>
                <a:srgbClr val="F2932F"/>
              </a:buClr>
              <a:buNone/>
              <a:defRPr/>
            </a:pPr>
            <a:r>
              <a:rPr lang="de-DE" sz="1600" b="1" dirty="0">
                <a:solidFill>
                  <a:srgbClr val="354155"/>
                </a:solidFill>
                <a:latin typeface="Montserrat" panose="00000500000000000000" pitchFamily="2" charset="0"/>
              </a:rPr>
              <a:t>Vertrauenswürdigkeit</a:t>
            </a:r>
            <a:r>
              <a:rPr lang="de-DE" sz="1600" dirty="0">
                <a:solidFill>
                  <a:srgbClr val="354155"/>
                </a:solidFill>
                <a:latin typeface="Montserrat" panose="00000500000000000000" pitchFamily="2" charset="0"/>
              </a:rPr>
              <a:t> zeigt sich in der </a:t>
            </a:r>
            <a:r>
              <a:rPr lang="de-DE" sz="1600" b="1" dirty="0">
                <a:solidFill>
                  <a:srgbClr val="354155"/>
                </a:solidFill>
                <a:latin typeface="Montserrat" panose="00000500000000000000" pitchFamily="2" charset="0"/>
              </a:rPr>
              <a:t>Qualität des Umgangs </a:t>
            </a:r>
            <a:r>
              <a:rPr lang="de-DE" sz="1600" dirty="0">
                <a:solidFill>
                  <a:srgbClr val="354155"/>
                </a:solidFill>
                <a:latin typeface="Montserrat" panose="00000500000000000000" pitchFamily="2" charset="0"/>
              </a:rPr>
              <a:t>miteinander</a:t>
            </a:r>
          </a:p>
          <a:p>
            <a:pPr marL="311400" lvl="2" indent="0" fontAlgn="auto">
              <a:lnSpc>
                <a:spcPct val="100000"/>
              </a:lnSpc>
              <a:spcBef>
                <a:spcPts val="600"/>
              </a:spcBef>
              <a:spcAft>
                <a:spcPts val="4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600"/>
              </a:spcBef>
              <a:spcAft>
                <a:spcPts val="400"/>
              </a:spcAft>
              <a:buClr>
                <a:srgbClr val="F2932F"/>
              </a:buClr>
              <a:buNone/>
              <a:defRPr/>
            </a:pPr>
            <a:r>
              <a:rPr lang="de-DE" sz="1600" dirty="0">
                <a:solidFill>
                  <a:srgbClr val="354155"/>
                </a:solidFill>
                <a:latin typeface="Montserrat" panose="00000500000000000000" pitchFamily="2" charset="0"/>
              </a:rPr>
              <a:t>Hohe Ansprüche an </a:t>
            </a:r>
            <a:r>
              <a:rPr lang="de-DE" sz="1600" b="1" dirty="0">
                <a:solidFill>
                  <a:srgbClr val="354155"/>
                </a:solidFill>
                <a:latin typeface="Montserrat" panose="00000500000000000000" pitchFamily="2" charset="0"/>
              </a:rPr>
              <a:t>Vorbildlichkeit </a:t>
            </a:r>
            <a:r>
              <a:rPr lang="de-DE" sz="1600" dirty="0">
                <a:solidFill>
                  <a:srgbClr val="354155"/>
                </a:solidFill>
                <a:latin typeface="Montserrat" panose="00000500000000000000" pitchFamily="2" charset="0"/>
              </a:rPr>
              <a:t>der Polizei als Vertreterin der </a:t>
            </a:r>
            <a:r>
              <a:rPr lang="de-DE" sz="1600" b="1" dirty="0">
                <a:solidFill>
                  <a:srgbClr val="354155"/>
                </a:solidFill>
                <a:latin typeface="Montserrat" panose="00000500000000000000" pitchFamily="2" charset="0"/>
              </a:rPr>
              <a:t>gemeinschaftlichen Wertvorstellungen</a:t>
            </a:r>
          </a:p>
          <a:p>
            <a:pPr marL="311400" lvl="2" indent="0" fontAlgn="auto">
              <a:lnSpc>
                <a:spcPct val="100000"/>
              </a:lnSpc>
              <a:spcBef>
                <a:spcPts val="600"/>
              </a:spcBef>
              <a:spcAft>
                <a:spcPts val="4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600"/>
              </a:spcBef>
              <a:spcAft>
                <a:spcPts val="400"/>
              </a:spcAft>
              <a:buClr>
                <a:srgbClr val="F2932F"/>
              </a:buClr>
              <a:buNone/>
              <a:defRPr/>
            </a:pPr>
            <a:r>
              <a:rPr lang="de-DE" sz="1600" dirty="0">
                <a:solidFill>
                  <a:srgbClr val="354155"/>
                </a:solidFill>
                <a:latin typeface="Montserrat" panose="00000500000000000000" pitchFamily="2" charset="0"/>
              </a:rPr>
              <a:t>Fairness im persönlichen Umgang zeigt für ein gemeinsames Werteverständnis</a:t>
            </a:r>
          </a:p>
          <a:p>
            <a:pPr marL="311400" lvl="2" indent="0" fontAlgn="auto">
              <a:lnSpc>
                <a:spcPct val="100000"/>
              </a:lnSpc>
              <a:spcBef>
                <a:spcPts val="600"/>
              </a:spcBef>
              <a:spcAft>
                <a:spcPts val="400"/>
              </a:spcAft>
              <a:buClr>
                <a:srgbClr val="F2932F"/>
              </a:buClr>
              <a:buNone/>
              <a:defRPr/>
            </a:pPr>
            <a:endParaRPr lang="de-DE" sz="1600" dirty="0">
              <a:solidFill>
                <a:srgbClr val="354155"/>
              </a:solidFill>
              <a:latin typeface="Montserrat" panose="00000500000000000000" pitchFamily="2" charset="0"/>
            </a:endParaRPr>
          </a:p>
          <a:p>
            <a:pPr marL="311400" lvl="2" indent="0" fontAlgn="auto">
              <a:lnSpc>
                <a:spcPct val="100000"/>
              </a:lnSpc>
              <a:spcBef>
                <a:spcPts val="600"/>
              </a:spcBef>
              <a:spcAft>
                <a:spcPts val="400"/>
              </a:spcAft>
              <a:buClr>
                <a:srgbClr val="F2932F"/>
              </a:buClr>
              <a:buNone/>
              <a:defRPr/>
            </a:pPr>
            <a:r>
              <a:rPr lang="de-DE" sz="1600" b="1" dirty="0">
                <a:solidFill>
                  <a:srgbClr val="354155"/>
                </a:solidFill>
                <a:latin typeface="Montserrat" panose="00000500000000000000" pitchFamily="2" charset="0"/>
              </a:rPr>
              <a:t>Weniger das Ergebnis </a:t>
            </a:r>
            <a:r>
              <a:rPr lang="de-DE" sz="1600" dirty="0">
                <a:solidFill>
                  <a:srgbClr val="354155"/>
                </a:solidFill>
                <a:latin typeface="Montserrat" panose="00000500000000000000" pitchFamily="2" charset="0"/>
              </a:rPr>
              <a:t>polizeilicher Entscheidungen ist ausschlaggebend, die Art und Weise wie Menschen dabei behandelt werden</a:t>
            </a:r>
          </a:p>
          <a:p>
            <a:pPr marL="311400" lvl="2" indent="0" fontAlgn="auto">
              <a:lnSpc>
                <a:spcPct val="100000"/>
              </a:lnSpc>
              <a:spcBef>
                <a:spcPts val="300"/>
              </a:spcBef>
              <a:spcAft>
                <a:spcPts val="300"/>
              </a:spcAft>
              <a:buClr>
                <a:srgbClr val="F2932F"/>
              </a:buClr>
              <a:buNone/>
              <a:defRPr/>
            </a:pPr>
            <a:endParaRPr lang="de-DE" sz="1800" dirty="0">
              <a:solidFill>
                <a:srgbClr val="354155"/>
              </a:solidFill>
              <a:latin typeface="Montserrat" panose="00000500000000000000" pitchFamily="2" charset="0"/>
            </a:endParaRPr>
          </a:p>
        </p:txBody>
      </p:sp>
      <p:sp>
        <p:nvSpPr>
          <p:cNvPr id="15" name="Oval 14">
            <a:extLst>
              <a:ext uri="{FF2B5EF4-FFF2-40B4-BE49-F238E27FC236}">
                <a16:creationId xmlns:a16="http://schemas.microsoft.com/office/drawing/2014/main" id="{841830E4-268C-417A-BC4D-F0CF096EA54B}"/>
              </a:ext>
            </a:extLst>
          </p:cNvPr>
          <p:cNvSpPr/>
          <p:nvPr/>
        </p:nvSpPr>
        <p:spPr>
          <a:xfrm>
            <a:off x="1511543" y="4062147"/>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DEFE5BB-7714-431D-BDCB-6A0E706DBEB7}"/>
              </a:ext>
            </a:extLst>
          </p:cNvPr>
          <p:cNvSpPr/>
          <p:nvPr/>
        </p:nvSpPr>
        <p:spPr>
          <a:xfrm>
            <a:off x="1505636" y="6104075"/>
            <a:ext cx="281940" cy="281940"/>
          </a:xfrm>
          <a:prstGeom prst="ellipse">
            <a:avLst/>
          </a:prstGeom>
          <a:solidFill>
            <a:srgbClr val="F29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39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83A8-C527-4CBF-AAF9-5D5668465B76}"/>
              </a:ext>
            </a:extLst>
          </p:cNvPr>
          <p:cNvSpPr>
            <a:spLocks noGrp="1"/>
          </p:cNvSpPr>
          <p:nvPr>
            <p:ph type="title"/>
          </p:nvPr>
        </p:nvSpPr>
        <p:spPr>
          <a:xfrm>
            <a:off x="920338" y="671815"/>
            <a:ext cx="7886700" cy="468410"/>
          </a:xfrm>
        </p:spPr>
        <p:txBody>
          <a:bodyPr>
            <a:normAutofit fontScale="90000"/>
          </a:bodyPr>
          <a:lstStyle/>
          <a:p>
            <a:r>
              <a:rPr lang="de-DE" sz="2800" kern="0" cap="all" dirty="0">
                <a:solidFill>
                  <a:srgbClr val="F2932F"/>
                </a:solidFill>
                <a:latin typeface="Montserrat" panose="00000500000000000000" pitchFamily="2" charset="0"/>
              </a:rPr>
              <a:t>Fairness = Gerechtigkeit</a:t>
            </a:r>
            <a:endParaRPr lang="en-US" dirty="0">
              <a:solidFill>
                <a:srgbClr val="F2932F"/>
              </a:solidFill>
            </a:endParaRPr>
          </a:p>
        </p:txBody>
      </p:sp>
      <p:sp>
        <p:nvSpPr>
          <p:cNvPr id="31" name="TextBox 30">
            <a:extLst>
              <a:ext uri="{FF2B5EF4-FFF2-40B4-BE49-F238E27FC236}">
                <a16:creationId xmlns:a16="http://schemas.microsoft.com/office/drawing/2014/main" id="{C09115ED-CA7E-480A-AC02-F9CED207A5F1}"/>
              </a:ext>
            </a:extLst>
          </p:cNvPr>
          <p:cNvSpPr txBox="1"/>
          <p:nvPr/>
        </p:nvSpPr>
        <p:spPr>
          <a:xfrm>
            <a:off x="815340" y="2056111"/>
            <a:ext cx="3855720" cy="648000"/>
          </a:xfrm>
          <a:prstGeom prst="rect">
            <a:avLst/>
          </a:prstGeom>
          <a:solidFill>
            <a:srgbClr val="354155"/>
          </a:solidFill>
          <a:ln>
            <a:solidFill>
              <a:schemeClr val="bg1"/>
            </a:solidFill>
          </a:ln>
        </p:spPr>
        <p:txBody>
          <a:bodyPr wrap="square" rtlCol="0" anchor="ctr" anchorCtr="0">
            <a:noAutofit/>
          </a:bodyPr>
          <a:lstStyle/>
          <a:p>
            <a:pPr algn="ctr"/>
            <a:r>
              <a:rPr lang="de-DE" dirty="0">
                <a:solidFill>
                  <a:schemeClr val="bg1"/>
                </a:solidFill>
                <a:latin typeface="Montserrat" panose="00000500000000000000" pitchFamily="2" charset="0"/>
              </a:rPr>
              <a:t>Verteilungsgerechtigkeit</a:t>
            </a:r>
            <a:endParaRPr lang="en-US" dirty="0">
              <a:solidFill>
                <a:schemeClr val="bg1"/>
              </a:solidFill>
              <a:latin typeface="Montserrat" panose="00000500000000000000" pitchFamily="2" charset="0"/>
            </a:endParaRPr>
          </a:p>
        </p:txBody>
      </p:sp>
      <p:sp>
        <p:nvSpPr>
          <p:cNvPr id="34" name="TextBox 33">
            <a:extLst>
              <a:ext uri="{FF2B5EF4-FFF2-40B4-BE49-F238E27FC236}">
                <a16:creationId xmlns:a16="http://schemas.microsoft.com/office/drawing/2014/main" id="{40BD3C7C-B691-4042-8F08-F0DAEF443964}"/>
              </a:ext>
            </a:extLst>
          </p:cNvPr>
          <p:cNvSpPr txBox="1"/>
          <p:nvPr/>
        </p:nvSpPr>
        <p:spPr>
          <a:xfrm>
            <a:off x="815340" y="3596923"/>
            <a:ext cx="3855720" cy="648000"/>
          </a:xfrm>
          <a:prstGeom prst="rect">
            <a:avLst/>
          </a:prstGeom>
          <a:solidFill>
            <a:srgbClr val="354155"/>
          </a:solidFill>
          <a:ln>
            <a:solidFill>
              <a:schemeClr val="bg1"/>
            </a:solidFill>
          </a:ln>
        </p:spPr>
        <p:txBody>
          <a:bodyPr wrap="square" rtlCol="0" anchor="ctr" anchorCtr="0">
            <a:noAutofit/>
          </a:bodyPr>
          <a:lstStyle/>
          <a:p>
            <a:pPr algn="ctr"/>
            <a:r>
              <a:rPr lang="de-DE" dirty="0">
                <a:solidFill>
                  <a:schemeClr val="bg1"/>
                </a:solidFill>
                <a:latin typeface="Montserrat" panose="00000500000000000000" pitchFamily="2" charset="0"/>
              </a:rPr>
              <a:t>Verfahrensgerechtigkeit</a:t>
            </a:r>
            <a:endParaRPr lang="en-US" dirty="0">
              <a:solidFill>
                <a:schemeClr val="bg1"/>
              </a:solidFill>
              <a:latin typeface="Montserrat" panose="00000500000000000000" pitchFamily="2" charset="0"/>
            </a:endParaRPr>
          </a:p>
        </p:txBody>
      </p:sp>
      <p:sp>
        <p:nvSpPr>
          <p:cNvPr id="35" name="TextBox 34">
            <a:extLst>
              <a:ext uri="{FF2B5EF4-FFF2-40B4-BE49-F238E27FC236}">
                <a16:creationId xmlns:a16="http://schemas.microsoft.com/office/drawing/2014/main" id="{6FB5B794-E17C-4486-8326-9029E77C88A9}"/>
              </a:ext>
            </a:extLst>
          </p:cNvPr>
          <p:cNvSpPr txBox="1"/>
          <p:nvPr/>
        </p:nvSpPr>
        <p:spPr>
          <a:xfrm>
            <a:off x="389357" y="5250426"/>
            <a:ext cx="4684087" cy="952615"/>
          </a:xfrm>
          <a:prstGeom prst="rect">
            <a:avLst/>
          </a:prstGeom>
          <a:solidFill>
            <a:schemeClr val="accent2"/>
          </a:solidFill>
          <a:ln>
            <a:solidFill>
              <a:schemeClr val="bg1"/>
            </a:solidFill>
          </a:ln>
        </p:spPr>
        <p:txBody>
          <a:bodyPr wrap="square" rtlCol="0" anchor="ctr" anchorCtr="0">
            <a:noAutofit/>
          </a:bodyPr>
          <a:lstStyle/>
          <a:p>
            <a:pPr algn="ctr"/>
            <a:r>
              <a:rPr lang="de-DE" dirty="0">
                <a:solidFill>
                  <a:schemeClr val="bg1"/>
                </a:solidFill>
                <a:latin typeface="Montserrat" panose="00000500000000000000" pitchFamily="2" charset="0"/>
              </a:rPr>
              <a:t>INTERPERSONALE GERECHTIGKEIT</a:t>
            </a:r>
            <a:endParaRPr lang="en-US" dirty="0">
              <a:solidFill>
                <a:schemeClr val="bg1"/>
              </a:solidFill>
              <a:latin typeface="Montserrat" panose="00000500000000000000" pitchFamily="2" charset="0"/>
            </a:endParaRPr>
          </a:p>
        </p:txBody>
      </p:sp>
      <p:cxnSp>
        <p:nvCxnSpPr>
          <p:cNvPr id="37" name="Straight Connector 36">
            <a:extLst>
              <a:ext uri="{FF2B5EF4-FFF2-40B4-BE49-F238E27FC236}">
                <a16:creationId xmlns:a16="http://schemas.microsoft.com/office/drawing/2014/main" id="{8137968F-FECD-48DB-8D5D-B9F22D127496}"/>
              </a:ext>
            </a:extLst>
          </p:cNvPr>
          <p:cNvCxnSpPr>
            <a:cxnSpLocks/>
          </p:cNvCxnSpPr>
          <p:nvPr/>
        </p:nvCxnSpPr>
        <p:spPr>
          <a:xfrm>
            <a:off x="5615940" y="2540174"/>
            <a:ext cx="0" cy="3197897"/>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C80B26C-ADEF-401F-ABA1-5A8F2261275C}"/>
              </a:ext>
            </a:extLst>
          </p:cNvPr>
          <p:cNvSpPr/>
          <p:nvPr/>
        </p:nvSpPr>
        <p:spPr>
          <a:xfrm>
            <a:off x="5471160" y="2189782"/>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DB16347-44C7-43EA-A07D-76A7B7331F26}"/>
              </a:ext>
            </a:extLst>
          </p:cNvPr>
          <p:cNvSpPr/>
          <p:nvPr/>
        </p:nvSpPr>
        <p:spPr>
          <a:xfrm>
            <a:off x="5294609" y="5407859"/>
            <a:ext cx="648000" cy="647429"/>
          </a:xfrm>
          <a:prstGeom prst="ellipse">
            <a:avLst/>
          </a:prstGeom>
          <a:solidFill>
            <a:srgbClr val="3541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FA34DE6-11DF-4DFC-B0DA-55B969959CFF}"/>
              </a:ext>
            </a:extLst>
          </p:cNvPr>
          <p:cNvSpPr/>
          <p:nvPr/>
        </p:nvSpPr>
        <p:spPr>
          <a:xfrm>
            <a:off x="5478903" y="3779953"/>
            <a:ext cx="281940" cy="281940"/>
          </a:xfrm>
          <a:prstGeom prst="ellipse">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ntent Placeholder 2">
            <a:extLst>
              <a:ext uri="{FF2B5EF4-FFF2-40B4-BE49-F238E27FC236}">
                <a16:creationId xmlns:a16="http://schemas.microsoft.com/office/drawing/2014/main" id="{A69C369A-D43C-47C9-BB10-7E9E6CFF35B6}"/>
              </a:ext>
            </a:extLst>
          </p:cNvPr>
          <p:cNvSpPr txBox="1">
            <a:spLocks/>
          </p:cNvSpPr>
          <p:nvPr/>
        </p:nvSpPr>
        <p:spPr>
          <a:xfrm>
            <a:off x="6096001" y="1949271"/>
            <a:ext cx="5958840" cy="5045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rPr>
              <a:t>Klassischer Ansatz von Gehaltsverhandlungen: Wer verdient welchen Anteil vom Kuchen, warum?</a:t>
            </a:r>
          </a:p>
          <a:p>
            <a:pPr marL="311400" lvl="2" indent="0" fontAlgn="auto">
              <a:lnSpc>
                <a:spcPct val="100000"/>
              </a:lnSpc>
              <a:spcBef>
                <a:spcPts val="600"/>
              </a:spcBef>
              <a:spcAft>
                <a:spcPts val="600"/>
              </a:spcAft>
              <a:buClr>
                <a:srgbClr val="F2932F"/>
              </a:buClr>
              <a:buNone/>
              <a:defRPr/>
            </a:pPr>
            <a:endParaRPr lang="de-DE" sz="18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endParaRPr lang="de-DE" sz="1100" dirty="0">
              <a:solidFill>
                <a:srgbClr val="354155"/>
              </a:solidFill>
              <a:latin typeface="Montserrat" panose="00000500000000000000" pitchFamily="2" charset="0"/>
            </a:endParaRP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z.B. Einbezogen werden, Meinungsäußerung, Neutralität </a:t>
            </a: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Formale Regeln für Prozessabläufe dienen nicht nur dem Zweck, faire Ergebnisse zu garantieren:</a:t>
            </a:r>
            <a:endParaRPr lang="de-DE" sz="18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endParaRPr lang="de-DE" sz="16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endParaRPr lang="de-DE" sz="1600" dirty="0">
              <a:solidFill>
                <a:srgbClr val="354155"/>
              </a:solidFill>
              <a:latin typeface="Montserrat" panose="00000500000000000000" pitchFamily="2" charset="0"/>
              <a:cs typeface="Arial" panose="020B0604020202020204" pitchFamily="34" charset="0"/>
            </a:endParaRPr>
          </a:p>
          <a:p>
            <a:pPr marL="311400" lvl="2" indent="0" fontAlgn="auto">
              <a:lnSpc>
                <a:spcPct val="100000"/>
              </a:lnSpc>
              <a:spcBef>
                <a:spcPts val="600"/>
              </a:spcBef>
              <a:spcAft>
                <a:spcPts val="600"/>
              </a:spcAft>
              <a:buClr>
                <a:srgbClr val="F2932F"/>
              </a:buClr>
              <a:buNone/>
              <a:defRPr/>
            </a:pPr>
            <a:r>
              <a:rPr lang="de-DE" sz="1600" dirty="0">
                <a:solidFill>
                  <a:srgbClr val="354155"/>
                </a:solidFill>
                <a:latin typeface="Montserrat" panose="00000500000000000000" pitchFamily="2" charset="0"/>
                <a:cs typeface="Arial" panose="020B0604020202020204" pitchFamily="34" charset="0"/>
              </a:rPr>
              <a:t>Wenn Menschen nach persönlichen Erfahrungen von Ungerechtigkeit gefragt werden, sprechen sie häufig über Aspekte eines fairen Prozesses, insbesondere von respektloser Behandlung</a:t>
            </a:r>
          </a:p>
        </p:txBody>
      </p:sp>
      <p:sp>
        <p:nvSpPr>
          <p:cNvPr id="3" name="Arrow: Down 2">
            <a:extLst>
              <a:ext uri="{FF2B5EF4-FFF2-40B4-BE49-F238E27FC236}">
                <a16:creationId xmlns:a16="http://schemas.microsoft.com/office/drawing/2014/main" id="{B039C890-CA8B-4029-8B24-60BDD00DC927}"/>
              </a:ext>
            </a:extLst>
          </p:cNvPr>
          <p:cNvSpPr/>
          <p:nvPr/>
        </p:nvSpPr>
        <p:spPr>
          <a:xfrm>
            <a:off x="8443878" y="4701788"/>
            <a:ext cx="726320" cy="548638"/>
          </a:xfrm>
          <a:prstGeom prst="downArrow">
            <a:avLst>
              <a:gd name="adj1" fmla="val 50000"/>
              <a:gd name="adj2" fmla="val 50687"/>
            </a:avLst>
          </a:prstGeom>
          <a:solidFill>
            <a:srgbClr val="F293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47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9276550A-1598-4F48-AC30-FC4F11ECD2B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678" b="14974"/>
          <a:stretch/>
        </p:blipFill>
        <p:spPr>
          <a:xfrm>
            <a:off x="7241416" y="1488294"/>
            <a:ext cx="3103985" cy="5226205"/>
          </a:xfrm>
          <a:effectLst/>
        </p:spPr>
      </p:pic>
      <p:sp>
        <p:nvSpPr>
          <p:cNvPr id="16" name="Title 1">
            <a:extLst>
              <a:ext uri="{FF2B5EF4-FFF2-40B4-BE49-F238E27FC236}">
                <a16:creationId xmlns:a16="http://schemas.microsoft.com/office/drawing/2014/main" id="{FCC63843-E282-4743-8264-D44C320CCA95}"/>
              </a:ext>
            </a:extLst>
          </p:cNvPr>
          <p:cNvSpPr txBox="1">
            <a:spLocks/>
          </p:cNvSpPr>
          <p:nvPr/>
        </p:nvSpPr>
        <p:spPr>
          <a:xfrm>
            <a:off x="842471" y="664619"/>
            <a:ext cx="7886700" cy="46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2800" kern="0" cap="all" dirty="0" err="1">
                <a:solidFill>
                  <a:srgbClr val="F2932F"/>
                </a:solidFill>
                <a:latin typeface="Montserrat" panose="00000500000000000000" pitchFamily="2" charset="0"/>
              </a:rPr>
              <a:t>Procedural</a:t>
            </a:r>
            <a:r>
              <a:rPr lang="de-DE" sz="2800" kern="0" cap="all" dirty="0">
                <a:solidFill>
                  <a:srgbClr val="F2932F"/>
                </a:solidFill>
                <a:latin typeface="Montserrat" panose="00000500000000000000" pitchFamily="2" charset="0"/>
              </a:rPr>
              <a:t> Justice Theory</a:t>
            </a:r>
            <a:endParaRPr lang="en-US" dirty="0">
              <a:solidFill>
                <a:srgbClr val="F2932F"/>
              </a:solidFill>
              <a:latin typeface="Calibri Light" panose="020F0302020204030204"/>
            </a:endParaRPr>
          </a:p>
        </p:txBody>
      </p:sp>
      <p:sp>
        <p:nvSpPr>
          <p:cNvPr id="17" name="Content Placeholder 2">
            <a:extLst>
              <a:ext uri="{FF2B5EF4-FFF2-40B4-BE49-F238E27FC236}">
                <a16:creationId xmlns:a16="http://schemas.microsoft.com/office/drawing/2014/main" id="{2779D4FE-F8F0-41E0-8BC3-D73DB5A1F008}"/>
              </a:ext>
            </a:extLst>
          </p:cNvPr>
          <p:cNvSpPr txBox="1">
            <a:spLocks/>
          </p:cNvSpPr>
          <p:nvPr/>
        </p:nvSpPr>
        <p:spPr>
          <a:xfrm>
            <a:off x="842471" y="2058013"/>
            <a:ext cx="4650240" cy="5045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None/>
              <a:defRPr/>
            </a:pPr>
            <a:r>
              <a:rPr lang="de-DE" sz="2400" dirty="0">
                <a:solidFill>
                  <a:srgbClr val="354155"/>
                </a:solidFill>
                <a:latin typeface="Montserrat" panose="00000500000000000000" pitchFamily="2" charset="0"/>
              </a:rPr>
              <a:t>Legitimität bedeutet</a:t>
            </a:r>
          </a:p>
          <a:p>
            <a:pPr marL="540000" lvl="2" fontAlgn="auto">
              <a:lnSpc>
                <a:spcPct val="100000"/>
              </a:lnSpc>
              <a:spcBef>
                <a:spcPts val="600"/>
              </a:spcBef>
              <a:spcAft>
                <a:spcPts val="600"/>
              </a:spcAft>
              <a:buClr>
                <a:srgbClr val="F2932F"/>
              </a:buClr>
              <a:buFont typeface="Webdings" panose="05030102010509060703" pitchFamily="18" charset="2"/>
              <a:buChar char=""/>
              <a:defRPr/>
            </a:pPr>
            <a:r>
              <a:rPr lang="de-DE" sz="1800" dirty="0">
                <a:solidFill>
                  <a:srgbClr val="354155"/>
                </a:solidFill>
                <a:latin typeface="Montserrat" panose="00000500000000000000" pitchFamily="2" charset="0"/>
              </a:rPr>
              <a:t>Rechtlicher Rahmen</a:t>
            </a:r>
          </a:p>
          <a:p>
            <a:pPr marL="540000" lvl="2" fontAlgn="auto">
              <a:lnSpc>
                <a:spcPct val="100000"/>
              </a:lnSpc>
              <a:spcBef>
                <a:spcPts val="600"/>
              </a:spcBef>
              <a:spcAft>
                <a:spcPts val="600"/>
              </a:spcAft>
              <a:buClr>
                <a:srgbClr val="F2932F"/>
              </a:buClr>
              <a:buFont typeface="Webdings" panose="05030102010509060703" pitchFamily="18" charset="2"/>
              <a:buChar char=""/>
              <a:defRPr/>
            </a:pPr>
            <a:r>
              <a:rPr lang="de-DE" sz="1800" dirty="0">
                <a:solidFill>
                  <a:srgbClr val="354155"/>
                </a:solidFill>
                <a:latin typeface="Montserrat" panose="00000500000000000000" pitchFamily="2" charset="0"/>
              </a:rPr>
              <a:t>Subjektive Bewertung</a:t>
            </a:r>
          </a:p>
          <a:p>
            <a:pPr marL="540000" lvl="2" fontAlgn="auto">
              <a:lnSpc>
                <a:spcPct val="100000"/>
              </a:lnSpc>
              <a:spcBef>
                <a:spcPts val="600"/>
              </a:spcBef>
              <a:spcAft>
                <a:spcPts val="600"/>
              </a:spcAft>
              <a:buClr>
                <a:srgbClr val="F2932F"/>
              </a:buClr>
              <a:buFont typeface="Webdings" panose="05030102010509060703" pitchFamily="18" charset="2"/>
              <a:buChar char=""/>
              <a:defRPr/>
            </a:pPr>
            <a:r>
              <a:rPr lang="de-DE" sz="1800" dirty="0">
                <a:solidFill>
                  <a:srgbClr val="354155"/>
                </a:solidFill>
                <a:latin typeface="Montserrat" panose="00000500000000000000" pitchFamily="2" charset="0"/>
              </a:rPr>
              <a:t>Anerkennung und Akzeptanz</a:t>
            </a:r>
          </a:p>
          <a:p>
            <a:pPr marL="540000" lvl="2" fontAlgn="auto">
              <a:lnSpc>
                <a:spcPct val="100000"/>
              </a:lnSpc>
              <a:spcBef>
                <a:spcPts val="600"/>
              </a:spcBef>
              <a:spcAft>
                <a:spcPts val="600"/>
              </a:spcAft>
              <a:buClr>
                <a:srgbClr val="F2932F"/>
              </a:buClr>
              <a:buFont typeface="Webdings" panose="05030102010509060703" pitchFamily="18" charset="2"/>
              <a:buChar char=""/>
              <a:defRPr/>
            </a:pPr>
            <a:endParaRPr lang="de-DE" sz="1800" dirty="0">
              <a:solidFill>
                <a:srgbClr val="354155"/>
              </a:solidFill>
              <a:latin typeface="Montserrat" panose="00000500000000000000" pitchFamily="2" charset="0"/>
            </a:endParaRPr>
          </a:p>
          <a:p>
            <a:pPr marL="0" indent="0" fontAlgn="auto">
              <a:lnSpc>
                <a:spcPct val="100000"/>
              </a:lnSpc>
              <a:spcBef>
                <a:spcPts val="600"/>
              </a:spcBef>
              <a:spcAft>
                <a:spcPts val="600"/>
              </a:spcAft>
              <a:buNone/>
              <a:defRPr/>
            </a:pPr>
            <a:r>
              <a:rPr lang="de-DE" sz="2400" dirty="0">
                <a:solidFill>
                  <a:srgbClr val="354155"/>
                </a:solidFill>
                <a:latin typeface="Montserrat" panose="00000500000000000000" pitchFamily="2" charset="0"/>
              </a:rPr>
              <a:t>Vertrauen schafft Legitimität</a:t>
            </a:r>
          </a:p>
          <a:p>
            <a:pPr marL="540000" lvl="2" fontAlgn="auto">
              <a:lnSpc>
                <a:spcPct val="100000"/>
              </a:lnSpc>
              <a:spcBef>
                <a:spcPts val="600"/>
              </a:spcBef>
              <a:spcAft>
                <a:spcPts val="600"/>
              </a:spcAft>
              <a:buClr>
                <a:srgbClr val="F2932F"/>
              </a:buClr>
              <a:buFont typeface="Webdings" panose="05030102010509060703" pitchFamily="18" charset="2"/>
              <a:buChar char=""/>
              <a:defRPr/>
            </a:pPr>
            <a:r>
              <a:rPr lang="de-DE" sz="1800" dirty="0">
                <a:solidFill>
                  <a:srgbClr val="354155"/>
                </a:solidFill>
                <a:latin typeface="Montserrat" panose="00000500000000000000" pitchFamily="2" charset="0"/>
                <a:cs typeface="Arial" panose="020B0604020202020204" pitchFamily="34" charset="0"/>
              </a:rPr>
              <a:t>Erwartungen</a:t>
            </a:r>
          </a:p>
          <a:p>
            <a:pPr marL="540000" lvl="2" fontAlgn="auto">
              <a:lnSpc>
                <a:spcPct val="100000"/>
              </a:lnSpc>
              <a:spcBef>
                <a:spcPts val="600"/>
              </a:spcBef>
              <a:spcAft>
                <a:spcPts val="600"/>
              </a:spcAft>
              <a:buClr>
                <a:srgbClr val="F2932F"/>
              </a:buClr>
              <a:buFont typeface="Webdings" panose="05030102010509060703" pitchFamily="18" charset="2"/>
              <a:buChar char=""/>
              <a:defRPr/>
            </a:pPr>
            <a:r>
              <a:rPr lang="de-DE" sz="1800" dirty="0">
                <a:solidFill>
                  <a:srgbClr val="354155"/>
                </a:solidFill>
                <a:latin typeface="Montserrat" panose="00000500000000000000" pitchFamily="2" charset="0"/>
                <a:cs typeface="Arial" panose="020B0604020202020204" pitchFamily="34" charset="0"/>
              </a:rPr>
              <a:t>Autorität gewinnen</a:t>
            </a:r>
          </a:p>
          <a:p>
            <a:pPr marL="540000" lvl="2" fontAlgn="auto">
              <a:lnSpc>
                <a:spcPct val="100000"/>
              </a:lnSpc>
              <a:spcBef>
                <a:spcPts val="600"/>
              </a:spcBef>
              <a:spcAft>
                <a:spcPts val="600"/>
              </a:spcAft>
              <a:buClr>
                <a:srgbClr val="F2932F"/>
              </a:buClr>
              <a:buFont typeface="Webdings" panose="05030102010509060703" pitchFamily="18" charset="2"/>
              <a:buChar char=""/>
              <a:defRPr/>
            </a:pPr>
            <a:r>
              <a:rPr lang="de-DE" sz="1800" dirty="0">
                <a:solidFill>
                  <a:srgbClr val="354155"/>
                </a:solidFill>
                <a:latin typeface="Montserrat" panose="00000500000000000000" pitchFamily="2" charset="0"/>
                <a:cs typeface="Arial" panose="020B0604020202020204" pitchFamily="34" charset="0"/>
              </a:rPr>
              <a:t>Vorbildfunktion</a:t>
            </a:r>
          </a:p>
          <a:p>
            <a:pPr marL="0" indent="0" fontAlgn="auto">
              <a:lnSpc>
                <a:spcPct val="100000"/>
              </a:lnSpc>
              <a:spcBef>
                <a:spcPts val="600"/>
              </a:spcBef>
              <a:spcAft>
                <a:spcPts val="0"/>
              </a:spcAft>
              <a:buNone/>
              <a:defRPr/>
            </a:pPr>
            <a:endParaRPr lang="de-DE" sz="2400" dirty="0">
              <a:solidFill>
                <a:srgbClr val="354155"/>
              </a:solidFill>
              <a:latin typeface="Montserrat" panose="00000500000000000000" pitchFamily="2" charset="0"/>
            </a:endParaRPr>
          </a:p>
        </p:txBody>
      </p:sp>
    </p:spTree>
    <p:extLst>
      <p:ext uri="{BB962C8B-B14F-4D97-AF65-F5344CB8AC3E}">
        <p14:creationId xmlns:p14="http://schemas.microsoft.com/office/powerpoint/2010/main" val="2763183499"/>
      </p:ext>
    </p:extLst>
  </p:cSld>
  <p:clrMapOvr>
    <a:masterClrMapping/>
  </p:clrMapOvr>
</p:sld>
</file>

<file path=ppt/theme/theme1.xml><?xml version="1.0" encoding="utf-8"?>
<a:theme xmlns:a="http://schemas.openxmlformats.org/drawingml/2006/main" name="Titelseite - Master">
  <a:themeElements>
    <a:clrScheme name="UT-Titel - Text schwarz">
      <a:dk1>
        <a:srgbClr val="000000"/>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T_TITEL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4-3__PPT Vorlage UT April 2021.pptx" id="{9C91EF1A-461E-463E-B667-593BB4BDCB61}" vid="{958D7C12-E0F0-490A-9425-332377464F86}"/>
    </a:ext>
  </a:extLst>
</a:theme>
</file>

<file path=ppt/theme/theme2.xml><?xml version="1.0" encoding="utf-8"?>
<a:theme xmlns:a="http://schemas.openxmlformats.org/drawingml/2006/main" name="Innenseite - Master">
  <a:themeElements>
    <a:clrScheme name="UT-Titel - Text schwarz">
      <a:dk1>
        <a:srgbClr val="000000"/>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T_TITEL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4-3__PPT Vorlage UT April 2021.pptx" id="{9C91EF1A-461E-463E-B667-593BB4BDCB61}" vid="{ADE0BCE7-6D85-4920-9779-7AA314B977B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4-3__PPT_Vorlage_UT_April_2021</Template>
  <TotalTime>183</TotalTime>
  <Words>1214</Words>
  <Application>Microsoft Office PowerPoint</Application>
  <PresentationFormat>Widescreen</PresentationFormat>
  <Paragraphs>241</Paragraphs>
  <Slides>25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Courier New</vt:lpstr>
      <vt:lpstr>Calibri Light</vt:lpstr>
      <vt:lpstr>Arial</vt:lpstr>
      <vt:lpstr>Calibri</vt:lpstr>
      <vt:lpstr>Montserrat</vt:lpstr>
      <vt:lpstr>Wingdings</vt:lpstr>
      <vt:lpstr>Webdings</vt:lpstr>
      <vt:lpstr>Titelseite - Master</vt:lpstr>
      <vt:lpstr>Innenseite - Master</vt:lpstr>
      <vt:lpstr>Custom Design</vt:lpstr>
      <vt:lpstr>PowerPoint Presentation</vt:lpstr>
      <vt:lpstr>PowerPoint Presentation</vt:lpstr>
      <vt:lpstr>PowerPoint Presentation</vt:lpstr>
      <vt:lpstr>Was ist Vertrauen?</vt:lpstr>
      <vt:lpstr>Woher kommt PolizeiVertrauen?</vt:lpstr>
      <vt:lpstr>Instrumentelle Perspektive</vt:lpstr>
      <vt:lpstr>Normative Perspektive</vt:lpstr>
      <vt:lpstr>Fairness = Gerechtigkeit</vt:lpstr>
      <vt:lpstr>PowerPoint Presentation</vt:lpstr>
      <vt:lpstr>Anerkennung von Autorität und Teilhabe</vt:lpstr>
      <vt:lpstr>PowerPoint Presentation</vt:lpstr>
      <vt:lpstr>PowerPoint Presentation</vt:lpstr>
      <vt:lpstr>PowerPoint Presentation</vt:lpstr>
      <vt:lpstr>Umgang mit Autorität</vt:lpstr>
      <vt:lpstr>PowerPoint Presentation</vt:lpstr>
      <vt:lpstr>Diskursgesellschaft</vt:lpstr>
      <vt:lpstr>Widersprüchliche Rollenerwartungen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Meike Hecker</dc:creator>
  <cp:lastModifiedBy>Andre Goldflam</cp:lastModifiedBy>
  <cp:revision>121</cp:revision>
  <cp:lastPrinted>2021-05-19T13:49:30Z</cp:lastPrinted>
  <dcterms:created xsi:type="dcterms:W3CDTF">2021-05-18T07:43:24Z</dcterms:created>
  <dcterms:modified xsi:type="dcterms:W3CDTF">2023-06-07T11:21:03Z</dcterms:modified>
</cp:coreProperties>
</file>