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  <p:sldMasterId id="2147483661" r:id="rId2"/>
    <p:sldMasterId id="2147483674" r:id="rId3"/>
  </p:sldMasterIdLst>
  <p:notesMasterIdLst>
    <p:notesMasterId r:id="rId32"/>
  </p:notesMasterIdLst>
  <p:sldIdLst>
    <p:sldId id="256" r:id="rId4"/>
    <p:sldId id="257" r:id="rId5"/>
    <p:sldId id="258" r:id="rId6"/>
    <p:sldId id="259" r:id="rId7"/>
    <p:sldId id="278" r:id="rId8"/>
    <p:sldId id="280" r:id="rId9"/>
    <p:sldId id="261" r:id="rId10"/>
    <p:sldId id="262" r:id="rId11"/>
    <p:sldId id="281" r:id="rId12"/>
    <p:sldId id="279" r:id="rId13"/>
    <p:sldId id="276" r:id="rId14"/>
    <p:sldId id="277" r:id="rId15"/>
    <p:sldId id="263" r:id="rId16"/>
    <p:sldId id="266" r:id="rId17"/>
    <p:sldId id="282" r:id="rId18"/>
    <p:sldId id="283" r:id="rId19"/>
    <p:sldId id="267" r:id="rId20"/>
    <p:sldId id="275" r:id="rId21"/>
    <p:sldId id="268" r:id="rId22"/>
    <p:sldId id="284" r:id="rId23"/>
    <p:sldId id="285" r:id="rId24"/>
    <p:sldId id="270" r:id="rId25"/>
    <p:sldId id="286" r:id="rId26"/>
    <p:sldId id="271" r:id="rId27"/>
    <p:sldId id="287" r:id="rId28"/>
    <p:sldId id="272" r:id="rId29"/>
    <p:sldId id="273" r:id="rId30"/>
    <p:sldId id="274" r:id="rId31"/>
  </p:sldIdLst>
  <p:sldSz cx="12192000" cy="6858000"/>
  <p:notesSz cx="7559675" cy="10691813"/>
  <p:defaultTextStyle>
    <a:defPPr>
      <a:defRPr lang="en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300"/>
    <a:srgbClr val="FF7A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273"/>
    <p:restoredTop sz="94646"/>
  </p:normalViewPr>
  <p:slideViewPr>
    <p:cSldViewPr snapToGrid="0" snapToObjects="1">
      <p:cViewPr varScale="1">
        <p:scale>
          <a:sx n="59" d="100"/>
          <a:sy n="59" d="100"/>
        </p:scale>
        <p:origin x="87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theme" Target="theme/theme1.xml"/><Relationship Id="rId8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62936C-31EC-2B49-9687-57A01ABD58A1}" type="datetimeFigureOut">
              <a:rPr lang="de-DE" smtClean="0"/>
              <a:t>25.01.2024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573088" y="1336675"/>
            <a:ext cx="6413500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1B3CA9-D95E-3349-8044-FDD58370D6B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168710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de-DE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de-DE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de-DE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de-DE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de-DE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de-DE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de-DE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de-DE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de-DE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de-DE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de-DE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de-DE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de-DE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de-DE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de-DE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de-DE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de-DE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de-DE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de-DE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de-DE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0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de-DE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4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de-DE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8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de-DE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1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de-DE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6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de-DE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0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1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2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3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de-DE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de-DE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de-DE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de-DE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de-DE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09480" y="175320"/>
            <a:ext cx="10972080" cy="13410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r>
              <a:rPr lang="de-DE" sz="4400" b="0" strike="noStrike" spc="-1">
                <a:solidFill>
                  <a:srgbClr val="000000"/>
                </a:solidFill>
                <a:latin typeface="Arial"/>
              </a:rPr>
              <a:t>Format des Titeltextes durch Klicken bearbeiten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800" b="0" strike="noStrike" spc="-1">
                <a:solidFill>
                  <a:srgbClr val="000000"/>
                </a:solidFill>
                <a:latin typeface="Arial"/>
              </a:rPr>
              <a:t>Format des Gliederungstextes durch Klicken bearbeiten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de-DE" sz="2800" b="0" strike="noStrike" spc="-1">
                <a:solidFill>
                  <a:srgbClr val="000000"/>
                </a:solidFill>
                <a:latin typeface="Arial"/>
              </a:rPr>
              <a:t>Zweite Gliederungsebene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800" b="0" strike="noStrike" spc="-1">
                <a:solidFill>
                  <a:srgbClr val="000000"/>
                </a:solidFill>
                <a:latin typeface="Arial"/>
              </a:rPr>
              <a:t>Dritte Gliederungsebene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de-DE" sz="2800" b="0" strike="noStrike" spc="-1">
                <a:solidFill>
                  <a:srgbClr val="000000"/>
                </a:solidFill>
                <a:latin typeface="Arial"/>
              </a:rPr>
              <a:t>Vierte Gliederungsebene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800" b="0" strike="noStrike" spc="-1">
                <a:solidFill>
                  <a:srgbClr val="000000"/>
                </a:solidFill>
                <a:latin typeface="Arial"/>
              </a:rPr>
              <a:t>Fünfte Gliederungsebene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800" b="0" strike="noStrike" spc="-1">
                <a:solidFill>
                  <a:srgbClr val="000000"/>
                </a:solidFill>
                <a:latin typeface="Arial"/>
              </a:rPr>
              <a:t>Sechste Gliederungsebene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800" b="0" strike="noStrike" spc="-1">
                <a:solidFill>
                  <a:srgbClr val="000000"/>
                </a:solidFill>
                <a:latin typeface="Arial"/>
              </a:rPr>
              <a:t>Siebte Gliederungsebene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de-DE" sz="1800" b="0" strike="noStrike" spc="-1">
                <a:solidFill>
                  <a:srgbClr val="000000"/>
                </a:solidFill>
                <a:latin typeface="Arial"/>
              </a:rPr>
              <a:t>Format des Titeltextes durch Klicken bearbeiten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800" b="0" strike="noStrike" spc="-1">
                <a:solidFill>
                  <a:srgbClr val="000000"/>
                </a:solidFill>
                <a:latin typeface="Arial"/>
              </a:rPr>
              <a:t>Format des Gliederungstextes durch Klicken bearbeiten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de-DE" sz="2000" b="0" strike="noStrike" spc="-1">
                <a:solidFill>
                  <a:srgbClr val="000000"/>
                </a:solidFill>
                <a:latin typeface="Arial"/>
              </a:rPr>
              <a:t>Zweite Gliederungsebene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1800" b="0" strike="noStrike" spc="-1">
                <a:solidFill>
                  <a:srgbClr val="000000"/>
                </a:solidFill>
                <a:latin typeface="Arial"/>
              </a:rPr>
              <a:t>Dritte Gliederungsebene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de-DE" sz="1800" b="0" strike="noStrike" spc="-1">
                <a:solidFill>
                  <a:srgbClr val="000000"/>
                </a:solidFill>
                <a:latin typeface="Arial"/>
              </a:rPr>
              <a:t>Vierte Gliederungsebene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strike="noStrike" spc="-1">
                <a:solidFill>
                  <a:srgbClr val="000000"/>
                </a:solidFill>
                <a:latin typeface="Arial"/>
              </a:rPr>
              <a:t>Fünfte Gliederungsebene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strike="noStrike" spc="-1">
                <a:solidFill>
                  <a:srgbClr val="000000"/>
                </a:solidFill>
                <a:latin typeface="Arial"/>
              </a:rPr>
              <a:t>Sechste Gliederungsebene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strike="noStrike" spc="-1">
                <a:solidFill>
                  <a:srgbClr val="000000"/>
                </a:solidFill>
                <a:latin typeface="Arial"/>
              </a:rPr>
              <a:t>Siebte Gliederungsebene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de-DE" sz="1800" b="0" strike="noStrike" spc="-1">
                <a:solidFill>
                  <a:srgbClr val="000000"/>
                </a:solidFill>
                <a:latin typeface="Arial"/>
              </a:rPr>
              <a:t>Format des Titeltextes durch Klicken bearbeiten</a:t>
            </a: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800" b="0" strike="noStrike" spc="-1">
                <a:solidFill>
                  <a:srgbClr val="000000"/>
                </a:solidFill>
                <a:latin typeface="Arial"/>
              </a:rPr>
              <a:t>Format des Gliederungstextes durch Klicken bearbeiten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de-DE" sz="2000" b="0" strike="noStrike" spc="-1">
                <a:solidFill>
                  <a:srgbClr val="000000"/>
                </a:solidFill>
                <a:latin typeface="Arial"/>
              </a:rPr>
              <a:t>Zweite Gliederungsebene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1800" b="0" strike="noStrike" spc="-1">
                <a:solidFill>
                  <a:srgbClr val="000000"/>
                </a:solidFill>
                <a:latin typeface="Arial"/>
              </a:rPr>
              <a:t>Dritte Gliederungsebene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de-DE" sz="1800" b="0" strike="noStrike" spc="-1">
                <a:solidFill>
                  <a:srgbClr val="000000"/>
                </a:solidFill>
                <a:latin typeface="Arial"/>
              </a:rPr>
              <a:t>Vierte Gliederungsebene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strike="noStrike" spc="-1">
                <a:solidFill>
                  <a:srgbClr val="000000"/>
                </a:solidFill>
                <a:latin typeface="Arial"/>
              </a:rPr>
              <a:t>Fünfte Gliederungsebene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strike="noStrike" spc="-1">
                <a:solidFill>
                  <a:srgbClr val="000000"/>
                </a:solidFill>
                <a:latin typeface="Arial"/>
              </a:rPr>
              <a:t>Sechste Gliederungsebene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strike="noStrike" spc="-1">
                <a:solidFill>
                  <a:srgbClr val="000000"/>
                </a:solidFill>
                <a:latin typeface="Arial"/>
              </a:rPr>
              <a:t>Siebte Gliederungsebene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2.jpg"/><Relationship Id="rId4" Type="http://schemas.openxmlformats.org/officeDocument/2006/relationships/image" Target="../media/image1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jp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jura.uni-tuebingen.de/einrichtungen/ulf/downloads" TargetMode="Externa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jp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jura.uni-tuebingen.de/professoren_und_dozenten/heinrich/materialien/arbeitsblaetter-zur-vorlesung-strafrecht-at-pdf-dateien/42-abfassung-hausarbeiten.pdf" TargetMode="External"/><Relationship Id="rId2" Type="http://schemas.openxmlformats.org/officeDocument/2006/relationships/hyperlink" Target="https://www.jura.uni-tuebingen.de/einrichtungen/cz/veranstaltungen/VA_Fit_fuer_die_HA/hausarbeitsleitfaden2011.pdf" TargetMode="External"/><Relationship Id="rId1" Type="http://schemas.openxmlformats.org/officeDocument/2006/relationships/slideLayout" Target="../slideLayouts/slideLayout13.xml"/><Relationship Id="rId4" Type="http://schemas.openxmlformats.org/officeDocument/2006/relationships/hyperlink" Target="https://www.jura.uni-tuebingen.de/einrichtungen/ulf/downloads/ha_sammlung" TargetMode="Externa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1" name="Rectangle 130">
            <a:extLst>
              <a:ext uri="{FF2B5EF4-FFF2-40B4-BE49-F238E27FC236}">
                <a16:creationId xmlns:a16="http://schemas.microsoft.com/office/drawing/2014/main" id="{1ED8053C-AF28-403A-90F2-67A100EDEC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Freeform: Shape 132">
            <a:extLst>
              <a:ext uri="{FF2B5EF4-FFF2-40B4-BE49-F238E27FC236}">
                <a16:creationId xmlns:a16="http://schemas.microsoft.com/office/drawing/2014/main" id="{10BCDCE7-03A4-438B-9B4A-0F5E37C4C1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2677" y="456020"/>
            <a:ext cx="6737282" cy="6032228"/>
          </a:xfrm>
          <a:custGeom>
            <a:avLst/>
            <a:gdLst>
              <a:gd name="connsiteX0" fmla="*/ 3069307 w 6737282"/>
              <a:gd name="connsiteY0" fmla="*/ 4550727 h 6032228"/>
              <a:gd name="connsiteX1" fmla="*/ 3741218 w 6737282"/>
              <a:gd name="connsiteY1" fmla="*/ 4550727 h 6032228"/>
              <a:gd name="connsiteX2" fmla="*/ 3772850 w 6737282"/>
              <a:gd name="connsiteY2" fmla="*/ 4554928 h 6032228"/>
              <a:gd name="connsiteX3" fmla="*/ 3794605 w 6737282"/>
              <a:gd name="connsiteY3" fmla="*/ 4564050 h 6032228"/>
              <a:gd name="connsiteX4" fmla="*/ 3781310 w 6737282"/>
              <a:gd name="connsiteY4" fmla="*/ 4587045 h 6032228"/>
              <a:gd name="connsiteX5" fmla="*/ 3310252 w 6737282"/>
              <a:gd name="connsiteY5" fmla="*/ 5401750 h 6032228"/>
              <a:gd name="connsiteX6" fmla="*/ 3029607 w 6737282"/>
              <a:gd name="connsiteY6" fmla="*/ 5564857 h 6032228"/>
              <a:gd name="connsiteX7" fmla="*/ 2804017 w 6737282"/>
              <a:gd name="connsiteY7" fmla="*/ 5564857 h 6032228"/>
              <a:gd name="connsiteX8" fmla="*/ 2777701 w 6737282"/>
              <a:gd name="connsiteY8" fmla="*/ 5564857 h 6032228"/>
              <a:gd name="connsiteX9" fmla="*/ 2752589 w 6737282"/>
              <a:gd name="connsiteY9" fmla="*/ 5521614 h 6032228"/>
              <a:gd name="connsiteX10" fmla="*/ 2629590 w 6737282"/>
              <a:gd name="connsiteY10" fmla="*/ 5309799 h 6032228"/>
              <a:gd name="connsiteX11" fmla="*/ 2629590 w 6737282"/>
              <a:gd name="connsiteY11" fmla="*/ 5191240 h 6032228"/>
              <a:gd name="connsiteX12" fmla="*/ 2966272 w 6737282"/>
              <a:gd name="connsiteY12" fmla="*/ 4611452 h 6032228"/>
              <a:gd name="connsiteX13" fmla="*/ 3069307 w 6737282"/>
              <a:gd name="connsiteY13" fmla="*/ 4550727 h 6032228"/>
              <a:gd name="connsiteX14" fmla="*/ 1224899 w 6737282"/>
              <a:gd name="connsiteY14" fmla="*/ 1805663 h 6032228"/>
              <a:gd name="connsiteX15" fmla="*/ 3029607 w 6737282"/>
              <a:gd name="connsiteY15" fmla="*/ 1805663 h 6032228"/>
              <a:gd name="connsiteX16" fmla="*/ 3310252 w 6737282"/>
              <a:gd name="connsiteY16" fmla="*/ 1968768 h 6032228"/>
              <a:gd name="connsiteX17" fmla="*/ 4210657 w 6737282"/>
              <a:gd name="connsiteY17" fmla="*/ 3526038 h 6032228"/>
              <a:gd name="connsiteX18" fmla="*/ 4210657 w 6737282"/>
              <a:gd name="connsiteY18" fmla="*/ 3844482 h 6032228"/>
              <a:gd name="connsiteX19" fmla="*/ 3876331 w 6737282"/>
              <a:gd name="connsiteY19" fmla="*/ 4422707 h 6032228"/>
              <a:gd name="connsiteX20" fmla="*/ 3848154 w 6737282"/>
              <a:gd name="connsiteY20" fmla="*/ 4471437 h 6032228"/>
              <a:gd name="connsiteX21" fmla="*/ 3849146 w 6737282"/>
              <a:gd name="connsiteY21" fmla="*/ 4471853 h 6032228"/>
              <a:gd name="connsiteX22" fmla="*/ 3898870 w 6737282"/>
              <a:gd name="connsiteY22" fmla="*/ 4522003 h 6032228"/>
              <a:gd name="connsiteX23" fmla="*/ 4277006 w 6737282"/>
              <a:gd name="connsiteY23" fmla="*/ 5175999 h 6032228"/>
              <a:gd name="connsiteX24" fmla="*/ 4277006 w 6737282"/>
              <a:gd name="connsiteY24" fmla="*/ 5309735 h 6032228"/>
              <a:gd name="connsiteX25" fmla="*/ 3898870 w 6737282"/>
              <a:gd name="connsiteY25" fmla="*/ 5963729 h 6032228"/>
              <a:gd name="connsiteX26" fmla="*/ 3781007 w 6737282"/>
              <a:gd name="connsiteY26" fmla="*/ 6032228 h 6032228"/>
              <a:gd name="connsiteX27" fmla="*/ 3023096 w 6737282"/>
              <a:gd name="connsiteY27" fmla="*/ 6032228 h 6032228"/>
              <a:gd name="connsiteX28" fmla="*/ 2906872 w 6737282"/>
              <a:gd name="connsiteY28" fmla="*/ 5963729 h 6032228"/>
              <a:gd name="connsiteX29" fmla="*/ 2703170 w 6737282"/>
              <a:gd name="connsiteY29" fmla="*/ 5612942 h 6032228"/>
              <a:gd name="connsiteX30" fmla="*/ 2680159 w 6737282"/>
              <a:gd name="connsiteY30" fmla="*/ 5573313 h 6032228"/>
              <a:gd name="connsiteX31" fmla="*/ 2698265 w 6737282"/>
              <a:gd name="connsiteY31" fmla="*/ 5573313 h 6032228"/>
              <a:gd name="connsiteX32" fmla="*/ 2783846 w 6737282"/>
              <a:gd name="connsiteY32" fmla="*/ 5573313 h 6032228"/>
              <a:gd name="connsiteX33" fmla="*/ 2821023 w 6737282"/>
              <a:gd name="connsiteY33" fmla="*/ 5637336 h 6032228"/>
              <a:gd name="connsiteX34" fmla="*/ 2963060 w 6737282"/>
              <a:gd name="connsiteY34" fmla="*/ 5881934 h 6032228"/>
              <a:gd name="connsiteX35" fmla="*/ 3066097 w 6737282"/>
              <a:gd name="connsiteY35" fmla="*/ 5942660 h 6032228"/>
              <a:gd name="connsiteX36" fmla="*/ 3738008 w 6737282"/>
              <a:gd name="connsiteY36" fmla="*/ 5942660 h 6032228"/>
              <a:gd name="connsiteX37" fmla="*/ 3842494 w 6737282"/>
              <a:gd name="connsiteY37" fmla="*/ 5881934 h 6032228"/>
              <a:gd name="connsiteX38" fmla="*/ 4177724 w 6737282"/>
              <a:gd name="connsiteY38" fmla="*/ 5302148 h 6032228"/>
              <a:gd name="connsiteX39" fmla="*/ 4177724 w 6737282"/>
              <a:gd name="connsiteY39" fmla="*/ 5183586 h 6032228"/>
              <a:gd name="connsiteX40" fmla="*/ 3842494 w 6737282"/>
              <a:gd name="connsiteY40" fmla="*/ 4603800 h 6032228"/>
              <a:gd name="connsiteX41" fmla="*/ 3798414 w 6737282"/>
              <a:gd name="connsiteY41" fmla="*/ 4559340 h 6032228"/>
              <a:gd name="connsiteX42" fmla="*/ 3793313 w 6737282"/>
              <a:gd name="connsiteY42" fmla="*/ 4557203 h 6032228"/>
              <a:gd name="connsiteX43" fmla="*/ 3820657 w 6737282"/>
              <a:gd name="connsiteY43" fmla="*/ 4509913 h 6032228"/>
              <a:gd name="connsiteX44" fmla="*/ 3840991 w 6737282"/>
              <a:gd name="connsiteY44" fmla="*/ 4474742 h 6032228"/>
              <a:gd name="connsiteX45" fmla="*/ 3819900 w 6737282"/>
              <a:gd name="connsiteY45" fmla="*/ 4465898 h 6032228"/>
              <a:gd name="connsiteX46" fmla="*/ 3784219 w 6737282"/>
              <a:gd name="connsiteY46" fmla="*/ 4461158 h 6032228"/>
              <a:gd name="connsiteX47" fmla="*/ 3026307 w 6737282"/>
              <a:gd name="connsiteY47" fmla="*/ 4461158 h 6032228"/>
              <a:gd name="connsiteX48" fmla="*/ 2910084 w 6737282"/>
              <a:gd name="connsiteY48" fmla="*/ 4529655 h 6032228"/>
              <a:gd name="connsiteX49" fmla="*/ 2530310 w 6737282"/>
              <a:gd name="connsiteY49" fmla="*/ 5183651 h 6032228"/>
              <a:gd name="connsiteX50" fmla="*/ 2530310 w 6737282"/>
              <a:gd name="connsiteY50" fmla="*/ 5317387 h 6032228"/>
              <a:gd name="connsiteX51" fmla="*/ 2655664 w 6737282"/>
              <a:gd name="connsiteY51" fmla="*/ 5533256 h 6032228"/>
              <a:gd name="connsiteX52" fmla="*/ 2674015 w 6737282"/>
              <a:gd name="connsiteY52" fmla="*/ 5564857 h 6032228"/>
              <a:gd name="connsiteX53" fmla="*/ 2589005 w 6737282"/>
              <a:gd name="connsiteY53" fmla="*/ 5564857 h 6032228"/>
              <a:gd name="connsiteX54" fmla="*/ 1224899 w 6737282"/>
              <a:gd name="connsiteY54" fmla="*/ 5564857 h 6032228"/>
              <a:gd name="connsiteX55" fmla="*/ 948151 w 6737282"/>
              <a:gd name="connsiteY55" fmla="*/ 5401750 h 6032228"/>
              <a:gd name="connsiteX56" fmla="*/ 43851 w 6737282"/>
              <a:gd name="connsiteY56" fmla="*/ 3844482 h 6032228"/>
              <a:gd name="connsiteX57" fmla="*/ 43851 w 6737282"/>
              <a:gd name="connsiteY57" fmla="*/ 3526038 h 6032228"/>
              <a:gd name="connsiteX58" fmla="*/ 948151 w 6737282"/>
              <a:gd name="connsiteY58" fmla="*/ 1968768 h 6032228"/>
              <a:gd name="connsiteX59" fmla="*/ 1224899 w 6737282"/>
              <a:gd name="connsiteY59" fmla="*/ 1805663 h 6032228"/>
              <a:gd name="connsiteX60" fmla="*/ 4371720 w 6737282"/>
              <a:gd name="connsiteY60" fmla="*/ 257854 h 6032228"/>
              <a:gd name="connsiteX61" fmla="*/ 5796146 w 6737282"/>
              <a:gd name="connsiteY61" fmla="*/ 257854 h 6032228"/>
              <a:gd name="connsiteX62" fmla="*/ 5999634 w 6737282"/>
              <a:gd name="connsiteY62" fmla="*/ 374270 h 6032228"/>
              <a:gd name="connsiteX63" fmla="*/ 6711846 w 6737282"/>
              <a:gd name="connsiteY63" fmla="*/ 1628971 h 6032228"/>
              <a:gd name="connsiteX64" fmla="*/ 6711846 w 6737282"/>
              <a:gd name="connsiteY64" fmla="*/ 1870427 h 6032228"/>
              <a:gd name="connsiteX65" fmla="*/ 5999634 w 6737282"/>
              <a:gd name="connsiteY65" fmla="*/ 3125126 h 6032228"/>
              <a:gd name="connsiteX66" fmla="*/ 5796146 w 6737282"/>
              <a:gd name="connsiteY66" fmla="*/ 3241542 h 6032228"/>
              <a:gd name="connsiteX67" fmla="*/ 4371720 w 6737282"/>
              <a:gd name="connsiteY67" fmla="*/ 3241542 h 6032228"/>
              <a:gd name="connsiteX68" fmla="*/ 4168233 w 6737282"/>
              <a:gd name="connsiteY68" fmla="*/ 3125126 h 6032228"/>
              <a:gd name="connsiteX69" fmla="*/ 3456020 w 6737282"/>
              <a:gd name="connsiteY69" fmla="*/ 1870427 h 6032228"/>
              <a:gd name="connsiteX70" fmla="*/ 3456020 w 6737282"/>
              <a:gd name="connsiteY70" fmla="*/ 1628971 h 6032228"/>
              <a:gd name="connsiteX71" fmla="*/ 4168233 w 6737282"/>
              <a:gd name="connsiteY71" fmla="*/ 374270 h 6032228"/>
              <a:gd name="connsiteX72" fmla="*/ 4371720 w 6737282"/>
              <a:gd name="connsiteY72" fmla="*/ 257854 h 6032228"/>
              <a:gd name="connsiteX73" fmla="*/ 2350132 w 6737282"/>
              <a:gd name="connsiteY73" fmla="*/ 0 h 6032228"/>
              <a:gd name="connsiteX74" fmla="*/ 3150522 w 6737282"/>
              <a:gd name="connsiteY74" fmla="*/ 0 h 6032228"/>
              <a:gd name="connsiteX75" fmla="*/ 3264863 w 6737282"/>
              <a:gd name="connsiteY75" fmla="*/ 65415 h 6032228"/>
              <a:gd name="connsiteX76" fmla="*/ 3665057 w 6737282"/>
              <a:gd name="connsiteY76" fmla="*/ 770436 h 6032228"/>
              <a:gd name="connsiteX77" fmla="*/ 3665057 w 6737282"/>
              <a:gd name="connsiteY77" fmla="*/ 906111 h 6032228"/>
              <a:gd name="connsiteX78" fmla="*/ 3264863 w 6737282"/>
              <a:gd name="connsiteY78" fmla="*/ 1611131 h 6032228"/>
              <a:gd name="connsiteX79" fmla="*/ 3150522 w 6737282"/>
              <a:gd name="connsiteY79" fmla="*/ 1676547 h 6032228"/>
              <a:gd name="connsiteX80" fmla="*/ 2350132 w 6737282"/>
              <a:gd name="connsiteY80" fmla="*/ 1676547 h 6032228"/>
              <a:gd name="connsiteX81" fmla="*/ 2235791 w 6737282"/>
              <a:gd name="connsiteY81" fmla="*/ 1611131 h 6032228"/>
              <a:gd name="connsiteX82" fmla="*/ 1835596 w 6737282"/>
              <a:gd name="connsiteY82" fmla="*/ 906111 h 6032228"/>
              <a:gd name="connsiteX83" fmla="*/ 1835596 w 6737282"/>
              <a:gd name="connsiteY83" fmla="*/ 770436 h 6032228"/>
              <a:gd name="connsiteX84" fmla="*/ 2235791 w 6737282"/>
              <a:gd name="connsiteY84" fmla="*/ 65415 h 6032228"/>
              <a:gd name="connsiteX85" fmla="*/ 2350132 w 6737282"/>
              <a:gd name="connsiteY85" fmla="*/ 0 h 60322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</a:cxnLst>
            <a:rect l="l" t="t" r="r" b="b"/>
            <a:pathLst>
              <a:path w="6737282" h="6032228">
                <a:moveTo>
                  <a:pt x="3069307" y="4550727"/>
                </a:moveTo>
                <a:cubicBezTo>
                  <a:pt x="3069307" y="4550727"/>
                  <a:pt x="3069307" y="4550727"/>
                  <a:pt x="3741218" y="4550727"/>
                </a:cubicBezTo>
                <a:cubicBezTo>
                  <a:pt x="3752102" y="4550727"/>
                  <a:pt x="3762715" y="4552172"/>
                  <a:pt x="3772850" y="4554928"/>
                </a:cubicBezTo>
                <a:lnTo>
                  <a:pt x="3794605" y="4564050"/>
                </a:lnTo>
                <a:lnTo>
                  <a:pt x="3781310" y="4587045"/>
                </a:lnTo>
                <a:cubicBezTo>
                  <a:pt x="3661093" y="4794962"/>
                  <a:pt x="3507216" y="5061097"/>
                  <a:pt x="3310252" y="5401750"/>
                </a:cubicBezTo>
                <a:cubicBezTo>
                  <a:pt x="3251786" y="5502720"/>
                  <a:pt x="3146542" y="5564857"/>
                  <a:pt x="3029607" y="5564857"/>
                </a:cubicBezTo>
                <a:cubicBezTo>
                  <a:pt x="3029607" y="5564857"/>
                  <a:pt x="3029607" y="5564857"/>
                  <a:pt x="2804017" y="5564857"/>
                </a:cubicBezTo>
                <a:lnTo>
                  <a:pt x="2777701" y="5564857"/>
                </a:lnTo>
                <a:lnTo>
                  <a:pt x="2752589" y="5521614"/>
                </a:lnTo>
                <a:cubicBezTo>
                  <a:pt x="2717623" y="5461398"/>
                  <a:pt x="2676936" y="5391332"/>
                  <a:pt x="2629590" y="5309799"/>
                </a:cubicBezTo>
                <a:cubicBezTo>
                  <a:pt x="2607824" y="5273652"/>
                  <a:pt x="2607824" y="5227386"/>
                  <a:pt x="2629590" y="5191240"/>
                </a:cubicBezTo>
                <a:cubicBezTo>
                  <a:pt x="2629590" y="5191240"/>
                  <a:pt x="2629590" y="5191240"/>
                  <a:pt x="2966272" y="4611452"/>
                </a:cubicBezTo>
                <a:cubicBezTo>
                  <a:pt x="2986590" y="4573861"/>
                  <a:pt x="3027221" y="4550727"/>
                  <a:pt x="3069307" y="4550727"/>
                </a:cubicBezTo>
                <a:close/>
                <a:moveTo>
                  <a:pt x="1224899" y="1805663"/>
                </a:moveTo>
                <a:cubicBezTo>
                  <a:pt x="1224899" y="1805663"/>
                  <a:pt x="1224899" y="1805663"/>
                  <a:pt x="3029607" y="1805663"/>
                </a:cubicBezTo>
                <a:cubicBezTo>
                  <a:pt x="3146542" y="1805663"/>
                  <a:pt x="3251786" y="1867798"/>
                  <a:pt x="3310252" y="1968768"/>
                </a:cubicBezTo>
                <a:cubicBezTo>
                  <a:pt x="3310252" y="1968768"/>
                  <a:pt x="3310252" y="1968768"/>
                  <a:pt x="4210657" y="3526038"/>
                </a:cubicBezTo>
                <a:cubicBezTo>
                  <a:pt x="4269126" y="3623125"/>
                  <a:pt x="4269126" y="3747395"/>
                  <a:pt x="4210657" y="3844482"/>
                </a:cubicBezTo>
                <a:cubicBezTo>
                  <a:pt x="4210657" y="3844482"/>
                  <a:pt x="4210657" y="3844482"/>
                  <a:pt x="3876331" y="4422707"/>
                </a:cubicBezTo>
                <a:lnTo>
                  <a:pt x="3848154" y="4471437"/>
                </a:lnTo>
                <a:lnTo>
                  <a:pt x="3849146" y="4471853"/>
                </a:lnTo>
                <a:cubicBezTo>
                  <a:pt x="3869404" y="4483677"/>
                  <a:pt x="3886591" y="4500801"/>
                  <a:pt x="3898870" y="4522003"/>
                </a:cubicBezTo>
                <a:cubicBezTo>
                  <a:pt x="3898870" y="4522003"/>
                  <a:pt x="3898870" y="4522003"/>
                  <a:pt x="4277006" y="5175999"/>
                </a:cubicBezTo>
                <a:cubicBezTo>
                  <a:pt x="4301561" y="5216772"/>
                  <a:pt x="4301561" y="5268961"/>
                  <a:pt x="4277006" y="5309735"/>
                </a:cubicBezTo>
                <a:cubicBezTo>
                  <a:pt x="4277006" y="5309735"/>
                  <a:pt x="4277006" y="5309735"/>
                  <a:pt x="3898870" y="5963729"/>
                </a:cubicBezTo>
                <a:cubicBezTo>
                  <a:pt x="3874314" y="6006133"/>
                  <a:pt x="3830116" y="6032228"/>
                  <a:pt x="3781007" y="6032228"/>
                </a:cubicBezTo>
                <a:cubicBezTo>
                  <a:pt x="3781007" y="6032228"/>
                  <a:pt x="3781007" y="6032228"/>
                  <a:pt x="3023096" y="6032228"/>
                </a:cubicBezTo>
                <a:cubicBezTo>
                  <a:pt x="2975623" y="6032228"/>
                  <a:pt x="2929790" y="6006133"/>
                  <a:pt x="2906872" y="5963729"/>
                </a:cubicBezTo>
                <a:cubicBezTo>
                  <a:pt x="2906872" y="5963729"/>
                  <a:pt x="2906872" y="5963729"/>
                  <a:pt x="2703170" y="5612942"/>
                </a:cubicBezTo>
                <a:lnTo>
                  <a:pt x="2680159" y="5573313"/>
                </a:lnTo>
                <a:lnTo>
                  <a:pt x="2698265" y="5573313"/>
                </a:lnTo>
                <a:lnTo>
                  <a:pt x="2783846" y="5573313"/>
                </a:lnTo>
                <a:lnTo>
                  <a:pt x="2821023" y="5637336"/>
                </a:lnTo>
                <a:cubicBezTo>
                  <a:pt x="2963060" y="5881934"/>
                  <a:pt x="2963060" y="5881934"/>
                  <a:pt x="2963060" y="5881934"/>
                </a:cubicBezTo>
                <a:cubicBezTo>
                  <a:pt x="2983378" y="5919525"/>
                  <a:pt x="3024012" y="5942660"/>
                  <a:pt x="3066097" y="5942660"/>
                </a:cubicBezTo>
                <a:cubicBezTo>
                  <a:pt x="3738008" y="5942660"/>
                  <a:pt x="3738008" y="5942660"/>
                  <a:pt x="3738008" y="5942660"/>
                </a:cubicBezTo>
                <a:cubicBezTo>
                  <a:pt x="3781543" y="5942660"/>
                  <a:pt x="3820726" y="5919525"/>
                  <a:pt x="3842494" y="5881934"/>
                </a:cubicBezTo>
                <a:cubicBezTo>
                  <a:pt x="4177724" y="5302148"/>
                  <a:pt x="4177724" y="5302148"/>
                  <a:pt x="4177724" y="5302148"/>
                </a:cubicBezTo>
                <a:cubicBezTo>
                  <a:pt x="4199492" y="5266000"/>
                  <a:pt x="4199492" y="5219733"/>
                  <a:pt x="4177724" y="5183586"/>
                </a:cubicBezTo>
                <a:cubicBezTo>
                  <a:pt x="3842494" y="4603800"/>
                  <a:pt x="3842494" y="4603800"/>
                  <a:pt x="3842494" y="4603800"/>
                </a:cubicBezTo>
                <a:cubicBezTo>
                  <a:pt x="3831610" y="4585003"/>
                  <a:pt x="3816372" y="4569821"/>
                  <a:pt x="3798414" y="4559340"/>
                </a:cubicBezTo>
                <a:lnTo>
                  <a:pt x="3793313" y="4557203"/>
                </a:lnTo>
                <a:lnTo>
                  <a:pt x="3820657" y="4509913"/>
                </a:lnTo>
                <a:lnTo>
                  <a:pt x="3840991" y="4474742"/>
                </a:lnTo>
                <a:lnTo>
                  <a:pt x="3819900" y="4465898"/>
                </a:lnTo>
                <a:cubicBezTo>
                  <a:pt x="3808466" y="4462788"/>
                  <a:pt x="3796496" y="4461158"/>
                  <a:pt x="3784219" y="4461158"/>
                </a:cubicBezTo>
                <a:cubicBezTo>
                  <a:pt x="3026307" y="4461158"/>
                  <a:pt x="3026307" y="4461158"/>
                  <a:pt x="3026307" y="4461158"/>
                </a:cubicBezTo>
                <a:cubicBezTo>
                  <a:pt x="2978836" y="4461158"/>
                  <a:pt x="2933001" y="4487252"/>
                  <a:pt x="2910084" y="4529655"/>
                </a:cubicBezTo>
                <a:cubicBezTo>
                  <a:pt x="2530310" y="5183651"/>
                  <a:pt x="2530310" y="5183651"/>
                  <a:pt x="2530310" y="5183651"/>
                </a:cubicBezTo>
                <a:cubicBezTo>
                  <a:pt x="2505754" y="5224424"/>
                  <a:pt x="2505754" y="5276613"/>
                  <a:pt x="2530310" y="5317387"/>
                </a:cubicBezTo>
                <a:cubicBezTo>
                  <a:pt x="2577781" y="5399135"/>
                  <a:pt x="2619318" y="5470667"/>
                  <a:pt x="2655664" y="5533256"/>
                </a:cubicBezTo>
                <a:lnTo>
                  <a:pt x="2674015" y="5564857"/>
                </a:lnTo>
                <a:lnTo>
                  <a:pt x="2589005" y="5564857"/>
                </a:lnTo>
                <a:cubicBezTo>
                  <a:pt x="2324644" y="5564857"/>
                  <a:pt x="1901666" y="5564857"/>
                  <a:pt x="1224899" y="5564857"/>
                </a:cubicBezTo>
                <a:cubicBezTo>
                  <a:pt x="1111863" y="5564857"/>
                  <a:pt x="1002722" y="5502720"/>
                  <a:pt x="948151" y="5401750"/>
                </a:cubicBezTo>
                <a:cubicBezTo>
                  <a:pt x="948151" y="5401750"/>
                  <a:pt x="948151" y="5401750"/>
                  <a:pt x="43851" y="3844482"/>
                </a:cubicBezTo>
                <a:cubicBezTo>
                  <a:pt x="-14618" y="3747395"/>
                  <a:pt x="-14618" y="3623125"/>
                  <a:pt x="43851" y="3526038"/>
                </a:cubicBezTo>
                <a:cubicBezTo>
                  <a:pt x="43851" y="3526038"/>
                  <a:pt x="43851" y="3526038"/>
                  <a:pt x="948151" y="1968768"/>
                </a:cubicBezTo>
                <a:cubicBezTo>
                  <a:pt x="1002722" y="1867798"/>
                  <a:pt x="1111863" y="1805663"/>
                  <a:pt x="1224899" y="1805663"/>
                </a:cubicBezTo>
                <a:close/>
                <a:moveTo>
                  <a:pt x="4371720" y="257854"/>
                </a:moveTo>
                <a:cubicBezTo>
                  <a:pt x="5796146" y="257854"/>
                  <a:pt x="5796146" y="257854"/>
                  <a:pt x="5796146" y="257854"/>
                </a:cubicBezTo>
                <a:cubicBezTo>
                  <a:pt x="5868214" y="257854"/>
                  <a:pt x="5961481" y="309594"/>
                  <a:pt x="5999634" y="374270"/>
                </a:cubicBezTo>
                <a:cubicBezTo>
                  <a:pt x="6711846" y="1628971"/>
                  <a:pt x="6711846" y="1628971"/>
                  <a:pt x="6711846" y="1628971"/>
                </a:cubicBezTo>
                <a:cubicBezTo>
                  <a:pt x="6745761" y="1697958"/>
                  <a:pt x="6745761" y="1801438"/>
                  <a:pt x="6711846" y="1870427"/>
                </a:cubicBezTo>
                <a:cubicBezTo>
                  <a:pt x="5999634" y="3125126"/>
                  <a:pt x="5999634" y="3125126"/>
                  <a:pt x="5999634" y="3125126"/>
                </a:cubicBezTo>
                <a:cubicBezTo>
                  <a:pt x="5961481" y="3189803"/>
                  <a:pt x="5868214" y="3241542"/>
                  <a:pt x="5796146" y="3241542"/>
                </a:cubicBezTo>
                <a:lnTo>
                  <a:pt x="4371720" y="3241542"/>
                </a:lnTo>
                <a:cubicBezTo>
                  <a:pt x="4295413" y="3241542"/>
                  <a:pt x="4202148" y="3189803"/>
                  <a:pt x="4168233" y="3125126"/>
                </a:cubicBezTo>
                <a:cubicBezTo>
                  <a:pt x="3456020" y="1870427"/>
                  <a:pt x="3456020" y="1870427"/>
                  <a:pt x="3456020" y="1870427"/>
                </a:cubicBezTo>
                <a:cubicBezTo>
                  <a:pt x="3417865" y="1801438"/>
                  <a:pt x="3417865" y="1697958"/>
                  <a:pt x="3456020" y="1628971"/>
                </a:cubicBezTo>
                <a:cubicBezTo>
                  <a:pt x="4168233" y="374270"/>
                  <a:pt x="4168233" y="374270"/>
                  <a:pt x="4168233" y="374270"/>
                </a:cubicBezTo>
                <a:cubicBezTo>
                  <a:pt x="4202148" y="309594"/>
                  <a:pt x="4295413" y="257854"/>
                  <a:pt x="4371720" y="257854"/>
                </a:cubicBezTo>
                <a:close/>
                <a:moveTo>
                  <a:pt x="2350132" y="0"/>
                </a:moveTo>
                <a:cubicBezTo>
                  <a:pt x="3150522" y="0"/>
                  <a:pt x="3150522" y="0"/>
                  <a:pt x="3150522" y="0"/>
                </a:cubicBezTo>
                <a:cubicBezTo>
                  <a:pt x="3191018" y="0"/>
                  <a:pt x="3243425" y="29073"/>
                  <a:pt x="3264863" y="65415"/>
                </a:cubicBezTo>
                <a:cubicBezTo>
                  <a:pt x="3665057" y="770436"/>
                  <a:pt x="3665057" y="770436"/>
                  <a:pt x="3665057" y="770436"/>
                </a:cubicBezTo>
                <a:cubicBezTo>
                  <a:pt x="3684115" y="809200"/>
                  <a:pt x="3684115" y="867346"/>
                  <a:pt x="3665057" y="906111"/>
                </a:cubicBezTo>
                <a:cubicBezTo>
                  <a:pt x="3264863" y="1611131"/>
                  <a:pt x="3264863" y="1611131"/>
                  <a:pt x="3264863" y="1611131"/>
                </a:cubicBezTo>
                <a:cubicBezTo>
                  <a:pt x="3243425" y="1647474"/>
                  <a:pt x="3191018" y="1676547"/>
                  <a:pt x="3150522" y="1676547"/>
                </a:cubicBezTo>
                <a:lnTo>
                  <a:pt x="2350132" y="1676547"/>
                </a:lnTo>
                <a:cubicBezTo>
                  <a:pt x="2307254" y="1676547"/>
                  <a:pt x="2254848" y="1647474"/>
                  <a:pt x="2235791" y="1611131"/>
                </a:cubicBezTo>
                <a:cubicBezTo>
                  <a:pt x="1835596" y="906111"/>
                  <a:pt x="1835596" y="906111"/>
                  <a:pt x="1835596" y="906111"/>
                </a:cubicBezTo>
                <a:cubicBezTo>
                  <a:pt x="1814157" y="867346"/>
                  <a:pt x="1814157" y="809200"/>
                  <a:pt x="1835596" y="770436"/>
                </a:cubicBezTo>
                <a:cubicBezTo>
                  <a:pt x="2235791" y="65415"/>
                  <a:pt x="2235791" y="65415"/>
                  <a:pt x="2235791" y="65415"/>
                </a:cubicBezTo>
                <a:cubicBezTo>
                  <a:pt x="2254848" y="29073"/>
                  <a:pt x="2307254" y="0"/>
                  <a:pt x="2350132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4" name="CustomShape 1"/>
          <p:cNvSpPr/>
          <p:nvPr/>
        </p:nvSpPr>
        <p:spPr>
          <a:xfrm>
            <a:off x="4577478" y="3865615"/>
            <a:ext cx="7117698" cy="1748006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pPr algn="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de-DE" sz="4800" b="1" strike="noStrike" spc="-1" dirty="0" err="1">
                <a:latin typeface="+mj-lt"/>
                <a:ea typeface="+mj-ea"/>
                <a:cs typeface="+mj-cs"/>
              </a:rPr>
              <a:t>Hausarbeitentutorium</a:t>
            </a:r>
            <a:endParaRPr lang="de-DE" sz="4800" b="1" strike="noStrike" spc="-1" dirty="0">
              <a:latin typeface="+mj-lt"/>
              <a:ea typeface="+mj-ea"/>
              <a:cs typeface="+mj-cs"/>
            </a:endParaRPr>
          </a:p>
          <a:p>
            <a:pPr algn="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de-DE" sz="4800" b="1" spc="-1" dirty="0">
                <a:latin typeface="+mj-lt"/>
                <a:ea typeface="+mj-ea"/>
                <a:cs typeface="+mj-cs"/>
              </a:rPr>
              <a:t>Wintersemester 23/24 </a:t>
            </a:r>
            <a:endParaRPr lang="de-DE" sz="4800" b="0" strike="noStrike" spc="-1" dirty="0">
              <a:latin typeface="+mj-lt"/>
              <a:ea typeface="+mj-ea"/>
              <a:cs typeface="+mj-cs"/>
            </a:endParaRPr>
          </a:p>
        </p:txBody>
      </p:sp>
      <p:pic>
        <p:nvPicPr>
          <p:cNvPr id="116" name="Picture 2" descr="C:\Users\Lea Abi 2014\Documents\Fachschaftsprotokolle\Justizia Fachschaftslogo.jpg"/>
          <p:cNvPicPr/>
          <p:nvPr/>
        </p:nvPicPr>
        <p:blipFill>
          <a:blip r:embed="rId2"/>
          <a:stretch/>
        </p:blipFill>
        <p:spPr>
          <a:xfrm>
            <a:off x="4577477" y="1138176"/>
            <a:ext cx="2135083" cy="2135083"/>
          </a:xfrm>
          <a:prstGeom prst="rect">
            <a:avLst/>
          </a:prstGeom>
        </p:spPr>
      </p:pic>
      <p:sp>
        <p:nvSpPr>
          <p:cNvPr id="115" name="CustomShape 2"/>
          <p:cNvSpPr/>
          <p:nvPr/>
        </p:nvSpPr>
        <p:spPr>
          <a:xfrm>
            <a:off x="1523880" y="3602160"/>
            <a:ext cx="9142920" cy="1654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DE"/>
          </a:p>
        </p:txBody>
      </p:sp>
      <p:pic>
        <p:nvPicPr>
          <p:cNvPr id="3" name="Grafik 2" descr="Ein Bild, das Text, Schrift, Logo, Grafiken enthält.&#10;&#10;Automatisch generierte Beschreibung">
            <a:extLst>
              <a:ext uri="{FF2B5EF4-FFF2-40B4-BE49-F238E27FC236}">
                <a16:creationId xmlns:a16="http://schemas.microsoft.com/office/drawing/2014/main" id="{C2DEAB7A-F0E7-16AE-3948-4EBB69473E7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4886" y="2908747"/>
            <a:ext cx="2418094" cy="240314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6ABDC55-E00A-3418-178E-700CF6F277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z="54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Wie fange ich an zu schreiben?</a:t>
            </a:r>
            <a:r>
              <a:rPr lang="en-US" sz="54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endParaRPr lang="en-US" sz="5400" b="1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1180EA4-3A10-3735-D8B1-E2C76F73E00B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836676" y="1865376"/>
            <a:ext cx="10515600" cy="4771803"/>
          </a:xfrm>
        </p:spPr>
        <p:txBody>
          <a:bodyPr vert="horz" lIns="91440" tIns="45720" rIns="91440" bIns="45720" rtlCol="0">
            <a:normAutofit lnSpcReduction="10000"/>
          </a:bodyPr>
          <a:lstStyle/>
          <a:p>
            <a:pPr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sz="2400" b="1">
                <a:latin typeface="+mn-lt"/>
                <a:ea typeface="+mn-ea"/>
                <a:cs typeface="+mn-cs"/>
              </a:rPr>
              <a:t>Hausarbeiten-Vorlage </a:t>
            </a:r>
            <a:r>
              <a:rPr lang="de-DE" sz="2400">
                <a:latin typeface="+mn-lt"/>
                <a:ea typeface="+mn-ea"/>
                <a:cs typeface="+mn-cs"/>
              </a:rPr>
              <a:t>des Computer Zentrum verwenden</a:t>
            </a:r>
          </a:p>
          <a:p>
            <a:pPr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de-DE" sz="2400">
              <a:latin typeface="+mn-lt"/>
              <a:ea typeface="+mn-ea"/>
              <a:cs typeface="+mn-cs"/>
            </a:endParaRPr>
          </a:p>
          <a:p>
            <a:pPr marL="0" indent="0">
              <a:spcAft>
                <a:spcPts val="600"/>
              </a:spcAft>
              <a:buNone/>
            </a:pPr>
            <a:r>
              <a:rPr lang="de-DE" sz="2400" b="1"/>
              <a:t>Warum? </a:t>
            </a:r>
            <a:r>
              <a:rPr lang="de-DE" sz="2400" b="1">
                <a:latin typeface="+mn-lt"/>
                <a:ea typeface="+mn-ea"/>
                <a:cs typeface="+mn-cs"/>
              </a:rPr>
              <a:t> </a:t>
            </a:r>
          </a:p>
          <a:p>
            <a:pPr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sz="2400">
                <a:latin typeface="+mn-lt"/>
                <a:ea typeface="+mn-ea"/>
                <a:cs typeface="+mn-cs"/>
              </a:rPr>
              <a:t> Standard-Seitenränder/Formatierungen eingestellt</a:t>
            </a:r>
          </a:p>
          <a:p>
            <a:pPr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de-DE" sz="2400">
              <a:latin typeface="+mn-lt"/>
              <a:ea typeface="+mn-ea"/>
              <a:cs typeface="+mn-cs"/>
            </a:endParaRPr>
          </a:p>
          <a:p>
            <a:pPr>
              <a:spcAft>
                <a:spcPts val="600"/>
              </a:spcAft>
            </a:pPr>
            <a:r>
              <a:rPr lang="de-DE" sz="2400">
                <a:latin typeface="+mn-lt"/>
                <a:ea typeface="+mn-ea"/>
                <a:cs typeface="+mn-cs"/>
                <a:sym typeface="Wingdings" pitchFamily="2" charset="2"/>
              </a:rPr>
              <a:t></a:t>
            </a:r>
            <a:r>
              <a:rPr lang="de-DE" sz="2400">
                <a:latin typeface="+mn-lt"/>
                <a:ea typeface="+mn-ea"/>
                <a:cs typeface="+mn-cs"/>
              </a:rPr>
              <a:t> keine Gewährleistung, kann sich je nach Hausarbeit ändern </a:t>
            </a:r>
          </a:p>
          <a:p>
            <a:pPr marL="0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de-DE" sz="2400">
              <a:latin typeface="+mn-lt"/>
              <a:ea typeface="+mn-ea"/>
              <a:cs typeface="+mn-cs"/>
            </a:endParaRPr>
          </a:p>
          <a:p>
            <a:pPr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sz="2400">
                <a:latin typeface="+mn-lt"/>
                <a:ea typeface="+mn-ea"/>
                <a:cs typeface="+mn-cs"/>
              </a:rPr>
              <a:t>Literaturverzeichnis tabellarisch angelegt</a:t>
            </a:r>
          </a:p>
          <a:p>
            <a:pPr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de-DE" sz="2400">
              <a:latin typeface="+mn-lt"/>
              <a:ea typeface="+mn-ea"/>
              <a:cs typeface="+mn-cs"/>
            </a:endParaRPr>
          </a:p>
          <a:p>
            <a:pPr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sz="2400">
                <a:latin typeface="+mn-lt"/>
                <a:ea typeface="+mn-ea"/>
                <a:cs typeface="+mn-cs"/>
              </a:rPr>
              <a:t>Seitenzahlnummerierung bereits richtig eingestellt </a:t>
            </a:r>
          </a:p>
          <a:p>
            <a:pPr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de-DE" sz="2400">
              <a:latin typeface="+mn-lt"/>
              <a:ea typeface="+mn-ea"/>
              <a:cs typeface="+mn-cs"/>
            </a:endParaRPr>
          </a:p>
          <a:p>
            <a:pPr marL="0" indent="0">
              <a:spcAft>
                <a:spcPts val="600"/>
              </a:spcAft>
              <a:buNone/>
            </a:pPr>
            <a:r>
              <a:rPr lang="de-DE" sz="2400" b="1">
                <a:sym typeface="Wingdings" pitchFamily="2" charset="2"/>
              </a:rPr>
              <a:t></a:t>
            </a:r>
            <a:r>
              <a:rPr lang="de-DE" sz="2400" b="1"/>
              <a:t> Schutz vor Formfehlern! </a:t>
            </a:r>
            <a:endParaRPr lang="de-DE" sz="2400" b="1" dirty="0"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24509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0B1CC5-C6E1-41B6-CF45-A6F8854DE3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80" y="481666"/>
            <a:ext cx="10972440" cy="609398"/>
          </a:xfrm>
        </p:spPr>
        <p:txBody>
          <a:bodyPr/>
          <a:lstStyle/>
          <a:p>
            <a:r>
              <a:rPr lang="en-DE" b="1" dirty="0"/>
              <a:t>Wie ziterie ich</a:t>
            </a:r>
            <a:r>
              <a:rPr lang="en-DE" b="1"/>
              <a:t>? </a:t>
            </a:r>
            <a:r>
              <a:rPr lang="de-DE" b="1" dirty="0"/>
              <a:t>(1)</a:t>
            </a:r>
            <a:endParaRPr lang="en-DE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B72421-8158-D1B8-7F48-DDF7D8C5597F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609480" y="3963551"/>
            <a:ext cx="10972440" cy="332399"/>
          </a:xfrm>
        </p:spPr>
        <p:txBody>
          <a:bodyPr/>
          <a:lstStyle/>
          <a:p>
            <a:pPr marL="0" indent="0">
              <a:buNone/>
            </a:pPr>
            <a:r>
              <a:rPr lang="en-DE" sz="2400" dirty="0">
                <a:solidFill>
                  <a:srgbClr val="FF9300"/>
                </a:solidFill>
              </a:rPr>
              <a:t>Zeitschriften</a:t>
            </a:r>
          </a:p>
        </p:txBody>
      </p:sp>
      <p:pic>
        <p:nvPicPr>
          <p:cNvPr id="6" name="Picture 5" descr="Text&#10;&#10;Description automatically generated">
            <a:extLst>
              <a:ext uri="{FF2B5EF4-FFF2-40B4-BE49-F238E27FC236}">
                <a16:creationId xmlns:a16="http://schemas.microsoft.com/office/drawing/2014/main" id="{953F005D-A339-E86B-D5AC-BE949609B3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591" y="2010393"/>
            <a:ext cx="10958222" cy="1674000"/>
          </a:xfrm>
          <a:prstGeom prst="rect">
            <a:avLst/>
          </a:prstGeom>
        </p:spPr>
      </p:pic>
      <p:pic>
        <p:nvPicPr>
          <p:cNvPr id="10" name="Picture 9" descr="Text, letter&#10;&#10;Description automatically generated">
            <a:extLst>
              <a:ext uri="{FF2B5EF4-FFF2-40B4-BE49-F238E27FC236}">
                <a16:creationId xmlns:a16="http://schemas.microsoft.com/office/drawing/2014/main" id="{7AD1C1D8-5D8A-C650-E6A3-7AAAA2D5297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110" y="4364545"/>
            <a:ext cx="11479780" cy="1739696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2A6E69EA-8C57-C781-F271-192639546296}"/>
              </a:ext>
            </a:extLst>
          </p:cNvPr>
          <p:cNvSpPr txBox="1"/>
          <p:nvPr/>
        </p:nvSpPr>
        <p:spPr>
          <a:xfrm>
            <a:off x="496591" y="1271743"/>
            <a:ext cx="20120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DE" sz="2400" dirty="0">
                <a:solidFill>
                  <a:srgbClr val="FF7A17"/>
                </a:solidFill>
              </a:rPr>
              <a:t>Kommentare</a:t>
            </a:r>
            <a:r>
              <a:rPr lang="en-DE" dirty="0"/>
              <a:t> </a:t>
            </a:r>
          </a:p>
        </p:txBody>
      </p:sp>
      <p:grpSp>
        <p:nvGrpSpPr>
          <p:cNvPr id="7" name="Gruppieren 6">
            <a:extLst>
              <a:ext uri="{FF2B5EF4-FFF2-40B4-BE49-F238E27FC236}">
                <a16:creationId xmlns:a16="http://schemas.microsoft.com/office/drawing/2014/main" id="{203A4490-C298-C7D1-30AC-50C07E834413}"/>
              </a:ext>
            </a:extLst>
          </p:cNvPr>
          <p:cNvGrpSpPr/>
          <p:nvPr/>
        </p:nvGrpSpPr>
        <p:grpSpPr>
          <a:xfrm>
            <a:off x="10798935" y="329183"/>
            <a:ext cx="786998" cy="1612615"/>
            <a:chOff x="10340622" y="329183"/>
            <a:chExt cx="1245311" cy="2627424"/>
          </a:xfrm>
        </p:grpSpPr>
        <p:pic>
          <p:nvPicPr>
            <p:cNvPr id="8" name="Picture 2" descr="C:\Users\Lea Abi 2014\Documents\Fachschaftsprotokolle\Justizia Fachschaftslogo.jpg">
              <a:extLst>
                <a:ext uri="{FF2B5EF4-FFF2-40B4-BE49-F238E27FC236}">
                  <a16:creationId xmlns:a16="http://schemas.microsoft.com/office/drawing/2014/main" id="{8252E313-D55B-4BFD-1DFD-649597CB7BDC}"/>
                </a:ext>
              </a:extLst>
            </p:cNvPr>
            <p:cNvPicPr/>
            <p:nvPr/>
          </p:nvPicPr>
          <p:blipFill>
            <a:blip r:embed="rId4"/>
            <a:stretch/>
          </p:blipFill>
          <p:spPr>
            <a:xfrm>
              <a:off x="10340622" y="329183"/>
              <a:ext cx="1245310" cy="1172239"/>
            </a:xfrm>
            <a:prstGeom prst="rect">
              <a:avLst/>
            </a:prstGeom>
          </p:spPr>
        </p:pic>
        <p:pic>
          <p:nvPicPr>
            <p:cNvPr id="9" name="Grafik 8" descr="Ein Bild, das Text, Schrift, Logo, Grafiken enthält.&#10;&#10;Automatisch generierte Beschreibung">
              <a:extLst>
                <a:ext uri="{FF2B5EF4-FFF2-40B4-BE49-F238E27FC236}">
                  <a16:creationId xmlns:a16="http://schemas.microsoft.com/office/drawing/2014/main" id="{4E46EB15-D08F-58EE-0EDE-32F93DB41CF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40623" y="1718994"/>
              <a:ext cx="1245310" cy="1237613"/>
            </a:xfrm>
            <a:prstGeom prst="rect">
              <a:avLst/>
            </a:prstGeom>
            <a:ln w="38100" cap="sq">
              <a:solidFill>
                <a:srgbClr val="000000"/>
              </a:solidFill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</p:pic>
      </p:grpSp>
    </p:spTree>
    <p:extLst>
      <p:ext uri="{BB962C8B-B14F-4D97-AF65-F5344CB8AC3E}">
        <p14:creationId xmlns:p14="http://schemas.microsoft.com/office/powerpoint/2010/main" val="42651479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149D7A-552F-3061-9652-3965602138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80" y="541301"/>
            <a:ext cx="10972440" cy="609398"/>
          </a:xfrm>
        </p:spPr>
        <p:txBody>
          <a:bodyPr/>
          <a:lstStyle/>
          <a:p>
            <a:r>
              <a:rPr lang="en-DE" b="1" dirty="0"/>
              <a:t>Wie zitiere </a:t>
            </a:r>
            <a:r>
              <a:rPr lang="en-DE" b="1"/>
              <a:t>ich?</a:t>
            </a:r>
            <a:r>
              <a:rPr lang="de-DE" b="1" dirty="0"/>
              <a:t> (2)</a:t>
            </a:r>
            <a:endParaRPr lang="en-DE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29BF8D-F955-BC29-35C8-9D4BA31C9AF5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609480" y="3399261"/>
            <a:ext cx="10972440" cy="387798"/>
          </a:xfrm>
        </p:spPr>
        <p:txBody>
          <a:bodyPr/>
          <a:lstStyle/>
          <a:p>
            <a:pPr marL="0" indent="0">
              <a:buNone/>
            </a:pPr>
            <a:endParaRPr lang="en-DE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A1B26DF-953D-37F7-08EA-28EA477B08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480" y="2790944"/>
            <a:ext cx="11556554" cy="1276111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A57533CD-6E2E-480A-5062-D23806E9EBF0}"/>
              </a:ext>
            </a:extLst>
          </p:cNvPr>
          <p:cNvSpPr txBox="1"/>
          <p:nvPr/>
        </p:nvSpPr>
        <p:spPr>
          <a:xfrm>
            <a:off x="815009" y="1948070"/>
            <a:ext cx="197682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DE" sz="2200" b="1" dirty="0">
                <a:solidFill>
                  <a:srgbClr val="FF9300"/>
                </a:solidFill>
              </a:rPr>
              <a:t>Lehrbücher: </a:t>
            </a:r>
            <a:r>
              <a:rPr lang="en-DE" dirty="0">
                <a:solidFill>
                  <a:srgbClr val="FF9300"/>
                </a:solidFill>
              </a:rPr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F38ECA1-2105-1EA1-BF54-5D365C4995B1}"/>
              </a:ext>
            </a:extLst>
          </p:cNvPr>
          <p:cNvSpPr txBox="1"/>
          <p:nvPr/>
        </p:nvSpPr>
        <p:spPr>
          <a:xfrm>
            <a:off x="815009" y="4747039"/>
            <a:ext cx="1086899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à"/>
            </a:pPr>
            <a:r>
              <a:rPr lang="de-DE" sz="2400" dirty="0">
                <a:sym typeface="Wingdings" pitchFamily="2" charset="2"/>
              </a:rPr>
              <a:t>N</a:t>
            </a:r>
            <a:r>
              <a:rPr lang="en-DE" sz="2400"/>
              <a:t>ur </a:t>
            </a:r>
            <a:r>
              <a:rPr lang="en-DE" sz="2400" dirty="0"/>
              <a:t>Zitiervorschläge: orientiert euch </a:t>
            </a:r>
            <a:r>
              <a:rPr lang="en-DE" sz="2400"/>
              <a:t>z.</a:t>
            </a:r>
            <a:r>
              <a:rPr lang="de-DE" sz="2400" dirty="0"/>
              <a:t> </a:t>
            </a:r>
            <a:r>
              <a:rPr lang="en-DE" sz="2400"/>
              <a:t>B</a:t>
            </a:r>
            <a:r>
              <a:rPr lang="de-DE" sz="2400" dirty="0"/>
              <a:t>.</a:t>
            </a:r>
            <a:r>
              <a:rPr lang="en-DE" sz="2400"/>
              <a:t>  </a:t>
            </a:r>
            <a:r>
              <a:rPr lang="en-DE" sz="2400" dirty="0"/>
              <a:t>an den Fußnoten </a:t>
            </a:r>
            <a:r>
              <a:rPr lang="en-DE" sz="2400"/>
              <a:t>der Lehrbücher</a:t>
            </a:r>
            <a:endParaRPr lang="de-DE" sz="2400" dirty="0"/>
          </a:p>
          <a:p>
            <a:endParaRPr lang="en-DE" sz="2400" dirty="0"/>
          </a:p>
          <a:p>
            <a:pPr marL="342900" indent="-342900">
              <a:buFont typeface="Wingdings" pitchFamily="2" charset="2"/>
              <a:buChar char="à"/>
            </a:pPr>
            <a:r>
              <a:rPr lang="en-GB" sz="2400" b="1" dirty="0"/>
              <a:t>W</a:t>
            </a:r>
            <a:r>
              <a:rPr lang="en-DE" sz="2400" b="1" dirty="0"/>
              <a:t>ichtig </a:t>
            </a:r>
            <a:r>
              <a:rPr lang="en-DE" sz="2400" b="1"/>
              <a:t>ist Einheitlichkeit:</a:t>
            </a:r>
            <a:r>
              <a:rPr lang="en-DE" sz="2400"/>
              <a:t> </a:t>
            </a:r>
            <a:endParaRPr lang="de-DE" sz="2400" dirty="0"/>
          </a:p>
          <a:p>
            <a:r>
              <a:rPr lang="de-DE" sz="2400" dirty="0"/>
              <a:t>	F</a:t>
            </a:r>
            <a:r>
              <a:rPr lang="en-DE" sz="2400"/>
              <a:t>ür </a:t>
            </a:r>
            <a:r>
              <a:rPr lang="en-DE" sz="2400" dirty="0"/>
              <a:t>eine Zitierweiße entscheiden und diese immer verwenden </a:t>
            </a:r>
          </a:p>
        </p:txBody>
      </p:sp>
    </p:spTree>
    <p:extLst>
      <p:ext uri="{BB962C8B-B14F-4D97-AF65-F5344CB8AC3E}">
        <p14:creationId xmlns:p14="http://schemas.microsoft.com/office/powerpoint/2010/main" val="28812309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0" name="Rectangle 149">
            <a:extLst>
              <a:ext uri="{FF2B5EF4-FFF2-40B4-BE49-F238E27FC236}">
                <a16:creationId xmlns:a16="http://schemas.microsoft.com/office/drawing/2014/main" id="{B5DAA40F-4F28-4316-934E-C55D7C3AA0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2" name="Freeform: Shape 151">
            <a:extLst>
              <a:ext uri="{FF2B5EF4-FFF2-40B4-BE49-F238E27FC236}">
                <a16:creationId xmlns:a16="http://schemas.microsoft.com/office/drawing/2014/main" id="{F6D467C8-A8E0-468B-B88D-9CEEE37BFC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433452" cy="6858000"/>
          </a:xfrm>
          <a:custGeom>
            <a:avLst/>
            <a:gdLst>
              <a:gd name="connsiteX0" fmla="*/ 0 w 7433452"/>
              <a:gd name="connsiteY0" fmla="*/ 0 h 6858000"/>
              <a:gd name="connsiteX1" fmla="*/ 1592736 w 7433452"/>
              <a:gd name="connsiteY1" fmla="*/ 0 h 6858000"/>
              <a:gd name="connsiteX2" fmla="*/ 2171700 w 7433452"/>
              <a:gd name="connsiteY2" fmla="*/ 0 h 6858000"/>
              <a:gd name="connsiteX3" fmla="*/ 2762696 w 7433452"/>
              <a:gd name="connsiteY3" fmla="*/ 0 h 6858000"/>
              <a:gd name="connsiteX4" fmla="*/ 2829254 w 7433452"/>
              <a:gd name="connsiteY4" fmla="*/ 0 h 6858000"/>
              <a:gd name="connsiteX5" fmla="*/ 7415310 w 7433452"/>
              <a:gd name="connsiteY5" fmla="*/ 0 h 6858000"/>
              <a:gd name="connsiteX6" fmla="*/ 7405703 w 7433452"/>
              <a:gd name="connsiteY6" fmla="*/ 94814 h 6858000"/>
              <a:gd name="connsiteX7" fmla="*/ 7410754 w 7433452"/>
              <a:gd name="connsiteY7" fmla="*/ 421796 h 6858000"/>
              <a:gd name="connsiteX8" fmla="*/ 7414688 w 7433452"/>
              <a:gd name="connsiteY8" fmla="*/ 812192 h 6858000"/>
              <a:gd name="connsiteX9" fmla="*/ 7395017 w 7433452"/>
              <a:gd name="connsiteY9" fmla="*/ 1113642 h 6858000"/>
              <a:gd name="connsiteX10" fmla="*/ 7422810 w 7433452"/>
              <a:gd name="connsiteY10" fmla="*/ 1796708 h 6858000"/>
              <a:gd name="connsiteX11" fmla="*/ 7421161 w 7433452"/>
              <a:gd name="connsiteY11" fmla="*/ 2327333 h 6858000"/>
              <a:gd name="connsiteX12" fmla="*/ 7412023 w 7433452"/>
              <a:gd name="connsiteY12" fmla="*/ 2784280 h 6858000"/>
              <a:gd name="connsiteX13" fmla="*/ 7417480 w 7433452"/>
              <a:gd name="connsiteY13" fmla="*/ 2985458 h 6858000"/>
              <a:gd name="connsiteX14" fmla="*/ 7403774 w 7433452"/>
              <a:gd name="connsiteY14" fmla="*/ 3531096 h 6858000"/>
              <a:gd name="connsiteX15" fmla="*/ 7414307 w 7433452"/>
              <a:gd name="connsiteY15" fmla="*/ 4336830 h 6858000"/>
              <a:gd name="connsiteX16" fmla="*/ 7413419 w 7433452"/>
              <a:gd name="connsiteY16" fmla="*/ 5026893 h 6858000"/>
              <a:gd name="connsiteX17" fmla="*/ 7417734 w 7433452"/>
              <a:gd name="connsiteY17" fmla="*/ 5252632 h 6858000"/>
              <a:gd name="connsiteX18" fmla="*/ 7417734 w 7433452"/>
              <a:gd name="connsiteY18" fmla="*/ 5466282 h 6858000"/>
              <a:gd name="connsiteX19" fmla="*/ 7379659 w 7433452"/>
              <a:gd name="connsiteY19" fmla="*/ 6121225 h 6858000"/>
              <a:gd name="connsiteX20" fmla="*/ 7395115 w 7433452"/>
              <a:gd name="connsiteY20" fmla="*/ 6708907 h 6858000"/>
              <a:gd name="connsiteX21" fmla="*/ 7412408 w 7433452"/>
              <a:gd name="connsiteY21" fmla="*/ 6858000 h 6858000"/>
              <a:gd name="connsiteX22" fmla="*/ 2829254 w 7433452"/>
              <a:gd name="connsiteY22" fmla="*/ 6858000 h 6858000"/>
              <a:gd name="connsiteX23" fmla="*/ 2762696 w 7433452"/>
              <a:gd name="connsiteY23" fmla="*/ 6858000 h 6858000"/>
              <a:gd name="connsiteX24" fmla="*/ 2171700 w 7433452"/>
              <a:gd name="connsiteY24" fmla="*/ 6858000 h 6858000"/>
              <a:gd name="connsiteX25" fmla="*/ 1592736 w 7433452"/>
              <a:gd name="connsiteY25" fmla="*/ 6858000 h 6858000"/>
              <a:gd name="connsiteX26" fmla="*/ 0 w 7433452"/>
              <a:gd name="connsiteY2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7433452" h="6858000">
                <a:moveTo>
                  <a:pt x="0" y="0"/>
                </a:moveTo>
                <a:lnTo>
                  <a:pt x="1592736" y="0"/>
                </a:lnTo>
                <a:lnTo>
                  <a:pt x="2171700" y="0"/>
                </a:lnTo>
                <a:lnTo>
                  <a:pt x="2762696" y="0"/>
                </a:lnTo>
                <a:lnTo>
                  <a:pt x="2829254" y="0"/>
                </a:lnTo>
                <a:lnTo>
                  <a:pt x="7415310" y="0"/>
                </a:lnTo>
                <a:lnTo>
                  <a:pt x="7405703" y="94814"/>
                </a:lnTo>
                <a:cubicBezTo>
                  <a:pt x="7398856" y="203629"/>
                  <a:pt x="7403520" y="312712"/>
                  <a:pt x="7410754" y="421796"/>
                </a:cubicBezTo>
                <a:cubicBezTo>
                  <a:pt x="7421580" y="551656"/>
                  <a:pt x="7422900" y="682144"/>
                  <a:pt x="7414688" y="812192"/>
                </a:cubicBezTo>
                <a:cubicBezTo>
                  <a:pt x="7406693" y="912591"/>
                  <a:pt x="7397682" y="1012988"/>
                  <a:pt x="7395017" y="1113642"/>
                </a:cubicBezTo>
                <a:cubicBezTo>
                  <a:pt x="7388670" y="1342689"/>
                  <a:pt x="7407708" y="1569316"/>
                  <a:pt x="7422810" y="1796708"/>
                </a:cubicBezTo>
                <a:cubicBezTo>
                  <a:pt x="7434487" y="1973710"/>
                  <a:pt x="7439944" y="2150457"/>
                  <a:pt x="7421161" y="2327333"/>
                </a:cubicBezTo>
                <a:cubicBezTo>
                  <a:pt x="7405170" y="2479266"/>
                  <a:pt x="7396793" y="2631453"/>
                  <a:pt x="7412023" y="2784280"/>
                </a:cubicBezTo>
                <a:cubicBezTo>
                  <a:pt x="7418749" y="2851085"/>
                  <a:pt x="7425984" y="2918653"/>
                  <a:pt x="7417480" y="2985458"/>
                </a:cubicBezTo>
                <a:cubicBezTo>
                  <a:pt x="7394508" y="3167039"/>
                  <a:pt x="7398063" y="3349132"/>
                  <a:pt x="7403774" y="3531096"/>
                </a:cubicBezTo>
                <a:cubicBezTo>
                  <a:pt x="7412277" y="3799715"/>
                  <a:pt x="7426364" y="4067954"/>
                  <a:pt x="7414307" y="4336830"/>
                </a:cubicBezTo>
                <a:cubicBezTo>
                  <a:pt x="7404027" y="4566639"/>
                  <a:pt x="7420653" y="4796831"/>
                  <a:pt x="7413419" y="5026893"/>
                </a:cubicBezTo>
                <a:cubicBezTo>
                  <a:pt x="7410982" y="5102162"/>
                  <a:pt x="7412429" y="5177504"/>
                  <a:pt x="7417734" y="5252632"/>
                </a:cubicBezTo>
                <a:cubicBezTo>
                  <a:pt x="7424271" y="5323700"/>
                  <a:pt x="7424271" y="5395213"/>
                  <a:pt x="7417734" y="5466282"/>
                </a:cubicBezTo>
                <a:cubicBezTo>
                  <a:pt x="7393239" y="5683875"/>
                  <a:pt x="7383214" y="5902486"/>
                  <a:pt x="7379659" y="6121225"/>
                </a:cubicBezTo>
                <a:cubicBezTo>
                  <a:pt x="7376423" y="6317442"/>
                  <a:pt x="7378041" y="6513586"/>
                  <a:pt x="7395115" y="6708907"/>
                </a:cubicBezTo>
                <a:lnTo>
                  <a:pt x="7412408" y="6858000"/>
                </a:lnTo>
                <a:lnTo>
                  <a:pt x="2829254" y="6858000"/>
                </a:lnTo>
                <a:lnTo>
                  <a:pt x="2762696" y="6858000"/>
                </a:lnTo>
                <a:lnTo>
                  <a:pt x="2171700" y="6858000"/>
                </a:lnTo>
                <a:lnTo>
                  <a:pt x="159273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2" name="CustomShape 1"/>
          <p:cNvSpPr/>
          <p:nvPr/>
        </p:nvSpPr>
        <p:spPr>
          <a:xfrm>
            <a:off x="640081" y="329184"/>
            <a:ext cx="6142856" cy="178308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de-DE" sz="5400" b="1" strike="noStrike" spc="-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Aufbau der Hausarbeit</a:t>
            </a:r>
            <a:endParaRPr lang="de-DE" sz="5400" b="0" strike="noStrike" spc="-1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54" name="sketch line">
            <a:extLst>
              <a:ext uri="{FF2B5EF4-FFF2-40B4-BE49-F238E27FC236}">
                <a16:creationId xmlns:a16="http://schemas.microsoft.com/office/drawing/2014/main" id="{62677C27-4325-4BE2-B2C9-B721DA9E3C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45475" y="2362200"/>
            <a:ext cx="4056549" cy="18288"/>
          </a:xfrm>
          <a:custGeom>
            <a:avLst/>
            <a:gdLst>
              <a:gd name="connsiteX0" fmla="*/ 0 w 4056549"/>
              <a:gd name="connsiteY0" fmla="*/ 0 h 18288"/>
              <a:gd name="connsiteX1" fmla="*/ 676092 w 4056549"/>
              <a:gd name="connsiteY1" fmla="*/ 0 h 18288"/>
              <a:gd name="connsiteX2" fmla="*/ 1271052 w 4056549"/>
              <a:gd name="connsiteY2" fmla="*/ 0 h 18288"/>
              <a:gd name="connsiteX3" fmla="*/ 1947144 w 4056549"/>
              <a:gd name="connsiteY3" fmla="*/ 0 h 18288"/>
              <a:gd name="connsiteX4" fmla="*/ 2501539 w 4056549"/>
              <a:gd name="connsiteY4" fmla="*/ 0 h 18288"/>
              <a:gd name="connsiteX5" fmla="*/ 3137065 w 4056549"/>
              <a:gd name="connsiteY5" fmla="*/ 0 h 18288"/>
              <a:gd name="connsiteX6" fmla="*/ 4056549 w 4056549"/>
              <a:gd name="connsiteY6" fmla="*/ 0 h 18288"/>
              <a:gd name="connsiteX7" fmla="*/ 4056549 w 4056549"/>
              <a:gd name="connsiteY7" fmla="*/ 18288 h 18288"/>
              <a:gd name="connsiteX8" fmla="*/ 3380458 w 4056549"/>
              <a:gd name="connsiteY8" fmla="*/ 18288 h 18288"/>
              <a:gd name="connsiteX9" fmla="*/ 2663801 w 4056549"/>
              <a:gd name="connsiteY9" fmla="*/ 18288 h 18288"/>
              <a:gd name="connsiteX10" fmla="*/ 2068840 w 4056549"/>
              <a:gd name="connsiteY10" fmla="*/ 18288 h 18288"/>
              <a:gd name="connsiteX11" fmla="*/ 1311618 w 4056549"/>
              <a:gd name="connsiteY11" fmla="*/ 18288 h 18288"/>
              <a:gd name="connsiteX12" fmla="*/ 716657 w 4056549"/>
              <a:gd name="connsiteY12" fmla="*/ 18288 h 18288"/>
              <a:gd name="connsiteX13" fmla="*/ 0 w 4056549"/>
              <a:gd name="connsiteY13" fmla="*/ 18288 h 18288"/>
              <a:gd name="connsiteX14" fmla="*/ 0 w 4056549"/>
              <a:gd name="connsiteY14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056549" h="18288" fill="none" extrusionOk="0">
                <a:moveTo>
                  <a:pt x="0" y="0"/>
                </a:moveTo>
                <a:cubicBezTo>
                  <a:pt x="324395" y="-12272"/>
                  <a:pt x="437185" y="20747"/>
                  <a:pt x="676092" y="0"/>
                </a:cubicBezTo>
                <a:cubicBezTo>
                  <a:pt x="914999" y="-20747"/>
                  <a:pt x="980886" y="20074"/>
                  <a:pt x="1271052" y="0"/>
                </a:cubicBezTo>
                <a:cubicBezTo>
                  <a:pt x="1561218" y="-20074"/>
                  <a:pt x="1609815" y="19965"/>
                  <a:pt x="1947144" y="0"/>
                </a:cubicBezTo>
                <a:cubicBezTo>
                  <a:pt x="2284473" y="-19965"/>
                  <a:pt x="2317816" y="-23682"/>
                  <a:pt x="2501539" y="0"/>
                </a:cubicBezTo>
                <a:cubicBezTo>
                  <a:pt x="2685262" y="23682"/>
                  <a:pt x="2879461" y="12712"/>
                  <a:pt x="3137065" y="0"/>
                </a:cubicBezTo>
                <a:cubicBezTo>
                  <a:pt x="3394669" y="-12712"/>
                  <a:pt x="3618306" y="-41742"/>
                  <a:pt x="4056549" y="0"/>
                </a:cubicBezTo>
                <a:cubicBezTo>
                  <a:pt x="4056201" y="6465"/>
                  <a:pt x="4056979" y="10922"/>
                  <a:pt x="4056549" y="18288"/>
                </a:cubicBezTo>
                <a:cubicBezTo>
                  <a:pt x="3807729" y="-7540"/>
                  <a:pt x="3536237" y="12619"/>
                  <a:pt x="3380458" y="18288"/>
                </a:cubicBezTo>
                <a:cubicBezTo>
                  <a:pt x="3224679" y="23957"/>
                  <a:pt x="2967497" y="23368"/>
                  <a:pt x="2663801" y="18288"/>
                </a:cubicBezTo>
                <a:cubicBezTo>
                  <a:pt x="2360105" y="13208"/>
                  <a:pt x="2359716" y="-8821"/>
                  <a:pt x="2068840" y="18288"/>
                </a:cubicBezTo>
                <a:cubicBezTo>
                  <a:pt x="1777964" y="45397"/>
                  <a:pt x="1641909" y="31681"/>
                  <a:pt x="1311618" y="18288"/>
                </a:cubicBezTo>
                <a:cubicBezTo>
                  <a:pt x="981327" y="4895"/>
                  <a:pt x="990410" y="11155"/>
                  <a:pt x="716657" y="18288"/>
                </a:cubicBezTo>
                <a:cubicBezTo>
                  <a:pt x="442904" y="25421"/>
                  <a:pt x="330722" y="13665"/>
                  <a:pt x="0" y="18288"/>
                </a:cubicBezTo>
                <a:cubicBezTo>
                  <a:pt x="75" y="12069"/>
                  <a:pt x="515" y="5650"/>
                  <a:pt x="0" y="0"/>
                </a:cubicBezTo>
                <a:close/>
              </a:path>
              <a:path w="4056549" h="18288" stroke="0" extrusionOk="0">
                <a:moveTo>
                  <a:pt x="0" y="0"/>
                </a:moveTo>
                <a:cubicBezTo>
                  <a:pt x="175099" y="13469"/>
                  <a:pt x="459673" y="14529"/>
                  <a:pt x="594961" y="0"/>
                </a:cubicBezTo>
                <a:cubicBezTo>
                  <a:pt x="730249" y="-14529"/>
                  <a:pt x="873178" y="22015"/>
                  <a:pt x="1149356" y="0"/>
                </a:cubicBezTo>
                <a:cubicBezTo>
                  <a:pt x="1425534" y="-22015"/>
                  <a:pt x="1498871" y="-21513"/>
                  <a:pt x="1744316" y="0"/>
                </a:cubicBezTo>
                <a:cubicBezTo>
                  <a:pt x="1989761" y="21513"/>
                  <a:pt x="2112991" y="-46"/>
                  <a:pt x="2420408" y="0"/>
                </a:cubicBezTo>
                <a:cubicBezTo>
                  <a:pt x="2727825" y="46"/>
                  <a:pt x="2880256" y="-10040"/>
                  <a:pt x="3137065" y="0"/>
                </a:cubicBezTo>
                <a:cubicBezTo>
                  <a:pt x="3393874" y="10040"/>
                  <a:pt x="3704325" y="-6685"/>
                  <a:pt x="4056549" y="0"/>
                </a:cubicBezTo>
                <a:cubicBezTo>
                  <a:pt x="4055732" y="6895"/>
                  <a:pt x="4055770" y="11206"/>
                  <a:pt x="4056549" y="18288"/>
                </a:cubicBezTo>
                <a:cubicBezTo>
                  <a:pt x="3812770" y="11959"/>
                  <a:pt x="3533996" y="-5717"/>
                  <a:pt x="3299327" y="18288"/>
                </a:cubicBezTo>
                <a:cubicBezTo>
                  <a:pt x="3064658" y="42293"/>
                  <a:pt x="2940381" y="24492"/>
                  <a:pt x="2744931" y="18288"/>
                </a:cubicBezTo>
                <a:cubicBezTo>
                  <a:pt x="2549481" y="12084"/>
                  <a:pt x="2252169" y="51841"/>
                  <a:pt x="1987709" y="18288"/>
                </a:cubicBezTo>
                <a:cubicBezTo>
                  <a:pt x="1723249" y="-15265"/>
                  <a:pt x="1438946" y="3423"/>
                  <a:pt x="1230487" y="18288"/>
                </a:cubicBezTo>
                <a:cubicBezTo>
                  <a:pt x="1022028" y="33153"/>
                  <a:pt x="795957" y="18596"/>
                  <a:pt x="676092" y="18288"/>
                </a:cubicBezTo>
                <a:cubicBezTo>
                  <a:pt x="556227" y="17980"/>
                  <a:pt x="334853" y="39451"/>
                  <a:pt x="0" y="18288"/>
                </a:cubicBezTo>
                <a:cubicBezTo>
                  <a:pt x="95" y="14343"/>
                  <a:pt x="742" y="6860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41275" cap="rnd">
            <a:solidFill>
              <a:srgbClr val="FFFFFF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CustomShape 2"/>
          <p:cNvSpPr/>
          <p:nvPr/>
        </p:nvSpPr>
        <p:spPr>
          <a:xfrm>
            <a:off x="640081" y="2706624"/>
            <a:ext cx="6241568" cy="4151376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>
            <a:normAutofit/>
          </a:bodyPr>
          <a:lstStyle/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de-DE" sz="2400" b="0" strike="noStrike" spc="-1">
                <a:solidFill>
                  <a:srgbClr val="FFFFFF"/>
                </a:solidFill>
              </a:rPr>
              <a:t>Deckblatt</a:t>
            </a: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de-DE" sz="2400" b="0" strike="noStrike" spc="-1">
                <a:solidFill>
                  <a:srgbClr val="FFFFFF"/>
                </a:solidFill>
              </a:rPr>
              <a:t>Inhaltsverzeichnis</a:t>
            </a: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de-DE" sz="2400" b="0" strike="noStrike" spc="-1">
                <a:solidFill>
                  <a:srgbClr val="FFFFFF"/>
                </a:solidFill>
              </a:rPr>
              <a:t>Literaturverzeichnis</a:t>
            </a: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de-DE" sz="2400" b="0" strike="noStrike" spc="-1">
                <a:solidFill>
                  <a:srgbClr val="FFFFFF"/>
                </a:solidFill>
              </a:rPr>
              <a:t>Sachverhalt</a:t>
            </a: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de-DE" sz="2400" b="0" strike="noStrike" spc="-1">
                <a:solidFill>
                  <a:srgbClr val="FFFFFF"/>
                </a:solidFill>
              </a:rPr>
              <a:t>Gutachten mit Unterschrift</a:t>
            </a: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de-DE" sz="2400" b="0" strike="noStrike" spc="-1">
                <a:solidFill>
                  <a:srgbClr val="FFFFFF"/>
                </a:solidFill>
              </a:rPr>
              <a:t>Redlichkeitserklärung</a:t>
            </a: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de-DE" sz="2400" b="0" strike="noStrike" spc="-1">
              <a:solidFill>
                <a:srgbClr val="FFFFFF"/>
              </a:solidFill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de-DE" sz="2400" b="0" u="sng" strike="noStrike" spc="-1">
                <a:solidFill>
                  <a:srgbClr val="FFFFFF"/>
                </a:solidFill>
                <a:uFillTx/>
              </a:rPr>
              <a:t>Abgabe:</a:t>
            </a:r>
            <a:r>
              <a:rPr lang="de-DE" sz="2400" b="0" strike="noStrike" spc="-1">
                <a:solidFill>
                  <a:srgbClr val="FFFFFF"/>
                </a:solidFill>
              </a:rPr>
              <a:t> Üblicherweise Spiralbindung mit Plastik (Im Copyshop oder bei der </a:t>
            </a:r>
            <a:r>
              <a:rPr lang="de-DE" sz="2400" b="1" strike="noStrike" spc="-1">
                <a:solidFill>
                  <a:srgbClr val="FFFFFF"/>
                </a:solidFill>
              </a:rPr>
              <a:t>FFJ</a:t>
            </a:r>
            <a:r>
              <a:rPr lang="de-DE" sz="2400" b="0" strike="noStrike" spc="-1">
                <a:solidFill>
                  <a:srgbClr val="FFFFFF"/>
                </a:solidFill>
              </a:rPr>
              <a:t>)</a:t>
            </a:r>
            <a:endParaRPr lang="de-DE" sz="2400" b="0" strike="noStrike" spc="-1" dirty="0">
              <a:solidFill>
                <a:srgbClr val="FFFFFF"/>
              </a:solidFill>
            </a:endParaRPr>
          </a:p>
        </p:txBody>
      </p:sp>
      <p:pic>
        <p:nvPicPr>
          <p:cNvPr id="145" name="Picture 2" descr="C:\Users\Lea Abi 2014\Documents\Fachschaftsprotokolle\Justizia Fachschaftslogo.jpg"/>
          <p:cNvPicPr/>
          <p:nvPr/>
        </p:nvPicPr>
        <p:blipFill>
          <a:blip r:embed="rId2"/>
          <a:stretch/>
        </p:blipFill>
        <p:spPr>
          <a:xfrm>
            <a:off x="8410641" y="329183"/>
            <a:ext cx="2861541" cy="2861541"/>
          </a:xfrm>
          <a:prstGeom prst="rect">
            <a:avLst/>
          </a:prstGeom>
        </p:spPr>
      </p:pic>
      <p:pic>
        <p:nvPicPr>
          <p:cNvPr id="2" name="Grafik 1">
            <a:extLst>
              <a:ext uri="{FF2B5EF4-FFF2-40B4-BE49-F238E27FC236}">
                <a16:creationId xmlns:a16="http://schemas.microsoft.com/office/drawing/2014/main" id="{309BDC3F-D417-5362-A1BD-F016A60D89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10640" y="3519907"/>
            <a:ext cx="2948525" cy="2930833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2" name="Rectangle 171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" name="CustomShape 1"/>
          <p:cNvSpPr/>
          <p:nvPr/>
        </p:nvSpPr>
        <p:spPr>
          <a:xfrm>
            <a:off x="838080" y="365040"/>
            <a:ext cx="10514520" cy="132444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de-DE" sz="5400" b="1" strike="noStrike" kern="1200" spc="-1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Aufbau der Hausarbeit (1)</a:t>
            </a:r>
            <a:endParaRPr lang="de-DE" sz="5400" b="0" strike="noStrike" kern="1200" spc="-1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74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7" name="CustomShape 2"/>
          <p:cNvSpPr/>
          <p:nvPr/>
        </p:nvSpPr>
        <p:spPr>
          <a:xfrm>
            <a:off x="838200" y="1929384"/>
            <a:ext cx="7282218" cy="425196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>
            <a:normAutofit fontScale="92500" lnSpcReduction="20000"/>
          </a:bodyPr>
          <a:lstStyle/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de-DE" sz="2800" b="1" spc="-1" dirty="0">
                <a:solidFill>
                  <a:srgbClr val="000000"/>
                </a:solidFill>
              </a:rPr>
              <a:t>Deckblatt:</a:t>
            </a:r>
            <a:endParaRPr lang="de-DE" sz="2800" spc="-1" dirty="0"/>
          </a:p>
          <a:p>
            <a:pPr marL="228600" indent="-22752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de-DE" sz="2800" spc="-1" dirty="0">
                <a:solidFill>
                  <a:srgbClr val="000000"/>
                </a:solidFill>
              </a:rPr>
              <a:t>Oben links: </a:t>
            </a:r>
            <a:endParaRPr lang="de-DE" sz="2800" spc="-1" dirty="0"/>
          </a:p>
          <a:p>
            <a:pPr marL="457200">
              <a:lnSpc>
                <a:spcPct val="90000"/>
              </a:lnSpc>
              <a:spcBef>
                <a:spcPts val="499"/>
              </a:spcBef>
            </a:pPr>
            <a:r>
              <a:rPr lang="de-DE" sz="2400" spc="-1" dirty="0">
                <a:solidFill>
                  <a:srgbClr val="000000"/>
                </a:solidFill>
              </a:rPr>
              <a:t>Matrikelnummer und Fachsemester</a:t>
            </a:r>
            <a:endParaRPr lang="de-DE" sz="2400" spc="-1" dirty="0"/>
          </a:p>
          <a:p>
            <a:pPr marL="228600" indent="-22752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de-DE" sz="2800" spc="-1" dirty="0">
                <a:solidFill>
                  <a:srgbClr val="000000"/>
                </a:solidFill>
              </a:rPr>
              <a:t>Oben rechts: </a:t>
            </a:r>
            <a:endParaRPr lang="de-DE" sz="2800" spc="-1" dirty="0"/>
          </a:p>
          <a:p>
            <a:pPr marL="685800" lvl="1" indent="-22752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de-DE" sz="2400" spc="-1" dirty="0">
                <a:solidFill>
                  <a:srgbClr val="000000"/>
                </a:solidFill>
              </a:rPr>
              <a:t>Datum der Fertigstellung</a:t>
            </a:r>
            <a:endParaRPr lang="de-DE" sz="2400" spc="-1" dirty="0"/>
          </a:p>
          <a:p>
            <a:pPr marL="228600" indent="-22752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de-DE" sz="2800" spc="-1" dirty="0">
                <a:solidFill>
                  <a:srgbClr val="000000"/>
                </a:solidFill>
              </a:rPr>
              <a:t>In der Mitte: </a:t>
            </a:r>
            <a:endParaRPr lang="de-DE" sz="2800" spc="-1" dirty="0"/>
          </a:p>
          <a:p>
            <a:pPr marL="685800" lvl="1" indent="-22752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de-DE" sz="2400" spc="-1" dirty="0">
                <a:solidFill>
                  <a:srgbClr val="000000"/>
                </a:solidFill>
              </a:rPr>
              <a:t>Name der Veranstaltung, Dozent, Semester</a:t>
            </a:r>
            <a:endParaRPr lang="de-DE" sz="2400" spc="-1" dirty="0"/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de-DE" sz="2400" spc="-1" dirty="0"/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de-DE" sz="2800" b="1" spc="-1" dirty="0">
                <a:solidFill>
                  <a:srgbClr val="000000"/>
                </a:solidFill>
              </a:rPr>
              <a:t>Sachverhalt:</a:t>
            </a:r>
            <a:endParaRPr lang="de-DE" sz="2800" spc="-1" dirty="0"/>
          </a:p>
          <a:p>
            <a:pPr marL="228600" indent="-22752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de-DE" sz="2800" spc="-1" dirty="0">
                <a:solidFill>
                  <a:srgbClr val="000000"/>
                </a:solidFill>
              </a:rPr>
              <a:t>Auf der Homepage des Lehrstuhls</a:t>
            </a:r>
            <a:endParaRPr lang="de-DE" sz="2800" spc="-1" dirty="0"/>
          </a:p>
          <a:p>
            <a:pPr marL="228600" indent="-22752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de-DE" sz="2800" spc="-1" dirty="0">
                <a:solidFill>
                  <a:srgbClr val="000000"/>
                </a:solidFill>
              </a:rPr>
              <a:t>Kopieren und nicht abschreiben!</a:t>
            </a:r>
            <a:endParaRPr lang="de-DE" sz="2800" spc="-1" dirty="0"/>
          </a:p>
        </p:txBody>
      </p:sp>
      <p:grpSp>
        <p:nvGrpSpPr>
          <p:cNvPr id="6" name="Group 3">
            <a:extLst>
              <a:ext uri="{FF2B5EF4-FFF2-40B4-BE49-F238E27FC236}">
                <a16:creationId xmlns:a16="http://schemas.microsoft.com/office/drawing/2014/main" id="{DEF6B03D-70A4-01F5-7D0E-1D1E3EDDA9D1}"/>
              </a:ext>
            </a:extLst>
          </p:cNvPr>
          <p:cNvGrpSpPr/>
          <p:nvPr/>
        </p:nvGrpSpPr>
        <p:grpSpPr>
          <a:xfrm>
            <a:off x="8944970" y="2813755"/>
            <a:ext cx="3628460" cy="3909822"/>
            <a:chOff x="8120160" y="1746000"/>
            <a:chExt cx="4210920" cy="4388760"/>
          </a:xfrm>
        </p:grpSpPr>
        <p:grpSp>
          <p:nvGrpSpPr>
            <p:cNvPr id="7" name="Group 4">
              <a:extLst>
                <a:ext uri="{FF2B5EF4-FFF2-40B4-BE49-F238E27FC236}">
                  <a16:creationId xmlns:a16="http://schemas.microsoft.com/office/drawing/2014/main" id="{8F86F958-C559-105C-C087-AD6487F5DCE5}"/>
                </a:ext>
              </a:extLst>
            </p:cNvPr>
            <p:cNvGrpSpPr/>
            <p:nvPr/>
          </p:nvGrpSpPr>
          <p:grpSpPr>
            <a:xfrm>
              <a:off x="8120160" y="1746000"/>
              <a:ext cx="3394800" cy="4388760"/>
              <a:chOff x="8120160" y="1746000"/>
              <a:chExt cx="3394800" cy="4388760"/>
            </a:xfrm>
          </p:grpSpPr>
          <p:sp>
            <p:nvSpPr>
              <p:cNvPr id="9" name="CustomShape 5">
                <a:extLst>
                  <a:ext uri="{FF2B5EF4-FFF2-40B4-BE49-F238E27FC236}">
                    <a16:creationId xmlns:a16="http://schemas.microsoft.com/office/drawing/2014/main" id="{E5AB5CAE-6382-3BB8-849D-6CBD02E81342}"/>
                  </a:ext>
                </a:extLst>
              </p:cNvPr>
              <p:cNvSpPr/>
              <p:nvPr/>
            </p:nvSpPr>
            <p:spPr>
              <a:xfrm>
                <a:off x="8120160" y="1746000"/>
                <a:ext cx="3394800" cy="4388760"/>
              </a:xfrm>
              <a:custGeom>
                <a:avLst/>
                <a:gdLst/>
                <a:ahLst/>
                <a:cxnLst/>
                <a:rect l="l" t="t" r="r" b="b"/>
                <a:pathLst>
                  <a:path w="3395979" h="1714500">
                    <a:moveTo>
                      <a:pt x="0" y="0"/>
                    </a:moveTo>
                    <a:lnTo>
                      <a:pt x="0" y="1714499"/>
                    </a:lnTo>
                    <a:lnTo>
                      <a:pt x="3395471" y="1714499"/>
                    </a:lnTo>
                    <a:lnTo>
                      <a:pt x="3395471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19080">
                <a:solidFill>
                  <a:schemeClr val="tx1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>
                <a:spAutoFit/>
              </a:bodyPr>
              <a:lstStyle/>
              <a:p>
                <a:pPr>
                  <a:lnSpc>
                    <a:spcPct val="100000"/>
                  </a:lnSpc>
                </a:pPr>
                <a:endParaRPr lang="de-DE" sz="1800" b="0" strike="noStrike" spc="-1">
                  <a:latin typeface="Arial"/>
                </a:endParaRPr>
              </a:p>
              <a:p>
                <a:pPr>
                  <a:lnSpc>
                    <a:spcPct val="100000"/>
                  </a:lnSpc>
                </a:pPr>
                <a:endParaRPr lang="de-DE" sz="1800" b="0" strike="noStrike" spc="-1">
                  <a:latin typeface="Arial"/>
                </a:endParaRPr>
              </a:p>
              <a:p>
                <a:pPr>
                  <a:lnSpc>
                    <a:spcPct val="100000"/>
                  </a:lnSpc>
                </a:pPr>
                <a:endParaRPr lang="de-DE" sz="1800" b="0" strike="noStrike" spc="-1">
                  <a:latin typeface="Arial"/>
                </a:endParaRPr>
              </a:p>
              <a:p>
                <a:pPr>
                  <a:lnSpc>
                    <a:spcPct val="100000"/>
                  </a:lnSpc>
                </a:pPr>
                <a:endParaRPr lang="de-DE" sz="1800" b="0" strike="noStrike" spc="-1">
                  <a:latin typeface="Arial"/>
                </a:endParaRPr>
              </a:p>
              <a:p>
                <a:pPr>
                  <a:lnSpc>
                    <a:spcPct val="100000"/>
                  </a:lnSpc>
                </a:pPr>
                <a:endParaRPr lang="de-DE" sz="1800" b="0" strike="noStrike" spc="-1">
                  <a:latin typeface="Arial"/>
                </a:endParaRPr>
              </a:p>
              <a:p>
                <a:pPr>
                  <a:lnSpc>
                    <a:spcPct val="100000"/>
                  </a:lnSpc>
                </a:pPr>
                <a:endParaRPr lang="de-DE" sz="1800" b="0" strike="noStrike" spc="-1">
                  <a:latin typeface="Arial"/>
                </a:endParaRPr>
              </a:p>
              <a:p>
                <a:pPr>
                  <a:lnSpc>
                    <a:spcPct val="100000"/>
                  </a:lnSpc>
                </a:pPr>
                <a:endParaRPr lang="de-DE" sz="1800" b="0" strike="noStrike" spc="-1">
                  <a:latin typeface="Arial"/>
                </a:endParaRPr>
              </a:p>
              <a:p>
                <a:pPr>
                  <a:lnSpc>
                    <a:spcPct val="100000"/>
                  </a:lnSpc>
                </a:pPr>
                <a:endParaRPr lang="de-DE" sz="1800" b="0" strike="noStrike" spc="-1">
                  <a:latin typeface="Arial"/>
                </a:endParaRPr>
              </a:p>
              <a:p>
                <a:pPr>
                  <a:lnSpc>
                    <a:spcPct val="100000"/>
                  </a:lnSpc>
                </a:pPr>
                <a:endParaRPr lang="de-DE" sz="1800" b="0" strike="noStrike" spc="-1">
                  <a:latin typeface="Arial"/>
                </a:endParaRPr>
              </a:p>
              <a:p>
                <a:pPr>
                  <a:lnSpc>
                    <a:spcPct val="100000"/>
                  </a:lnSpc>
                </a:pPr>
                <a:endParaRPr lang="de-DE" sz="1800" b="0" strike="noStrike" spc="-1">
                  <a:latin typeface="Arial"/>
                </a:endParaRPr>
              </a:p>
              <a:p>
                <a:pPr>
                  <a:lnSpc>
                    <a:spcPct val="100000"/>
                  </a:lnSpc>
                </a:pPr>
                <a:endParaRPr lang="de-DE" sz="1800" b="0" strike="noStrike" spc="-1">
                  <a:latin typeface="Arial"/>
                </a:endParaRPr>
              </a:p>
              <a:p>
                <a:pPr>
                  <a:lnSpc>
                    <a:spcPct val="100000"/>
                  </a:lnSpc>
                </a:pPr>
                <a:endParaRPr lang="de-DE" sz="1800" b="0" strike="noStrike" spc="-1">
                  <a:latin typeface="Arial"/>
                </a:endParaRPr>
              </a:p>
              <a:p>
                <a:pPr>
                  <a:lnSpc>
                    <a:spcPct val="100000"/>
                  </a:lnSpc>
                </a:pPr>
                <a:endParaRPr lang="de-DE" sz="1800" b="0" strike="noStrike" spc="-1">
                  <a:latin typeface="Arial"/>
                </a:endParaRPr>
              </a:p>
              <a:p>
                <a:pPr>
                  <a:lnSpc>
                    <a:spcPct val="100000"/>
                  </a:lnSpc>
                </a:pPr>
                <a:endParaRPr lang="de-DE" sz="1800" b="0" strike="noStrike" spc="-1">
                  <a:latin typeface="Arial"/>
                </a:endParaRPr>
              </a:p>
              <a:p>
                <a:pPr>
                  <a:lnSpc>
                    <a:spcPct val="100000"/>
                  </a:lnSpc>
                </a:pPr>
                <a:endParaRPr lang="de-DE" sz="1800" b="0" strike="noStrike" spc="-1">
                  <a:latin typeface="Arial"/>
                </a:endParaRPr>
              </a:p>
              <a:p>
                <a:pPr>
                  <a:lnSpc>
                    <a:spcPct val="100000"/>
                  </a:lnSpc>
                </a:pPr>
                <a:endParaRPr lang="de-DE" sz="1800" b="0" strike="noStrike" spc="-1">
                  <a:latin typeface="Arial"/>
                </a:endParaRPr>
              </a:p>
            </p:txBody>
          </p:sp>
          <p:sp>
            <p:nvSpPr>
              <p:cNvPr id="10" name="CustomShape 6">
                <a:extLst>
                  <a:ext uri="{FF2B5EF4-FFF2-40B4-BE49-F238E27FC236}">
                    <a16:creationId xmlns:a16="http://schemas.microsoft.com/office/drawing/2014/main" id="{32DCCCE4-7F59-717F-A5A8-CCFA4D0D3D16}"/>
                  </a:ext>
                </a:extLst>
              </p:cNvPr>
              <p:cNvSpPr/>
              <p:nvPr/>
            </p:nvSpPr>
            <p:spPr>
              <a:xfrm>
                <a:off x="8314560" y="1881000"/>
                <a:ext cx="1633320" cy="91224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>
                <a:spAutoFit/>
              </a:bodyPr>
              <a:lstStyle/>
              <a:p>
                <a:pPr marL="12600">
                  <a:lnSpc>
                    <a:spcPct val="100000"/>
                  </a:lnSpc>
                </a:pPr>
                <a:r>
                  <a:rPr lang="de-DE" sz="1200" b="0" strike="noStrike" spc="-12">
                    <a:solidFill>
                      <a:srgbClr val="000000"/>
                    </a:solidFill>
                    <a:latin typeface="Times New Roman"/>
                    <a:ea typeface="DejaVu Sans"/>
                  </a:rPr>
                  <a:t>F</a:t>
                </a:r>
                <a:r>
                  <a:rPr lang="de-DE" sz="1200" b="0" strike="noStrike" spc="-7">
                    <a:solidFill>
                      <a:srgbClr val="000000"/>
                    </a:solidFill>
                    <a:latin typeface="Times New Roman"/>
                    <a:ea typeface="DejaVu Sans"/>
                  </a:rPr>
                  <a:t>ra</a:t>
                </a:r>
                <a:r>
                  <a:rPr lang="de-DE" sz="1200" b="0" strike="noStrike" spc="-1">
                    <a:solidFill>
                      <a:srgbClr val="000000"/>
                    </a:solidFill>
                    <a:latin typeface="Times New Roman"/>
                    <a:ea typeface="DejaVu Sans"/>
                  </a:rPr>
                  <a:t>nz</a:t>
                </a:r>
                <a:r>
                  <a:rPr lang="de-DE" sz="1200" b="0" strike="noStrike" spc="7">
                    <a:solidFill>
                      <a:srgbClr val="000000"/>
                    </a:solidFill>
                    <a:latin typeface="Times New Roman"/>
                    <a:ea typeface="DejaVu Sans"/>
                  </a:rPr>
                  <a:t> </a:t>
                </a:r>
                <a:r>
                  <a:rPr lang="de-DE" sz="1200" b="0" strike="noStrike" spc="-12">
                    <a:solidFill>
                      <a:srgbClr val="000000"/>
                    </a:solidFill>
                    <a:latin typeface="Times New Roman"/>
                    <a:ea typeface="DejaVu Sans"/>
                  </a:rPr>
                  <a:t>F</a:t>
                </a:r>
                <a:r>
                  <a:rPr lang="de-DE" sz="1200" b="0" strike="noStrike" spc="-7">
                    <a:solidFill>
                      <a:srgbClr val="000000"/>
                    </a:solidFill>
                    <a:latin typeface="Times New Roman"/>
                    <a:ea typeface="DejaVu Sans"/>
                  </a:rPr>
                  <a:t>ac</a:t>
                </a:r>
                <a:r>
                  <a:rPr lang="de-DE" sz="1200" b="0" strike="noStrike" spc="-1">
                    <a:solidFill>
                      <a:srgbClr val="000000"/>
                    </a:solidFill>
                    <a:latin typeface="Times New Roman"/>
                    <a:ea typeface="DejaVu Sans"/>
                  </a:rPr>
                  <a:t>hs</a:t>
                </a:r>
                <a:r>
                  <a:rPr lang="de-DE" sz="1200" b="0" strike="noStrike" spc="-7">
                    <a:solidFill>
                      <a:srgbClr val="000000"/>
                    </a:solidFill>
                    <a:latin typeface="Times New Roman"/>
                    <a:ea typeface="DejaVu Sans"/>
                  </a:rPr>
                  <a:t>c</a:t>
                </a:r>
                <a:r>
                  <a:rPr lang="de-DE" sz="1200" b="0" strike="noStrike" spc="-1">
                    <a:solidFill>
                      <a:srgbClr val="000000"/>
                    </a:solidFill>
                    <a:latin typeface="Times New Roman"/>
                    <a:ea typeface="DejaVu Sans"/>
                  </a:rPr>
                  <a:t>h</a:t>
                </a:r>
                <a:r>
                  <a:rPr lang="de-DE" sz="1200" b="0" strike="noStrike" spc="-7">
                    <a:solidFill>
                      <a:srgbClr val="000000"/>
                    </a:solidFill>
                    <a:latin typeface="Times New Roman"/>
                    <a:ea typeface="DejaVu Sans"/>
                  </a:rPr>
                  <a:t>af</a:t>
                </a:r>
                <a:r>
                  <a:rPr lang="de-DE" sz="1200" b="0" strike="noStrike" spc="-1">
                    <a:solidFill>
                      <a:srgbClr val="000000"/>
                    </a:solidFill>
                    <a:latin typeface="Times New Roman"/>
                    <a:ea typeface="DejaVu Sans"/>
                  </a:rPr>
                  <a:t>t Must</a:t>
                </a:r>
                <a:r>
                  <a:rPr lang="de-DE" sz="1200" b="0" strike="noStrike" spc="-7">
                    <a:solidFill>
                      <a:srgbClr val="000000"/>
                    </a:solidFill>
                    <a:latin typeface="Times New Roman"/>
                    <a:ea typeface="DejaVu Sans"/>
                  </a:rPr>
                  <a:t>e</a:t>
                </a:r>
                <a:r>
                  <a:rPr lang="de-DE" sz="1200" b="0" strike="noStrike" spc="-32">
                    <a:solidFill>
                      <a:srgbClr val="000000"/>
                    </a:solidFill>
                    <a:latin typeface="Times New Roman"/>
                    <a:ea typeface="DejaVu Sans"/>
                  </a:rPr>
                  <a:t>r</a:t>
                </a:r>
                <a:r>
                  <a:rPr lang="de-DE" sz="1200" b="0" strike="noStrike" spc="-15">
                    <a:solidFill>
                      <a:srgbClr val="000000"/>
                    </a:solidFill>
                    <a:latin typeface="Times New Roman"/>
                    <a:ea typeface="DejaVu Sans"/>
                  </a:rPr>
                  <a:t>g</a:t>
                </a:r>
                <a:r>
                  <a:rPr lang="de-DE" sz="1200" b="0" strike="noStrike" spc="-7">
                    <a:solidFill>
                      <a:srgbClr val="000000"/>
                    </a:solidFill>
                    <a:latin typeface="Times New Roman"/>
                    <a:ea typeface="DejaVu Sans"/>
                  </a:rPr>
                  <a:t>a</a:t>
                </a:r>
                <a:r>
                  <a:rPr lang="de-DE" sz="1200" b="0" strike="noStrike" spc="-1">
                    <a:solidFill>
                      <a:srgbClr val="000000"/>
                    </a:solidFill>
                    <a:latin typeface="Times New Roman"/>
                    <a:ea typeface="DejaVu Sans"/>
                  </a:rPr>
                  <a:t>sse 1</a:t>
                </a:r>
                <a:endParaRPr lang="de-DE" sz="1200" b="0" strike="noStrike" spc="-1">
                  <a:latin typeface="Arial"/>
                </a:endParaRPr>
              </a:p>
              <a:p>
                <a:pPr marL="12600">
                  <a:lnSpc>
                    <a:spcPct val="100000"/>
                  </a:lnSpc>
                </a:pPr>
                <a:r>
                  <a:rPr lang="de-DE" sz="1200" b="0" strike="noStrike" spc="-1">
                    <a:solidFill>
                      <a:srgbClr val="000000"/>
                    </a:solidFill>
                    <a:latin typeface="Times New Roman"/>
                    <a:ea typeface="DejaVu Sans"/>
                  </a:rPr>
                  <a:t>72076</a:t>
                </a:r>
                <a:r>
                  <a:rPr lang="de-DE" sz="1200" b="0" strike="noStrike" spc="-41">
                    <a:solidFill>
                      <a:srgbClr val="000000"/>
                    </a:solidFill>
                    <a:latin typeface="Times New Roman"/>
                    <a:ea typeface="DejaVu Sans"/>
                  </a:rPr>
                  <a:t> </a:t>
                </a:r>
                <a:r>
                  <a:rPr lang="de-DE" sz="1200" b="0" strike="noStrike" spc="-7">
                    <a:solidFill>
                      <a:srgbClr val="000000"/>
                    </a:solidFill>
                    <a:latin typeface="Times New Roman"/>
                    <a:ea typeface="DejaVu Sans"/>
                  </a:rPr>
                  <a:t>T</a:t>
                </a:r>
                <a:r>
                  <a:rPr lang="de-DE" sz="1200" b="0" strike="noStrike" spc="-1">
                    <a:solidFill>
                      <a:srgbClr val="000000"/>
                    </a:solidFill>
                    <a:latin typeface="Times New Roman"/>
                    <a:ea typeface="DejaVu Sans"/>
                  </a:rPr>
                  <a:t>übin</a:t>
                </a:r>
                <a:r>
                  <a:rPr lang="de-DE" sz="1200" b="0" strike="noStrike" spc="-15">
                    <a:solidFill>
                      <a:srgbClr val="000000"/>
                    </a:solidFill>
                    <a:latin typeface="Times New Roman"/>
                    <a:ea typeface="DejaVu Sans"/>
                  </a:rPr>
                  <a:t>g</a:t>
                </a:r>
                <a:r>
                  <a:rPr lang="de-DE" sz="1200" b="0" strike="noStrike" spc="-7">
                    <a:solidFill>
                      <a:srgbClr val="000000"/>
                    </a:solidFill>
                    <a:latin typeface="Times New Roman"/>
                    <a:ea typeface="DejaVu Sans"/>
                  </a:rPr>
                  <a:t>e</a:t>
                </a:r>
                <a:r>
                  <a:rPr lang="de-DE" sz="1200" b="0" strike="noStrike" spc="-1">
                    <a:solidFill>
                      <a:srgbClr val="000000"/>
                    </a:solidFill>
                    <a:latin typeface="Times New Roman"/>
                    <a:ea typeface="DejaVu Sans"/>
                  </a:rPr>
                  <a:t>n</a:t>
                </a:r>
                <a:endParaRPr lang="de-DE" sz="1200" b="0" strike="noStrike" spc="-1">
                  <a:latin typeface="Arial"/>
                </a:endParaRPr>
              </a:p>
              <a:p>
                <a:pPr marL="12600">
                  <a:lnSpc>
                    <a:spcPct val="100000"/>
                  </a:lnSpc>
                </a:pPr>
                <a:r>
                  <a:rPr lang="de-DE" sz="1200" b="0" strike="noStrike" spc="-1">
                    <a:solidFill>
                      <a:srgbClr val="000000"/>
                    </a:solidFill>
                    <a:latin typeface="Times New Roman"/>
                    <a:ea typeface="DejaVu Sans"/>
                  </a:rPr>
                  <a:t>M</a:t>
                </a:r>
                <a:r>
                  <a:rPr lang="de-DE" sz="1200" b="0" strike="noStrike" spc="-7">
                    <a:solidFill>
                      <a:srgbClr val="000000"/>
                    </a:solidFill>
                    <a:latin typeface="Times New Roman"/>
                    <a:ea typeface="DejaVu Sans"/>
                  </a:rPr>
                  <a:t>a</a:t>
                </a:r>
                <a:r>
                  <a:rPr lang="de-DE" sz="1200" b="0" strike="noStrike" spc="-1">
                    <a:solidFill>
                      <a:srgbClr val="000000"/>
                    </a:solidFill>
                    <a:latin typeface="Times New Roman"/>
                    <a:ea typeface="DejaVu Sans"/>
                  </a:rPr>
                  <a:t>t</a:t>
                </a:r>
                <a:r>
                  <a:rPr lang="de-DE" sz="1200" b="0" strike="noStrike" spc="-66">
                    <a:solidFill>
                      <a:srgbClr val="000000"/>
                    </a:solidFill>
                    <a:latin typeface="Times New Roman"/>
                    <a:ea typeface="DejaVu Sans"/>
                  </a:rPr>
                  <a:t>r</a:t>
                </a:r>
                <a:r>
                  <a:rPr lang="de-DE" sz="1200" b="0" strike="noStrike" spc="-1">
                    <a:solidFill>
                      <a:srgbClr val="000000"/>
                    </a:solidFill>
                    <a:latin typeface="Times New Roman"/>
                    <a:ea typeface="DejaVu Sans"/>
                  </a:rPr>
                  <a:t>.</a:t>
                </a:r>
                <a:r>
                  <a:rPr lang="de-DE" sz="1200" b="0" strike="noStrike" spc="-7">
                    <a:solidFill>
                      <a:srgbClr val="000000"/>
                    </a:solidFill>
                    <a:latin typeface="Times New Roman"/>
                    <a:ea typeface="DejaVu Sans"/>
                  </a:rPr>
                  <a:t>-N</a:t>
                </a:r>
                <a:r>
                  <a:rPr lang="de-DE" sz="1200" b="0" strike="noStrike" spc="-66">
                    <a:solidFill>
                      <a:srgbClr val="000000"/>
                    </a:solidFill>
                    <a:latin typeface="Times New Roman"/>
                    <a:ea typeface="DejaVu Sans"/>
                  </a:rPr>
                  <a:t>r</a:t>
                </a:r>
                <a:r>
                  <a:rPr lang="de-DE" sz="1200" b="0" strike="noStrike" spc="-1">
                    <a:solidFill>
                      <a:srgbClr val="000000"/>
                    </a:solidFill>
                    <a:latin typeface="Times New Roman"/>
                    <a:ea typeface="DejaVu Sans"/>
                  </a:rPr>
                  <a:t>.</a:t>
                </a:r>
                <a:r>
                  <a:rPr lang="de-DE" sz="1200" b="0" strike="noStrike" spc="-15">
                    <a:solidFill>
                      <a:srgbClr val="000000"/>
                    </a:solidFill>
                    <a:latin typeface="Times New Roman"/>
                    <a:ea typeface="DejaVu Sans"/>
                  </a:rPr>
                  <a:t> </a:t>
                </a:r>
                <a:r>
                  <a:rPr lang="de-DE" sz="1200" b="0" strike="noStrike" spc="-1">
                    <a:solidFill>
                      <a:srgbClr val="000000"/>
                    </a:solidFill>
                    <a:latin typeface="Times New Roman"/>
                    <a:ea typeface="DejaVu Sans"/>
                  </a:rPr>
                  <a:t>1234567</a:t>
                </a:r>
                <a:endParaRPr lang="de-DE" sz="1200" b="0" strike="noStrike" spc="-1">
                  <a:latin typeface="Arial"/>
                </a:endParaRPr>
              </a:p>
              <a:p>
                <a:pPr marL="12600">
                  <a:lnSpc>
                    <a:spcPct val="100000"/>
                  </a:lnSpc>
                </a:pPr>
                <a:r>
                  <a:rPr lang="de-DE" sz="1200" b="0" strike="noStrike" spc="-1">
                    <a:solidFill>
                      <a:srgbClr val="000000"/>
                    </a:solidFill>
                    <a:latin typeface="Times New Roman"/>
                    <a:ea typeface="DejaVu Sans"/>
                  </a:rPr>
                  <a:t>2.</a:t>
                </a:r>
                <a:r>
                  <a:rPr lang="de-DE" sz="1200" b="0" strike="noStrike" spc="-15">
                    <a:solidFill>
                      <a:srgbClr val="000000"/>
                    </a:solidFill>
                    <a:latin typeface="Times New Roman"/>
                    <a:ea typeface="DejaVu Sans"/>
                  </a:rPr>
                  <a:t> F</a:t>
                </a:r>
                <a:r>
                  <a:rPr lang="de-DE" sz="1200" b="0" strike="noStrike" spc="-1">
                    <a:solidFill>
                      <a:srgbClr val="000000"/>
                    </a:solidFill>
                    <a:latin typeface="Times New Roman"/>
                    <a:ea typeface="DejaVu Sans"/>
                  </a:rPr>
                  <a:t>a</a:t>
                </a:r>
                <a:r>
                  <a:rPr lang="de-DE" sz="1200" b="0" strike="noStrike" spc="-7">
                    <a:solidFill>
                      <a:srgbClr val="000000"/>
                    </a:solidFill>
                    <a:latin typeface="Times New Roman"/>
                    <a:ea typeface="DejaVu Sans"/>
                  </a:rPr>
                  <a:t>c</a:t>
                </a:r>
                <a:r>
                  <a:rPr lang="de-DE" sz="1200" b="0" strike="noStrike" spc="-1">
                    <a:solidFill>
                      <a:srgbClr val="000000"/>
                    </a:solidFill>
                    <a:latin typeface="Times New Roman"/>
                    <a:ea typeface="DejaVu Sans"/>
                  </a:rPr>
                  <a:t>hs</a:t>
                </a:r>
                <a:r>
                  <a:rPr lang="de-DE" sz="1200" b="0" strike="noStrike" spc="-7">
                    <a:solidFill>
                      <a:srgbClr val="000000"/>
                    </a:solidFill>
                    <a:latin typeface="Times New Roman"/>
                    <a:ea typeface="DejaVu Sans"/>
                  </a:rPr>
                  <a:t>e</a:t>
                </a:r>
                <a:r>
                  <a:rPr lang="de-DE" sz="1200" b="0" strike="noStrike" spc="-21">
                    <a:solidFill>
                      <a:srgbClr val="000000"/>
                    </a:solidFill>
                    <a:latin typeface="Times New Roman"/>
                    <a:ea typeface="DejaVu Sans"/>
                  </a:rPr>
                  <a:t>m</a:t>
                </a:r>
                <a:r>
                  <a:rPr lang="de-DE" sz="1200" b="0" strike="noStrike" spc="-7">
                    <a:solidFill>
                      <a:srgbClr val="000000"/>
                    </a:solidFill>
                    <a:latin typeface="Times New Roman"/>
                    <a:ea typeface="DejaVu Sans"/>
                  </a:rPr>
                  <a:t>e</a:t>
                </a:r>
                <a:r>
                  <a:rPr lang="de-DE" sz="1200" b="0" strike="noStrike" spc="-1">
                    <a:solidFill>
                      <a:srgbClr val="000000"/>
                    </a:solidFill>
                    <a:latin typeface="Times New Roman"/>
                    <a:ea typeface="DejaVu Sans"/>
                  </a:rPr>
                  <a:t>st</a:t>
                </a:r>
                <a:r>
                  <a:rPr lang="de-DE" sz="1200" b="0" strike="noStrike" spc="-7">
                    <a:solidFill>
                      <a:srgbClr val="000000"/>
                    </a:solidFill>
                    <a:latin typeface="Times New Roman"/>
                    <a:ea typeface="DejaVu Sans"/>
                  </a:rPr>
                  <a:t>e</a:t>
                </a:r>
                <a:r>
                  <a:rPr lang="de-DE" sz="1200" b="0" strike="noStrike" spc="-1">
                    <a:solidFill>
                      <a:srgbClr val="000000"/>
                    </a:solidFill>
                    <a:latin typeface="Times New Roman"/>
                    <a:ea typeface="DejaVu Sans"/>
                  </a:rPr>
                  <a:t>r</a:t>
                </a:r>
                <a:endParaRPr lang="de-DE" sz="1200" b="0" strike="noStrike" spc="-1">
                  <a:latin typeface="Arial"/>
                </a:endParaRPr>
              </a:p>
            </p:txBody>
          </p:sp>
          <p:sp>
            <p:nvSpPr>
              <p:cNvPr id="11" name="CustomShape 7">
                <a:extLst>
                  <a:ext uri="{FF2B5EF4-FFF2-40B4-BE49-F238E27FC236}">
                    <a16:creationId xmlns:a16="http://schemas.microsoft.com/office/drawing/2014/main" id="{8AB9C1C2-EE6F-6F4C-7B01-C167E4B1AF2D}"/>
                  </a:ext>
                </a:extLst>
              </p:cNvPr>
              <p:cNvSpPr/>
              <p:nvPr/>
            </p:nvSpPr>
            <p:spPr>
              <a:xfrm>
                <a:off x="8120160" y="3150000"/>
                <a:ext cx="3394800" cy="127836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>
                <a:spAutoFit/>
              </a:bodyPr>
              <a:lstStyle/>
              <a:p>
                <a:pPr marL="12240" indent="720" algn="ctr">
                  <a:lnSpc>
                    <a:spcPct val="100000"/>
                  </a:lnSpc>
                </a:pPr>
                <a:r>
                  <a:rPr lang="de-DE" sz="1400" b="0" strike="noStrike" spc="-12" dirty="0">
                    <a:solidFill>
                      <a:srgbClr val="000000"/>
                    </a:solidFill>
                    <a:latin typeface="Times New Roman"/>
                    <a:ea typeface="DejaVu Sans"/>
                  </a:rPr>
                  <a:t>Hausarbeit im Rahmen der</a:t>
                </a:r>
                <a:endParaRPr lang="de-DE" sz="1400" b="0" strike="noStrike" spc="-1" dirty="0">
                  <a:latin typeface="Arial"/>
                </a:endParaRPr>
              </a:p>
              <a:p>
                <a:pPr marL="12240" indent="720" algn="ctr">
                  <a:lnSpc>
                    <a:spcPct val="100000"/>
                  </a:lnSpc>
                </a:pPr>
                <a:r>
                  <a:rPr lang="de-DE" sz="1400" b="1" strike="noStrike" spc="-12" dirty="0">
                    <a:solidFill>
                      <a:srgbClr val="000000"/>
                    </a:solidFill>
                    <a:latin typeface="Times New Roman"/>
                    <a:ea typeface="DejaVu Sans"/>
                  </a:rPr>
                  <a:t>Übung im Strafrecht für Anfänger</a:t>
                </a:r>
                <a:endParaRPr lang="de-DE" sz="1400" b="0" strike="noStrike" spc="-1" dirty="0">
                  <a:latin typeface="Arial"/>
                </a:endParaRPr>
              </a:p>
              <a:p>
                <a:pPr marL="12240" indent="720" algn="ctr">
                  <a:lnSpc>
                    <a:spcPct val="100000"/>
                  </a:lnSpc>
                </a:pPr>
                <a:endParaRPr lang="de-DE" sz="1400" b="0" strike="noStrike" spc="-1" dirty="0">
                  <a:latin typeface="Arial"/>
                </a:endParaRPr>
              </a:p>
              <a:p>
                <a:pPr marL="12240" indent="720" algn="ctr">
                  <a:lnSpc>
                    <a:spcPct val="100000"/>
                  </a:lnSpc>
                </a:pPr>
                <a:r>
                  <a:rPr lang="de-DE" sz="1400" b="0" strike="noStrike" spc="-12" dirty="0">
                    <a:solidFill>
                      <a:srgbClr val="000000"/>
                    </a:solidFill>
                    <a:latin typeface="Times New Roman"/>
                    <a:ea typeface="DejaVu Sans"/>
                  </a:rPr>
                  <a:t>bei </a:t>
                </a:r>
                <a:r>
                  <a:rPr lang="de-DE" sz="1400" b="0" strike="noStrike" spc="-7" dirty="0">
                    <a:solidFill>
                      <a:srgbClr val="000000"/>
                    </a:solidFill>
                    <a:latin typeface="Times New Roman"/>
                    <a:ea typeface="DejaVu Sans"/>
                  </a:rPr>
                  <a:t>P</a:t>
                </a:r>
                <a:r>
                  <a:rPr lang="de-DE" sz="1400" b="0" strike="noStrike" spc="-1" dirty="0">
                    <a:solidFill>
                      <a:srgbClr val="000000"/>
                    </a:solidFill>
                    <a:latin typeface="Times New Roman"/>
                    <a:ea typeface="DejaVu Sans"/>
                  </a:rPr>
                  <a:t>rof.</a:t>
                </a:r>
                <a:r>
                  <a:rPr lang="de-DE" sz="1400" b="0" strike="noStrike" spc="-46" dirty="0">
                    <a:solidFill>
                      <a:srgbClr val="000000"/>
                    </a:solidFill>
                    <a:latin typeface="Times New Roman"/>
                    <a:ea typeface="DejaVu Sans"/>
                  </a:rPr>
                  <a:t> </a:t>
                </a:r>
                <a:r>
                  <a:rPr lang="de-DE" sz="1400" b="0" strike="noStrike" spc="-12" dirty="0">
                    <a:solidFill>
                      <a:srgbClr val="000000"/>
                    </a:solidFill>
                    <a:latin typeface="Times New Roman"/>
                    <a:ea typeface="DejaVu Sans"/>
                  </a:rPr>
                  <a:t>D</a:t>
                </a:r>
                <a:r>
                  <a:rPr lang="de-DE" sz="1400" b="0" strike="noStrike" spc="-75" dirty="0">
                    <a:solidFill>
                      <a:srgbClr val="000000"/>
                    </a:solidFill>
                    <a:latin typeface="Times New Roman"/>
                    <a:ea typeface="DejaVu Sans"/>
                  </a:rPr>
                  <a:t>r</a:t>
                </a:r>
                <a:r>
                  <a:rPr lang="de-DE" sz="1400" b="0" strike="noStrike" spc="-1" dirty="0">
                    <a:solidFill>
                      <a:srgbClr val="000000"/>
                    </a:solidFill>
                    <a:latin typeface="Times New Roman"/>
                    <a:ea typeface="DejaVu Sans"/>
                  </a:rPr>
                  <a:t>.</a:t>
                </a:r>
                <a:r>
                  <a:rPr lang="de-DE" sz="1400" b="0" strike="noStrike" spc="-7" dirty="0">
                    <a:solidFill>
                      <a:srgbClr val="000000"/>
                    </a:solidFill>
                    <a:latin typeface="Times New Roman"/>
                    <a:ea typeface="DejaVu Sans"/>
                  </a:rPr>
                  <a:t> P</a:t>
                </a:r>
                <a:r>
                  <a:rPr lang="de-DE" sz="1400" b="0" strike="noStrike" spc="-1" dirty="0">
                    <a:solidFill>
                      <a:srgbClr val="000000"/>
                    </a:solidFill>
                    <a:latin typeface="Times New Roman"/>
                    <a:ea typeface="DejaVu Sans"/>
                  </a:rPr>
                  <a:t>rüfer</a:t>
                </a:r>
                <a:endParaRPr lang="de-DE" sz="1400" b="0" strike="noStrike" spc="-1" dirty="0">
                  <a:latin typeface="Arial"/>
                </a:endParaRPr>
              </a:p>
              <a:p>
                <a:pPr marL="12240" indent="720" algn="ctr">
                  <a:lnSpc>
                    <a:spcPts val="1599"/>
                  </a:lnSpc>
                  <a:spcBef>
                    <a:spcPts val="79"/>
                  </a:spcBef>
                </a:pPr>
                <a:endParaRPr lang="de-DE" sz="1400" b="0" strike="noStrike" spc="-1" dirty="0">
                  <a:latin typeface="Arial"/>
                </a:endParaRPr>
              </a:p>
              <a:p>
                <a:pPr marL="12240" indent="720" algn="ctr">
                  <a:lnSpc>
                    <a:spcPts val="1599"/>
                  </a:lnSpc>
                  <a:spcBef>
                    <a:spcPts val="79"/>
                  </a:spcBef>
                </a:pPr>
                <a:r>
                  <a:rPr lang="de-DE" sz="1400" b="0" strike="noStrike" spc="-1" dirty="0">
                    <a:solidFill>
                      <a:srgbClr val="000000"/>
                    </a:solidFill>
                    <a:latin typeface="Times New Roman"/>
                    <a:ea typeface="Times New Roman"/>
                  </a:rPr>
                  <a:t>Im Wintersemester 2020/21</a:t>
                </a:r>
                <a:endParaRPr lang="de-DE" sz="1400" b="0" strike="noStrike" spc="-1" dirty="0">
                  <a:latin typeface="Arial"/>
                </a:endParaRPr>
              </a:p>
            </p:txBody>
          </p:sp>
        </p:grpSp>
        <p:sp>
          <p:nvSpPr>
            <p:cNvPr id="8" name="CustomShape 8">
              <a:extLst>
                <a:ext uri="{FF2B5EF4-FFF2-40B4-BE49-F238E27FC236}">
                  <a16:creationId xmlns:a16="http://schemas.microsoft.com/office/drawing/2014/main" id="{F2F71522-6B82-E87D-8758-36A0E8A625F6}"/>
                </a:ext>
              </a:extLst>
            </p:cNvPr>
            <p:cNvSpPr/>
            <p:nvPr/>
          </p:nvSpPr>
          <p:spPr>
            <a:xfrm>
              <a:off x="10765080" y="1877760"/>
              <a:ext cx="1566000" cy="18216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>
              <a:spAutoFit/>
            </a:bodyPr>
            <a:lstStyle/>
            <a:p>
              <a:pPr marL="12600">
                <a:lnSpc>
                  <a:spcPct val="100000"/>
                </a:lnSpc>
              </a:pPr>
              <a:r>
                <a:rPr lang="de-DE" sz="1200" b="0" strike="noStrike" spc="-1">
                  <a:solidFill>
                    <a:srgbClr val="000000"/>
                  </a:solidFill>
                  <a:latin typeface="Times New Roman"/>
                  <a:ea typeface="DejaVu Sans"/>
                </a:rPr>
                <a:t>01.11.20</a:t>
              </a:r>
              <a:endParaRPr lang="de-DE" sz="1200" b="0" strike="noStrike" spc="-1">
                <a:latin typeface="Arial"/>
              </a:endParaRPr>
            </a:p>
          </p:txBody>
        </p:sp>
      </p:grp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D0EDF582-A722-BFE4-9511-0622FA427840}"/>
              </a:ext>
            </a:extLst>
          </p:cNvPr>
          <p:cNvGrpSpPr/>
          <p:nvPr/>
        </p:nvGrpSpPr>
        <p:grpSpPr>
          <a:xfrm>
            <a:off x="10519877" y="329183"/>
            <a:ext cx="1066056" cy="2284126"/>
            <a:chOff x="10340622" y="329183"/>
            <a:chExt cx="1245311" cy="2627424"/>
          </a:xfrm>
        </p:grpSpPr>
        <p:pic>
          <p:nvPicPr>
            <p:cNvPr id="5" name="Picture 2" descr="C:\Users\Lea Abi 2014\Documents\Fachschaftsprotokolle\Justizia Fachschaftslogo.jpg">
              <a:extLst>
                <a:ext uri="{FF2B5EF4-FFF2-40B4-BE49-F238E27FC236}">
                  <a16:creationId xmlns:a16="http://schemas.microsoft.com/office/drawing/2014/main" id="{822E4F08-4D75-5319-73E8-E93CEABA840D}"/>
                </a:ext>
              </a:extLst>
            </p:cNvPr>
            <p:cNvPicPr/>
            <p:nvPr/>
          </p:nvPicPr>
          <p:blipFill>
            <a:blip r:embed="rId2"/>
            <a:stretch/>
          </p:blipFill>
          <p:spPr>
            <a:xfrm>
              <a:off x="10340622" y="329183"/>
              <a:ext cx="1245310" cy="1172239"/>
            </a:xfrm>
            <a:prstGeom prst="rect">
              <a:avLst/>
            </a:prstGeom>
          </p:spPr>
        </p:pic>
        <p:pic>
          <p:nvPicPr>
            <p:cNvPr id="12" name="Grafik 11" descr="Ein Bild, das Text, Schrift, Logo, Grafiken enthält.&#10;&#10;Automatisch generierte Beschreibung">
              <a:extLst>
                <a:ext uri="{FF2B5EF4-FFF2-40B4-BE49-F238E27FC236}">
                  <a16:creationId xmlns:a16="http://schemas.microsoft.com/office/drawing/2014/main" id="{526FD207-BF8A-525E-E934-C4784CF7944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40623" y="1718994"/>
              <a:ext cx="1245310" cy="1237613"/>
            </a:xfrm>
            <a:prstGeom prst="rect">
              <a:avLst/>
            </a:prstGeom>
            <a:ln w="38100" cap="sq">
              <a:solidFill>
                <a:srgbClr val="000000"/>
              </a:solidFill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</p:pic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2" name="Rectangle 171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" name="CustomShape 1"/>
          <p:cNvSpPr/>
          <p:nvPr/>
        </p:nvSpPr>
        <p:spPr>
          <a:xfrm>
            <a:off x="838080" y="365040"/>
            <a:ext cx="10514520" cy="132444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de-DE" sz="5400" b="1" strike="noStrike" kern="1200" spc="-1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Aufbau der Hausarbeit (2)</a:t>
            </a:r>
            <a:endParaRPr lang="de-DE" sz="5400" b="0" strike="noStrike" kern="1200" spc="-1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74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7" name="CustomShape 2"/>
          <p:cNvSpPr/>
          <p:nvPr/>
        </p:nvSpPr>
        <p:spPr>
          <a:xfrm>
            <a:off x="838200" y="1929384"/>
            <a:ext cx="5257800" cy="489204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>
            <a:normAutofit lnSpcReduction="10000"/>
          </a:bodyPr>
          <a:lstStyle/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de-DE" sz="2400" b="1" spc="-1" dirty="0">
                <a:solidFill>
                  <a:srgbClr val="000000"/>
                </a:solidFill>
              </a:rPr>
              <a:t>Inhaltsverzeichnis</a:t>
            </a:r>
            <a:endParaRPr lang="de-DE" sz="2400" spc="-1" dirty="0"/>
          </a:p>
          <a:p>
            <a:pPr marL="228600" indent="-22752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de-DE" sz="2400" spc="-1" dirty="0">
                <a:solidFill>
                  <a:srgbClr val="000000"/>
                </a:solidFill>
              </a:rPr>
              <a:t>Automatische Erstellung mit Word: </a:t>
            </a:r>
            <a:r>
              <a:rPr lang="de-DE" sz="2400" spc="-1" dirty="0">
                <a:solidFill>
                  <a:srgbClr val="000000"/>
                </a:solidFill>
                <a:sym typeface="Wingdings" pitchFamily="2" charset="2"/>
              </a:rPr>
              <a:t></a:t>
            </a:r>
            <a:r>
              <a:rPr lang="de-DE" sz="2400" b="1" spc="-1" dirty="0"/>
              <a:t>Vorlage</a:t>
            </a:r>
            <a:r>
              <a:rPr lang="de-DE" sz="2400" spc="-1" dirty="0">
                <a:solidFill>
                  <a:srgbClr val="FF0000"/>
                </a:solidFill>
              </a:rPr>
              <a:t> </a:t>
            </a:r>
          </a:p>
          <a:p>
            <a:pPr marL="228600" indent="-22752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de-DE" sz="2400" spc="-1" dirty="0">
                <a:solidFill>
                  <a:srgbClr val="000000"/>
                </a:solidFill>
              </a:rPr>
              <a:t>Wer A sagt, muss auch B sagen!</a:t>
            </a:r>
            <a:endParaRPr lang="de-DE" sz="2400" spc="-1" dirty="0"/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de-DE" sz="2400" spc="-1" dirty="0"/>
          </a:p>
          <a:p>
            <a:pPr>
              <a:lnSpc>
                <a:spcPct val="90000"/>
              </a:lnSpc>
            </a:pPr>
            <a:r>
              <a:rPr lang="de-DE" sz="2000" b="1" spc="-1" dirty="0">
                <a:solidFill>
                  <a:srgbClr val="000000"/>
                </a:solidFill>
                <a:ea typeface="Times New Roman"/>
              </a:rPr>
              <a:t>Richtiges Gliedern: </a:t>
            </a:r>
            <a:endParaRPr lang="de-DE" sz="2000" spc="-1" dirty="0"/>
          </a:p>
          <a:p>
            <a:pPr marL="457200">
              <a:lnSpc>
                <a:spcPct val="120000"/>
              </a:lnSpc>
            </a:pPr>
            <a:r>
              <a:rPr lang="de-DE" sz="2000" spc="-1" dirty="0">
                <a:solidFill>
                  <a:srgbClr val="000000"/>
                </a:solidFill>
                <a:ea typeface="Times New Roman"/>
              </a:rPr>
              <a:t>A.</a:t>
            </a:r>
            <a:endParaRPr lang="de-DE" sz="2000" spc="-1" dirty="0"/>
          </a:p>
          <a:p>
            <a:pPr marL="914400">
              <a:lnSpc>
                <a:spcPct val="120000"/>
              </a:lnSpc>
            </a:pPr>
            <a:r>
              <a:rPr lang="de-DE" sz="2000" spc="-1" dirty="0">
                <a:solidFill>
                  <a:srgbClr val="000000"/>
                </a:solidFill>
                <a:ea typeface="Times New Roman"/>
              </a:rPr>
              <a:t>I.</a:t>
            </a:r>
            <a:endParaRPr lang="de-DE" sz="2000" spc="-1" dirty="0"/>
          </a:p>
          <a:p>
            <a:pPr marL="1371600">
              <a:lnSpc>
                <a:spcPct val="120000"/>
              </a:lnSpc>
            </a:pPr>
            <a:r>
              <a:rPr lang="de-DE" sz="2000" spc="-1" dirty="0">
                <a:solidFill>
                  <a:srgbClr val="000000"/>
                </a:solidFill>
                <a:ea typeface="Times New Roman"/>
              </a:rPr>
              <a:t>1.</a:t>
            </a:r>
            <a:endParaRPr lang="de-DE" sz="2000" spc="-1" dirty="0"/>
          </a:p>
          <a:p>
            <a:pPr marL="1828800">
              <a:lnSpc>
                <a:spcPct val="120000"/>
              </a:lnSpc>
            </a:pPr>
            <a:r>
              <a:rPr lang="de-DE" sz="2000" spc="-1" dirty="0">
                <a:solidFill>
                  <a:srgbClr val="000000"/>
                </a:solidFill>
                <a:ea typeface="Times New Roman"/>
              </a:rPr>
              <a:t>a)</a:t>
            </a:r>
            <a:endParaRPr lang="de-DE" sz="2000" spc="-1" dirty="0"/>
          </a:p>
          <a:p>
            <a:pPr marL="2286000">
              <a:lnSpc>
                <a:spcPct val="120000"/>
              </a:lnSpc>
            </a:pPr>
            <a:r>
              <a:rPr lang="de-DE" sz="2000" spc="-1" dirty="0" err="1">
                <a:solidFill>
                  <a:srgbClr val="000000"/>
                </a:solidFill>
                <a:ea typeface="Times New Roman"/>
              </a:rPr>
              <a:t>aa</a:t>
            </a:r>
            <a:r>
              <a:rPr lang="de-DE" sz="2000" spc="-1" dirty="0">
                <a:solidFill>
                  <a:srgbClr val="000000"/>
                </a:solidFill>
                <a:ea typeface="Times New Roman"/>
              </a:rPr>
              <a:t>)</a:t>
            </a:r>
            <a:endParaRPr lang="de-DE" sz="2000" spc="-1" dirty="0"/>
          </a:p>
          <a:p>
            <a:pPr marL="2743200">
              <a:lnSpc>
                <a:spcPct val="120000"/>
              </a:lnSpc>
            </a:pPr>
            <a:r>
              <a:rPr lang="de-DE" sz="2000" spc="-1" dirty="0">
                <a:solidFill>
                  <a:srgbClr val="000000"/>
                </a:solidFill>
                <a:ea typeface="Times New Roman"/>
              </a:rPr>
              <a:t>(I.) oder </a:t>
            </a:r>
            <a:r>
              <a:rPr lang="de-DE" sz="2000" spc="-1" dirty="0" err="1">
                <a:solidFill>
                  <a:srgbClr val="000000"/>
                </a:solidFill>
                <a:ea typeface="Times New Roman"/>
              </a:rPr>
              <a:t>aaa</a:t>
            </a:r>
            <a:r>
              <a:rPr lang="de-DE" sz="2000" spc="-1" dirty="0">
                <a:solidFill>
                  <a:srgbClr val="000000"/>
                </a:solidFill>
                <a:ea typeface="Times New Roman"/>
              </a:rPr>
              <a:t>)</a:t>
            </a:r>
            <a:endParaRPr lang="de-DE" sz="2000" spc="-1" dirty="0"/>
          </a:p>
          <a:p>
            <a:pPr marL="3200400">
              <a:lnSpc>
                <a:spcPct val="120000"/>
              </a:lnSpc>
            </a:pPr>
            <a:r>
              <a:rPr lang="de-DE" sz="2000" spc="-1" dirty="0">
                <a:solidFill>
                  <a:srgbClr val="000000"/>
                </a:solidFill>
                <a:ea typeface="Times New Roman"/>
              </a:rPr>
              <a:t>(1.)</a:t>
            </a:r>
            <a:endParaRPr lang="de-DE" sz="2000" spc="-1" dirty="0"/>
          </a:p>
          <a:p>
            <a:pPr indent="-228600">
              <a:lnSpc>
                <a:spcPct val="90000"/>
              </a:lnSpc>
              <a:spcBef>
                <a:spcPts val="1001"/>
              </a:spcBef>
              <a:buFont typeface="Arial" panose="020B0604020202020204" pitchFamily="34" charset="0"/>
              <a:buChar char="•"/>
            </a:pPr>
            <a:endParaRPr lang="en-US" sz="2200" b="0" strike="noStrike" spc="-1" dirty="0"/>
          </a:p>
        </p:txBody>
      </p:sp>
      <p:pic>
        <p:nvPicPr>
          <p:cNvPr id="5" name="Grafik 4" descr="Ein Bild, das Text, Screenshot, Schrift, Zahl enthält.&#10;&#10;Automatisch generierte Beschreibung">
            <a:extLst>
              <a:ext uri="{FF2B5EF4-FFF2-40B4-BE49-F238E27FC236}">
                <a16:creationId xmlns:a16="http://schemas.microsoft.com/office/drawing/2014/main" id="{18555B7D-2C08-817D-CE03-96BD4750B0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4475" y="1923203"/>
            <a:ext cx="4032163" cy="4952548"/>
          </a:xfrm>
          <a:prstGeom prst="rect">
            <a:avLst/>
          </a:prstGeom>
        </p:spPr>
      </p:pic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9A36B678-FD26-5F91-FDC1-E5DC80F005E4}"/>
              </a:ext>
            </a:extLst>
          </p:cNvPr>
          <p:cNvGrpSpPr/>
          <p:nvPr/>
        </p:nvGrpSpPr>
        <p:grpSpPr>
          <a:xfrm>
            <a:off x="10519877" y="329183"/>
            <a:ext cx="1066056" cy="2284126"/>
            <a:chOff x="10340622" y="329183"/>
            <a:chExt cx="1245311" cy="2627424"/>
          </a:xfrm>
        </p:grpSpPr>
        <p:pic>
          <p:nvPicPr>
            <p:cNvPr id="6" name="Picture 2" descr="C:\Users\Lea Abi 2014\Documents\Fachschaftsprotokolle\Justizia Fachschaftslogo.jpg">
              <a:extLst>
                <a:ext uri="{FF2B5EF4-FFF2-40B4-BE49-F238E27FC236}">
                  <a16:creationId xmlns:a16="http://schemas.microsoft.com/office/drawing/2014/main" id="{D742864F-C1B9-BE5B-188C-ABBFB04D269B}"/>
                </a:ext>
              </a:extLst>
            </p:cNvPr>
            <p:cNvPicPr/>
            <p:nvPr/>
          </p:nvPicPr>
          <p:blipFill>
            <a:blip r:embed="rId3"/>
            <a:stretch/>
          </p:blipFill>
          <p:spPr>
            <a:xfrm>
              <a:off x="10340622" y="329183"/>
              <a:ext cx="1245310" cy="1172239"/>
            </a:xfrm>
            <a:prstGeom prst="rect">
              <a:avLst/>
            </a:prstGeom>
          </p:spPr>
        </p:pic>
        <p:pic>
          <p:nvPicPr>
            <p:cNvPr id="7" name="Grafik 6" descr="Ein Bild, das Text, Schrift, Logo, Grafiken enthält.&#10;&#10;Automatisch generierte Beschreibung">
              <a:extLst>
                <a:ext uri="{FF2B5EF4-FFF2-40B4-BE49-F238E27FC236}">
                  <a16:creationId xmlns:a16="http://schemas.microsoft.com/office/drawing/2014/main" id="{BE377107-A3F9-EE6D-5CDD-1D04EDBD664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40623" y="1718994"/>
              <a:ext cx="1245310" cy="1237613"/>
            </a:xfrm>
            <a:prstGeom prst="rect">
              <a:avLst/>
            </a:prstGeom>
            <a:ln w="38100" cap="sq">
              <a:solidFill>
                <a:srgbClr val="000000"/>
              </a:solidFill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</p:pic>
      </p:grpSp>
    </p:spTree>
    <p:extLst>
      <p:ext uri="{BB962C8B-B14F-4D97-AF65-F5344CB8AC3E}">
        <p14:creationId xmlns:p14="http://schemas.microsoft.com/office/powerpoint/2010/main" val="13502127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2" name="Rectangle 171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" name="CustomShape 1"/>
          <p:cNvSpPr/>
          <p:nvPr/>
        </p:nvSpPr>
        <p:spPr>
          <a:xfrm>
            <a:off x="838080" y="365040"/>
            <a:ext cx="10514520" cy="132444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de-DE" sz="5400" b="1" strike="noStrike" kern="1200" spc="-1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Aufbau der Hausarbeit (3)</a:t>
            </a:r>
            <a:endParaRPr lang="de-DE" sz="5400" b="0" strike="noStrike" kern="1200" spc="-1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74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7" name="CustomShape 2"/>
          <p:cNvSpPr/>
          <p:nvPr/>
        </p:nvSpPr>
        <p:spPr>
          <a:xfrm>
            <a:off x="838200" y="1929384"/>
            <a:ext cx="10515600" cy="425196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>
            <a:normAutofit/>
          </a:bodyPr>
          <a:lstStyle/>
          <a:p>
            <a:pPr indent="-228600">
              <a:lnSpc>
                <a:spcPct val="90000"/>
              </a:lnSpc>
              <a:spcBef>
                <a:spcPts val="1001"/>
              </a:spcBef>
              <a:buFont typeface="Arial" panose="020B0604020202020204" pitchFamily="34" charset="0"/>
              <a:buChar char="•"/>
            </a:pPr>
            <a:r>
              <a:rPr lang="de-DE" sz="2400" b="1" strike="noStrike" spc="-7" dirty="0"/>
              <a:t>N</a:t>
            </a:r>
            <a:r>
              <a:rPr lang="de-DE" sz="2400" b="1" strike="noStrike" spc="-1" dirty="0"/>
              <a:t>ic</a:t>
            </a:r>
            <a:r>
              <a:rPr lang="de-DE" sz="2400" b="1" strike="noStrike" spc="-7" dirty="0"/>
              <a:t>h</a:t>
            </a:r>
            <a:r>
              <a:rPr lang="de-DE" sz="2400" b="1" strike="noStrike" spc="-1" dirty="0"/>
              <a:t>t</a:t>
            </a:r>
            <a:r>
              <a:rPr lang="de-DE" sz="2400" b="1" strike="noStrike" spc="-12" dirty="0"/>
              <a:t> </a:t>
            </a:r>
            <a:r>
              <a:rPr lang="de-DE" sz="2400" b="1" strike="noStrike" spc="-1" dirty="0"/>
              <a:t>vergesse</a:t>
            </a:r>
            <a:r>
              <a:rPr lang="de-DE" sz="2400" b="1" strike="noStrike" spc="-7" dirty="0"/>
              <a:t>n</a:t>
            </a:r>
            <a:r>
              <a:rPr lang="de-DE" sz="2400" b="1" strike="noStrike" spc="-1" dirty="0"/>
              <a:t>:</a:t>
            </a:r>
            <a:endParaRPr lang="de-DE" sz="2400" b="0" strike="noStrike" spc="-1" dirty="0"/>
          </a:p>
          <a:p>
            <a:pPr marL="4698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de-DE" sz="2400" spc="-7" dirty="0"/>
              <a:t>Formatvorgaben des Lehrstuhls beachten</a:t>
            </a:r>
            <a:endParaRPr lang="de-DE" sz="2400" b="0" strike="noStrike" spc="-1" dirty="0"/>
          </a:p>
          <a:p>
            <a:pPr marL="2412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</a:pPr>
            <a:endParaRPr lang="de-DE" sz="2400" b="0" strike="noStrike" spc="-1" dirty="0"/>
          </a:p>
          <a:p>
            <a:pPr marL="4698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de-DE" sz="2400" b="0" strike="noStrike" spc="-7" dirty="0"/>
              <a:t>R</a:t>
            </a:r>
            <a:r>
              <a:rPr lang="de-DE" sz="2400" b="0" strike="noStrike" spc="-1" dirty="0"/>
              <a:t>edlichkei</a:t>
            </a:r>
            <a:r>
              <a:rPr lang="de-DE" sz="2400" b="0" strike="noStrike" spc="-12" dirty="0"/>
              <a:t>t</a:t>
            </a:r>
            <a:r>
              <a:rPr lang="de-DE" sz="2400" b="0" strike="noStrike" spc="-1" dirty="0"/>
              <a:t>s</a:t>
            </a:r>
            <a:r>
              <a:rPr lang="de-DE" sz="2400" b="0" strike="noStrike" spc="-12" dirty="0"/>
              <a:t>e</a:t>
            </a:r>
            <a:r>
              <a:rPr lang="de-DE" sz="2400" b="0" strike="noStrike" spc="-1" dirty="0"/>
              <a:t>rk</a:t>
            </a:r>
            <a:r>
              <a:rPr lang="de-DE" sz="2400" b="0" strike="noStrike" spc="-12" dirty="0"/>
              <a:t>l</a:t>
            </a:r>
            <a:r>
              <a:rPr lang="de-DE" sz="2400" b="0" strike="noStrike" spc="-1" dirty="0"/>
              <a:t>ärung</a:t>
            </a:r>
            <a:r>
              <a:rPr lang="de-DE" sz="2400" b="0" strike="noStrike" spc="-52" dirty="0"/>
              <a:t> </a:t>
            </a:r>
            <a:r>
              <a:rPr lang="de-DE" sz="2400" b="0" strike="noStrike" spc="-1" dirty="0"/>
              <a:t>zur</a:t>
            </a:r>
            <a:r>
              <a:rPr lang="de-DE" sz="2400" b="0" strike="noStrike" spc="-12" dirty="0"/>
              <a:t> </a:t>
            </a:r>
            <a:r>
              <a:rPr lang="de-DE" sz="2400" b="0" strike="noStrike" spc="-7" dirty="0"/>
              <a:t>H</a:t>
            </a:r>
            <a:r>
              <a:rPr lang="de-DE" sz="2400" b="0" strike="noStrike" spc="-1" dirty="0"/>
              <a:t>ausarbeit</a:t>
            </a:r>
            <a:r>
              <a:rPr lang="de-DE" sz="2400" b="0" strike="noStrike" spc="-35" dirty="0"/>
              <a:t> </a:t>
            </a:r>
            <a:r>
              <a:rPr lang="de-DE" sz="2400" b="0" strike="noStrike" spc="-1" dirty="0"/>
              <a:t>(</a:t>
            </a:r>
            <a:r>
              <a:rPr lang="de-DE" sz="2400" b="0" strike="noStrike" spc="-7" dirty="0"/>
              <a:t>L</a:t>
            </a:r>
            <a:r>
              <a:rPr lang="de-DE" sz="2400" b="0" strike="noStrike" spc="-1" dirty="0"/>
              <a:t>ehrstuhlho</a:t>
            </a:r>
            <a:r>
              <a:rPr lang="de-DE" sz="2400" b="0" strike="noStrike" spc="-21" dirty="0"/>
              <a:t>m</a:t>
            </a:r>
            <a:r>
              <a:rPr lang="de-DE" sz="2400" b="0" strike="noStrike" spc="-1" dirty="0"/>
              <a:t>epag</a:t>
            </a:r>
            <a:r>
              <a:rPr lang="de-DE" sz="2400" b="0" strike="noStrike" spc="-12" dirty="0"/>
              <a:t>e</a:t>
            </a:r>
            <a:r>
              <a:rPr lang="de-DE" sz="2400" b="0" strike="noStrike" spc="-1" dirty="0"/>
              <a:t>)</a:t>
            </a:r>
          </a:p>
          <a:p>
            <a:pPr indent="-228600">
              <a:lnSpc>
                <a:spcPct val="90000"/>
              </a:lnSpc>
              <a:spcBef>
                <a:spcPts val="79"/>
              </a:spcBef>
              <a:buFont typeface="Arial" panose="020B0604020202020204" pitchFamily="34" charset="0"/>
              <a:buChar char="•"/>
            </a:pPr>
            <a:endParaRPr lang="de-DE" sz="2400" b="0" strike="noStrike" spc="-1" dirty="0"/>
          </a:p>
          <a:p>
            <a:pPr indent="-228600">
              <a:lnSpc>
                <a:spcPct val="90000"/>
              </a:lnSpc>
              <a:spcBef>
                <a:spcPts val="1001"/>
              </a:spcBef>
              <a:buFont typeface="Arial" panose="020B0604020202020204" pitchFamily="34" charset="0"/>
              <a:buChar char="•"/>
            </a:pPr>
            <a:r>
              <a:rPr lang="de-DE" sz="2400" b="1" strike="noStrike" spc="-7" dirty="0"/>
              <a:t>D</a:t>
            </a:r>
            <a:r>
              <a:rPr lang="de-DE" sz="2400" b="1" strike="noStrike" spc="-1" dirty="0"/>
              <a:t>a</a:t>
            </a:r>
            <a:r>
              <a:rPr lang="de-DE" sz="2400" b="1" strike="noStrike" spc="-7" dirty="0"/>
              <a:t>n</a:t>
            </a:r>
            <a:r>
              <a:rPr lang="de-DE" sz="2400" b="1" strike="noStrike" spc="-1" dirty="0"/>
              <a:t>ac</a:t>
            </a:r>
            <a:r>
              <a:rPr lang="de-DE" sz="2400" b="1" strike="noStrike" spc="-7" dirty="0"/>
              <a:t>h</a:t>
            </a:r>
            <a:r>
              <a:rPr lang="de-DE" sz="2400" b="1" strike="noStrike" spc="-1" dirty="0"/>
              <a:t>:</a:t>
            </a:r>
            <a:endParaRPr lang="de-DE" sz="2400" b="0" strike="noStrike" spc="-1" dirty="0"/>
          </a:p>
          <a:p>
            <a:pPr marL="469800" indent="-228600">
              <a:lnSpc>
                <a:spcPct val="90000"/>
              </a:lnSpc>
              <a:spcBef>
                <a:spcPts val="575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de-DE" sz="2400" b="0" strike="noStrike" spc="-7" dirty="0"/>
              <a:t>U</a:t>
            </a:r>
            <a:r>
              <a:rPr lang="de-DE" sz="2400" b="0" strike="noStrike" spc="-1" dirty="0"/>
              <a:t>nbedingt</a:t>
            </a:r>
            <a:r>
              <a:rPr lang="de-DE" sz="2400" b="0" strike="noStrike" spc="-21" dirty="0"/>
              <a:t> </a:t>
            </a:r>
            <a:r>
              <a:rPr lang="de-DE" sz="2400" b="0" strike="noStrike" spc="-1" dirty="0"/>
              <a:t>an</a:t>
            </a:r>
            <a:r>
              <a:rPr lang="de-DE" sz="2400" b="0" strike="noStrike" spc="-15" dirty="0"/>
              <a:t> </a:t>
            </a:r>
            <a:r>
              <a:rPr lang="de-DE" sz="2400" b="0" strike="noStrike" spc="-1" dirty="0"/>
              <a:t>die</a:t>
            </a:r>
            <a:r>
              <a:rPr lang="de-DE" sz="2400" b="0" strike="noStrike" spc="-12" dirty="0"/>
              <a:t> </a:t>
            </a:r>
            <a:r>
              <a:rPr lang="de-DE" sz="2400" b="0" strike="noStrike" spc="-7" dirty="0"/>
              <a:t>O</a:t>
            </a:r>
            <a:r>
              <a:rPr lang="de-DE" sz="2400" b="0" strike="noStrike" spc="-1" dirty="0"/>
              <a:t>nlineabgabe</a:t>
            </a:r>
            <a:r>
              <a:rPr lang="de-DE" sz="2400" b="0" strike="noStrike" spc="-35" dirty="0"/>
              <a:t> </a:t>
            </a:r>
            <a:r>
              <a:rPr lang="de-DE" sz="2400" b="0" strike="noStrike" spc="-1" dirty="0"/>
              <a:t>denken (https://</a:t>
            </a:r>
            <a:r>
              <a:rPr lang="de-DE" sz="2400" b="0" strike="noStrike" spc="-1" dirty="0" err="1"/>
              <a:t>www.jura.uni-tuebingen.de</a:t>
            </a:r>
            <a:r>
              <a:rPr lang="de-DE" sz="2400" b="0" strike="noStrike" spc="-1" dirty="0"/>
              <a:t>/</a:t>
            </a:r>
            <a:r>
              <a:rPr lang="de-DE" sz="2400" b="0" strike="noStrike" spc="-1" dirty="0" err="1"/>
              <a:t>einrichtungen</a:t>
            </a:r>
            <a:r>
              <a:rPr lang="de-DE" sz="2400" b="0" strike="noStrike" spc="-1" dirty="0"/>
              <a:t>/</a:t>
            </a:r>
            <a:r>
              <a:rPr lang="de-DE" sz="2400" b="0" strike="noStrike" spc="-1" dirty="0" err="1"/>
              <a:t>cz</a:t>
            </a:r>
            <a:r>
              <a:rPr lang="de-DE" sz="2400" b="0" strike="noStrike" spc="-1" dirty="0"/>
              <a:t>/</a:t>
            </a:r>
            <a:r>
              <a:rPr lang="de-DE" sz="2400" b="0" strike="noStrike" spc="-1" dirty="0" err="1"/>
              <a:t>onlineabgabe</a:t>
            </a:r>
            <a:r>
              <a:rPr lang="de-DE" sz="2400" b="0" strike="noStrike" spc="-60" dirty="0"/>
              <a:t> </a:t>
            </a:r>
            <a:r>
              <a:rPr lang="de-DE" sz="2400" b="0" strike="noStrike" spc="-1" dirty="0"/>
              <a:t>)</a:t>
            </a:r>
          </a:p>
          <a:p>
            <a:pPr marL="469800" indent="-228600">
              <a:lnSpc>
                <a:spcPct val="90000"/>
              </a:lnSpc>
              <a:spcBef>
                <a:spcPts val="575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de-DE" sz="2400" b="0" strike="noStrike" spc="-7" dirty="0"/>
          </a:p>
          <a:p>
            <a:pPr marL="469800" indent="-228600">
              <a:lnSpc>
                <a:spcPct val="90000"/>
              </a:lnSpc>
              <a:spcBef>
                <a:spcPts val="575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de-DE" sz="2400" b="0" strike="noStrike" spc="-7" dirty="0"/>
              <a:t>A</a:t>
            </a:r>
            <a:r>
              <a:rPr lang="de-DE" sz="2400" b="0" strike="noStrike" spc="-1" dirty="0"/>
              <a:t>n</a:t>
            </a:r>
            <a:r>
              <a:rPr lang="de-DE" sz="2400" b="0" strike="noStrike" spc="-21" dirty="0"/>
              <a:t>m</a:t>
            </a:r>
            <a:r>
              <a:rPr lang="de-DE" sz="2400" b="0" strike="noStrike" spc="-1" dirty="0"/>
              <a:t>eldung zur</a:t>
            </a:r>
            <a:r>
              <a:rPr lang="de-DE" sz="2400" b="0" strike="noStrike" spc="-12" dirty="0"/>
              <a:t> </a:t>
            </a:r>
            <a:r>
              <a:rPr lang="de-DE" sz="2400" b="0" strike="noStrike" spc="-7" dirty="0"/>
              <a:t>Ü</a:t>
            </a:r>
            <a:r>
              <a:rPr lang="de-DE" sz="2400" b="0" strike="noStrike" spc="-1" dirty="0"/>
              <a:t>bung</a:t>
            </a:r>
            <a:r>
              <a:rPr lang="de-DE" sz="2400" b="0" strike="noStrike" spc="4" dirty="0"/>
              <a:t> </a:t>
            </a:r>
            <a:r>
              <a:rPr lang="de-DE" sz="2400" b="0" strike="noStrike" spc="-1" dirty="0"/>
              <a:t>(läuft über Alma)!!!</a:t>
            </a:r>
          </a:p>
          <a:p>
            <a:pPr indent="-228600">
              <a:lnSpc>
                <a:spcPct val="90000"/>
              </a:lnSpc>
              <a:spcBef>
                <a:spcPts val="1001"/>
              </a:spcBef>
              <a:buFont typeface="Arial" panose="020B0604020202020204" pitchFamily="34" charset="0"/>
              <a:buChar char="•"/>
            </a:pPr>
            <a:endParaRPr lang="en-US" sz="2200" b="0" strike="noStrike" spc="-1" dirty="0"/>
          </a:p>
        </p:txBody>
      </p: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30C772D3-C913-40C0-8F30-0E51DC11BFB6}"/>
              </a:ext>
            </a:extLst>
          </p:cNvPr>
          <p:cNvGrpSpPr/>
          <p:nvPr/>
        </p:nvGrpSpPr>
        <p:grpSpPr>
          <a:xfrm>
            <a:off x="10519877" y="329183"/>
            <a:ext cx="1066056" cy="2284126"/>
            <a:chOff x="10340622" y="329183"/>
            <a:chExt cx="1245311" cy="2627424"/>
          </a:xfrm>
        </p:grpSpPr>
        <p:pic>
          <p:nvPicPr>
            <p:cNvPr id="5" name="Picture 2" descr="C:\Users\Lea Abi 2014\Documents\Fachschaftsprotokolle\Justizia Fachschaftslogo.jpg">
              <a:extLst>
                <a:ext uri="{FF2B5EF4-FFF2-40B4-BE49-F238E27FC236}">
                  <a16:creationId xmlns:a16="http://schemas.microsoft.com/office/drawing/2014/main" id="{E93446AB-FD6C-E74E-1727-9F906F9BB5F9}"/>
                </a:ext>
              </a:extLst>
            </p:cNvPr>
            <p:cNvPicPr/>
            <p:nvPr/>
          </p:nvPicPr>
          <p:blipFill>
            <a:blip r:embed="rId2"/>
            <a:stretch/>
          </p:blipFill>
          <p:spPr>
            <a:xfrm>
              <a:off x="10340622" y="329183"/>
              <a:ext cx="1245310" cy="1172239"/>
            </a:xfrm>
            <a:prstGeom prst="rect">
              <a:avLst/>
            </a:prstGeom>
          </p:spPr>
        </p:pic>
        <p:pic>
          <p:nvPicPr>
            <p:cNvPr id="6" name="Grafik 5" descr="Ein Bild, das Text, Schrift, Logo, Grafiken enthält.&#10;&#10;Automatisch generierte Beschreibung">
              <a:extLst>
                <a:ext uri="{FF2B5EF4-FFF2-40B4-BE49-F238E27FC236}">
                  <a16:creationId xmlns:a16="http://schemas.microsoft.com/office/drawing/2014/main" id="{D51B4D46-1628-67C5-06E5-89EC8FFBECD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40623" y="1718994"/>
              <a:ext cx="1245310" cy="1237613"/>
            </a:xfrm>
            <a:prstGeom prst="rect">
              <a:avLst/>
            </a:prstGeom>
            <a:ln w="38100" cap="sq">
              <a:solidFill>
                <a:srgbClr val="000000"/>
              </a:solidFill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</p:pic>
      </p:grpSp>
    </p:spTree>
    <p:extLst>
      <p:ext uri="{BB962C8B-B14F-4D97-AF65-F5344CB8AC3E}">
        <p14:creationId xmlns:p14="http://schemas.microsoft.com/office/powerpoint/2010/main" val="2871749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6" name="Rectangle 175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0" name="CustomShape 1"/>
          <p:cNvSpPr/>
          <p:nvPr/>
        </p:nvSpPr>
        <p:spPr>
          <a:xfrm>
            <a:off x="838080" y="365040"/>
            <a:ext cx="10514520" cy="132444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de-DE" sz="5400" b="1" strike="noStrike" kern="1200" spc="-1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Der Meinungsstreit</a:t>
            </a:r>
            <a:endParaRPr lang="de-DE" sz="5400" b="0" strike="noStrike" kern="1200" spc="-1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78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1" name="CustomShape 2"/>
          <p:cNvSpPr/>
          <p:nvPr/>
        </p:nvSpPr>
        <p:spPr>
          <a:xfrm>
            <a:off x="836676" y="1762322"/>
            <a:ext cx="10515600" cy="4928616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>
            <a:normAutofit/>
          </a:bodyPr>
          <a:lstStyle/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de-DE" sz="2400" b="0" strike="noStrike" spc="-1" dirty="0"/>
              <a:t>Aufbau:</a:t>
            </a:r>
          </a:p>
          <a:p>
            <a:pPr marL="685800" lvl="1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de-DE" sz="2400" b="0" strike="noStrike" spc="-1" dirty="0"/>
              <a:t>Meinung 1 + Subsumtion</a:t>
            </a:r>
          </a:p>
          <a:p>
            <a:pPr marL="685800" lvl="1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de-DE" sz="2400" b="0" strike="noStrike" spc="-1" dirty="0"/>
              <a:t>Meinung 2 + Subsumtion</a:t>
            </a:r>
          </a:p>
          <a:p>
            <a:pPr marL="685800" lvl="1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de-DE" sz="2400" b="0" strike="noStrike" spc="-1" dirty="0"/>
              <a:t>Meinung 3 + Subsumtion</a:t>
            </a:r>
          </a:p>
          <a:p>
            <a:pPr marL="685800" lvl="1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de-DE" sz="2400" b="0" strike="noStrike" spc="-1" dirty="0"/>
              <a:t>Argumente, Abwägung und Ergebnis</a:t>
            </a:r>
          </a:p>
          <a:p>
            <a:pPr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de-DE" sz="1100" b="0" strike="noStrike" spc="-1" dirty="0"/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de-DE" sz="2400" b="0" strike="noStrike" spc="-1" dirty="0"/>
              <a:t>Das ist nur eine Möglichkeit (vor allem für große Streitstände)</a:t>
            </a: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de-DE" sz="1100" b="0" strike="noStrike" spc="-1" dirty="0"/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de-DE" sz="2400" b="0" strike="noStrike" spc="-1" dirty="0"/>
              <a:t>Streitstände immer neutral formulieren (Nie: „Die Ansicht der </a:t>
            </a:r>
            <a:r>
              <a:rPr lang="de-DE" sz="2400" b="0" strike="noStrike" spc="-1" dirty="0" err="1"/>
              <a:t>Rspr</a:t>
            </a:r>
            <a:r>
              <a:rPr lang="de-DE" sz="2400" b="0" strike="noStrike" spc="-1" dirty="0"/>
              <a:t>.“)</a:t>
            </a: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de-DE" sz="1000" b="0" strike="noStrike" spc="-1" dirty="0"/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de-DE" sz="2400" b="0" strike="noStrike" spc="-1" dirty="0"/>
              <a:t>h. M. ist kein Argument</a:t>
            </a: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de-DE" sz="1000" b="0" strike="noStrike" spc="-1" dirty="0"/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de-DE" sz="2400" b="0" strike="noStrike" spc="-1" dirty="0"/>
              <a:t>Streitstände bringen Punkte </a:t>
            </a:r>
            <a:r>
              <a:rPr lang="de-DE" sz="2400" b="0" strike="noStrike" spc="-1" dirty="0">
                <a:sym typeface="Wingdings" pitchFamily="2" charset="2"/>
              </a:rPr>
              <a:t> </a:t>
            </a:r>
            <a:r>
              <a:rPr lang="de-DE" sz="2400" b="0" strike="noStrike" spc="-1" dirty="0"/>
              <a:t>Es geht um die Anwendung jur. Methoden</a:t>
            </a:r>
          </a:p>
        </p:txBody>
      </p: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D0DBFB46-ADDD-FB1E-6295-4F42116D5A13}"/>
              </a:ext>
            </a:extLst>
          </p:cNvPr>
          <p:cNvGrpSpPr/>
          <p:nvPr/>
        </p:nvGrpSpPr>
        <p:grpSpPr>
          <a:xfrm>
            <a:off x="10519877" y="329183"/>
            <a:ext cx="1066056" cy="2284126"/>
            <a:chOff x="10340622" y="329183"/>
            <a:chExt cx="1245311" cy="2627424"/>
          </a:xfrm>
        </p:grpSpPr>
        <p:pic>
          <p:nvPicPr>
            <p:cNvPr id="5" name="Picture 2" descr="C:\Users\Lea Abi 2014\Documents\Fachschaftsprotokolle\Justizia Fachschaftslogo.jpg">
              <a:extLst>
                <a:ext uri="{FF2B5EF4-FFF2-40B4-BE49-F238E27FC236}">
                  <a16:creationId xmlns:a16="http://schemas.microsoft.com/office/drawing/2014/main" id="{DB2633DB-1B98-B8EE-27D1-D4A4EB46429B}"/>
                </a:ext>
              </a:extLst>
            </p:cNvPr>
            <p:cNvPicPr/>
            <p:nvPr/>
          </p:nvPicPr>
          <p:blipFill>
            <a:blip r:embed="rId2"/>
            <a:stretch/>
          </p:blipFill>
          <p:spPr>
            <a:xfrm>
              <a:off x="10340622" y="329183"/>
              <a:ext cx="1245310" cy="1172239"/>
            </a:xfrm>
            <a:prstGeom prst="rect">
              <a:avLst/>
            </a:prstGeom>
          </p:spPr>
        </p:pic>
        <p:pic>
          <p:nvPicPr>
            <p:cNvPr id="6" name="Grafik 5" descr="Ein Bild, das Text, Schrift, Logo, Grafiken enthält.&#10;&#10;Automatisch generierte Beschreibung">
              <a:extLst>
                <a:ext uri="{FF2B5EF4-FFF2-40B4-BE49-F238E27FC236}">
                  <a16:creationId xmlns:a16="http://schemas.microsoft.com/office/drawing/2014/main" id="{0FA42C12-8294-0A7A-B1CC-5EB1A867D5C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40623" y="1718994"/>
              <a:ext cx="1245310" cy="1237613"/>
            </a:xfrm>
            <a:prstGeom prst="rect">
              <a:avLst/>
            </a:prstGeom>
            <a:ln w="38100" cap="sq">
              <a:solidFill>
                <a:srgbClr val="000000"/>
              </a:solidFill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</p:pic>
      </p:grp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E96CE4-A184-9ED3-210C-BDD957F59F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z="5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Beispiel: Meinungsstreit</a:t>
            </a:r>
            <a:r>
              <a:rPr lang="en-US" sz="5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7295432-2F04-3859-7FF3-E404D5FFD980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838200" y="1929383"/>
            <a:ext cx="10515600" cy="4563491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spcAft>
                <a:spcPts val="600"/>
              </a:spcAft>
            </a:pPr>
            <a:r>
              <a:rPr lang="de-DE" sz="2200" dirty="0">
                <a:latin typeface="+mn-lt"/>
                <a:ea typeface="+mn-ea"/>
                <a:cs typeface="+mn-cs"/>
              </a:rPr>
              <a:t>A müsste Erklärungsbewusstsein gehabt haben. </a:t>
            </a:r>
            <a:r>
              <a:rPr lang="de-DE" sz="2200" b="1" dirty="0">
                <a:latin typeface="+mn-lt"/>
                <a:ea typeface="+mn-ea"/>
                <a:cs typeface="+mn-cs"/>
              </a:rPr>
              <a:t>(Obersatz) </a:t>
            </a:r>
          </a:p>
          <a:p>
            <a:pPr>
              <a:spcAft>
                <a:spcPts val="600"/>
              </a:spcAft>
            </a:pPr>
            <a:r>
              <a:rPr lang="de-DE" sz="2200" dirty="0">
                <a:latin typeface="+mn-lt"/>
                <a:ea typeface="+mn-ea"/>
                <a:cs typeface="+mn-cs"/>
              </a:rPr>
              <a:t>Erklärungsbewusstsein ist das Bewusstsein etwas rechtlich Erhebliches zu äußern. </a:t>
            </a:r>
            <a:r>
              <a:rPr lang="de-DE" sz="2200" b="1" dirty="0">
                <a:latin typeface="+mn-lt"/>
                <a:ea typeface="+mn-ea"/>
                <a:cs typeface="+mn-cs"/>
              </a:rPr>
              <a:t>(Definition) </a:t>
            </a:r>
          </a:p>
          <a:p>
            <a:pPr marL="0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de-DE" sz="2200" dirty="0">
              <a:latin typeface="+mn-lt"/>
              <a:ea typeface="+mn-ea"/>
              <a:cs typeface="+mn-cs"/>
            </a:endParaRPr>
          </a:p>
          <a:p>
            <a:pPr>
              <a:spcAft>
                <a:spcPts val="600"/>
              </a:spcAft>
            </a:pPr>
            <a:r>
              <a:rPr lang="de-DE" sz="2200" dirty="0">
                <a:latin typeface="+mn-lt"/>
                <a:ea typeface="+mn-ea"/>
                <a:cs typeface="+mn-cs"/>
              </a:rPr>
              <a:t>A wollte nur ihrem Freund zu winken, aber nichts rechtlich Erhebliches erklären.</a:t>
            </a:r>
          </a:p>
          <a:p>
            <a:pPr>
              <a:spcAft>
                <a:spcPts val="600"/>
              </a:spcAft>
            </a:pPr>
            <a:r>
              <a:rPr lang="de-DE" sz="2200" dirty="0">
                <a:latin typeface="+mn-lt"/>
                <a:ea typeface="+mn-ea"/>
                <a:cs typeface="+mn-cs"/>
              </a:rPr>
              <a:t>Fraglich ist, welche Folge das Fehlen des Erklärungsbewusstseins hat.  </a:t>
            </a:r>
            <a:r>
              <a:rPr lang="de-DE" sz="2200" b="1" dirty="0">
                <a:latin typeface="+mn-lt"/>
                <a:ea typeface="+mn-ea"/>
                <a:cs typeface="+mn-cs"/>
              </a:rPr>
              <a:t>(Problemaufriss) </a:t>
            </a:r>
          </a:p>
          <a:p>
            <a:pPr>
              <a:spcAft>
                <a:spcPts val="600"/>
              </a:spcAft>
            </a:pPr>
            <a:r>
              <a:rPr lang="de-DE" sz="2200" dirty="0">
                <a:latin typeface="+mn-lt"/>
                <a:ea typeface="+mn-ea"/>
                <a:cs typeface="+mn-cs"/>
              </a:rPr>
              <a:t> </a:t>
            </a:r>
          </a:p>
          <a:p>
            <a:pPr marL="514350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sz="2200" dirty="0">
                <a:latin typeface="+mn-lt"/>
                <a:ea typeface="+mn-ea"/>
                <a:cs typeface="+mn-cs"/>
              </a:rPr>
              <a:t>Ansicht: Nach der Willenstheorie ist XY, danach hat  A XY </a:t>
            </a:r>
          </a:p>
          <a:p>
            <a:pPr marL="514350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de-DE" sz="2200" dirty="0">
              <a:latin typeface="+mn-lt"/>
              <a:ea typeface="+mn-ea"/>
              <a:cs typeface="+mn-cs"/>
            </a:endParaRPr>
          </a:p>
          <a:p>
            <a:pPr marL="514350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sz="2200" dirty="0">
                <a:latin typeface="+mn-lt"/>
                <a:ea typeface="+mn-ea"/>
                <a:cs typeface="+mn-cs"/>
              </a:rPr>
              <a:t>Nach der Erklärungstheorie ist XY, danach hat A XY</a:t>
            </a:r>
          </a:p>
        </p:txBody>
      </p: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F47BE046-AE98-1E59-8F13-7E1560317FCC}"/>
              </a:ext>
            </a:extLst>
          </p:cNvPr>
          <p:cNvGrpSpPr/>
          <p:nvPr/>
        </p:nvGrpSpPr>
        <p:grpSpPr>
          <a:xfrm>
            <a:off x="10519877" y="329183"/>
            <a:ext cx="1066056" cy="2284126"/>
            <a:chOff x="10340622" y="329183"/>
            <a:chExt cx="1245311" cy="2627424"/>
          </a:xfrm>
        </p:grpSpPr>
        <p:pic>
          <p:nvPicPr>
            <p:cNvPr id="5" name="Picture 2" descr="C:\Users\Lea Abi 2014\Documents\Fachschaftsprotokolle\Justizia Fachschaftslogo.jpg">
              <a:extLst>
                <a:ext uri="{FF2B5EF4-FFF2-40B4-BE49-F238E27FC236}">
                  <a16:creationId xmlns:a16="http://schemas.microsoft.com/office/drawing/2014/main" id="{7FAF6C97-78C0-C96E-4DB4-7DCDB1CF7104}"/>
                </a:ext>
              </a:extLst>
            </p:cNvPr>
            <p:cNvPicPr/>
            <p:nvPr/>
          </p:nvPicPr>
          <p:blipFill>
            <a:blip r:embed="rId2"/>
            <a:stretch/>
          </p:blipFill>
          <p:spPr>
            <a:xfrm>
              <a:off x="10340622" y="329183"/>
              <a:ext cx="1245310" cy="1172239"/>
            </a:xfrm>
            <a:prstGeom prst="rect">
              <a:avLst/>
            </a:prstGeom>
          </p:spPr>
        </p:pic>
        <p:pic>
          <p:nvPicPr>
            <p:cNvPr id="9" name="Grafik 8" descr="Ein Bild, das Text, Schrift, Logo, Grafiken enthält.&#10;&#10;Automatisch generierte Beschreibung">
              <a:extLst>
                <a:ext uri="{FF2B5EF4-FFF2-40B4-BE49-F238E27FC236}">
                  <a16:creationId xmlns:a16="http://schemas.microsoft.com/office/drawing/2014/main" id="{B4ED1B0C-70B2-E6A4-0D88-06F26383291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40623" y="1718994"/>
              <a:ext cx="1245310" cy="1237613"/>
            </a:xfrm>
            <a:prstGeom prst="rect">
              <a:avLst/>
            </a:prstGeom>
            <a:ln w="38100" cap="sq">
              <a:solidFill>
                <a:srgbClr val="000000"/>
              </a:solidFill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</p:pic>
      </p:grpSp>
    </p:spTree>
    <p:extLst>
      <p:ext uri="{BB962C8B-B14F-4D97-AF65-F5344CB8AC3E}">
        <p14:creationId xmlns:p14="http://schemas.microsoft.com/office/powerpoint/2010/main" val="21084416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0" name="Rectangle 179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" name="CustomShape 1"/>
          <p:cNvSpPr/>
          <p:nvPr/>
        </p:nvSpPr>
        <p:spPr>
          <a:xfrm>
            <a:off x="838080" y="365040"/>
            <a:ext cx="10514520" cy="132444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de-DE" sz="5400" b="1" strike="noStrike" kern="1200" spc="-1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Auslegung</a:t>
            </a:r>
            <a:endParaRPr lang="de-DE" sz="5400" b="0" strike="noStrike" kern="1200" spc="-1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82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5" name="CustomShape 2"/>
          <p:cNvSpPr/>
          <p:nvPr/>
        </p:nvSpPr>
        <p:spPr>
          <a:xfrm>
            <a:off x="838200" y="1929384"/>
            <a:ext cx="9684224" cy="4712434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>
            <a:normAutofit lnSpcReduction="10000"/>
          </a:bodyPr>
          <a:lstStyle/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de-DE" sz="2200" b="0" strike="noStrike" spc="-1" dirty="0"/>
              <a:t>Manche Streitstände kann man nicht wirklich in eigenständige Meinungen unterteilen</a:t>
            </a: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de-DE" sz="1000" b="0" strike="noStrike" spc="-1" dirty="0"/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de-DE" sz="2200" b="0" strike="noStrike" spc="-1" dirty="0"/>
              <a:t>Dann bietet sich an, den Streit durch Auslegung zu lösen</a:t>
            </a: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de-DE" sz="1000" b="0" strike="noStrike" spc="-1" dirty="0"/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de-DE" sz="2200" b="0" strike="noStrike" spc="-1" dirty="0"/>
              <a:t>z. B.: Fraglich ist, ob der Begriff X auch Y umfasst. </a:t>
            </a:r>
          </a:p>
          <a:p>
            <a:pPr marL="685800" lvl="1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de-DE" sz="2200" b="0" strike="noStrike" spc="-1" dirty="0"/>
              <a:t>Dafür spricht der Wortlaut „…“ des § X. </a:t>
            </a:r>
          </a:p>
          <a:p>
            <a:pPr marL="685800" lvl="1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de-DE" sz="2200" b="0" strike="noStrike" spc="-1" dirty="0"/>
              <a:t>Andererseits spricht der systematische Zusammenhang mit § Z dafür, dass …</a:t>
            </a:r>
          </a:p>
          <a:p>
            <a:pPr marL="685800" lvl="1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de-DE" sz="2200" b="0" strike="noStrike" spc="-1" dirty="0"/>
              <a:t>Aus den Gesetzgebungsmaterialien ergibt sich, dass der Gesetzgeber vor allen die Fälle Y erfassen wollte.</a:t>
            </a:r>
          </a:p>
          <a:p>
            <a:pPr marL="685800" lvl="1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de-DE" sz="2200" b="0" strike="noStrike" spc="-1" dirty="0"/>
              <a:t>Schlussendlich spricht der Sinn und Zweck der Vorschrift für…</a:t>
            </a:r>
          </a:p>
          <a:p>
            <a:pPr marL="685800" lvl="1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de-DE" sz="1100" b="0" strike="noStrike" spc="-1" dirty="0"/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de-DE" sz="2200" b="0" strike="noStrike" spc="-1" dirty="0"/>
              <a:t>Teleologisch (Telos = griech. Ziel) nicht Theologisch (Theos = griech. Gott)</a:t>
            </a:r>
          </a:p>
        </p:txBody>
      </p: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6AE09683-8093-41FF-1711-AEA14F2D045F}"/>
              </a:ext>
            </a:extLst>
          </p:cNvPr>
          <p:cNvGrpSpPr/>
          <p:nvPr/>
        </p:nvGrpSpPr>
        <p:grpSpPr>
          <a:xfrm>
            <a:off x="10519877" y="329183"/>
            <a:ext cx="1066056" cy="2284126"/>
            <a:chOff x="10340622" y="329183"/>
            <a:chExt cx="1245311" cy="2627424"/>
          </a:xfrm>
        </p:grpSpPr>
        <p:pic>
          <p:nvPicPr>
            <p:cNvPr id="5" name="Picture 2" descr="C:\Users\Lea Abi 2014\Documents\Fachschaftsprotokolle\Justizia Fachschaftslogo.jpg">
              <a:extLst>
                <a:ext uri="{FF2B5EF4-FFF2-40B4-BE49-F238E27FC236}">
                  <a16:creationId xmlns:a16="http://schemas.microsoft.com/office/drawing/2014/main" id="{8C3F157C-35DE-C5FF-A6AD-27FC023F64DA}"/>
                </a:ext>
              </a:extLst>
            </p:cNvPr>
            <p:cNvPicPr/>
            <p:nvPr/>
          </p:nvPicPr>
          <p:blipFill>
            <a:blip r:embed="rId2"/>
            <a:stretch/>
          </p:blipFill>
          <p:spPr>
            <a:xfrm>
              <a:off x="10340622" y="329183"/>
              <a:ext cx="1245310" cy="1172239"/>
            </a:xfrm>
            <a:prstGeom prst="rect">
              <a:avLst/>
            </a:prstGeom>
          </p:spPr>
        </p:pic>
        <p:pic>
          <p:nvPicPr>
            <p:cNvPr id="6" name="Grafik 5" descr="Ein Bild, das Text, Schrift, Logo, Grafiken enthält.&#10;&#10;Automatisch generierte Beschreibung">
              <a:extLst>
                <a:ext uri="{FF2B5EF4-FFF2-40B4-BE49-F238E27FC236}">
                  <a16:creationId xmlns:a16="http://schemas.microsoft.com/office/drawing/2014/main" id="{603AC1C5-FFB1-AAF9-073C-6596025F869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40623" y="1718994"/>
              <a:ext cx="1245310" cy="1237613"/>
            </a:xfrm>
            <a:prstGeom prst="rect">
              <a:avLst/>
            </a:prstGeom>
            <a:ln w="38100" cap="sq">
              <a:solidFill>
                <a:srgbClr val="000000"/>
              </a:solidFill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1" name="Rectangle 150">
            <a:extLst>
              <a:ext uri="{FF2B5EF4-FFF2-40B4-BE49-F238E27FC236}">
                <a16:creationId xmlns:a16="http://schemas.microsoft.com/office/drawing/2014/main" id="{B5DAA40F-4F28-4316-934E-C55D7C3AA0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" name="Freeform: Shape 152">
            <a:extLst>
              <a:ext uri="{FF2B5EF4-FFF2-40B4-BE49-F238E27FC236}">
                <a16:creationId xmlns:a16="http://schemas.microsoft.com/office/drawing/2014/main" id="{F6D467C8-A8E0-468B-B88D-9CEEE37BFC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433452" cy="6858000"/>
          </a:xfrm>
          <a:custGeom>
            <a:avLst/>
            <a:gdLst>
              <a:gd name="connsiteX0" fmla="*/ 0 w 7433452"/>
              <a:gd name="connsiteY0" fmla="*/ 0 h 6858000"/>
              <a:gd name="connsiteX1" fmla="*/ 1592736 w 7433452"/>
              <a:gd name="connsiteY1" fmla="*/ 0 h 6858000"/>
              <a:gd name="connsiteX2" fmla="*/ 2171700 w 7433452"/>
              <a:gd name="connsiteY2" fmla="*/ 0 h 6858000"/>
              <a:gd name="connsiteX3" fmla="*/ 2762696 w 7433452"/>
              <a:gd name="connsiteY3" fmla="*/ 0 h 6858000"/>
              <a:gd name="connsiteX4" fmla="*/ 2829254 w 7433452"/>
              <a:gd name="connsiteY4" fmla="*/ 0 h 6858000"/>
              <a:gd name="connsiteX5" fmla="*/ 7415310 w 7433452"/>
              <a:gd name="connsiteY5" fmla="*/ 0 h 6858000"/>
              <a:gd name="connsiteX6" fmla="*/ 7405703 w 7433452"/>
              <a:gd name="connsiteY6" fmla="*/ 94814 h 6858000"/>
              <a:gd name="connsiteX7" fmla="*/ 7410754 w 7433452"/>
              <a:gd name="connsiteY7" fmla="*/ 421796 h 6858000"/>
              <a:gd name="connsiteX8" fmla="*/ 7414688 w 7433452"/>
              <a:gd name="connsiteY8" fmla="*/ 812192 h 6858000"/>
              <a:gd name="connsiteX9" fmla="*/ 7395017 w 7433452"/>
              <a:gd name="connsiteY9" fmla="*/ 1113642 h 6858000"/>
              <a:gd name="connsiteX10" fmla="*/ 7422810 w 7433452"/>
              <a:gd name="connsiteY10" fmla="*/ 1796708 h 6858000"/>
              <a:gd name="connsiteX11" fmla="*/ 7421161 w 7433452"/>
              <a:gd name="connsiteY11" fmla="*/ 2327333 h 6858000"/>
              <a:gd name="connsiteX12" fmla="*/ 7412023 w 7433452"/>
              <a:gd name="connsiteY12" fmla="*/ 2784280 h 6858000"/>
              <a:gd name="connsiteX13" fmla="*/ 7417480 w 7433452"/>
              <a:gd name="connsiteY13" fmla="*/ 2985458 h 6858000"/>
              <a:gd name="connsiteX14" fmla="*/ 7403774 w 7433452"/>
              <a:gd name="connsiteY14" fmla="*/ 3531096 h 6858000"/>
              <a:gd name="connsiteX15" fmla="*/ 7414307 w 7433452"/>
              <a:gd name="connsiteY15" fmla="*/ 4336830 h 6858000"/>
              <a:gd name="connsiteX16" fmla="*/ 7413419 w 7433452"/>
              <a:gd name="connsiteY16" fmla="*/ 5026893 h 6858000"/>
              <a:gd name="connsiteX17" fmla="*/ 7417734 w 7433452"/>
              <a:gd name="connsiteY17" fmla="*/ 5252632 h 6858000"/>
              <a:gd name="connsiteX18" fmla="*/ 7417734 w 7433452"/>
              <a:gd name="connsiteY18" fmla="*/ 5466282 h 6858000"/>
              <a:gd name="connsiteX19" fmla="*/ 7379659 w 7433452"/>
              <a:gd name="connsiteY19" fmla="*/ 6121225 h 6858000"/>
              <a:gd name="connsiteX20" fmla="*/ 7395115 w 7433452"/>
              <a:gd name="connsiteY20" fmla="*/ 6708907 h 6858000"/>
              <a:gd name="connsiteX21" fmla="*/ 7412408 w 7433452"/>
              <a:gd name="connsiteY21" fmla="*/ 6858000 h 6858000"/>
              <a:gd name="connsiteX22" fmla="*/ 2829254 w 7433452"/>
              <a:gd name="connsiteY22" fmla="*/ 6858000 h 6858000"/>
              <a:gd name="connsiteX23" fmla="*/ 2762696 w 7433452"/>
              <a:gd name="connsiteY23" fmla="*/ 6858000 h 6858000"/>
              <a:gd name="connsiteX24" fmla="*/ 2171700 w 7433452"/>
              <a:gd name="connsiteY24" fmla="*/ 6858000 h 6858000"/>
              <a:gd name="connsiteX25" fmla="*/ 1592736 w 7433452"/>
              <a:gd name="connsiteY25" fmla="*/ 6858000 h 6858000"/>
              <a:gd name="connsiteX26" fmla="*/ 0 w 7433452"/>
              <a:gd name="connsiteY2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7433452" h="6858000">
                <a:moveTo>
                  <a:pt x="0" y="0"/>
                </a:moveTo>
                <a:lnTo>
                  <a:pt x="1592736" y="0"/>
                </a:lnTo>
                <a:lnTo>
                  <a:pt x="2171700" y="0"/>
                </a:lnTo>
                <a:lnTo>
                  <a:pt x="2762696" y="0"/>
                </a:lnTo>
                <a:lnTo>
                  <a:pt x="2829254" y="0"/>
                </a:lnTo>
                <a:lnTo>
                  <a:pt x="7415310" y="0"/>
                </a:lnTo>
                <a:lnTo>
                  <a:pt x="7405703" y="94814"/>
                </a:lnTo>
                <a:cubicBezTo>
                  <a:pt x="7398856" y="203629"/>
                  <a:pt x="7403520" y="312712"/>
                  <a:pt x="7410754" y="421796"/>
                </a:cubicBezTo>
                <a:cubicBezTo>
                  <a:pt x="7421580" y="551656"/>
                  <a:pt x="7422900" y="682144"/>
                  <a:pt x="7414688" y="812192"/>
                </a:cubicBezTo>
                <a:cubicBezTo>
                  <a:pt x="7406693" y="912591"/>
                  <a:pt x="7397682" y="1012988"/>
                  <a:pt x="7395017" y="1113642"/>
                </a:cubicBezTo>
                <a:cubicBezTo>
                  <a:pt x="7388670" y="1342689"/>
                  <a:pt x="7407708" y="1569316"/>
                  <a:pt x="7422810" y="1796708"/>
                </a:cubicBezTo>
                <a:cubicBezTo>
                  <a:pt x="7434487" y="1973710"/>
                  <a:pt x="7439944" y="2150457"/>
                  <a:pt x="7421161" y="2327333"/>
                </a:cubicBezTo>
                <a:cubicBezTo>
                  <a:pt x="7405170" y="2479266"/>
                  <a:pt x="7396793" y="2631453"/>
                  <a:pt x="7412023" y="2784280"/>
                </a:cubicBezTo>
                <a:cubicBezTo>
                  <a:pt x="7418749" y="2851085"/>
                  <a:pt x="7425984" y="2918653"/>
                  <a:pt x="7417480" y="2985458"/>
                </a:cubicBezTo>
                <a:cubicBezTo>
                  <a:pt x="7394508" y="3167039"/>
                  <a:pt x="7398063" y="3349132"/>
                  <a:pt x="7403774" y="3531096"/>
                </a:cubicBezTo>
                <a:cubicBezTo>
                  <a:pt x="7412277" y="3799715"/>
                  <a:pt x="7426364" y="4067954"/>
                  <a:pt x="7414307" y="4336830"/>
                </a:cubicBezTo>
                <a:cubicBezTo>
                  <a:pt x="7404027" y="4566639"/>
                  <a:pt x="7420653" y="4796831"/>
                  <a:pt x="7413419" y="5026893"/>
                </a:cubicBezTo>
                <a:cubicBezTo>
                  <a:pt x="7410982" y="5102162"/>
                  <a:pt x="7412429" y="5177504"/>
                  <a:pt x="7417734" y="5252632"/>
                </a:cubicBezTo>
                <a:cubicBezTo>
                  <a:pt x="7424271" y="5323700"/>
                  <a:pt x="7424271" y="5395213"/>
                  <a:pt x="7417734" y="5466282"/>
                </a:cubicBezTo>
                <a:cubicBezTo>
                  <a:pt x="7393239" y="5683875"/>
                  <a:pt x="7383214" y="5902486"/>
                  <a:pt x="7379659" y="6121225"/>
                </a:cubicBezTo>
                <a:cubicBezTo>
                  <a:pt x="7376423" y="6317442"/>
                  <a:pt x="7378041" y="6513586"/>
                  <a:pt x="7395115" y="6708907"/>
                </a:cubicBezTo>
                <a:lnTo>
                  <a:pt x="7412408" y="6858000"/>
                </a:lnTo>
                <a:lnTo>
                  <a:pt x="2829254" y="6858000"/>
                </a:lnTo>
                <a:lnTo>
                  <a:pt x="2762696" y="6858000"/>
                </a:lnTo>
                <a:lnTo>
                  <a:pt x="2171700" y="6858000"/>
                </a:lnTo>
                <a:lnTo>
                  <a:pt x="159273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8" name="CustomShape 1"/>
          <p:cNvSpPr/>
          <p:nvPr/>
        </p:nvSpPr>
        <p:spPr>
          <a:xfrm>
            <a:off x="640081" y="329184"/>
            <a:ext cx="6241568" cy="178308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de-DE" sz="5400" b="1" strike="noStrike" spc="-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Gliederung</a:t>
            </a:r>
            <a:endParaRPr lang="de-DE" sz="5400" b="0" strike="noStrike" spc="-1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55" name="sketch line">
            <a:extLst>
              <a:ext uri="{FF2B5EF4-FFF2-40B4-BE49-F238E27FC236}">
                <a16:creationId xmlns:a16="http://schemas.microsoft.com/office/drawing/2014/main" id="{62677C27-4325-4BE2-B2C9-B721DA9E3C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45475" y="2362200"/>
            <a:ext cx="4056549" cy="18288"/>
          </a:xfrm>
          <a:custGeom>
            <a:avLst/>
            <a:gdLst>
              <a:gd name="connsiteX0" fmla="*/ 0 w 4056549"/>
              <a:gd name="connsiteY0" fmla="*/ 0 h 18288"/>
              <a:gd name="connsiteX1" fmla="*/ 676092 w 4056549"/>
              <a:gd name="connsiteY1" fmla="*/ 0 h 18288"/>
              <a:gd name="connsiteX2" fmla="*/ 1271052 w 4056549"/>
              <a:gd name="connsiteY2" fmla="*/ 0 h 18288"/>
              <a:gd name="connsiteX3" fmla="*/ 1947144 w 4056549"/>
              <a:gd name="connsiteY3" fmla="*/ 0 h 18288"/>
              <a:gd name="connsiteX4" fmla="*/ 2501539 w 4056549"/>
              <a:gd name="connsiteY4" fmla="*/ 0 h 18288"/>
              <a:gd name="connsiteX5" fmla="*/ 3137065 w 4056549"/>
              <a:gd name="connsiteY5" fmla="*/ 0 h 18288"/>
              <a:gd name="connsiteX6" fmla="*/ 4056549 w 4056549"/>
              <a:gd name="connsiteY6" fmla="*/ 0 h 18288"/>
              <a:gd name="connsiteX7" fmla="*/ 4056549 w 4056549"/>
              <a:gd name="connsiteY7" fmla="*/ 18288 h 18288"/>
              <a:gd name="connsiteX8" fmla="*/ 3380458 w 4056549"/>
              <a:gd name="connsiteY8" fmla="*/ 18288 h 18288"/>
              <a:gd name="connsiteX9" fmla="*/ 2663801 w 4056549"/>
              <a:gd name="connsiteY9" fmla="*/ 18288 h 18288"/>
              <a:gd name="connsiteX10" fmla="*/ 2068840 w 4056549"/>
              <a:gd name="connsiteY10" fmla="*/ 18288 h 18288"/>
              <a:gd name="connsiteX11" fmla="*/ 1311618 w 4056549"/>
              <a:gd name="connsiteY11" fmla="*/ 18288 h 18288"/>
              <a:gd name="connsiteX12" fmla="*/ 716657 w 4056549"/>
              <a:gd name="connsiteY12" fmla="*/ 18288 h 18288"/>
              <a:gd name="connsiteX13" fmla="*/ 0 w 4056549"/>
              <a:gd name="connsiteY13" fmla="*/ 18288 h 18288"/>
              <a:gd name="connsiteX14" fmla="*/ 0 w 4056549"/>
              <a:gd name="connsiteY14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056549" h="18288" fill="none" extrusionOk="0">
                <a:moveTo>
                  <a:pt x="0" y="0"/>
                </a:moveTo>
                <a:cubicBezTo>
                  <a:pt x="324395" y="-12272"/>
                  <a:pt x="437185" y="20747"/>
                  <a:pt x="676092" y="0"/>
                </a:cubicBezTo>
                <a:cubicBezTo>
                  <a:pt x="914999" y="-20747"/>
                  <a:pt x="980886" y="20074"/>
                  <a:pt x="1271052" y="0"/>
                </a:cubicBezTo>
                <a:cubicBezTo>
                  <a:pt x="1561218" y="-20074"/>
                  <a:pt x="1609815" y="19965"/>
                  <a:pt x="1947144" y="0"/>
                </a:cubicBezTo>
                <a:cubicBezTo>
                  <a:pt x="2284473" y="-19965"/>
                  <a:pt x="2317816" y="-23682"/>
                  <a:pt x="2501539" y="0"/>
                </a:cubicBezTo>
                <a:cubicBezTo>
                  <a:pt x="2685262" y="23682"/>
                  <a:pt x="2879461" y="12712"/>
                  <a:pt x="3137065" y="0"/>
                </a:cubicBezTo>
                <a:cubicBezTo>
                  <a:pt x="3394669" y="-12712"/>
                  <a:pt x="3618306" y="-41742"/>
                  <a:pt x="4056549" y="0"/>
                </a:cubicBezTo>
                <a:cubicBezTo>
                  <a:pt x="4056201" y="6465"/>
                  <a:pt x="4056979" y="10922"/>
                  <a:pt x="4056549" y="18288"/>
                </a:cubicBezTo>
                <a:cubicBezTo>
                  <a:pt x="3807729" y="-7540"/>
                  <a:pt x="3536237" y="12619"/>
                  <a:pt x="3380458" y="18288"/>
                </a:cubicBezTo>
                <a:cubicBezTo>
                  <a:pt x="3224679" y="23957"/>
                  <a:pt x="2967497" y="23368"/>
                  <a:pt x="2663801" y="18288"/>
                </a:cubicBezTo>
                <a:cubicBezTo>
                  <a:pt x="2360105" y="13208"/>
                  <a:pt x="2359716" y="-8821"/>
                  <a:pt x="2068840" y="18288"/>
                </a:cubicBezTo>
                <a:cubicBezTo>
                  <a:pt x="1777964" y="45397"/>
                  <a:pt x="1641909" y="31681"/>
                  <a:pt x="1311618" y="18288"/>
                </a:cubicBezTo>
                <a:cubicBezTo>
                  <a:pt x="981327" y="4895"/>
                  <a:pt x="990410" y="11155"/>
                  <a:pt x="716657" y="18288"/>
                </a:cubicBezTo>
                <a:cubicBezTo>
                  <a:pt x="442904" y="25421"/>
                  <a:pt x="330722" y="13665"/>
                  <a:pt x="0" y="18288"/>
                </a:cubicBezTo>
                <a:cubicBezTo>
                  <a:pt x="75" y="12069"/>
                  <a:pt x="515" y="5650"/>
                  <a:pt x="0" y="0"/>
                </a:cubicBezTo>
                <a:close/>
              </a:path>
              <a:path w="4056549" h="18288" stroke="0" extrusionOk="0">
                <a:moveTo>
                  <a:pt x="0" y="0"/>
                </a:moveTo>
                <a:cubicBezTo>
                  <a:pt x="175099" y="13469"/>
                  <a:pt x="459673" y="14529"/>
                  <a:pt x="594961" y="0"/>
                </a:cubicBezTo>
                <a:cubicBezTo>
                  <a:pt x="730249" y="-14529"/>
                  <a:pt x="873178" y="22015"/>
                  <a:pt x="1149356" y="0"/>
                </a:cubicBezTo>
                <a:cubicBezTo>
                  <a:pt x="1425534" y="-22015"/>
                  <a:pt x="1498871" y="-21513"/>
                  <a:pt x="1744316" y="0"/>
                </a:cubicBezTo>
                <a:cubicBezTo>
                  <a:pt x="1989761" y="21513"/>
                  <a:pt x="2112991" y="-46"/>
                  <a:pt x="2420408" y="0"/>
                </a:cubicBezTo>
                <a:cubicBezTo>
                  <a:pt x="2727825" y="46"/>
                  <a:pt x="2880256" y="-10040"/>
                  <a:pt x="3137065" y="0"/>
                </a:cubicBezTo>
                <a:cubicBezTo>
                  <a:pt x="3393874" y="10040"/>
                  <a:pt x="3704325" y="-6685"/>
                  <a:pt x="4056549" y="0"/>
                </a:cubicBezTo>
                <a:cubicBezTo>
                  <a:pt x="4055732" y="6895"/>
                  <a:pt x="4055770" y="11206"/>
                  <a:pt x="4056549" y="18288"/>
                </a:cubicBezTo>
                <a:cubicBezTo>
                  <a:pt x="3812770" y="11959"/>
                  <a:pt x="3533996" y="-5717"/>
                  <a:pt x="3299327" y="18288"/>
                </a:cubicBezTo>
                <a:cubicBezTo>
                  <a:pt x="3064658" y="42293"/>
                  <a:pt x="2940381" y="24492"/>
                  <a:pt x="2744931" y="18288"/>
                </a:cubicBezTo>
                <a:cubicBezTo>
                  <a:pt x="2549481" y="12084"/>
                  <a:pt x="2252169" y="51841"/>
                  <a:pt x="1987709" y="18288"/>
                </a:cubicBezTo>
                <a:cubicBezTo>
                  <a:pt x="1723249" y="-15265"/>
                  <a:pt x="1438946" y="3423"/>
                  <a:pt x="1230487" y="18288"/>
                </a:cubicBezTo>
                <a:cubicBezTo>
                  <a:pt x="1022028" y="33153"/>
                  <a:pt x="795957" y="18596"/>
                  <a:pt x="676092" y="18288"/>
                </a:cubicBezTo>
                <a:cubicBezTo>
                  <a:pt x="556227" y="17980"/>
                  <a:pt x="334853" y="39451"/>
                  <a:pt x="0" y="18288"/>
                </a:cubicBezTo>
                <a:cubicBezTo>
                  <a:pt x="95" y="14343"/>
                  <a:pt x="742" y="6860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41275" cap="rnd">
            <a:solidFill>
              <a:srgbClr val="FFFFFF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CustomShape 2"/>
          <p:cNvSpPr/>
          <p:nvPr/>
        </p:nvSpPr>
        <p:spPr>
          <a:xfrm>
            <a:off x="640081" y="2706624"/>
            <a:ext cx="6241568" cy="3822192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>
            <a:noAutofit/>
          </a:bodyPr>
          <a:lstStyle/>
          <a:p>
            <a:pPr marL="342900" indent="-228600">
              <a:lnSpc>
                <a:spcPct val="90000"/>
              </a:lnSpc>
              <a:spcBef>
                <a:spcPts val="1001"/>
              </a:spcBef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de-DE" b="0" strike="noStrike" spc="-1" dirty="0">
                <a:solidFill>
                  <a:srgbClr val="FFFFFF"/>
                </a:solidFill>
              </a:rPr>
              <a:t>Allgemeines</a:t>
            </a:r>
          </a:p>
          <a:p>
            <a:pPr marL="342900" indent="-228600">
              <a:lnSpc>
                <a:spcPct val="90000"/>
              </a:lnSpc>
              <a:spcBef>
                <a:spcPts val="1001"/>
              </a:spcBef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de-DE" b="0" strike="noStrike" spc="-1" dirty="0">
                <a:solidFill>
                  <a:srgbClr val="FFFFFF"/>
                </a:solidFill>
              </a:rPr>
              <a:t>Wo kann ich daran arbeiten?</a:t>
            </a:r>
          </a:p>
          <a:p>
            <a:pPr marL="342900" indent="-228600">
              <a:lnSpc>
                <a:spcPct val="90000"/>
              </a:lnSpc>
              <a:spcBef>
                <a:spcPts val="1001"/>
              </a:spcBef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de-DE" b="0" strike="noStrike" spc="-1" dirty="0">
                <a:solidFill>
                  <a:srgbClr val="FFFFFF"/>
                </a:solidFill>
              </a:rPr>
              <a:t>Erste Schritte</a:t>
            </a:r>
          </a:p>
          <a:p>
            <a:pPr marL="342900" indent="-228600">
              <a:lnSpc>
                <a:spcPct val="90000"/>
              </a:lnSpc>
              <a:spcBef>
                <a:spcPts val="1001"/>
              </a:spcBef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de-DE" b="0" strike="noStrike" spc="-1" dirty="0">
                <a:solidFill>
                  <a:srgbClr val="FFFFFF"/>
                </a:solidFill>
              </a:rPr>
              <a:t>Ausarbeitung</a:t>
            </a:r>
          </a:p>
          <a:p>
            <a:pPr marL="342900" indent="-228600">
              <a:lnSpc>
                <a:spcPct val="90000"/>
              </a:lnSpc>
              <a:spcBef>
                <a:spcPts val="1001"/>
              </a:spcBef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de-DE" b="0" strike="noStrike" spc="-1" dirty="0">
                <a:solidFill>
                  <a:srgbClr val="FFFFFF"/>
                </a:solidFill>
              </a:rPr>
              <a:t>Aufbau der Hausarbeit</a:t>
            </a:r>
          </a:p>
          <a:p>
            <a:pPr marL="342900" indent="-228600">
              <a:lnSpc>
                <a:spcPct val="90000"/>
              </a:lnSpc>
              <a:spcBef>
                <a:spcPts val="1001"/>
              </a:spcBef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de-DE" b="0" strike="noStrike" spc="-1" dirty="0">
                <a:solidFill>
                  <a:srgbClr val="FFFFFF"/>
                </a:solidFill>
              </a:rPr>
              <a:t>Der Meinungsstreit</a:t>
            </a:r>
          </a:p>
          <a:p>
            <a:pPr marL="342900" indent="-228600">
              <a:lnSpc>
                <a:spcPct val="90000"/>
              </a:lnSpc>
              <a:spcBef>
                <a:spcPts val="1001"/>
              </a:spcBef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de-DE" b="0" strike="noStrike" spc="-1" dirty="0">
                <a:solidFill>
                  <a:srgbClr val="FFFFFF"/>
                </a:solidFill>
              </a:rPr>
              <a:t>Auslegung</a:t>
            </a:r>
          </a:p>
          <a:p>
            <a:pPr marL="342900" indent="-228600">
              <a:lnSpc>
                <a:spcPct val="90000"/>
              </a:lnSpc>
              <a:spcBef>
                <a:spcPts val="1001"/>
              </a:spcBef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de-DE" b="0" strike="noStrike" spc="-1" dirty="0">
                <a:solidFill>
                  <a:srgbClr val="FFFFFF"/>
                </a:solidFill>
              </a:rPr>
              <a:t>Häufige Fehler</a:t>
            </a:r>
          </a:p>
          <a:p>
            <a:pPr marL="342900" indent="-228600">
              <a:lnSpc>
                <a:spcPct val="90000"/>
              </a:lnSpc>
              <a:spcBef>
                <a:spcPts val="1001"/>
              </a:spcBef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de-DE" b="0" strike="noStrike" spc="-1" dirty="0">
                <a:solidFill>
                  <a:srgbClr val="FFFFFF"/>
                </a:solidFill>
              </a:rPr>
              <a:t>Tipps</a:t>
            </a:r>
          </a:p>
          <a:p>
            <a:pPr marL="342900" indent="-228600">
              <a:lnSpc>
                <a:spcPct val="90000"/>
              </a:lnSpc>
              <a:spcBef>
                <a:spcPts val="1001"/>
              </a:spcBef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de-DE" b="0" strike="noStrike" spc="-1" dirty="0">
                <a:solidFill>
                  <a:srgbClr val="FFFFFF"/>
                </a:solidFill>
              </a:rPr>
              <a:t>Literaturhinweise</a:t>
            </a:r>
          </a:p>
        </p:txBody>
      </p:sp>
      <p:pic>
        <p:nvPicPr>
          <p:cNvPr id="120" name="Picture 2" descr="C:\Users\Lea Abi 2014\Documents\Fachschaftsprotokolle\Justizia Fachschaftslogo.jpg"/>
          <p:cNvPicPr/>
          <p:nvPr/>
        </p:nvPicPr>
        <p:blipFill>
          <a:blip r:embed="rId2"/>
          <a:stretch/>
        </p:blipFill>
        <p:spPr>
          <a:xfrm>
            <a:off x="8410641" y="329183"/>
            <a:ext cx="2861541" cy="2861541"/>
          </a:xfrm>
          <a:prstGeom prst="rect">
            <a:avLst/>
          </a:prstGeom>
        </p:spPr>
      </p:pic>
      <p:pic>
        <p:nvPicPr>
          <p:cNvPr id="2" name="Grafik 1" descr="Ein Bild, das Text, Schrift, Logo, Grafiken enthält.&#10;&#10;Automatisch generierte Beschreibung">
            <a:extLst>
              <a:ext uri="{FF2B5EF4-FFF2-40B4-BE49-F238E27FC236}">
                <a16:creationId xmlns:a16="http://schemas.microsoft.com/office/drawing/2014/main" id="{EF7E5532-EA20-0603-2E97-F6E873FF0B1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8328" y="3702650"/>
            <a:ext cx="2861540" cy="284385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0" name="Rectangle 179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" name="CustomShape 1"/>
          <p:cNvSpPr/>
          <p:nvPr/>
        </p:nvSpPr>
        <p:spPr>
          <a:xfrm>
            <a:off x="838080" y="365040"/>
            <a:ext cx="10514520" cy="132444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de-DE" sz="5400" b="1" strike="noStrike" kern="1200" spc="-1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Häufige Fehler (1)</a:t>
            </a:r>
            <a:endParaRPr lang="de-DE" sz="5400" b="0" strike="noStrike" kern="1200" spc="-1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82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5" name="CustomShape 2"/>
          <p:cNvSpPr/>
          <p:nvPr/>
        </p:nvSpPr>
        <p:spPr>
          <a:xfrm>
            <a:off x="838200" y="1929384"/>
            <a:ext cx="9684224" cy="4712434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>
            <a:normAutofit/>
          </a:bodyPr>
          <a:lstStyle/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de-DE" sz="2400" spc="-1" dirty="0"/>
              <a:t>Zeilenumbruch bei §§</a:t>
            </a:r>
          </a:p>
          <a:p>
            <a:pPr marL="457200" indent="-228600">
              <a:lnSpc>
                <a:spcPct val="90000"/>
              </a:lnSpc>
              <a:spcBef>
                <a:spcPts val="499"/>
              </a:spcBef>
              <a:buFont typeface="Arial" panose="020B0604020202020204" pitchFamily="34" charset="0"/>
              <a:buChar char="•"/>
            </a:pPr>
            <a:r>
              <a:rPr lang="de-DE" sz="2400" spc="-1" dirty="0"/>
              <a:t>Geschütztes Leerzeichen (Strg. + Shift + Leertaste)</a:t>
            </a:r>
          </a:p>
          <a:p>
            <a:pPr marL="228600">
              <a:lnSpc>
                <a:spcPct val="90000"/>
              </a:lnSpc>
              <a:spcBef>
                <a:spcPts val="499"/>
              </a:spcBef>
            </a:pPr>
            <a:endParaRPr lang="de-DE" sz="2400" spc="-1" dirty="0"/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de-DE" sz="2400" spc="-1" dirty="0"/>
              <a:t>Weggelassene Gesetzesbezeichnungen</a:t>
            </a:r>
          </a:p>
          <a:p>
            <a:pPr marL="685800" lvl="1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de-DE" sz="2400" spc="-1" dirty="0"/>
              <a:t>Fußnote hinter der ersten Gesetzesbezeichnung:</a:t>
            </a:r>
          </a:p>
          <a:p>
            <a:pPr marL="685800" lvl="1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de-DE" sz="2400" spc="-1" dirty="0"/>
              <a:t>z. B.: „Nicht anders bezeichnete Paragraphen sind solche des StGB“ </a:t>
            </a:r>
          </a:p>
          <a:p>
            <a:pPr marL="228600">
              <a:lnSpc>
                <a:spcPct val="90000"/>
              </a:lnSpc>
              <a:spcBef>
                <a:spcPts val="499"/>
              </a:spcBef>
            </a:pPr>
            <a:endParaRPr lang="de-DE" sz="2400" spc="-1" dirty="0"/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de-DE" sz="2400" spc="-1" dirty="0"/>
              <a:t>Fehlende Leerzeichen zwischen § und Norm</a:t>
            </a:r>
          </a:p>
          <a:p>
            <a:pPr marL="457200" indent="-228600">
              <a:lnSpc>
                <a:spcPct val="90000"/>
              </a:lnSpc>
              <a:spcBef>
                <a:spcPts val="499"/>
              </a:spcBef>
              <a:buFont typeface="Arial" panose="020B0604020202020204" pitchFamily="34" charset="0"/>
              <a:buChar char="•"/>
            </a:pPr>
            <a:r>
              <a:rPr lang="de-DE" sz="2400" spc="-1" dirty="0"/>
              <a:t> Bei Zeichenbegrenzung kann das als Betrugsversuch gewertet werden</a:t>
            </a:r>
          </a:p>
        </p:txBody>
      </p: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24A889C5-9E60-8BF7-52F9-6DF154DE291E}"/>
              </a:ext>
            </a:extLst>
          </p:cNvPr>
          <p:cNvGrpSpPr/>
          <p:nvPr/>
        </p:nvGrpSpPr>
        <p:grpSpPr>
          <a:xfrm>
            <a:off x="10519877" y="329183"/>
            <a:ext cx="1066056" cy="2284126"/>
            <a:chOff x="10340622" y="329183"/>
            <a:chExt cx="1245311" cy="2627424"/>
          </a:xfrm>
        </p:grpSpPr>
        <p:pic>
          <p:nvPicPr>
            <p:cNvPr id="5" name="Picture 2" descr="C:\Users\Lea Abi 2014\Documents\Fachschaftsprotokolle\Justizia Fachschaftslogo.jpg">
              <a:extLst>
                <a:ext uri="{FF2B5EF4-FFF2-40B4-BE49-F238E27FC236}">
                  <a16:creationId xmlns:a16="http://schemas.microsoft.com/office/drawing/2014/main" id="{BAFA9E0B-85C7-B103-E556-C147FCD08392}"/>
                </a:ext>
              </a:extLst>
            </p:cNvPr>
            <p:cNvPicPr/>
            <p:nvPr/>
          </p:nvPicPr>
          <p:blipFill>
            <a:blip r:embed="rId2"/>
            <a:stretch/>
          </p:blipFill>
          <p:spPr>
            <a:xfrm>
              <a:off x="10340622" y="329183"/>
              <a:ext cx="1245310" cy="1172239"/>
            </a:xfrm>
            <a:prstGeom prst="rect">
              <a:avLst/>
            </a:prstGeom>
          </p:spPr>
        </p:pic>
        <p:pic>
          <p:nvPicPr>
            <p:cNvPr id="6" name="Grafik 5" descr="Ein Bild, das Text, Schrift, Logo, Grafiken enthält.&#10;&#10;Automatisch generierte Beschreibung">
              <a:extLst>
                <a:ext uri="{FF2B5EF4-FFF2-40B4-BE49-F238E27FC236}">
                  <a16:creationId xmlns:a16="http://schemas.microsoft.com/office/drawing/2014/main" id="{3818C5FE-8037-3109-F5BD-0C4EA7D3B63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40623" y="1718994"/>
              <a:ext cx="1245310" cy="1237613"/>
            </a:xfrm>
            <a:prstGeom prst="rect">
              <a:avLst/>
            </a:prstGeom>
            <a:ln w="38100" cap="sq">
              <a:solidFill>
                <a:srgbClr val="000000"/>
              </a:solidFill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</p:pic>
      </p:grpSp>
    </p:spTree>
    <p:extLst>
      <p:ext uri="{BB962C8B-B14F-4D97-AF65-F5344CB8AC3E}">
        <p14:creationId xmlns:p14="http://schemas.microsoft.com/office/powerpoint/2010/main" val="2503491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0" name="Rectangle 179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" name="CustomShape 1"/>
          <p:cNvSpPr/>
          <p:nvPr/>
        </p:nvSpPr>
        <p:spPr>
          <a:xfrm>
            <a:off x="838080" y="365040"/>
            <a:ext cx="10514520" cy="132444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de-DE" sz="5400" b="1" strike="noStrike" kern="1200" spc="-1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Häufige Fehler (2)</a:t>
            </a:r>
            <a:endParaRPr lang="de-DE" sz="5400" b="0" strike="noStrike" kern="1200" spc="-1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82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5" name="CustomShape 2"/>
          <p:cNvSpPr/>
          <p:nvPr/>
        </p:nvSpPr>
        <p:spPr>
          <a:xfrm>
            <a:off x="838200" y="1929384"/>
            <a:ext cx="9315734" cy="4712434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>
            <a:normAutofit/>
          </a:bodyPr>
          <a:lstStyle/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de-DE" sz="2400" spc="-1" dirty="0"/>
              <a:t>Keine Einheitlichkeit (Var. und Alt., variierend Endpunkt bei Fn., Rn., S.)</a:t>
            </a: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de-DE" sz="2400" spc="-1" dirty="0"/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de-DE" sz="2400" spc="-1" dirty="0"/>
              <a:t>Nicht aktualisiertes Inhalts-/Literaturverzeichnis </a:t>
            </a: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de-DE" sz="2400" spc="-1" dirty="0"/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de-DE" sz="2400" spc="-1" dirty="0"/>
              <a:t>Fußnoten in der Subsumtion</a:t>
            </a: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de-DE" sz="2400" spc="-1" dirty="0"/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de-DE" sz="2400" spc="-1" dirty="0"/>
              <a:t>Normen falsch/ungenau/nicht zitiert</a:t>
            </a: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de-DE" sz="2400" spc="-1" dirty="0"/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de-DE" sz="2400" spc="-1" dirty="0"/>
              <a:t>Kein Punkt am Ende einer Fußnote </a:t>
            </a:r>
          </a:p>
        </p:txBody>
      </p: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4A17E199-B496-75A0-A5A9-88B7D3B6200F}"/>
              </a:ext>
            </a:extLst>
          </p:cNvPr>
          <p:cNvGrpSpPr/>
          <p:nvPr/>
        </p:nvGrpSpPr>
        <p:grpSpPr>
          <a:xfrm>
            <a:off x="10519877" y="329183"/>
            <a:ext cx="1066056" cy="2284126"/>
            <a:chOff x="10340622" y="329183"/>
            <a:chExt cx="1245311" cy="2627424"/>
          </a:xfrm>
        </p:grpSpPr>
        <p:pic>
          <p:nvPicPr>
            <p:cNvPr id="5" name="Picture 2" descr="C:\Users\Lea Abi 2014\Documents\Fachschaftsprotokolle\Justizia Fachschaftslogo.jpg">
              <a:extLst>
                <a:ext uri="{FF2B5EF4-FFF2-40B4-BE49-F238E27FC236}">
                  <a16:creationId xmlns:a16="http://schemas.microsoft.com/office/drawing/2014/main" id="{FD11A1A5-F2BE-E704-48F7-9FAB8BF1C533}"/>
                </a:ext>
              </a:extLst>
            </p:cNvPr>
            <p:cNvPicPr/>
            <p:nvPr/>
          </p:nvPicPr>
          <p:blipFill>
            <a:blip r:embed="rId2"/>
            <a:stretch/>
          </p:blipFill>
          <p:spPr>
            <a:xfrm>
              <a:off x="10340622" y="329183"/>
              <a:ext cx="1245310" cy="1172239"/>
            </a:xfrm>
            <a:prstGeom prst="rect">
              <a:avLst/>
            </a:prstGeom>
          </p:spPr>
        </p:pic>
        <p:pic>
          <p:nvPicPr>
            <p:cNvPr id="6" name="Grafik 5" descr="Ein Bild, das Text, Schrift, Logo, Grafiken enthält.&#10;&#10;Automatisch generierte Beschreibung">
              <a:extLst>
                <a:ext uri="{FF2B5EF4-FFF2-40B4-BE49-F238E27FC236}">
                  <a16:creationId xmlns:a16="http://schemas.microsoft.com/office/drawing/2014/main" id="{FE86F30A-9C15-339B-AC4E-20548C21A32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40623" y="1718994"/>
              <a:ext cx="1245310" cy="1237613"/>
            </a:xfrm>
            <a:prstGeom prst="rect">
              <a:avLst/>
            </a:prstGeom>
            <a:ln w="38100" cap="sq">
              <a:solidFill>
                <a:srgbClr val="000000"/>
              </a:solidFill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</p:pic>
      </p:grpSp>
    </p:spTree>
    <p:extLst>
      <p:ext uri="{BB962C8B-B14F-4D97-AF65-F5344CB8AC3E}">
        <p14:creationId xmlns:p14="http://schemas.microsoft.com/office/powerpoint/2010/main" val="2929114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8" name="Rectangle 18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2" name="CustomShape 1"/>
          <p:cNvSpPr/>
          <p:nvPr/>
        </p:nvSpPr>
        <p:spPr>
          <a:xfrm>
            <a:off x="838080" y="365040"/>
            <a:ext cx="10514520" cy="132444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de-DE" sz="5400" b="1" strike="noStrike" kern="1200" spc="-1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Tipps (1)</a:t>
            </a:r>
            <a:endParaRPr lang="de-DE" sz="5400" b="0" strike="noStrike" kern="1200" spc="-1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9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3" name="CustomShape 2"/>
          <p:cNvSpPr/>
          <p:nvPr/>
        </p:nvSpPr>
        <p:spPr>
          <a:xfrm>
            <a:off x="838200" y="1929384"/>
            <a:ext cx="9288439" cy="425196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>
            <a:normAutofit/>
          </a:bodyPr>
          <a:lstStyle/>
          <a:p>
            <a:pPr marL="35568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de-DE" sz="2400" b="0" strike="noStrike" spc="-32" dirty="0"/>
              <a:t>G</a:t>
            </a:r>
            <a:r>
              <a:rPr lang="de-DE" sz="2400" b="0" strike="noStrike" spc="-12" dirty="0"/>
              <a:t>ut</a:t>
            </a:r>
            <a:r>
              <a:rPr lang="de-DE" sz="2400" b="0" strike="noStrike" spc="-26" dirty="0"/>
              <a:t>ac</a:t>
            </a:r>
            <a:r>
              <a:rPr lang="de-DE" sz="2400" b="0" strike="noStrike" spc="-12" dirty="0"/>
              <a:t>ht</a:t>
            </a:r>
            <a:r>
              <a:rPr lang="de-DE" sz="2400" b="0" strike="noStrike" spc="-26" dirty="0"/>
              <a:t>e</a:t>
            </a:r>
            <a:r>
              <a:rPr lang="de-DE" sz="2400" b="0" strike="noStrike" spc="-15" dirty="0"/>
              <a:t>n</a:t>
            </a:r>
            <a:r>
              <a:rPr lang="de-DE" sz="2400" b="0" strike="noStrike" spc="-12" dirty="0"/>
              <a:t> </a:t>
            </a:r>
            <a:r>
              <a:rPr lang="de-DE" sz="2400" b="0" strike="noStrike" spc="-15" dirty="0"/>
              <a:t>in</a:t>
            </a:r>
            <a:r>
              <a:rPr lang="de-DE" sz="2400" b="0" strike="noStrike" spc="-12" dirty="0"/>
              <a:t> d</a:t>
            </a:r>
            <a:r>
              <a:rPr lang="de-DE" sz="2400" b="0" strike="noStrike" spc="-26" dirty="0"/>
              <a:t>e</a:t>
            </a:r>
            <a:r>
              <a:rPr lang="de-DE" sz="2400" b="0" strike="noStrike" spc="-12" dirty="0"/>
              <a:t>r</a:t>
            </a:r>
            <a:r>
              <a:rPr lang="de-DE" sz="2400" b="0" strike="noStrike" spc="-1" dirty="0"/>
              <a:t> </a:t>
            </a:r>
            <a:r>
              <a:rPr lang="de-DE" sz="2400" b="0" strike="noStrike" spc="-26" dirty="0"/>
              <a:t>Re</a:t>
            </a:r>
            <a:r>
              <a:rPr lang="de-DE" sz="2400" b="0" strike="noStrike" spc="-12" dirty="0"/>
              <a:t>ih</a:t>
            </a:r>
            <a:r>
              <a:rPr lang="de-DE" sz="2400" b="0" strike="noStrike" spc="-26" dirty="0"/>
              <a:t>e</a:t>
            </a:r>
            <a:r>
              <a:rPr lang="de-DE" sz="2400" b="0" strike="noStrike" spc="-12" dirty="0"/>
              <a:t>n</a:t>
            </a:r>
            <a:r>
              <a:rPr lang="de-DE" sz="2400" b="0" strike="noStrike" spc="-7" dirty="0"/>
              <a:t>f</a:t>
            </a:r>
            <a:r>
              <a:rPr lang="de-DE" sz="2400" b="0" strike="noStrike" spc="-12" dirty="0"/>
              <a:t>olg</a:t>
            </a:r>
            <a:r>
              <a:rPr lang="de-DE" sz="2400" b="0" strike="noStrike" spc="-15" dirty="0"/>
              <a:t>e</a:t>
            </a:r>
            <a:r>
              <a:rPr lang="de-DE" sz="2400" b="0" strike="noStrike" spc="-26" dirty="0"/>
              <a:t> </a:t>
            </a:r>
            <a:r>
              <a:rPr lang="de-DE" sz="2400" b="0" strike="noStrike" spc="-12" dirty="0"/>
              <a:t>d</a:t>
            </a:r>
            <a:r>
              <a:rPr lang="de-DE" sz="2400" b="0" strike="noStrike" spc="-26" dirty="0"/>
              <a:t>e</a:t>
            </a:r>
            <a:r>
              <a:rPr lang="de-DE" sz="2400" b="0" strike="noStrike" spc="-12" dirty="0"/>
              <a:t>r</a:t>
            </a:r>
            <a:r>
              <a:rPr lang="de-DE" sz="2400" b="0" strike="noStrike" spc="4" dirty="0"/>
              <a:t> </a:t>
            </a:r>
            <a:r>
              <a:rPr lang="de-DE" sz="2400" b="0" strike="noStrike" spc="-7" dirty="0"/>
              <a:t>(</a:t>
            </a:r>
            <a:r>
              <a:rPr lang="de-DE" sz="2400" b="0" strike="noStrike" spc="-26" dirty="0"/>
              <a:t>a</a:t>
            </a:r>
            <a:r>
              <a:rPr lang="de-DE" sz="2400" b="0" strike="noStrike" spc="-12" dirty="0"/>
              <a:t>u</a:t>
            </a:r>
            <a:r>
              <a:rPr lang="de-DE" sz="2400" b="0" strike="noStrike" spc="-15" dirty="0"/>
              <a:t>s</a:t>
            </a:r>
            <a:r>
              <a:rPr lang="de-DE" sz="2400" b="0" strike="noStrike" spc="-7" dirty="0"/>
              <a:t>f</a:t>
            </a:r>
            <a:r>
              <a:rPr lang="de-DE" sz="2400" b="0" strike="noStrike" spc="-12" dirty="0"/>
              <a:t>üh</a:t>
            </a:r>
            <a:r>
              <a:rPr lang="de-DE" sz="2400" b="0" strike="noStrike" spc="-7" dirty="0"/>
              <a:t>r</a:t>
            </a:r>
            <a:r>
              <a:rPr lang="de-DE" sz="2400" b="0" strike="noStrike" spc="-12" dirty="0"/>
              <a:t>li</a:t>
            </a:r>
            <a:r>
              <a:rPr lang="de-DE" sz="2400" b="0" strike="noStrike" spc="-26" dirty="0"/>
              <a:t>c</a:t>
            </a:r>
            <a:r>
              <a:rPr lang="de-DE" sz="2400" b="0" strike="noStrike" spc="-12" dirty="0"/>
              <a:t>h</a:t>
            </a:r>
            <a:r>
              <a:rPr lang="de-DE" sz="2400" b="0" strike="noStrike" spc="-26" dirty="0"/>
              <a:t>e</a:t>
            </a:r>
            <a:r>
              <a:rPr lang="de-DE" sz="2400" b="0" strike="noStrike" spc="-12" dirty="0"/>
              <a:t>n) </a:t>
            </a:r>
            <a:r>
              <a:rPr lang="de-DE" sz="2400" b="0" strike="noStrike" spc="-26" dirty="0"/>
              <a:t>L</a:t>
            </a:r>
            <a:r>
              <a:rPr lang="de-DE" sz="2400" b="0" strike="noStrike" spc="-12" dirty="0"/>
              <a:t>ö</a:t>
            </a:r>
            <a:r>
              <a:rPr lang="de-DE" sz="2400" b="0" strike="noStrike" spc="-15" dirty="0"/>
              <a:t>s</a:t>
            </a:r>
            <a:r>
              <a:rPr lang="de-DE" sz="2400" b="0" strike="noStrike" spc="-12" dirty="0"/>
              <a:t>ung</a:t>
            </a:r>
            <a:r>
              <a:rPr lang="de-DE" sz="2400" b="0" strike="noStrike" spc="-15" dirty="0"/>
              <a:t>ss</a:t>
            </a:r>
            <a:r>
              <a:rPr lang="de-DE" sz="2400" b="0" strike="noStrike" spc="-12" dirty="0"/>
              <a:t>ki</a:t>
            </a:r>
            <a:r>
              <a:rPr lang="de-DE" sz="2400" b="0" strike="noStrike" spc="-26" dirty="0"/>
              <a:t>zz</a:t>
            </a:r>
            <a:r>
              <a:rPr lang="de-DE" sz="2400" b="0" strike="noStrike" spc="-15" dirty="0"/>
              <a:t>e</a:t>
            </a:r>
            <a:r>
              <a:rPr lang="de-DE" sz="2400" b="0" strike="noStrike" spc="-52" dirty="0"/>
              <a:t> </a:t>
            </a:r>
            <a:r>
              <a:rPr lang="de-DE" sz="2400" b="0" strike="noStrike" spc="-15" dirty="0"/>
              <a:t>s</a:t>
            </a:r>
            <a:r>
              <a:rPr lang="de-DE" sz="2400" b="0" strike="noStrike" spc="-26" dirty="0"/>
              <a:t>c</a:t>
            </a:r>
            <a:r>
              <a:rPr lang="de-DE" sz="2400" b="0" strike="noStrike" spc="-12" dirty="0"/>
              <a:t>h</a:t>
            </a:r>
            <a:r>
              <a:rPr lang="de-DE" sz="2400" b="0" strike="noStrike" spc="-7" dirty="0"/>
              <a:t>r</a:t>
            </a:r>
            <a:r>
              <a:rPr lang="de-DE" sz="2400" b="0" strike="noStrike" spc="-26" dirty="0"/>
              <a:t>e</a:t>
            </a:r>
            <a:r>
              <a:rPr lang="de-DE" sz="2400" b="0" strike="noStrike" spc="-12" dirty="0"/>
              <a:t>ib</a:t>
            </a:r>
            <a:r>
              <a:rPr lang="de-DE" sz="2400" b="0" strike="noStrike" spc="-26" dirty="0"/>
              <a:t>e</a:t>
            </a:r>
            <a:r>
              <a:rPr lang="de-DE" sz="2400" b="0" strike="noStrike" spc="-15" dirty="0"/>
              <a:t>n</a:t>
            </a:r>
          </a:p>
          <a:p>
            <a:pPr marL="35568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de-DE" sz="2400" b="0" strike="noStrike" spc="-1" dirty="0"/>
          </a:p>
          <a:p>
            <a:pPr marL="355680" indent="-228600">
              <a:lnSpc>
                <a:spcPct val="90000"/>
              </a:lnSpc>
              <a:spcBef>
                <a:spcPts val="669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de-DE" sz="2400" b="0" strike="noStrike" spc="-32" dirty="0"/>
              <a:t>N</a:t>
            </a:r>
            <a:r>
              <a:rPr lang="de-DE" sz="2400" b="0" strike="noStrike" spc="-12" dirty="0"/>
              <a:t>i</a:t>
            </a:r>
            <a:r>
              <a:rPr lang="de-DE" sz="2400" b="0" strike="noStrike" spc="-26" dirty="0"/>
              <a:t>c</a:t>
            </a:r>
            <a:r>
              <a:rPr lang="de-DE" sz="2400" b="0" strike="noStrike" spc="-12" dirty="0"/>
              <a:t>ht</a:t>
            </a:r>
            <a:r>
              <a:rPr lang="de-DE" sz="2400" b="0" strike="noStrike" spc="-15" dirty="0"/>
              <a:t> </a:t>
            </a:r>
            <a:r>
              <a:rPr lang="de-DE" sz="2400" b="0" strike="noStrike" spc="-26" dirty="0"/>
              <a:t>z</a:t>
            </a:r>
            <a:r>
              <a:rPr lang="de-DE" sz="2400" b="0" strike="noStrike" spc="-15" dirty="0"/>
              <a:t>u</a:t>
            </a:r>
            <a:r>
              <a:rPr lang="de-DE" sz="2400" b="0" strike="noStrike" spc="-1" dirty="0"/>
              <a:t> </a:t>
            </a:r>
            <a:r>
              <a:rPr lang="de-DE" sz="2400" b="0" strike="noStrike" spc="-12" dirty="0"/>
              <a:t>l</a:t>
            </a:r>
            <a:r>
              <a:rPr lang="de-DE" sz="2400" b="0" strike="noStrike" spc="-26" dirty="0"/>
              <a:t>a</a:t>
            </a:r>
            <a:r>
              <a:rPr lang="de-DE" sz="2400" b="0" strike="noStrike" spc="-12" dirty="0"/>
              <a:t>ng</a:t>
            </a:r>
            <a:r>
              <a:rPr lang="de-DE" sz="2400" b="0" strike="noStrike" spc="-15" dirty="0"/>
              <a:t>e</a:t>
            </a:r>
            <a:r>
              <a:rPr lang="de-DE" sz="2400" b="0" strike="noStrike" spc="-12" dirty="0"/>
              <a:t> </a:t>
            </a:r>
            <a:r>
              <a:rPr lang="de-DE" sz="2400" b="0" strike="noStrike" spc="-46" dirty="0"/>
              <a:t>m</a:t>
            </a:r>
            <a:r>
              <a:rPr lang="de-DE" sz="2400" b="0" strike="noStrike" spc="-12" dirty="0"/>
              <a:t>it</a:t>
            </a:r>
            <a:r>
              <a:rPr lang="de-DE" sz="2400" b="0" strike="noStrike" spc="-7" dirty="0"/>
              <a:t> </a:t>
            </a:r>
            <a:r>
              <a:rPr lang="de-DE" sz="2400" b="0" strike="noStrike" spc="-26" dirty="0"/>
              <a:t>e</a:t>
            </a:r>
            <a:r>
              <a:rPr lang="de-DE" sz="2400" b="0" strike="noStrike" spc="-12" dirty="0"/>
              <a:t>in</a:t>
            </a:r>
            <a:r>
              <a:rPr lang="de-DE" sz="2400" b="0" strike="noStrike" spc="-26" dirty="0"/>
              <a:t>em</a:t>
            </a:r>
            <a:r>
              <a:rPr lang="de-DE" sz="2400" b="0" strike="noStrike" spc="-1" dirty="0"/>
              <a:t> </a:t>
            </a:r>
            <a:r>
              <a:rPr lang="de-DE" sz="2400" b="0" strike="noStrike" spc="-15" dirty="0"/>
              <a:t>P</a:t>
            </a:r>
            <a:r>
              <a:rPr lang="de-DE" sz="2400" b="0" strike="noStrike" spc="-7" dirty="0"/>
              <a:t>r</a:t>
            </a:r>
            <a:r>
              <a:rPr lang="de-DE" sz="2400" b="0" strike="noStrike" spc="-12" dirty="0"/>
              <a:t>obl</a:t>
            </a:r>
            <a:r>
              <a:rPr lang="de-DE" sz="2400" b="0" strike="noStrike" spc="-26" dirty="0"/>
              <a:t>em</a:t>
            </a:r>
            <a:r>
              <a:rPr lang="de-DE" sz="2400" b="0" strike="noStrike" spc="-21" dirty="0"/>
              <a:t> </a:t>
            </a:r>
            <a:r>
              <a:rPr lang="de-DE" sz="2400" b="0" strike="noStrike" spc="-26" dirty="0"/>
              <a:t>a</a:t>
            </a:r>
            <a:r>
              <a:rPr lang="de-DE" sz="2400" b="0" strike="noStrike" spc="-12" dirty="0"/>
              <a:t>u</a:t>
            </a:r>
            <a:r>
              <a:rPr lang="de-DE" sz="2400" b="0" strike="noStrike" spc="-7" dirty="0"/>
              <a:t>f</a:t>
            </a:r>
            <a:r>
              <a:rPr lang="de-DE" sz="2400" b="0" strike="noStrike" spc="-12" dirty="0"/>
              <a:t>h</a:t>
            </a:r>
            <a:r>
              <a:rPr lang="de-DE" sz="2400" b="0" strike="noStrike" spc="-26" dirty="0"/>
              <a:t>a</a:t>
            </a:r>
            <a:r>
              <a:rPr lang="de-DE" sz="2400" b="0" strike="noStrike" spc="-12" dirty="0"/>
              <a:t>lt</a:t>
            </a:r>
            <a:r>
              <a:rPr lang="de-DE" sz="2400" b="0" strike="noStrike" spc="-26" dirty="0"/>
              <a:t>e</a:t>
            </a:r>
            <a:r>
              <a:rPr lang="de-DE" sz="2400" b="0" strike="noStrike" spc="-15" dirty="0"/>
              <a:t>n</a:t>
            </a:r>
          </a:p>
          <a:p>
            <a:pPr marL="241200">
              <a:lnSpc>
                <a:spcPct val="90000"/>
              </a:lnSpc>
              <a:spcBef>
                <a:spcPts val="669"/>
              </a:spcBef>
            </a:pPr>
            <a:r>
              <a:rPr lang="de-DE" sz="2400" spc="-1" dirty="0">
                <a:sym typeface="Wingdings" pitchFamily="2" charset="2"/>
              </a:rPr>
              <a:t> </a:t>
            </a:r>
            <a:r>
              <a:rPr lang="de-DE" sz="2400" b="0" strike="noStrike" spc="-15" dirty="0"/>
              <a:t>Irgendwann für eine Lösung entscheiden und fertig werden</a:t>
            </a:r>
          </a:p>
          <a:p>
            <a:pPr marL="469800" indent="-228600">
              <a:lnSpc>
                <a:spcPct val="90000"/>
              </a:lnSpc>
              <a:spcBef>
                <a:spcPts val="669"/>
              </a:spcBef>
              <a:buFont typeface="Arial" panose="020B0604020202020204" pitchFamily="34" charset="0"/>
              <a:buChar char="•"/>
            </a:pPr>
            <a:endParaRPr lang="de-DE" sz="2400" b="0" strike="noStrike" spc="-1" dirty="0"/>
          </a:p>
          <a:p>
            <a:pPr marL="355680" indent="-228600">
              <a:lnSpc>
                <a:spcPct val="90000"/>
              </a:lnSpc>
              <a:spcBef>
                <a:spcPts val="669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de-DE" sz="2400" b="0" strike="noStrike" spc="-7" dirty="0"/>
              <a:t>fr</a:t>
            </a:r>
            <a:r>
              <a:rPr lang="de-DE" sz="2400" b="0" strike="noStrike" spc="-12" dirty="0"/>
              <a:t>ü</a:t>
            </a:r>
            <a:r>
              <a:rPr lang="de-DE" sz="2400" b="0" strike="noStrike" spc="-15" dirty="0"/>
              <a:t>h</a:t>
            </a:r>
            <a:r>
              <a:rPr lang="de-DE" sz="2400" b="0" strike="noStrike" spc="-12" dirty="0"/>
              <a:t> </a:t>
            </a:r>
            <a:r>
              <a:rPr lang="de-DE" sz="2400" b="0" strike="noStrike" spc="-7" dirty="0"/>
              <a:t>(</a:t>
            </a:r>
            <a:r>
              <a:rPr lang="de-DE" sz="2400" b="0" strike="noStrike" spc="-26" dirty="0"/>
              <a:t>a</a:t>
            </a:r>
            <a:r>
              <a:rPr lang="de-DE" sz="2400" b="0" strike="noStrike" spc="-15" dirty="0"/>
              <a:t>b</a:t>
            </a:r>
            <a:r>
              <a:rPr lang="de-DE" sz="2400" b="0" strike="noStrike" spc="-1" dirty="0"/>
              <a:t> </a:t>
            </a:r>
            <a:r>
              <a:rPr lang="de-DE" sz="2400" b="0" strike="noStrike" spc="-15" dirty="0"/>
              <a:t>8</a:t>
            </a:r>
            <a:r>
              <a:rPr lang="de-DE" sz="2400" b="0" strike="noStrike" spc="-1" dirty="0"/>
              <a:t> </a:t>
            </a:r>
            <a:r>
              <a:rPr lang="de-DE" sz="2400" b="0" strike="noStrike" spc="-32" dirty="0"/>
              <a:t>U</a:t>
            </a:r>
            <a:r>
              <a:rPr lang="de-DE" sz="2400" b="0" strike="noStrike" spc="-12" dirty="0"/>
              <a:t>h</a:t>
            </a:r>
            <a:r>
              <a:rPr lang="de-DE" sz="2400" b="0" strike="noStrike" spc="-7" dirty="0"/>
              <a:t>r</a:t>
            </a:r>
            <a:r>
              <a:rPr lang="de-DE" sz="2400" b="0" strike="noStrike" spc="-12" dirty="0"/>
              <a:t>)</a:t>
            </a:r>
            <a:r>
              <a:rPr lang="de-DE" sz="2400" b="0" strike="noStrike" spc="4" dirty="0"/>
              <a:t> </a:t>
            </a:r>
            <a:r>
              <a:rPr lang="de-DE" sz="2400" b="0" strike="noStrike" spc="-12" dirty="0"/>
              <a:t>od</a:t>
            </a:r>
            <a:r>
              <a:rPr lang="de-DE" sz="2400" b="0" strike="noStrike" spc="-26" dirty="0"/>
              <a:t>e</a:t>
            </a:r>
            <a:r>
              <a:rPr lang="de-DE" sz="2400" b="0" strike="noStrike" spc="-12" dirty="0"/>
              <a:t>r</a:t>
            </a:r>
            <a:r>
              <a:rPr lang="de-DE" sz="2400" b="0" strike="noStrike" spc="-1" dirty="0"/>
              <a:t> </a:t>
            </a:r>
            <a:r>
              <a:rPr lang="de-DE" sz="2400" b="0" strike="noStrike" spc="-15" dirty="0"/>
              <a:t>s</a:t>
            </a:r>
            <a:r>
              <a:rPr lang="de-DE" sz="2400" b="0" strike="noStrike" spc="-12" dirty="0"/>
              <a:t>p</a:t>
            </a:r>
            <a:r>
              <a:rPr lang="de-DE" sz="2400" b="0" strike="noStrike" spc="-26" dirty="0"/>
              <a:t>ä</a:t>
            </a:r>
            <a:r>
              <a:rPr lang="de-DE" sz="2400" b="0" strike="noStrike" spc="-12" dirty="0"/>
              <a:t>t</a:t>
            </a:r>
            <a:r>
              <a:rPr lang="de-DE" sz="2400" b="0" strike="noStrike" spc="-15" dirty="0"/>
              <a:t> </a:t>
            </a:r>
            <a:r>
              <a:rPr lang="de-DE" sz="2400" b="0" strike="noStrike" spc="-7" dirty="0"/>
              <a:t>(</a:t>
            </a:r>
            <a:r>
              <a:rPr lang="de-DE" sz="2400" b="0" strike="noStrike" spc="-26" dirty="0"/>
              <a:t>a</a:t>
            </a:r>
            <a:r>
              <a:rPr lang="de-DE" sz="2400" b="0" strike="noStrike" spc="-15" dirty="0"/>
              <a:t>b</a:t>
            </a:r>
            <a:r>
              <a:rPr lang="de-DE" sz="2400" b="0" strike="noStrike" spc="4" dirty="0"/>
              <a:t> </a:t>
            </a:r>
            <a:r>
              <a:rPr lang="de-DE" sz="2400" b="0" strike="noStrike" spc="-12" dirty="0"/>
              <a:t>1</a:t>
            </a:r>
            <a:r>
              <a:rPr lang="de-DE" sz="2400" b="0" strike="noStrike" spc="-15" dirty="0"/>
              <a:t>6</a:t>
            </a:r>
            <a:r>
              <a:rPr lang="de-DE" sz="2400" b="0" strike="noStrike" spc="-12" dirty="0"/>
              <a:t> </a:t>
            </a:r>
            <a:r>
              <a:rPr lang="de-DE" sz="2400" b="0" strike="noStrike" spc="-32" dirty="0"/>
              <a:t>U</a:t>
            </a:r>
            <a:r>
              <a:rPr lang="de-DE" sz="2400" b="0" strike="noStrike" spc="-12" dirty="0"/>
              <a:t>h</a:t>
            </a:r>
            <a:r>
              <a:rPr lang="de-DE" sz="2400" b="0" strike="noStrike" spc="-7" dirty="0"/>
              <a:t>r</a:t>
            </a:r>
            <a:r>
              <a:rPr lang="de-DE" sz="2400" b="0" strike="noStrike" spc="-12" dirty="0"/>
              <a:t>)</a:t>
            </a:r>
            <a:r>
              <a:rPr lang="de-DE" sz="2400" b="0" strike="noStrike" spc="4" dirty="0"/>
              <a:t> </a:t>
            </a:r>
            <a:r>
              <a:rPr lang="de-DE" sz="2400" b="0" strike="noStrike" spc="-12" dirty="0"/>
              <a:t>in</a:t>
            </a:r>
            <a:r>
              <a:rPr lang="de-DE" sz="2400" b="0" strike="noStrike" spc="-15" dirty="0"/>
              <a:t>s</a:t>
            </a:r>
            <a:r>
              <a:rPr lang="de-DE" sz="2400" b="0" strike="noStrike" spc="-1" dirty="0"/>
              <a:t> </a:t>
            </a:r>
            <a:r>
              <a:rPr lang="de-DE" sz="2400" b="0" strike="noStrike" spc="-15" dirty="0"/>
              <a:t>S</a:t>
            </a:r>
            <a:r>
              <a:rPr lang="de-DE" sz="2400" b="0" strike="noStrike" spc="-26" dirty="0"/>
              <a:t>e</a:t>
            </a:r>
            <a:r>
              <a:rPr lang="de-DE" sz="2400" b="0" strike="noStrike" spc="-46" dirty="0"/>
              <a:t>m</a:t>
            </a:r>
            <a:r>
              <a:rPr lang="de-DE" sz="2400" b="0" strike="noStrike" spc="-12" dirty="0"/>
              <a:t>in</a:t>
            </a:r>
            <a:r>
              <a:rPr lang="de-DE" sz="2400" b="0" strike="noStrike" spc="-26" dirty="0"/>
              <a:t>a</a:t>
            </a:r>
            <a:r>
              <a:rPr lang="de-DE" sz="2400" b="0" strike="noStrike" spc="-12" dirty="0"/>
              <a:t>r</a:t>
            </a:r>
          </a:p>
          <a:p>
            <a:pPr marL="355680" indent="-228600">
              <a:lnSpc>
                <a:spcPct val="90000"/>
              </a:lnSpc>
              <a:spcBef>
                <a:spcPts val="669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de-DE" sz="2400" b="0" strike="noStrike" spc="-1" dirty="0"/>
          </a:p>
          <a:p>
            <a:pPr marL="355680" indent="-228600">
              <a:lnSpc>
                <a:spcPct val="90000"/>
              </a:lnSpc>
              <a:spcBef>
                <a:spcPts val="669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de-DE" sz="2400" b="1" strike="noStrike" spc="-32" dirty="0"/>
              <a:t>V</a:t>
            </a:r>
            <a:r>
              <a:rPr lang="de-DE" sz="2400" b="1" strike="noStrike" spc="-12" dirty="0"/>
              <a:t>o</a:t>
            </a:r>
            <a:r>
              <a:rPr lang="de-DE" sz="2400" b="1" strike="noStrike" spc="-26" dirty="0"/>
              <a:t>r</a:t>
            </a:r>
            <a:r>
              <a:rPr lang="de-DE" sz="2400" b="1" strike="noStrike" spc="-12" dirty="0"/>
              <a:t>si</a:t>
            </a:r>
            <a:r>
              <a:rPr lang="de-DE" sz="2400" b="1" strike="noStrike" spc="-26" dirty="0"/>
              <a:t>c</a:t>
            </a:r>
            <a:r>
              <a:rPr lang="de-DE" sz="2400" b="1" strike="noStrike" spc="-15" dirty="0"/>
              <a:t>h</a:t>
            </a:r>
            <a:r>
              <a:rPr lang="de-DE" sz="2400" b="1" strike="noStrike" spc="-12" dirty="0"/>
              <a:t>t</a:t>
            </a:r>
            <a:r>
              <a:rPr lang="de-DE" sz="2400" b="1" strike="noStrike" spc="-1" dirty="0"/>
              <a:t> </a:t>
            </a:r>
            <a:r>
              <a:rPr lang="de-DE" sz="2400" b="1" strike="noStrike" spc="-12" dirty="0"/>
              <a:t>vo</a:t>
            </a:r>
            <a:r>
              <a:rPr lang="de-DE" sz="2400" b="1" strike="noStrike" spc="-15" dirty="0"/>
              <a:t>r</a:t>
            </a:r>
            <a:r>
              <a:rPr lang="de-DE" sz="2400" b="1" strike="noStrike" spc="-26" dirty="0"/>
              <a:t> </a:t>
            </a:r>
            <a:r>
              <a:rPr lang="de-DE" sz="2400" b="1" strike="noStrike" spc="-15" dirty="0"/>
              <a:t>d</a:t>
            </a:r>
            <a:r>
              <a:rPr lang="de-DE" sz="2400" b="1" strike="noStrike" spc="-26" dirty="0"/>
              <a:t>e</a:t>
            </a:r>
            <a:r>
              <a:rPr lang="de-DE" sz="2400" b="1" strike="noStrike" spc="-15" dirty="0"/>
              <a:t>r</a:t>
            </a:r>
            <a:r>
              <a:rPr lang="de-DE" sz="2400" b="1" strike="noStrike" spc="-1" dirty="0"/>
              <a:t> </a:t>
            </a:r>
            <a:r>
              <a:rPr lang="de-DE" sz="2400" b="1" strike="noStrike" spc="-26" dirty="0"/>
              <a:t>"</a:t>
            </a:r>
            <a:r>
              <a:rPr lang="de-DE" sz="2400" b="1" strike="noStrike" spc="-15" dirty="0"/>
              <a:t>S</a:t>
            </a:r>
            <a:r>
              <a:rPr lang="de-DE" sz="2400" b="1" strike="noStrike" spc="-26" dirty="0"/>
              <a:t>e</a:t>
            </a:r>
            <a:r>
              <a:rPr lang="de-DE" sz="2400" b="1" strike="noStrike" spc="-32" dirty="0"/>
              <a:t>m</a:t>
            </a:r>
            <a:r>
              <a:rPr lang="de-DE" sz="2400" b="1" strike="noStrike" spc="-12" dirty="0"/>
              <a:t>i</a:t>
            </a:r>
            <a:r>
              <a:rPr lang="de-DE" sz="2400" b="1" strike="noStrike" spc="-15" dirty="0"/>
              <a:t>n</a:t>
            </a:r>
            <a:r>
              <a:rPr lang="de-DE" sz="2400" b="1" strike="noStrike" spc="-12" dirty="0"/>
              <a:t>a</a:t>
            </a:r>
            <a:r>
              <a:rPr lang="de-DE" sz="2400" b="1" strike="noStrike" spc="-26" dirty="0"/>
              <a:t>r</a:t>
            </a:r>
            <a:r>
              <a:rPr lang="de-DE" sz="2400" b="1" strike="noStrike" spc="-32" dirty="0"/>
              <a:t>m</a:t>
            </a:r>
            <a:r>
              <a:rPr lang="de-DE" sz="2400" b="1" strike="noStrike" spc="-26" dirty="0"/>
              <a:t>e</a:t>
            </a:r>
            <a:r>
              <a:rPr lang="de-DE" sz="2400" b="1" strike="noStrike" spc="-12" dirty="0"/>
              <a:t>i</a:t>
            </a:r>
            <a:r>
              <a:rPr lang="de-DE" sz="2400" b="1" strike="noStrike" spc="-15" dirty="0"/>
              <a:t>nun</a:t>
            </a:r>
            <a:r>
              <a:rPr lang="de-DE" sz="2400" b="1" strike="noStrike" spc="-12" dirty="0"/>
              <a:t>g</a:t>
            </a:r>
            <a:r>
              <a:rPr lang="de-DE" sz="2400" b="1" strike="noStrike" spc="-21" dirty="0"/>
              <a:t>"</a:t>
            </a:r>
            <a:endParaRPr lang="de-DE" sz="2400" b="0" strike="noStrike" spc="-1" dirty="0"/>
          </a:p>
          <a:p>
            <a:pPr marL="469800" indent="-228600">
              <a:lnSpc>
                <a:spcPct val="90000"/>
              </a:lnSpc>
              <a:spcBef>
                <a:spcPts val="669"/>
              </a:spcBef>
              <a:buFont typeface="Arial" panose="020B0604020202020204" pitchFamily="34" charset="0"/>
              <a:buChar char="•"/>
            </a:pPr>
            <a:endParaRPr lang="de-DE" sz="2400" b="0" strike="noStrike" spc="-1" dirty="0"/>
          </a:p>
          <a:p>
            <a:pPr marL="469800" indent="-228600">
              <a:lnSpc>
                <a:spcPct val="90000"/>
              </a:lnSpc>
              <a:spcBef>
                <a:spcPts val="1001"/>
              </a:spcBef>
              <a:buFont typeface="Arial" panose="020B0604020202020204" pitchFamily="34" charset="0"/>
              <a:buChar char="•"/>
            </a:pPr>
            <a:endParaRPr lang="en-US" sz="1900" b="0" strike="noStrike" spc="-1" dirty="0"/>
          </a:p>
        </p:txBody>
      </p: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BD6D64CB-A290-0760-7ACF-7A6F1C81EFA8}"/>
              </a:ext>
            </a:extLst>
          </p:cNvPr>
          <p:cNvGrpSpPr/>
          <p:nvPr/>
        </p:nvGrpSpPr>
        <p:grpSpPr>
          <a:xfrm>
            <a:off x="10519877" y="329183"/>
            <a:ext cx="1066056" cy="2284126"/>
            <a:chOff x="10340622" y="329183"/>
            <a:chExt cx="1245311" cy="2627424"/>
          </a:xfrm>
        </p:grpSpPr>
        <p:pic>
          <p:nvPicPr>
            <p:cNvPr id="5" name="Picture 2" descr="C:\Users\Lea Abi 2014\Documents\Fachschaftsprotokolle\Justizia Fachschaftslogo.jpg">
              <a:extLst>
                <a:ext uri="{FF2B5EF4-FFF2-40B4-BE49-F238E27FC236}">
                  <a16:creationId xmlns:a16="http://schemas.microsoft.com/office/drawing/2014/main" id="{16A4468C-B295-27A5-DFC6-873AF58402EC}"/>
                </a:ext>
              </a:extLst>
            </p:cNvPr>
            <p:cNvPicPr/>
            <p:nvPr/>
          </p:nvPicPr>
          <p:blipFill>
            <a:blip r:embed="rId2"/>
            <a:stretch/>
          </p:blipFill>
          <p:spPr>
            <a:xfrm>
              <a:off x="10340622" y="329183"/>
              <a:ext cx="1245310" cy="1172239"/>
            </a:xfrm>
            <a:prstGeom prst="rect">
              <a:avLst/>
            </a:prstGeom>
          </p:spPr>
        </p:pic>
        <p:pic>
          <p:nvPicPr>
            <p:cNvPr id="6" name="Grafik 5" descr="Ein Bild, das Text, Schrift, Logo, Grafiken enthält.&#10;&#10;Automatisch generierte Beschreibung">
              <a:extLst>
                <a:ext uri="{FF2B5EF4-FFF2-40B4-BE49-F238E27FC236}">
                  <a16:creationId xmlns:a16="http://schemas.microsoft.com/office/drawing/2014/main" id="{898C5C3B-DBE2-A71C-696C-D36FD26E44F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40623" y="1718994"/>
              <a:ext cx="1245310" cy="1237613"/>
            </a:xfrm>
            <a:prstGeom prst="rect">
              <a:avLst/>
            </a:prstGeom>
            <a:ln w="38100" cap="sq">
              <a:solidFill>
                <a:srgbClr val="000000"/>
              </a:solidFill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8" name="Rectangle 18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2" name="CustomShape 1"/>
          <p:cNvSpPr/>
          <p:nvPr/>
        </p:nvSpPr>
        <p:spPr>
          <a:xfrm>
            <a:off x="838080" y="365040"/>
            <a:ext cx="10514520" cy="132444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de-DE" sz="5400" b="1" strike="noStrike" kern="1200" spc="-1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Tipps (2)</a:t>
            </a:r>
            <a:endParaRPr lang="de-DE" sz="5400" b="0" strike="noStrike" kern="1200" spc="-1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9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3" name="CustomShape 2"/>
          <p:cNvSpPr/>
          <p:nvPr/>
        </p:nvSpPr>
        <p:spPr>
          <a:xfrm>
            <a:off x="838200" y="1929384"/>
            <a:ext cx="9206552" cy="4767026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>
            <a:normAutofit/>
          </a:bodyPr>
          <a:lstStyle/>
          <a:p>
            <a:pPr marL="355680" indent="-228600">
              <a:lnSpc>
                <a:spcPct val="90000"/>
              </a:lnSpc>
              <a:spcBef>
                <a:spcPts val="669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de-DE" sz="2400" b="0" strike="noStrike" spc="-15" dirty="0"/>
              <a:t>P</a:t>
            </a:r>
            <a:r>
              <a:rPr lang="de-DE" sz="2400" b="0" strike="noStrike" spc="-26" dirty="0"/>
              <a:t>a</a:t>
            </a:r>
            <a:r>
              <a:rPr lang="de-DE" sz="2400" b="0" strike="noStrike" spc="-12" dirty="0"/>
              <a:t>sst</a:t>
            </a:r>
            <a:r>
              <a:rPr lang="de-DE" sz="2400" b="0" strike="noStrike" spc="-32" dirty="0"/>
              <a:t> </a:t>
            </a:r>
            <a:r>
              <a:rPr lang="de-DE" sz="2400" b="0" strike="noStrike" spc="-15" dirty="0"/>
              <a:t>im</a:t>
            </a:r>
            <a:r>
              <a:rPr lang="de-DE" sz="2400" b="0" strike="noStrike" spc="-1" dirty="0"/>
              <a:t> </a:t>
            </a:r>
            <a:r>
              <a:rPr lang="de-DE" sz="2400" b="0" strike="noStrike" spc="-15" dirty="0"/>
              <a:t>S</a:t>
            </a:r>
            <a:r>
              <a:rPr lang="de-DE" sz="2400" b="0" strike="noStrike" spc="-26" dirty="0"/>
              <a:t>e</a:t>
            </a:r>
            <a:r>
              <a:rPr lang="de-DE" sz="2400" b="0" strike="noStrike" spc="-46" dirty="0"/>
              <a:t>m</a:t>
            </a:r>
            <a:r>
              <a:rPr lang="de-DE" sz="2400" b="0" strike="noStrike" spc="-12" dirty="0"/>
              <a:t>in</a:t>
            </a:r>
            <a:r>
              <a:rPr lang="de-DE" sz="2400" b="0" strike="noStrike" spc="-26" dirty="0"/>
              <a:t>a</a:t>
            </a:r>
            <a:r>
              <a:rPr lang="de-DE" sz="2400" b="0" strike="noStrike" spc="-12" dirty="0"/>
              <a:t>r</a:t>
            </a:r>
            <a:r>
              <a:rPr lang="de-DE" sz="2400" b="0" strike="noStrike" spc="4" dirty="0"/>
              <a:t> </a:t>
            </a:r>
            <a:r>
              <a:rPr lang="de-DE" sz="2400" b="0" strike="noStrike" spc="-26" dirty="0"/>
              <a:t>a</a:t>
            </a:r>
            <a:r>
              <a:rPr lang="de-DE" sz="2400" b="0" strike="noStrike" spc="-12" dirty="0"/>
              <a:t>uf</a:t>
            </a:r>
            <a:r>
              <a:rPr lang="de-DE" sz="2400" b="0" strike="noStrike" spc="-1" dirty="0"/>
              <a:t> </a:t>
            </a:r>
            <a:r>
              <a:rPr lang="de-DE" sz="2400" b="0" strike="noStrike" spc="-26" dirty="0"/>
              <a:t>e</a:t>
            </a:r>
            <a:r>
              <a:rPr lang="de-DE" sz="2400" b="0" strike="noStrike" spc="-12" dirty="0"/>
              <a:t>u</a:t>
            </a:r>
            <a:r>
              <a:rPr lang="de-DE" sz="2400" b="0" strike="noStrike" spc="-7" dirty="0"/>
              <a:t>r</a:t>
            </a:r>
            <a:r>
              <a:rPr lang="de-DE" sz="2400" b="0" strike="noStrike" spc="-15" dirty="0"/>
              <a:t>e</a:t>
            </a:r>
            <a:r>
              <a:rPr lang="de-DE" sz="2400" b="0" strike="noStrike" spc="-1" dirty="0"/>
              <a:t> </a:t>
            </a:r>
            <a:r>
              <a:rPr lang="de-DE" sz="2400" b="0" strike="noStrike" spc="-15" dirty="0"/>
              <a:t>S</a:t>
            </a:r>
            <a:r>
              <a:rPr lang="de-DE" sz="2400" b="0" strike="noStrike" spc="-26" dirty="0"/>
              <a:t>ac</a:t>
            </a:r>
            <a:r>
              <a:rPr lang="de-DE" sz="2400" b="0" strike="noStrike" spc="-12" dirty="0"/>
              <a:t>h</a:t>
            </a:r>
            <a:r>
              <a:rPr lang="de-DE" sz="2400" b="0" strike="noStrike" spc="-26" dirty="0"/>
              <a:t>e</a:t>
            </a:r>
            <a:r>
              <a:rPr lang="de-DE" sz="2400" b="0" strike="noStrike" spc="-15" dirty="0"/>
              <a:t>n</a:t>
            </a:r>
            <a:r>
              <a:rPr lang="de-DE" sz="2400" b="0" strike="noStrike" spc="-1" dirty="0"/>
              <a:t> </a:t>
            </a:r>
            <a:r>
              <a:rPr lang="de-DE" sz="2400" b="0" strike="noStrike" spc="-26" dirty="0"/>
              <a:t>a</a:t>
            </a:r>
            <a:r>
              <a:rPr lang="de-DE" sz="2400" b="0" strike="noStrike" spc="-12" dirty="0"/>
              <a:t>uf</a:t>
            </a:r>
          </a:p>
          <a:p>
            <a:pPr marL="355680" indent="-228600">
              <a:lnSpc>
                <a:spcPct val="90000"/>
              </a:lnSpc>
              <a:spcBef>
                <a:spcPts val="669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de-DE" sz="2400" b="0" strike="noStrike" spc="-1" dirty="0"/>
          </a:p>
          <a:p>
            <a:pPr marL="355680" indent="-228600">
              <a:lnSpc>
                <a:spcPct val="90000"/>
              </a:lnSpc>
              <a:spcBef>
                <a:spcPts val="669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de-DE" sz="2400" b="0" strike="noStrike" spc="-15" dirty="0"/>
              <a:t>P</a:t>
            </a:r>
            <a:r>
              <a:rPr lang="de-DE" sz="2400" b="0" strike="noStrike" spc="-26" dirty="0"/>
              <a:t>a</a:t>
            </a:r>
            <a:r>
              <a:rPr lang="de-DE" sz="2400" b="0" strike="noStrike" spc="-15" dirty="0"/>
              <a:t>ss</a:t>
            </a:r>
            <a:r>
              <a:rPr lang="de-DE" sz="2400" b="0" strike="noStrike" spc="-32" dirty="0"/>
              <a:t>w</a:t>
            </a:r>
            <a:r>
              <a:rPr lang="de-DE" sz="2400" b="0" strike="noStrike" spc="-12" dirty="0"/>
              <a:t>o</a:t>
            </a:r>
            <a:r>
              <a:rPr lang="de-DE" sz="2400" b="0" strike="noStrike" spc="-7" dirty="0"/>
              <a:t>r</a:t>
            </a:r>
            <a:r>
              <a:rPr lang="de-DE" sz="2400" b="0" strike="noStrike" spc="-12" dirty="0"/>
              <a:t>t</a:t>
            </a:r>
            <a:r>
              <a:rPr lang="de-DE" sz="2400" b="0" strike="noStrike" spc="-15" dirty="0"/>
              <a:t> </a:t>
            </a:r>
            <a:r>
              <a:rPr lang="de-DE" sz="2400" b="0" strike="noStrike" spc="-7" dirty="0"/>
              <a:t>(f</a:t>
            </a:r>
            <a:r>
              <a:rPr lang="de-DE" sz="2400" b="0" strike="noStrike" spc="-12" dirty="0"/>
              <a:t>ür</a:t>
            </a:r>
            <a:r>
              <a:rPr lang="de-DE" sz="2400" b="0" strike="noStrike" spc="-1" dirty="0"/>
              <a:t> </a:t>
            </a:r>
            <a:r>
              <a:rPr lang="de-DE" sz="2400" b="0" strike="noStrike" spc="-12" dirty="0"/>
              <a:t>d</a:t>
            </a:r>
            <a:r>
              <a:rPr lang="de-DE" sz="2400" b="0" strike="noStrike" spc="-26" dirty="0"/>
              <a:t>e</a:t>
            </a:r>
            <a:r>
              <a:rPr lang="de-DE" sz="2400" b="0" strike="noStrike" spc="-15" dirty="0"/>
              <a:t>n</a:t>
            </a:r>
            <a:r>
              <a:rPr lang="de-DE" sz="2400" b="0" strike="noStrike" spc="-1" dirty="0"/>
              <a:t> </a:t>
            </a:r>
            <a:r>
              <a:rPr lang="de-DE" sz="2400" b="0" strike="noStrike" spc="-15" dirty="0"/>
              <a:t>P</a:t>
            </a:r>
            <a:r>
              <a:rPr lang="de-DE" sz="2400" b="0" strike="noStrike" spc="-21" dirty="0"/>
              <a:t>C</a:t>
            </a:r>
            <a:r>
              <a:rPr lang="de-DE" sz="2400" b="0" strike="noStrike" spc="-1" dirty="0"/>
              <a:t> </a:t>
            </a:r>
            <a:r>
              <a:rPr lang="de-DE" sz="2400" b="0" strike="noStrike" spc="-12" dirty="0"/>
              <a:t>od</a:t>
            </a:r>
            <a:r>
              <a:rPr lang="de-DE" sz="2400" b="0" strike="noStrike" spc="-26" dirty="0"/>
              <a:t>e</a:t>
            </a:r>
            <a:r>
              <a:rPr lang="de-DE" sz="2400" b="0" strike="noStrike" spc="-12" dirty="0"/>
              <a:t>r</a:t>
            </a:r>
            <a:r>
              <a:rPr lang="de-DE" sz="2400" b="0" strike="noStrike" spc="-1" dirty="0"/>
              <a:t> </a:t>
            </a:r>
            <a:r>
              <a:rPr lang="de-DE" sz="2400" b="0" strike="noStrike" spc="-12" dirty="0"/>
              <a:t>d</a:t>
            </a:r>
            <a:r>
              <a:rPr lang="de-DE" sz="2400" b="0" strike="noStrike" spc="-15" dirty="0"/>
              <a:t>ie</a:t>
            </a:r>
            <a:r>
              <a:rPr lang="de-DE" sz="2400" b="0" strike="noStrike" spc="-12" dirty="0"/>
              <a:t> </a:t>
            </a:r>
            <a:r>
              <a:rPr lang="de-DE" sz="2400" b="0" strike="noStrike" spc="-32" dirty="0"/>
              <a:t>D</a:t>
            </a:r>
            <a:r>
              <a:rPr lang="de-DE" sz="2400" b="0" strike="noStrike" spc="-26" dirty="0"/>
              <a:t>a</a:t>
            </a:r>
            <a:r>
              <a:rPr lang="de-DE" sz="2400" b="0" strike="noStrike" spc="-12" dirty="0"/>
              <a:t>t</a:t>
            </a:r>
            <a:r>
              <a:rPr lang="de-DE" sz="2400" b="0" strike="noStrike" spc="-26" dirty="0"/>
              <a:t>e</a:t>
            </a:r>
            <a:r>
              <a:rPr lang="de-DE" sz="2400" b="0" strike="noStrike" spc="-12" dirty="0"/>
              <a:t>i</a:t>
            </a:r>
            <a:r>
              <a:rPr lang="de-DE" sz="2400" b="0" strike="noStrike" spc="-7" dirty="0"/>
              <a:t> </a:t>
            </a:r>
            <a:r>
              <a:rPr lang="de-DE" sz="2400" b="0" strike="noStrike" spc="-12" dirty="0"/>
              <a:t>di</a:t>
            </a:r>
            <a:r>
              <a:rPr lang="de-DE" sz="2400" b="0" strike="noStrike" spc="-7" dirty="0"/>
              <a:t>r</a:t>
            </a:r>
            <a:r>
              <a:rPr lang="de-DE" sz="2400" b="0" strike="noStrike" spc="-26" dirty="0"/>
              <a:t>e</a:t>
            </a:r>
            <a:r>
              <a:rPr lang="de-DE" sz="2400" b="0" strike="noStrike" spc="-12" dirty="0"/>
              <a:t>kt)</a:t>
            </a:r>
          </a:p>
          <a:p>
            <a:pPr marL="355680" indent="-228600">
              <a:lnSpc>
                <a:spcPct val="90000"/>
              </a:lnSpc>
              <a:spcBef>
                <a:spcPts val="669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de-DE" sz="2400" b="0" strike="noStrike" spc="-1" dirty="0"/>
          </a:p>
          <a:p>
            <a:pPr marL="355680" indent="-228600">
              <a:lnSpc>
                <a:spcPct val="90000"/>
              </a:lnSpc>
              <a:spcBef>
                <a:spcPts val="669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de-DE" sz="2400" b="0" strike="noStrike" spc="-26" dirty="0"/>
              <a:t>E</a:t>
            </a:r>
            <a:r>
              <a:rPr lang="de-DE" sz="2400" b="0" strike="noStrike" spc="-12" dirty="0"/>
              <a:t>u</a:t>
            </a:r>
            <a:r>
              <a:rPr lang="de-DE" sz="2400" b="0" strike="noStrike" spc="-26" dirty="0"/>
              <a:t>e</a:t>
            </a:r>
            <a:r>
              <a:rPr lang="de-DE" sz="2400" b="0" strike="noStrike" spc="-12" dirty="0"/>
              <a:t>r</a:t>
            </a:r>
            <a:r>
              <a:rPr lang="de-DE" sz="2400" b="0" strike="noStrike" spc="-1" dirty="0"/>
              <a:t> </a:t>
            </a:r>
            <a:r>
              <a:rPr lang="de-DE" sz="2400" b="0" strike="noStrike" spc="-32" dirty="0"/>
              <a:t>G</a:t>
            </a:r>
            <a:r>
              <a:rPr lang="de-DE" sz="2400" b="0" strike="noStrike" spc="-12" dirty="0"/>
              <a:t>ut</a:t>
            </a:r>
            <a:r>
              <a:rPr lang="de-DE" sz="2400" b="0" strike="noStrike" spc="-26" dirty="0"/>
              <a:t>ac</a:t>
            </a:r>
            <a:r>
              <a:rPr lang="de-DE" sz="2400" b="0" strike="noStrike" spc="-12" dirty="0"/>
              <a:t>ht</a:t>
            </a:r>
            <a:r>
              <a:rPr lang="de-DE" sz="2400" b="0" strike="noStrike" spc="-26" dirty="0"/>
              <a:t>e</a:t>
            </a:r>
            <a:r>
              <a:rPr lang="de-DE" sz="2400" b="0" strike="noStrike" spc="-15" dirty="0"/>
              <a:t>n</a:t>
            </a:r>
            <a:r>
              <a:rPr lang="de-DE" sz="2400" b="0" strike="noStrike" spc="-1" dirty="0"/>
              <a:t> </a:t>
            </a:r>
            <a:r>
              <a:rPr lang="de-DE" sz="2400" b="0" strike="noStrike" spc="-12" dirty="0"/>
              <a:t>unb</a:t>
            </a:r>
            <a:r>
              <a:rPr lang="de-DE" sz="2400" b="0" strike="noStrike" spc="-26" dirty="0"/>
              <a:t>e</a:t>
            </a:r>
            <a:r>
              <a:rPr lang="de-DE" sz="2400" b="0" strike="noStrike" spc="-12" dirty="0"/>
              <a:t>dingt</a:t>
            </a:r>
            <a:r>
              <a:rPr lang="de-DE" sz="2400" b="0" strike="noStrike" spc="-41" dirty="0"/>
              <a:t> </a:t>
            </a:r>
            <a:r>
              <a:rPr lang="de-DE" sz="2400" b="0" strike="noStrike" spc="-15" dirty="0"/>
              <a:t>s</a:t>
            </a:r>
            <a:r>
              <a:rPr lang="de-DE" sz="2400" b="0" strike="noStrike" spc="-26" dirty="0"/>
              <a:t>e</a:t>
            </a:r>
            <a:r>
              <a:rPr lang="de-DE" sz="2400" b="0" strike="noStrike" spc="-12" dirty="0"/>
              <a:t>p</a:t>
            </a:r>
            <a:r>
              <a:rPr lang="de-DE" sz="2400" b="0" strike="noStrike" spc="-26" dirty="0"/>
              <a:t>a</a:t>
            </a:r>
            <a:r>
              <a:rPr lang="de-DE" sz="2400" b="0" strike="noStrike" spc="-7" dirty="0"/>
              <a:t>r</a:t>
            </a:r>
            <a:r>
              <a:rPr lang="de-DE" sz="2400" b="0" strike="noStrike" spc="-26" dirty="0"/>
              <a:t>a</a:t>
            </a:r>
            <a:r>
              <a:rPr lang="de-DE" sz="2400" b="0" strike="noStrike" spc="-12" dirty="0"/>
              <a:t>t </a:t>
            </a:r>
            <a:r>
              <a:rPr lang="de-DE" sz="2400" b="0" strike="noStrike" spc="-26" dirty="0"/>
              <a:t>z</a:t>
            </a:r>
            <a:r>
              <a:rPr lang="de-DE" sz="2400" b="0" strike="noStrike" spc="-32" dirty="0"/>
              <a:t>w</a:t>
            </a:r>
            <a:r>
              <a:rPr lang="de-DE" sz="2400" b="0" strike="noStrike" spc="-12" dirty="0"/>
              <a:t>is</a:t>
            </a:r>
            <a:r>
              <a:rPr lang="de-DE" sz="2400" b="0" strike="noStrike" spc="-26" dirty="0"/>
              <a:t>c</a:t>
            </a:r>
            <a:r>
              <a:rPr lang="de-DE" sz="2400" b="0" strike="noStrike" spc="-12" dirty="0"/>
              <a:t>h</a:t>
            </a:r>
            <a:r>
              <a:rPr lang="de-DE" sz="2400" b="0" strike="noStrike" spc="-26" dirty="0"/>
              <a:t>e</a:t>
            </a:r>
            <a:r>
              <a:rPr lang="de-DE" sz="2400" b="0" strike="noStrike" spc="-12" dirty="0"/>
              <a:t>n</a:t>
            </a:r>
            <a:r>
              <a:rPr lang="de-DE" sz="2400" b="0" strike="noStrike" spc="-15" dirty="0"/>
              <a:t>s</a:t>
            </a:r>
            <a:r>
              <a:rPr lang="de-DE" sz="2400" b="0" strike="noStrike" spc="-12" dirty="0"/>
              <a:t>p</a:t>
            </a:r>
            <a:r>
              <a:rPr lang="de-DE" sz="2400" b="0" strike="noStrike" spc="-26" dirty="0"/>
              <a:t>e</a:t>
            </a:r>
            <a:r>
              <a:rPr lang="de-DE" sz="2400" b="0" strike="noStrike" spc="-12" dirty="0"/>
              <a:t>i</a:t>
            </a:r>
            <a:r>
              <a:rPr lang="de-DE" sz="2400" b="0" strike="noStrike" spc="-26" dirty="0"/>
              <a:t>c</a:t>
            </a:r>
            <a:r>
              <a:rPr lang="de-DE" sz="2400" b="0" strike="noStrike" spc="-12" dirty="0"/>
              <a:t>h</a:t>
            </a:r>
            <a:r>
              <a:rPr lang="de-DE" sz="2400" b="0" strike="noStrike" spc="-26" dirty="0"/>
              <a:t>e</a:t>
            </a:r>
            <a:r>
              <a:rPr lang="de-DE" sz="2400" b="0" strike="noStrike" spc="-7" dirty="0"/>
              <a:t>r</a:t>
            </a:r>
            <a:r>
              <a:rPr lang="de-DE" sz="2400" b="0" strike="noStrike" spc="-15" dirty="0"/>
              <a:t>n</a:t>
            </a:r>
          </a:p>
          <a:p>
            <a:pPr marL="355680" indent="-228600">
              <a:lnSpc>
                <a:spcPct val="90000"/>
              </a:lnSpc>
              <a:spcBef>
                <a:spcPts val="669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de-DE" sz="2400" b="0" strike="noStrike" spc="-1" dirty="0"/>
          </a:p>
          <a:p>
            <a:pPr marL="355680" indent="-228600">
              <a:lnSpc>
                <a:spcPct val="90000"/>
              </a:lnSpc>
              <a:spcBef>
                <a:spcPts val="669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de-DE" sz="2400" b="0" strike="noStrike" spc="-15" dirty="0"/>
              <a:t>Unbedingt von jemanden Korrekturlesen lassen</a:t>
            </a:r>
            <a:endParaRPr lang="de-DE" sz="2400" b="0" strike="noStrike" spc="-1" dirty="0"/>
          </a:p>
          <a:p>
            <a:pPr marL="812880" lvl="1" indent="-228600">
              <a:lnSpc>
                <a:spcPct val="90000"/>
              </a:lnSpc>
              <a:spcBef>
                <a:spcPts val="669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de-DE" sz="2400" b="0" strike="noStrike" spc="-15" dirty="0"/>
              <a:t>Ältere Semester z. B. für Fehler beim Gutachtenstil</a:t>
            </a:r>
            <a:endParaRPr lang="de-DE" sz="2400" b="0" strike="noStrike" spc="-1" dirty="0"/>
          </a:p>
          <a:p>
            <a:pPr marL="812880" lvl="1" indent="-228600">
              <a:lnSpc>
                <a:spcPct val="90000"/>
              </a:lnSpc>
              <a:spcBef>
                <a:spcPts val="669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de-DE" sz="2400" b="0" strike="noStrike" spc="-15" dirty="0"/>
              <a:t>„Nicht Juristen“ z. B. für Verständlichkeit</a:t>
            </a:r>
          </a:p>
          <a:p>
            <a:pPr marL="812880" lvl="1" indent="-228600">
              <a:lnSpc>
                <a:spcPct val="90000"/>
              </a:lnSpc>
              <a:spcBef>
                <a:spcPts val="669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de-DE" sz="2400" b="0" strike="noStrike" spc="-1" dirty="0"/>
          </a:p>
          <a:p>
            <a:pPr marL="355680" indent="-228600">
              <a:lnSpc>
                <a:spcPct val="90000"/>
              </a:lnSpc>
              <a:spcBef>
                <a:spcPts val="669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de-DE" sz="2400" b="0" strike="noStrike" spc="-15" dirty="0"/>
              <a:t>Schafft euch einen Ausgleich neben der Hausarbeit</a:t>
            </a:r>
            <a:endParaRPr lang="de-DE" sz="2400" b="0" strike="noStrike" spc="-1" dirty="0"/>
          </a:p>
          <a:p>
            <a:pPr marL="469800" indent="-228600">
              <a:lnSpc>
                <a:spcPct val="90000"/>
              </a:lnSpc>
              <a:spcBef>
                <a:spcPts val="669"/>
              </a:spcBef>
              <a:buFont typeface="Arial" panose="020B0604020202020204" pitchFamily="34" charset="0"/>
              <a:buChar char="•"/>
            </a:pPr>
            <a:endParaRPr lang="en-US" sz="1900" b="0" strike="noStrike" spc="-1" dirty="0"/>
          </a:p>
          <a:p>
            <a:pPr marL="469800" indent="-228600">
              <a:lnSpc>
                <a:spcPct val="90000"/>
              </a:lnSpc>
              <a:spcBef>
                <a:spcPts val="1001"/>
              </a:spcBef>
              <a:buFont typeface="Arial" panose="020B0604020202020204" pitchFamily="34" charset="0"/>
              <a:buChar char="•"/>
            </a:pPr>
            <a:endParaRPr lang="en-US" sz="1900" b="0" strike="noStrike" spc="-1" dirty="0"/>
          </a:p>
        </p:txBody>
      </p: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94E0317F-17BF-5731-1BCE-913405AB23EC}"/>
              </a:ext>
            </a:extLst>
          </p:cNvPr>
          <p:cNvGrpSpPr/>
          <p:nvPr/>
        </p:nvGrpSpPr>
        <p:grpSpPr>
          <a:xfrm>
            <a:off x="10519877" y="329183"/>
            <a:ext cx="1066056" cy="2284126"/>
            <a:chOff x="10340622" y="329183"/>
            <a:chExt cx="1245311" cy="2627424"/>
          </a:xfrm>
        </p:grpSpPr>
        <p:pic>
          <p:nvPicPr>
            <p:cNvPr id="5" name="Picture 2" descr="C:\Users\Lea Abi 2014\Documents\Fachschaftsprotokolle\Justizia Fachschaftslogo.jpg">
              <a:extLst>
                <a:ext uri="{FF2B5EF4-FFF2-40B4-BE49-F238E27FC236}">
                  <a16:creationId xmlns:a16="http://schemas.microsoft.com/office/drawing/2014/main" id="{8452B1AD-164B-4C3E-5B9C-8312F7B973F6}"/>
                </a:ext>
              </a:extLst>
            </p:cNvPr>
            <p:cNvPicPr/>
            <p:nvPr/>
          </p:nvPicPr>
          <p:blipFill>
            <a:blip r:embed="rId2"/>
            <a:stretch/>
          </p:blipFill>
          <p:spPr>
            <a:xfrm>
              <a:off x="10340622" y="329183"/>
              <a:ext cx="1245310" cy="1172239"/>
            </a:xfrm>
            <a:prstGeom prst="rect">
              <a:avLst/>
            </a:prstGeom>
          </p:spPr>
        </p:pic>
        <p:pic>
          <p:nvPicPr>
            <p:cNvPr id="6" name="Grafik 5" descr="Ein Bild, das Text, Schrift, Logo, Grafiken enthält.&#10;&#10;Automatisch generierte Beschreibung">
              <a:extLst>
                <a:ext uri="{FF2B5EF4-FFF2-40B4-BE49-F238E27FC236}">
                  <a16:creationId xmlns:a16="http://schemas.microsoft.com/office/drawing/2014/main" id="{A2CD5D1E-DD5C-3AA5-6D6D-A070CEDA2A6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40623" y="1718994"/>
              <a:ext cx="1245310" cy="1237613"/>
            </a:xfrm>
            <a:prstGeom prst="rect">
              <a:avLst/>
            </a:prstGeom>
            <a:ln w="38100" cap="sq">
              <a:solidFill>
                <a:srgbClr val="000000"/>
              </a:solidFill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</p:pic>
      </p:grpSp>
    </p:spTree>
    <p:extLst>
      <p:ext uri="{BB962C8B-B14F-4D97-AF65-F5344CB8AC3E}">
        <p14:creationId xmlns:p14="http://schemas.microsoft.com/office/powerpoint/2010/main" val="3987190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2" name="Rectangle 191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6" name="CustomShape 1"/>
          <p:cNvSpPr/>
          <p:nvPr/>
        </p:nvSpPr>
        <p:spPr>
          <a:xfrm>
            <a:off x="838080" y="365040"/>
            <a:ext cx="10514520" cy="132444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de-DE" sz="4400" b="1" strike="noStrike" kern="1200" spc="-1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Durchgefallen? </a:t>
            </a:r>
            <a:r>
              <a:rPr lang="de-DE" sz="4400" b="1" strike="noStrike" kern="1200" spc="-1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Remonstration</a:t>
            </a:r>
            <a:r>
              <a:rPr lang="de-DE" sz="4400" b="1" strike="noStrike" kern="1200" spc="-1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? (1)</a:t>
            </a:r>
            <a:r>
              <a:rPr lang="en-US" sz="4400" b="1" strike="noStrike" kern="1200" spc="-1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endParaRPr lang="en-US" sz="4400" b="0" strike="noStrike" kern="1200" spc="-1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94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7" name="CustomShape 2"/>
          <p:cNvSpPr/>
          <p:nvPr/>
        </p:nvSpPr>
        <p:spPr>
          <a:xfrm>
            <a:off x="1007364" y="1956611"/>
            <a:ext cx="10515600" cy="425196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>
            <a:normAutofit/>
          </a:bodyPr>
          <a:lstStyle/>
          <a:p>
            <a:pPr marL="35568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de-DE" sz="2400" b="0" strike="noStrike" spc="-26" dirty="0"/>
              <a:t>E</a:t>
            </a:r>
            <a:r>
              <a:rPr lang="de-DE" sz="2400" b="0" strike="noStrike" spc="-7" dirty="0"/>
              <a:t>r</a:t>
            </a:r>
            <a:r>
              <a:rPr lang="de-DE" sz="2400" b="0" strike="noStrike" spc="-12" dirty="0"/>
              <a:t>n</a:t>
            </a:r>
            <a:r>
              <a:rPr lang="de-DE" sz="2400" b="0" strike="noStrike" spc="-26" dirty="0"/>
              <a:t>e</a:t>
            </a:r>
            <a:r>
              <a:rPr lang="de-DE" sz="2400" b="0" strike="noStrike" spc="-12" dirty="0"/>
              <a:t>u</a:t>
            </a:r>
            <a:r>
              <a:rPr lang="de-DE" sz="2400" b="0" strike="noStrike" spc="-15" dirty="0"/>
              <a:t>te</a:t>
            </a:r>
            <a:r>
              <a:rPr lang="de-DE" sz="2400" b="0" strike="noStrike" spc="-26" dirty="0"/>
              <a:t> </a:t>
            </a:r>
            <a:r>
              <a:rPr lang="de-DE" sz="2400" b="0" strike="noStrike" spc="-32" dirty="0"/>
              <a:t>K</a:t>
            </a:r>
            <a:r>
              <a:rPr lang="de-DE" sz="2400" b="0" strike="noStrike" spc="-12" dirty="0"/>
              <a:t>o</a:t>
            </a:r>
            <a:r>
              <a:rPr lang="de-DE" sz="2400" b="0" strike="noStrike" spc="-7" dirty="0"/>
              <a:t>rr</a:t>
            </a:r>
            <a:r>
              <a:rPr lang="de-DE" sz="2400" b="0" strike="noStrike" spc="-26" dirty="0"/>
              <a:t>e</a:t>
            </a:r>
            <a:r>
              <a:rPr lang="de-DE" sz="2400" b="0" strike="noStrike" spc="-12" dirty="0"/>
              <a:t>ktur</a:t>
            </a:r>
            <a:r>
              <a:rPr lang="de-DE" sz="2400" b="0" strike="noStrike" spc="-1" dirty="0"/>
              <a:t> </a:t>
            </a:r>
            <a:r>
              <a:rPr lang="de-DE" sz="2400" b="0" strike="noStrike" spc="-12" dirty="0"/>
              <a:t>du</a:t>
            </a:r>
            <a:r>
              <a:rPr lang="de-DE" sz="2400" b="0" strike="noStrike" spc="-7" dirty="0"/>
              <a:t>r</a:t>
            </a:r>
            <a:r>
              <a:rPr lang="de-DE" sz="2400" b="0" strike="noStrike" spc="-26" dirty="0"/>
              <a:t>c</a:t>
            </a:r>
            <a:r>
              <a:rPr lang="de-DE" sz="2400" b="0" strike="noStrike" spc="-15" dirty="0"/>
              <a:t>h</a:t>
            </a:r>
            <a:r>
              <a:rPr lang="de-DE" sz="2400" b="0" strike="noStrike" spc="-1" dirty="0"/>
              <a:t> </a:t>
            </a:r>
            <a:r>
              <a:rPr lang="de-DE" sz="2400" b="0" strike="noStrike" spc="-12" dirty="0"/>
              <a:t>d</a:t>
            </a:r>
            <a:r>
              <a:rPr lang="de-DE" sz="2400" b="0" strike="noStrike" spc="-26" dirty="0"/>
              <a:t>e</a:t>
            </a:r>
            <a:r>
              <a:rPr lang="de-DE" sz="2400" b="0" strike="noStrike" spc="-15" dirty="0"/>
              <a:t>n</a:t>
            </a:r>
            <a:r>
              <a:rPr lang="de-DE" sz="2400" b="0" strike="noStrike" spc="-12" dirty="0"/>
              <a:t> </a:t>
            </a:r>
            <a:r>
              <a:rPr lang="de-DE" sz="2400" b="0" strike="noStrike" spc="-32" dirty="0"/>
              <a:t>Ü</a:t>
            </a:r>
            <a:r>
              <a:rPr lang="de-DE" sz="2400" b="0" strike="noStrike" spc="-12" dirty="0"/>
              <a:t>bungsl</a:t>
            </a:r>
            <a:r>
              <a:rPr lang="de-DE" sz="2400" b="0" strike="noStrike" spc="-26" dirty="0"/>
              <a:t>e</a:t>
            </a:r>
            <a:r>
              <a:rPr lang="de-DE" sz="2400" b="0" strike="noStrike" spc="-12" dirty="0"/>
              <a:t>it</a:t>
            </a:r>
            <a:r>
              <a:rPr lang="de-DE" sz="2400" b="0" strike="noStrike" spc="-26" dirty="0"/>
              <a:t>e</a:t>
            </a:r>
            <a:r>
              <a:rPr lang="de-DE" sz="2400" b="0" strike="noStrike" spc="-12" dirty="0"/>
              <a:t>r: </a:t>
            </a:r>
            <a:r>
              <a:rPr lang="de-DE" sz="2400" b="0" strike="noStrike" spc="-12" dirty="0">
                <a:solidFill>
                  <a:srgbClr val="FF0000"/>
                </a:solidFill>
              </a:rPr>
              <a:t>Neukorrektur!</a:t>
            </a:r>
          </a:p>
          <a:p>
            <a:pPr marL="35568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de-DE" sz="2400" b="0" strike="noStrike" spc="-1" dirty="0">
              <a:solidFill>
                <a:srgbClr val="FF0000"/>
              </a:solidFill>
            </a:endParaRPr>
          </a:p>
          <a:p>
            <a:pPr marL="355680" indent="-228600">
              <a:lnSpc>
                <a:spcPct val="90000"/>
              </a:lnSpc>
              <a:spcBef>
                <a:spcPts val="669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de-DE" sz="2400" b="0" strike="noStrike" spc="-15" dirty="0"/>
              <a:t>S</a:t>
            </a:r>
            <a:r>
              <a:rPr lang="de-DE" sz="2400" b="0" strike="noStrike" spc="-26" dirty="0"/>
              <a:t>c</a:t>
            </a:r>
            <a:r>
              <a:rPr lang="de-DE" sz="2400" b="0" strike="noStrike" spc="-12" dirty="0"/>
              <a:t>h</a:t>
            </a:r>
            <a:r>
              <a:rPr lang="de-DE" sz="2400" b="0" strike="noStrike" spc="-7" dirty="0"/>
              <a:t>r</a:t>
            </a:r>
            <a:r>
              <a:rPr lang="de-DE" sz="2400" b="0" strike="noStrike" spc="-12" dirty="0"/>
              <a:t>i</a:t>
            </a:r>
            <a:r>
              <a:rPr lang="de-DE" sz="2400" b="0" strike="noStrike" spc="-7" dirty="0"/>
              <a:t>f</a:t>
            </a:r>
            <a:r>
              <a:rPr lang="de-DE" sz="2400" b="0" strike="noStrike" spc="-12" dirty="0"/>
              <a:t>tli</a:t>
            </a:r>
            <a:r>
              <a:rPr lang="de-DE" sz="2400" b="0" strike="noStrike" spc="-26" dirty="0"/>
              <a:t>c</a:t>
            </a:r>
            <a:r>
              <a:rPr lang="de-DE" sz="2400" b="0" strike="noStrike" spc="-15" dirty="0"/>
              <a:t>h</a:t>
            </a:r>
            <a:r>
              <a:rPr lang="de-DE" sz="2400" b="0" strike="noStrike" spc="-35" dirty="0"/>
              <a:t> </a:t>
            </a:r>
            <a:r>
              <a:rPr lang="de-DE" sz="2400" b="0" strike="noStrike" spc="-12" dirty="0"/>
              <a:t>b</a:t>
            </a:r>
            <a:r>
              <a:rPr lang="de-DE" sz="2400" b="0" strike="noStrike" spc="-26" dirty="0"/>
              <a:t>e</a:t>
            </a:r>
            <a:r>
              <a:rPr lang="de-DE" sz="2400" b="0" strike="noStrike" spc="-12" dirty="0"/>
              <a:t>g</a:t>
            </a:r>
            <a:r>
              <a:rPr lang="de-DE" sz="2400" b="0" strike="noStrike" spc="-7" dirty="0"/>
              <a:t>r</a:t>
            </a:r>
            <a:r>
              <a:rPr lang="de-DE" sz="2400" b="0" strike="noStrike" spc="-12" dirty="0"/>
              <a:t>ünd</a:t>
            </a:r>
            <a:r>
              <a:rPr lang="de-DE" sz="2400" b="0" strike="noStrike" spc="-26" dirty="0"/>
              <a:t>e</a:t>
            </a:r>
            <a:r>
              <a:rPr lang="de-DE" sz="2400" b="0" strike="noStrike" spc="-15" dirty="0"/>
              <a:t>n</a:t>
            </a:r>
          </a:p>
          <a:p>
            <a:pPr marL="355680" indent="-228600">
              <a:lnSpc>
                <a:spcPct val="90000"/>
              </a:lnSpc>
              <a:spcBef>
                <a:spcPts val="669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de-DE" sz="2400" b="0" strike="noStrike" spc="-1" dirty="0"/>
          </a:p>
          <a:p>
            <a:pPr marL="12600" indent="-228600">
              <a:lnSpc>
                <a:spcPct val="90000"/>
              </a:lnSpc>
              <a:spcBef>
                <a:spcPts val="669"/>
              </a:spcBef>
              <a:buFont typeface="Arial" panose="020B0604020202020204" pitchFamily="34" charset="0"/>
              <a:buChar char="•"/>
            </a:pPr>
            <a:r>
              <a:rPr lang="de-DE" sz="2400" b="0" strike="noStrike" spc="-1" dirty="0"/>
              <a:t>Vorlage: </a:t>
            </a:r>
            <a:r>
              <a:rPr lang="de-DE" sz="2400" b="0" u="sng" strike="noStrike" spc="-1" dirty="0">
                <a:uFillTx/>
                <a:hlinkClick r:id="rId2"/>
              </a:rPr>
              <a:t>https://www.jura.uni-tuebingen.de/einrichtungen/ulf/downloads</a:t>
            </a:r>
            <a:endParaRPr lang="de-DE" sz="2400" b="0" u="sng" strike="noStrike" spc="-1" dirty="0">
              <a:uFillTx/>
            </a:endParaRPr>
          </a:p>
          <a:p>
            <a:pPr marL="12600" indent="-228600">
              <a:lnSpc>
                <a:spcPct val="90000"/>
              </a:lnSpc>
              <a:spcBef>
                <a:spcPts val="669"/>
              </a:spcBef>
              <a:buFont typeface="Arial" panose="020B0604020202020204" pitchFamily="34" charset="0"/>
              <a:buChar char="•"/>
            </a:pPr>
            <a:endParaRPr lang="de-DE" sz="2400" b="0" strike="noStrike" spc="-1" dirty="0"/>
          </a:p>
          <a:p>
            <a:pPr marL="355680" indent="-228600">
              <a:lnSpc>
                <a:spcPct val="90000"/>
              </a:lnSpc>
              <a:spcBef>
                <a:spcPts val="669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de-DE" sz="2400" b="0" strike="noStrike" spc="-12" dirty="0"/>
              <a:t>K</a:t>
            </a:r>
            <a:r>
              <a:rPr lang="de-DE" sz="2400" b="0" strike="noStrike" spc="-26" dirty="0"/>
              <a:t>e</a:t>
            </a:r>
            <a:r>
              <a:rPr lang="de-DE" sz="2400" b="0" strike="noStrike" spc="-12" dirty="0"/>
              <a:t>in</a:t>
            </a:r>
            <a:r>
              <a:rPr lang="de-DE" sz="2400" b="0" strike="noStrike" spc="-15" dirty="0"/>
              <a:t>e</a:t>
            </a:r>
            <a:r>
              <a:rPr lang="de-DE" sz="2400" b="0" strike="noStrike" spc="-35" dirty="0"/>
              <a:t> </a:t>
            </a:r>
            <a:r>
              <a:rPr lang="de-DE" sz="2400" b="0" strike="noStrike" spc="-12" dirty="0"/>
              <a:t>v</a:t>
            </a:r>
            <a:r>
              <a:rPr lang="de-DE" sz="2400" b="0" strike="noStrike" spc="-26" dirty="0"/>
              <a:t>e</a:t>
            </a:r>
            <a:r>
              <a:rPr lang="de-DE" sz="2400" b="0" strike="noStrike" spc="-7" dirty="0"/>
              <a:t>r</a:t>
            </a:r>
            <a:r>
              <a:rPr lang="de-DE" sz="2400" b="0" strike="noStrike" spc="-12" dirty="0"/>
              <a:t>gl</a:t>
            </a:r>
            <a:r>
              <a:rPr lang="de-DE" sz="2400" b="0" strike="noStrike" spc="-26" dirty="0"/>
              <a:t>e</a:t>
            </a:r>
            <a:r>
              <a:rPr lang="de-DE" sz="2400" b="0" strike="noStrike" spc="-12" dirty="0"/>
              <a:t>i</a:t>
            </a:r>
            <a:r>
              <a:rPr lang="de-DE" sz="2400" b="0" strike="noStrike" spc="-26" dirty="0"/>
              <a:t>c</a:t>
            </a:r>
            <a:r>
              <a:rPr lang="de-DE" sz="2400" b="0" strike="noStrike" spc="-12" dirty="0"/>
              <a:t>h</a:t>
            </a:r>
            <a:r>
              <a:rPr lang="de-DE" sz="2400" b="0" strike="noStrike" spc="-26" dirty="0"/>
              <a:t>e</a:t>
            </a:r>
            <a:r>
              <a:rPr lang="de-DE" sz="2400" b="0" strike="noStrike" spc="-12" dirty="0"/>
              <a:t>nd</a:t>
            </a:r>
            <a:r>
              <a:rPr lang="de-DE" sz="2400" b="0" strike="noStrike" spc="-15" dirty="0"/>
              <a:t>e</a:t>
            </a:r>
            <a:r>
              <a:rPr lang="de-DE" sz="2400" b="0" strike="noStrike" spc="-26" dirty="0"/>
              <a:t> Be</a:t>
            </a:r>
            <a:r>
              <a:rPr lang="de-DE" sz="2400" b="0" strike="noStrike" spc="-12" dirty="0"/>
              <a:t>g</a:t>
            </a:r>
            <a:r>
              <a:rPr lang="de-DE" sz="2400" b="0" strike="noStrike" spc="-7" dirty="0"/>
              <a:t>r</a:t>
            </a:r>
            <a:r>
              <a:rPr lang="de-DE" sz="2400" b="0" strike="noStrike" spc="-12" dirty="0"/>
              <a:t>ündun</a:t>
            </a:r>
            <a:r>
              <a:rPr lang="de-DE" sz="2400" b="0" strike="noStrike" spc="-15" dirty="0"/>
              <a:t>g</a:t>
            </a:r>
            <a:r>
              <a:rPr lang="de-DE" sz="2400" b="0" strike="noStrike" spc="-12" dirty="0"/>
              <a:t> </a:t>
            </a:r>
            <a:r>
              <a:rPr lang="de-DE" sz="2400" b="0" strike="noStrike" spc="-46" dirty="0"/>
              <a:t>m</a:t>
            </a:r>
            <a:r>
              <a:rPr lang="de-DE" sz="2400" b="0" strike="noStrike" spc="-12" dirty="0"/>
              <a:t>it</a:t>
            </a:r>
            <a:r>
              <a:rPr lang="de-DE" sz="2400" b="0" strike="noStrike" spc="-7" dirty="0"/>
              <a:t> </a:t>
            </a:r>
            <a:r>
              <a:rPr lang="de-DE" sz="2400" b="0" strike="noStrike" spc="-26" dirty="0"/>
              <a:t>e</a:t>
            </a:r>
            <a:r>
              <a:rPr lang="de-DE" sz="2400" b="0" strike="noStrike" spc="-12" dirty="0"/>
              <a:t>in</a:t>
            </a:r>
            <a:r>
              <a:rPr lang="de-DE" sz="2400" b="0" strike="noStrike" spc="-26" dirty="0"/>
              <a:t>e</a:t>
            </a:r>
            <a:r>
              <a:rPr lang="de-DE" sz="2400" b="0" strike="noStrike" spc="-12" dirty="0"/>
              <a:t>r </a:t>
            </a:r>
            <a:r>
              <a:rPr lang="de-DE" sz="2400" b="0" strike="noStrike" spc="-26" dirty="0"/>
              <a:t>a</a:t>
            </a:r>
            <a:r>
              <a:rPr lang="de-DE" sz="2400" b="0" strike="noStrike" spc="-12" dirty="0"/>
              <a:t>nd</a:t>
            </a:r>
            <a:r>
              <a:rPr lang="de-DE" sz="2400" b="0" strike="noStrike" spc="-26" dirty="0"/>
              <a:t>e</a:t>
            </a:r>
            <a:r>
              <a:rPr lang="de-DE" sz="2400" b="0" strike="noStrike" spc="-7" dirty="0"/>
              <a:t>r</a:t>
            </a:r>
            <a:r>
              <a:rPr lang="de-DE" sz="2400" b="0" strike="noStrike" spc="-26" dirty="0"/>
              <a:t>e</a:t>
            </a:r>
            <a:r>
              <a:rPr lang="de-DE" sz="2400" b="0" strike="noStrike" spc="-15" dirty="0"/>
              <a:t>n</a:t>
            </a:r>
            <a:r>
              <a:rPr lang="de-DE" sz="2400" b="0" strike="noStrike" spc="-12" dirty="0"/>
              <a:t> </a:t>
            </a:r>
            <a:r>
              <a:rPr lang="de-DE" sz="2400" b="0" strike="noStrike" spc="-32" dirty="0"/>
              <a:t>A</a:t>
            </a:r>
            <a:r>
              <a:rPr lang="de-DE" sz="2400" b="0" strike="noStrike" spc="-7" dirty="0"/>
              <a:t>r</a:t>
            </a:r>
            <a:r>
              <a:rPr lang="de-DE" sz="2400" b="0" strike="noStrike" spc="-12" dirty="0"/>
              <a:t>b</a:t>
            </a:r>
            <a:r>
              <a:rPr lang="de-DE" sz="2400" b="0" strike="noStrike" spc="-26" dirty="0"/>
              <a:t>e</a:t>
            </a:r>
            <a:r>
              <a:rPr lang="de-DE" sz="2400" b="0" strike="noStrike" spc="-12" dirty="0"/>
              <a:t>it</a:t>
            </a:r>
          </a:p>
          <a:p>
            <a:pPr marL="355680" indent="-228600">
              <a:lnSpc>
                <a:spcPct val="90000"/>
              </a:lnSpc>
              <a:spcBef>
                <a:spcPts val="669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de-DE" sz="2400" b="0" strike="noStrike" spc="-1" dirty="0"/>
          </a:p>
          <a:p>
            <a:pPr marL="355680" indent="-228600">
              <a:lnSpc>
                <a:spcPct val="90000"/>
              </a:lnSpc>
              <a:spcBef>
                <a:spcPts val="669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de-DE" sz="2400" b="1" strike="noStrike" spc="-32" dirty="0"/>
              <a:t>A</a:t>
            </a:r>
            <a:r>
              <a:rPr lang="de-DE" sz="2400" b="1" strike="noStrike" spc="-15" dirty="0"/>
              <a:t>uss</a:t>
            </a:r>
            <a:r>
              <a:rPr lang="de-DE" sz="2400" b="1" strike="noStrike" spc="-26" dirty="0"/>
              <a:t>c</a:t>
            </a:r>
            <a:r>
              <a:rPr lang="de-DE" sz="2400" b="1" strike="noStrike" spc="-15" dirty="0"/>
              <a:t>h</a:t>
            </a:r>
            <a:r>
              <a:rPr lang="de-DE" sz="2400" b="1" strike="noStrike" spc="-12" dirty="0"/>
              <a:t>l</a:t>
            </a:r>
            <a:r>
              <a:rPr lang="de-DE" sz="2400" b="1" strike="noStrike" spc="-15" dirty="0"/>
              <a:t>uss</a:t>
            </a:r>
            <a:r>
              <a:rPr lang="de-DE" sz="2400" b="1" strike="noStrike" spc="-7" dirty="0"/>
              <a:t>f</a:t>
            </a:r>
            <a:r>
              <a:rPr lang="de-DE" sz="2400" b="1" strike="noStrike" spc="-26" dirty="0"/>
              <a:t>r</a:t>
            </a:r>
            <a:r>
              <a:rPr lang="de-DE" sz="2400" b="1" strike="noStrike" spc="-12" dirty="0"/>
              <a:t>ist</a:t>
            </a:r>
            <a:r>
              <a:rPr lang="de-DE" sz="2400" b="1" strike="noStrike" spc="-15" dirty="0"/>
              <a:t> b</a:t>
            </a:r>
            <a:r>
              <a:rPr lang="de-DE" sz="2400" b="1" strike="noStrike" spc="-26" dirty="0"/>
              <a:t>e</a:t>
            </a:r>
            <a:r>
              <a:rPr lang="de-DE" sz="2400" b="1" strike="noStrike" spc="-12" dirty="0"/>
              <a:t>a</a:t>
            </a:r>
            <a:r>
              <a:rPr lang="de-DE" sz="2400" b="1" strike="noStrike" spc="-26" dirty="0"/>
              <a:t>c</a:t>
            </a:r>
            <a:r>
              <a:rPr lang="de-DE" sz="2400" b="1" strike="noStrike" spc="-15" dirty="0"/>
              <a:t>h</a:t>
            </a:r>
            <a:r>
              <a:rPr lang="de-DE" sz="2400" b="1" strike="noStrike" spc="-7" dirty="0"/>
              <a:t>t</a:t>
            </a:r>
            <a:r>
              <a:rPr lang="de-DE" sz="2400" b="1" strike="noStrike" spc="-26" dirty="0"/>
              <a:t>e</a:t>
            </a:r>
            <a:r>
              <a:rPr lang="de-DE" sz="2400" b="1" strike="noStrike" spc="-15" dirty="0"/>
              <a:t>n</a:t>
            </a:r>
            <a:r>
              <a:rPr lang="de-DE" sz="2400" b="0" strike="noStrike" spc="-12" dirty="0"/>
              <a:t>!</a:t>
            </a:r>
            <a:endParaRPr lang="de-DE" sz="2400" b="0" strike="noStrike" spc="-1" dirty="0"/>
          </a:p>
        </p:txBody>
      </p: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DA453292-6B0A-39B4-FD6D-38C8825BC58F}"/>
              </a:ext>
            </a:extLst>
          </p:cNvPr>
          <p:cNvGrpSpPr/>
          <p:nvPr/>
        </p:nvGrpSpPr>
        <p:grpSpPr>
          <a:xfrm>
            <a:off x="10519877" y="329183"/>
            <a:ext cx="1066056" cy="2284126"/>
            <a:chOff x="10340622" y="329183"/>
            <a:chExt cx="1245311" cy="2627424"/>
          </a:xfrm>
        </p:grpSpPr>
        <p:pic>
          <p:nvPicPr>
            <p:cNvPr id="5" name="Picture 2" descr="C:\Users\Lea Abi 2014\Documents\Fachschaftsprotokolle\Justizia Fachschaftslogo.jpg">
              <a:extLst>
                <a:ext uri="{FF2B5EF4-FFF2-40B4-BE49-F238E27FC236}">
                  <a16:creationId xmlns:a16="http://schemas.microsoft.com/office/drawing/2014/main" id="{907AD250-FDD6-8ED6-3362-58EF5F0A79D0}"/>
                </a:ext>
              </a:extLst>
            </p:cNvPr>
            <p:cNvPicPr/>
            <p:nvPr/>
          </p:nvPicPr>
          <p:blipFill>
            <a:blip r:embed="rId3"/>
            <a:stretch/>
          </p:blipFill>
          <p:spPr>
            <a:xfrm>
              <a:off x="10340622" y="329183"/>
              <a:ext cx="1245310" cy="1172239"/>
            </a:xfrm>
            <a:prstGeom prst="rect">
              <a:avLst/>
            </a:prstGeom>
          </p:spPr>
        </p:pic>
        <p:pic>
          <p:nvPicPr>
            <p:cNvPr id="6" name="Grafik 5" descr="Ein Bild, das Text, Schrift, Logo, Grafiken enthält.&#10;&#10;Automatisch generierte Beschreibung">
              <a:extLst>
                <a:ext uri="{FF2B5EF4-FFF2-40B4-BE49-F238E27FC236}">
                  <a16:creationId xmlns:a16="http://schemas.microsoft.com/office/drawing/2014/main" id="{61AF3FAA-B338-71A5-1052-C77D1ACFE5B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40623" y="1718994"/>
              <a:ext cx="1245310" cy="1237613"/>
            </a:xfrm>
            <a:prstGeom prst="rect">
              <a:avLst/>
            </a:prstGeom>
            <a:ln w="38100" cap="sq">
              <a:solidFill>
                <a:srgbClr val="000000"/>
              </a:solidFill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</p:pic>
      </p:grp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2" name="Rectangle 191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6" name="CustomShape 1"/>
          <p:cNvSpPr/>
          <p:nvPr/>
        </p:nvSpPr>
        <p:spPr>
          <a:xfrm>
            <a:off x="838080" y="365040"/>
            <a:ext cx="10514520" cy="132444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de-DE" sz="4400" b="1" strike="noStrike" kern="1200" spc="-1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Durchgefallen? </a:t>
            </a:r>
            <a:r>
              <a:rPr lang="de-DE" sz="4400" b="1" strike="noStrike" kern="1200" spc="-1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Remonstration</a:t>
            </a:r>
            <a:r>
              <a:rPr lang="de-DE" sz="4400" b="1" strike="noStrike" kern="1200" spc="-1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? (1)</a:t>
            </a:r>
            <a:r>
              <a:rPr lang="en-US" sz="4400" b="1" strike="noStrike" kern="1200" spc="-1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endParaRPr lang="en-US" sz="4400" b="0" strike="noStrike" kern="1200" spc="-1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94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7" name="CustomShape 2"/>
          <p:cNvSpPr/>
          <p:nvPr/>
        </p:nvSpPr>
        <p:spPr>
          <a:xfrm>
            <a:off x="1007364" y="1956611"/>
            <a:ext cx="10515600" cy="425196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>
            <a:normAutofit/>
          </a:bodyPr>
          <a:lstStyle/>
          <a:p>
            <a:pPr marL="355680" indent="-228600">
              <a:lnSpc>
                <a:spcPct val="90000"/>
              </a:lnSpc>
              <a:spcBef>
                <a:spcPts val="669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de-DE" sz="2400" b="0" strike="noStrike" spc="-1" dirty="0"/>
              <a:t>Mit Quellennachweisen/Literatur belegen</a:t>
            </a:r>
          </a:p>
          <a:p>
            <a:pPr marL="355680" indent="-228600">
              <a:lnSpc>
                <a:spcPct val="90000"/>
              </a:lnSpc>
              <a:spcBef>
                <a:spcPts val="669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de-DE" sz="2400" b="0" strike="noStrike" spc="-1" dirty="0"/>
          </a:p>
          <a:p>
            <a:pPr marL="355680" indent="-228600">
              <a:lnSpc>
                <a:spcPct val="90000"/>
              </a:lnSpc>
              <a:spcBef>
                <a:spcPts val="669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de-DE" sz="2400" b="0" strike="noStrike" spc="-1" dirty="0"/>
              <a:t>Sachlich neutral, nicht wertend!</a:t>
            </a:r>
          </a:p>
          <a:p>
            <a:pPr marL="355680" indent="-228600">
              <a:lnSpc>
                <a:spcPct val="90000"/>
              </a:lnSpc>
              <a:spcBef>
                <a:spcPts val="669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de-DE" sz="2400" b="0" strike="noStrike" spc="-1" dirty="0"/>
          </a:p>
          <a:p>
            <a:pPr marL="355680" indent="-228600">
              <a:lnSpc>
                <a:spcPct val="90000"/>
              </a:lnSpc>
              <a:spcBef>
                <a:spcPts val="669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de-DE" sz="2400" b="0" strike="noStrike" spc="-1" dirty="0"/>
              <a:t>Floskeln vermeiden z. B. „Bitte ich um wohlwollende Prüfung“</a:t>
            </a:r>
          </a:p>
          <a:p>
            <a:pPr marL="355680" indent="-228600">
              <a:lnSpc>
                <a:spcPct val="90000"/>
              </a:lnSpc>
              <a:spcBef>
                <a:spcPts val="669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de-DE" sz="2400" b="0" strike="noStrike" spc="-1" dirty="0"/>
          </a:p>
          <a:p>
            <a:pPr marL="355680" indent="-228600">
              <a:lnSpc>
                <a:spcPct val="90000"/>
              </a:lnSpc>
              <a:spcBef>
                <a:spcPts val="669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de-DE" sz="2400" b="0" strike="noStrike" spc="-1" dirty="0"/>
              <a:t>Keine </a:t>
            </a:r>
            <a:r>
              <a:rPr lang="de-DE" sz="2400" b="0" strike="noStrike" spc="-1" dirty="0" err="1"/>
              <a:t>Remonstration</a:t>
            </a:r>
            <a:r>
              <a:rPr lang="de-DE" sz="2400" b="0" strike="noStrike" spc="-1" dirty="0"/>
              <a:t> bei 4 Punkten </a:t>
            </a:r>
            <a:r>
              <a:rPr lang="de-DE" sz="2400" b="0" strike="noStrike" spc="-1" dirty="0">
                <a:solidFill>
                  <a:srgbClr val="FF0000"/>
                </a:solidFill>
              </a:rPr>
              <a:t>(</a:t>
            </a:r>
            <a:r>
              <a:rPr lang="de-DE" sz="2400" spc="-1" dirty="0">
                <a:solidFill>
                  <a:srgbClr val="FF0000"/>
                </a:solidFill>
              </a:rPr>
              <a:t>Verschlechterung möglich!)</a:t>
            </a:r>
            <a:endParaRPr lang="de-DE" sz="2400" b="0" strike="noStrike" spc="-1" dirty="0">
              <a:solidFill>
                <a:srgbClr val="FF0000"/>
              </a:solidFill>
            </a:endParaRPr>
          </a:p>
        </p:txBody>
      </p: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76AB5CA8-974E-7A7D-4CBA-8178A5DD833E}"/>
              </a:ext>
            </a:extLst>
          </p:cNvPr>
          <p:cNvGrpSpPr/>
          <p:nvPr/>
        </p:nvGrpSpPr>
        <p:grpSpPr>
          <a:xfrm>
            <a:off x="10519877" y="329183"/>
            <a:ext cx="1066056" cy="2284126"/>
            <a:chOff x="10340622" y="329183"/>
            <a:chExt cx="1245311" cy="2627424"/>
          </a:xfrm>
        </p:grpSpPr>
        <p:pic>
          <p:nvPicPr>
            <p:cNvPr id="5" name="Picture 2" descr="C:\Users\Lea Abi 2014\Documents\Fachschaftsprotokolle\Justizia Fachschaftslogo.jpg">
              <a:extLst>
                <a:ext uri="{FF2B5EF4-FFF2-40B4-BE49-F238E27FC236}">
                  <a16:creationId xmlns:a16="http://schemas.microsoft.com/office/drawing/2014/main" id="{4B0C447F-2217-B1A4-7706-697B09882031}"/>
                </a:ext>
              </a:extLst>
            </p:cNvPr>
            <p:cNvPicPr/>
            <p:nvPr/>
          </p:nvPicPr>
          <p:blipFill>
            <a:blip r:embed="rId2"/>
            <a:stretch/>
          </p:blipFill>
          <p:spPr>
            <a:xfrm>
              <a:off x="10340622" y="329183"/>
              <a:ext cx="1245310" cy="1172239"/>
            </a:xfrm>
            <a:prstGeom prst="rect">
              <a:avLst/>
            </a:prstGeom>
          </p:spPr>
        </p:pic>
        <p:pic>
          <p:nvPicPr>
            <p:cNvPr id="6" name="Grafik 5" descr="Ein Bild, das Text, Schrift, Logo, Grafiken enthält.&#10;&#10;Automatisch generierte Beschreibung">
              <a:extLst>
                <a:ext uri="{FF2B5EF4-FFF2-40B4-BE49-F238E27FC236}">
                  <a16:creationId xmlns:a16="http://schemas.microsoft.com/office/drawing/2014/main" id="{C9A519AE-A86D-C25F-82F3-45E7CCB820C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40623" y="1718994"/>
              <a:ext cx="1245310" cy="1237613"/>
            </a:xfrm>
            <a:prstGeom prst="rect">
              <a:avLst/>
            </a:prstGeom>
            <a:ln w="38100" cap="sq">
              <a:solidFill>
                <a:srgbClr val="000000"/>
              </a:solidFill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</p:pic>
      </p:grpSp>
    </p:spTree>
    <p:extLst>
      <p:ext uri="{BB962C8B-B14F-4D97-AF65-F5344CB8AC3E}">
        <p14:creationId xmlns:p14="http://schemas.microsoft.com/office/powerpoint/2010/main" val="44667851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6" name="Rectangle 195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8" name="Oval 197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0" name="CustomShape 1"/>
          <p:cNvSpPr/>
          <p:nvPr/>
        </p:nvSpPr>
        <p:spPr>
          <a:xfrm>
            <a:off x="1171074" y="1396686"/>
            <a:ext cx="3240506" cy="406462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de-DE" sz="4400" b="1" strike="noStrike" kern="1200" spc="-1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Die obersten Gebote</a:t>
            </a:r>
            <a:endParaRPr lang="de-DE" sz="4400" b="0" strike="noStrike" kern="1200" spc="-1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00" name="Arc 199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2" name="Oval 201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1" name="CustomShape 2"/>
          <p:cNvSpPr/>
          <p:nvPr/>
        </p:nvSpPr>
        <p:spPr>
          <a:xfrm>
            <a:off x="5370153" y="1526033"/>
            <a:ext cx="6667172" cy="509313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>
            <a:normAutofit fontScale="92500"/>
          </a:bodyPr>
          <a:lstStyle/>
          <a:p>
            <a:pPr indent="-228600">
              <a:lnSpc>
                <a:spcPct val="90000"/>
              </a:lnSpc>
              <a:spcBef>
                <a:spcPts val="1001"/>
              </a:spcBef>
              <a:buFont typeface="Arial" panose="020B0604020202020204" pitchFamily="34" charset="0"/>
              <a:buChar char="•"/>
            </a:pPr>
            <a:r>
              <a:rPr lang="de-DE" sz="2400" b="0" strike="noStrike" spc="-1" dirty="0"/>
              <a:t>1. </a:t>
            </a:r>
            <a:r>
              <a:rPr lang="de-DE" sz="2400" b="1" strike="noStrike" spc="-1" dirty="0"/>
              <a:t>Verständlichkeit</a:t>
            </a:r>
            <a:endParaRPr lang="de-DE" sz="2400" b="0" strike="noStrike" spc="-1" dirty="0"/>
          </a:p>
          <a:p>
            <a:pPr indent="-228600">
              <a:lnSpc>
                <a:spcPct val="90000"/>
              </a:lnSpc>
              <a:spcBef>
                <a:spcPts val="1001"/>
              </a:spcBef>
              <a:buFont typeface="Arial" panose="020B0604020202020204" pitchFamily="34" charset="0"/>
              <a:buChar char="•"/>
            </a:pPr>
            <a:r>
              <a:rPr lang="de-DE" sz="2400" b="0" strike="noStrike" spc="-1" dirty="0"/>
              <a:t>Konkret: Einfach, klar, prägnant</a:t>
            </a:r>
          </a:p>
          <a:p>
            <a:pPr indent="-228600">
              <a:lnSpc>
                <a:spcPct val="90000"/>
              </a:lnSpc>
              <a:spcBef>
                <a:spcPts val="1001"/>
              </a:spcBef>
              <a:buFont typeface="Arial" panose="020B0604020202020204" pitchFamily="34" charset="0"/>
              <a:buChar char="•"/>
            </a:pPr>
            <a:endParaRPr lang="de-DE" sz="2400" b="0" strike="noStrike" spc="-1" dirty="0"/>
          </a:p>
          <a:p>
            <a:pPr indent="-228600">
              <a:lnSpc>
                <a:spcPct val="90000"/>
              </a:lnSpc>
              <a:spcBef>
                <a:spcPts val="1001"/>
              </a:spcBef>
              <a:buFont typeface="Arial" panose="020B0604020202020204" pitchFamily="34" charset="0"/>
              <a:buChar char="•"/>
            </a:pPr>
            <a:r>
              <a:rPr lang="de-DE" sz="2400" b="0" strike="noStrike" spc="-1" dirty="0"/>
              <a:t>2. </a:t>
            </a:r>
            <a:r>
              <a:rPr lang="de-DE" sz="2400" b="1" strike="noStrike" spc="-1" dirty="0"/>
              <a:t>Der rote Faden</a:t>
            </a:r>
            <a:endParaRPr lang="de-DE" sz="2400" b="0" strike="noStrike" spc="-1" dirty="0"/>
          </a:p>
          <a:p>
            <a:pPr indent="-228600">
              <a:lnSpc>
                <a:spcPct val="90000"/>
              </a:lnSpc>
              <a:spcBef>
                <a:spcPts val="1001"/>
              </a:spcBef>
              <a:buFont typeface="Arial" panose="020B0604020202020204" pitchFamily="34" charset="0"/>
              <a:buChar char="•"/>
            </a:pPr>
            <a:r>
              <a:rPr lang="de-DE" sz="2400" b="0" strike="noStrike" spc="-1" dirty="0"/>
              <a:t>Konkret: logischer Aufbau</a:t>
            </a:r>
          </a:p>
          <a:p>
            <a:pPr indent="-228600">
              <a:lnSpc>
                <a:spcPct val="90000"/>
              </a:lnSpc>
              <a:spcBef>
                <a:spcPts val="1001"/>
              </a:spcBef>
              <a:buFont typeface="Arial" panose="020B0604020202020204" pitchFamily="34" charset="0"/>
              <a:buChar char="•"/>
            </a:pPr>
            <a:endParaRPr lang="de-DE" sz="2400" b="0" strike="noStrike" spc="-1" dirty="0"/>
          </a:p>
          <a:p>
            <a:pPr indent="-228600">
              <a:lnSpc>
                <a:spcPct val="90000"/>
              </a:lnSpc>
              <a:spcBef>
                <a:spcPts val="1001"/>
              </a:spcBef>
              <a:buFont typeface="Arial" panose="020B0604020202020204" pitchFamily="34" charset="0"/>
              <a:buChar char="•"/>
            </a:pPr>
            <a:r>
              <a:rPr lang="de-DE" sz="2400" b="0" strike="noStrike" spc="-1" dirty="0"/>
              <a:t>3. </a:t>
            </a:r>
            <a:r>
              <a:rPr lang="de-DE" sz="2400" b="1" strike="noStrike" spc="-1" dirty="0"/>
              <a:t>Gutachtentechnik</a:t>
            </a:r>
            <a:endParaRPr lang="de-DE" sz="2400" b="0" strike="noStrike" spc="-1" dirty="0"/>
          </a:p>
          <a:p>
            <a:pPr indent="-228600">
              <a:lnSpc>
                <a:spcPct val="90000"/>
              </a:lnSpc>
              <a:spcBef>
                <a:spcPts val="1001"/>
              </a:spcBef>
              <a:buFont typeface="Arial" panose="020B0604020202020204" pitchFamily="34" charset="0"/>
              <a:buChar char="•"/>
            </a:pPr>
            <a:r>
              <a:rPr lang="de-DE" sz="2400" b="0" strike="noStrike" spc="-1" dirty="0"/>
              <a:t>Konkret: problemorientiert, Urteils-/Gutachtenstil </a:t>
            </a:r>
          </a:p>
          <a:p>
            <a:pPr indent="-228600">
              <a:lnSpc>
                <a:spcPct val="90000"/>
              </a:lnSpc>
              <a:spcBef>
                <a:spcPts val="1001"/>
              </a:spcBef>
              <a:buFont typeface="Arial" panose="020B0604020202020204" pitchFamily="34" charset="0"/>
              <a:buChar char="•"/>
            </a:pPr>
            <a:endParaRPr lang="de-DE" sz="2400" b="0" strike="noStrike" spc="-1" dirty="0"/>
          </a:p>
          <a:p>
            <a:pPr indent="-228600">
              <a:lnSpc>
                <a:spcPct val="90000"/>
              </a:lnSpc>
              <a:spcBef>
                <a:spcPts val="1001"/>
              </a:spcBef>
              <a:buFont typeface="Arial" panose="020B0604020202020204" pitchFamily="34" charset="0"/>
              <a:buChar char="•"/>
            </a:pPr>
            <a:r>
              <a:rPr lang="de-DE" sz="2400" b="0" strike="noStrike" spc="-1" dirty="0"/>
              <a:t>4. </a:t>
            </a:r>
            <a:r>
              <a:rPr lang="de-DE" sz="2400" b="1" strike="noStrike" spc="-1" dirty="0"/>
              <a:t>Ruhe bewahren</a:t>
            </a:r>
            <a:endParaRPr lang="de-DE" sz="2400" b="0" strike="noStrike" spc="-1" dirty="0"/>
          </a:p>
          <a:p>
            <a:pPr indent="-228600">
              <a:lnSpc>
                <a:spcPct val="90000"/>
              </a:lnSpc>
              <a:spcBef>
                <a:spcPts val="1001"/>
              </a:spcBef>
              <a:buFont typeface="Arial" panose="020B0604020202020204" pitchFamily="34" charset="0"/>
              <a:buChar char="•"/>
            </a:pPr>
            <a:r>
              <a:rPr lang="de-DE" sz="2400" b="0" strike="noStrike" spc="-1" dirty="0"/>
              <a:t>Konkret: Gebt euch selbst eine Chance; Aller Anfang ist schwer!</a:t>
            </a:r>
          </a:p>
          <a:p>
            <a:pPr indent="-228600">
              <a:lnSpc>
                <a:spcPct val="90000"/>
              </a:lnSpc>
              <a:spcBef>
                <a:spcPts val="1001"/>
              </a:spcBef>
              <a:buFont typeface="Arial" panose="020B0604020202020204" pitchFamily="34" charset="0"/>
              <a:buChar char="•"/>
            </a:pPr>
            <a:endParaRPr lang="en-US" b="0" strike="noStrike" spc="-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0" name="Rectangle 199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2" name="Freeform: Shape 201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4" name="CustomShape 1"/>
          <p:cNvSpPr/>
          <p:nvPr/>
        </p:nvSpPr>
        <p:spPr>
          <a:xfrm>
            <a:off x="686834" y="1153572"/>
            <a:ext cx="3200400" cy="4461163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de-DE" sz="4400" b="1" strike="noStrike" kern="1200" spc="-1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Literatur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de-DE" sz="4400" b="1" strike="noStrike" kern="1200" spc="-1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hinweise</a:t>
            </a:r>
            <a:endParaRPr lang="de-DE" sz="4400" b="0" strike="noStrike" kern="1200" spc="-1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04" name="Arc 203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5" name="CustomShape 2"/>
          <p:cNvSpPr/>
          <p:nvPr/>
        </p:nvSpPr>
        <p:spPr>
          <a:xfrm>
            <a:off x="4447308" y="591344"/>
            <a:ext cx="6906491" cy="5585619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ctr">
            <a:normAutofit/>
          </a:bodyPr>
          <a:lstStyle/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414141"/>
              </a:buClr>
              <a:buSzPct val="81000"/>
              <a:buFont typeface="Arial" panose="020B0604020202020204" pitchFamily="34" charset="0"/>
              <a:buChar char="•"/>
            </a:pPr>
            <a:r>
              <a:rPr lang="en-US" sz="1700" b="1" strike="noStrike" spc="-1" dirty="0" err="1"/>
              <a:t>Putzke</a:t>
            </a:r>
            <a:r>
              <a:rPr lang="en-US" sz="1700" b="1" strike="noStrike" spc="-1" dirty="0"/>
              <a:t>, Holm</a:t>
            </a:r>
            <a:r>
              <a:rPr lang="en-US" sz="1700" b="0" strike="noStrike" spc="-1" dirty="0"/>
              <a:t>: </a:t>
            </a:r>
            <a:r>
              <a:rPr lang="en-US" sz="1700" b="0" strike="noStrike" spc="-1" dirty="0" err="1"/>
              <a:t>Juristische</a:t>
            </a:r>
            <a:r>
              <a:rPr lang="en-US" sz="1700" b="0" strike="noStrike" spc="-1" dirty="0"/>
              <a:t> </a:t>
            </a:r>
            <a:r>
              <a:rPr lang="en-US" sz="1700" b="0" strike="noStrike" spc="-1" dirty="0" err="1"/>
              <a:t>Arbeiten</a:t>
            </a:r>
            <a:r>
              <a:rPr lang="en-US" sz="1700" b="0" strike="noStrike" spc="-1" dirty="0"/>
              <a:t> </a:t>
            </a:r>
            <a:r>
              <a:rPr lang="en-US" sz="1700" b="0" strike="noStrike" spc="-1" dirty="0" err="1"/>
              <a:t>erfolgreich</a:t>
            </a:r>
            <a:r>
              <a:rPr lang="en-US" sz="1700" b="0" strike="noStrike" spc="-1" dirty="0"/>
              <a:t> </a:t>
            </a:r>
            <a:r>
              <a:rPr lang="en-US" sz="1700" b="0" strike="noStrike" spc="-1" dirty="0" err="1"/>
              <a:t>schreiben</a:t>
            </a:r>
            <a:r>
              <a:rPr lang="en-US" sz="1700" b="0" strike="noStrike" spc="-1" dirty="0"/>
              <a:t>, 6. </a:t>
            </a:r>
            <a:r>
              <a:rPr lang="en-US" sz="1700" b="0" strike="noStrike" spc="-1" dirty="0" err="1"/>
              <a:t>Aufl</a:t>
            </a:r>
            <a:r>
              <a:rPr lang="en-US" sz="1700" b="0" strike="noStrike" spc="-1" dirty="0"/>
              <a:t>., München 2018  </a:t>
            </a: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414141"/>
              </a:buClr>
              <a:buSzPct val="81000"/>
              <a:buFont typeface="Arial" panose="020B0604020202020204" pitchFamily="34" charset="0"/>
              <a:buChar char="•"/>
            </a:pPr>
            <a:r>
              <a:rPr lang="en-US" sz="1700" b="1" strike="noStrike" spc="-1" dirty="0"/>
              <a:t>Byrd, Sharon / Lehmann, Matthias</a:t>
            </a:r>
            <a:r>
              <a:rPr lang="en-US" sz="1700" b="0" strike="noStrike" spc="-1" dirty="0"/>
              <a:t>: </a:t>
            </a:r>
            <a:r>
              <a:rPr lang="en-US" sz="1700" b="0" strike="noStrike" spc="-1" dirty="0" err="1"/>
              <a:t>Zitierfibel</a:t>
            </a:r>
            <a:r>
              <a:rPr lang="en-US" sz="1700" b="0" strike="noStrike" spc="-1" dirty="0"/>
              <a:t> für </a:t>
            </a:r>
            <a:r>
              <a:rPr lang="en-US" sz="1700" b="0" strike="noStrike" spc="-1" dirty="0" err="1"/>
              <a:t>Juristen</a:t>
            </a:r>
            <a:r>
              <a:rPr lang="en-US" sz="1700" b="0" strike="noStrike" spc="-1" dirty="0"/>
              <a:t>, 2. </a:t>
            </a:r>
            <a:r>
              <a:rPr lang="en-US" sz="1700" b="0" strike="noStrike" spc="-1" dirty="0" err="1"/>
              <a:t>Aufl</a:t>
            </a:r>
            <a:r>
              <a:rPr lang="en-US" sz="1700" b="0" strike="noStrike" spc="-1" dirty="0"/>
              <a:t>., München 2016</a:t>
            </a: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414141"/>
              </a:buClr>
              <a:buSzPct val="81000"/>
              <a:buFont typeface="Arial" panose="020B0604020202020204" pitchFamily="34" charset="0"/>
              <a:buChar char="•"/>
            </a:pPr>
            <a:r>
              <a:rPr lang="en-US" sz="1700" b="1" strike="noStrike" spc="-1" dirty="0" err="1"/>
              <a:t>Wieduwilt</a:t>
            </a:r>
            <a:r>
              <a:rPr lang="en-US" sz="1700" b="1" strike="noStrike" spc="-1" dirty="0"/>
              <a:t>, Hendrik</a:t>
            </a:r>
            <a:r>
              <a:rPr lang="en-US" sz="1700" b="0" strike="noStrike" spc="-1" dirty="0"/>
              <a:t>: Die </a:t>
            </a:r>
            <a:r>
              <a:rPr lang="en-US" sz="1700" b="0" strike="noStrike" spc="-1" dirty="0" err="1"/>
              <a:t>Sprache</a:t>
            </a:r>
            <a:r>
              <a:rPr lang="en-US" sz="1700" b="0" strike="noStrike" spc="-1" dirty="0"/>
              <a:t> des </a:t>
            </a:r>
            <a:r>
              <a:rPr lang="en-US" sz="1700" b="0" strike="noStrike" spc="-1" dirty="0" err="1"/>
              <a:t>Gutachtens</a:t>
            </a:r>
            <a:r>
              <a:rPr lang="en-US" sz="1700" b="0" strike="noStrike" spc="-1" dirty="0"/>
              <a:t> in: JuS 2010, 288 - 292</a:t>
            </a: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414141"/>
              </a:buClr>
              <a:buSzPct val="81000"/>
              <a:buFont typeface="Arial" panose="020B0604020202020204" pitchFamily="34" charset="0"/>
              <a:buChar char="•"/>
            </a:pPr>
            <a:r>
              <a:rPr lang="en-US" sz="1700" b="1" strike="noStrike" spc="-1" dirty="0"/>
              <a:t>Schimmel, Roland: </a:t>
            </a:r>
            <a:r>
              <a:rPr lang="en-US" sz="1700" b="0" strike="noStrike" spc="-1" dirty="0" err="1"/>
              <a:t>Juristische</a:t>
            </a:r>
            <a:r>
              <a:rPr lang="en-US" sz="1700" b="0" strike="noStrike" spc="-1" dirty="0"/>
              <a:t> </a:t>
            </a:r>
            <a:r>
              <a:rPr lang="en-US" sz="1700" b="0" strike="noStrike" spc="-1" dirty="0" err="1"/>
              <a:t>Klausuren</a:t>
            </a:r>
            <a:r>
              <a:rPr lang="en-US" sz="1700" b="0" strike="noStrike" spc="-1" dirty="0"/>
              <a:t> und </a:t>
            </a:r>
            <a:r>
              <a:rPr lang="en-US" sz="1700" b="0" strike="noStrike" spc="-1" dirty="0" err="1"/>
              <a:t>Hausarbeiten</a:t>
            </a:r>
            <a:r>
              <a:rPr lang="en-US" sz="1700" b="0" strike="noStrike" spc="-1" dirty="0"/>
              <a:t> </a:t>
            </a:r>
            <a:r>
              <a:rPr lang="en-US" sz="1700" b="0" strike="noStrike" spc="-1" dirty="0" err="1"/>
              <a:t>richtig</a:t>
            </a:r>
            <a:r>
              <a:rPr lang="en-US" sz="1700" b="0" strike="noStrike" spc="-1" dirty="0"/>
              <a:t> </a:t>
            </a:r>
            <a:r>
              <a:rPr lang="en-US" sz="1700" b="0" strike="noStrike" spc="-1" dirty="0" err="1"/>
              <a:t>formulieren</a:t>
            </a:r>
            <a:r>
              <a:rPr lang="en-US" sz="1700" b="0" strike="noStrike" spc="-1" dirty="0"/>
              <a:t>, 13. </a:t>
            </a:r>
            <a:r>
              <a:rPr lang="en-US" sz="1700" b="0" strike="noStrike" spc="-1" dirty="0" err="1"/>
              <a:t>Aufl</a:t>
            </a:r>
            <a:r>
              <a:rPr lang="en-US" sz="1700" b="0" strike="noStrike" spc="-1" dirty="0"/>
              <a:t>., München 2018</a:t>
            </a: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414141"/>
              </a:buClr>
              <a:buSzPct val="81000"/>
              <a:buFont typeface="Arial" panose="020B0604020202020204" pitchFamily="34" charset="0"/>
              <a:buChar char="•"/>
            </a:pPr>
            <a:r>
              <a:rPr lang="en-US" sz="1700" b="1" strike="noStrike" spc="-1" dirty="0" err="1"/>
              <a:t>Hausarbeitenleitfaden</a:t>
            </a:r>
            <a:r>
              <a:rPr lang="en-US" sz="1700" b="1" strike="noStrike" spc="-1" dirty="0"/>
              <a:t> von Prof. Thomas: </a:t>
            </a:r>
            <a:r>
              <a:rPr lang="en-US" sz="1700" b="0" u="sng" strike="noStrike" spc="-1" dirty="0">
                <a:uFillTx/>
                <a:hlinkClick r:id="rId2"/>
              </a:rPr>
              <a:t>https://www.jura.uni-tuebingen.de/einrichtungen/cz/veranstaltungen/VA_Fit_fuer_die_HA/hausarbeitsleitfaden2011.pdf</a:t>
            </a:r>
            <a:endParaRPr lang="en-US" sz="1700" b="0" strike="noStrike" spc="-1" dirty="0"/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414141"/>
              </a:buClr>
              <a:buSzPct val="81000"/>
              <a:buFont typeface="Arial" panose="020B0604020202020204" pitchFamily="34" charset="0"/>
              <a:buChar char="•"/>
            </a:pPr>
            <a:r>
              <a:rPr lang="en-US" sz="1700" b="1" strike="noStrike" spc="-1" dirty="0" err="1"/>
              <a:t>Hausarbeitenleitfaden</a:t>
            </a:r>
            <a:r>
              <a:rPr lang="en-US" sz="1700" b="1" strike="noStrike" spc="-1" dirty="0"/>
              <a:t> von Prof. Heinrich: </a:t>
            </a:r>
            <a:r>
              <a:rPr lang="en-US" sz="1700" b="0" u="sng" strike="noStrike" spc="-1" dirty="0">
                <a:uFillTx/>
                <a:hlinkClick r:id="rId3"/>
              </a:rPr>
              <a:t>https://www.jura.uni-tuebingen.de/professoren_und_dozenten/heinrich/materialien/arbeitsblaetter-zur-vorlesung-strafrecht-at-pdf-dateien/42-abfassung-hausarbeiten.pdf</a:t>
            </a:r>
            <a:r>
              <a:rPr lang="en-US" sz="1700" b="0" strike="noStrike" spc="-1" dirty="0"/>
              <a:t> (</a:t>
            </a:r>
            <a:r>
              <a:rPr lang="en-US" sz="1700" b="0" strike="noStrike" spc="-1" dirty="0" err="1"/>
              <a:t>Vorlesung</a:t>
            </a:r>
            <a:r>
              <a:rPr lang="en-US" sz="1700" b="0" strike="noStrike" spc="-1" dirty="0"/>
              <a:t> </a:t>
            </a:r>
            <a:r>
              <a:rPr lang="en-US" sz="1700" b="0" strike="noStrike" spc="-1" dirty="0" err="1"/>
              <a:t>Strafrecht</a:t>
            </a:r>
            <a:r>
              <a:rPr lang="en-US" sz="1700" b="0" strike="noStrike" spc="-1" dirty="0"/>
              <a:t> AT: </a:t>
            </a:r>
            <a:r>
              <a:rPr lang="en-US" sz="1700" b="0" strike="noStrike" spc="-1" dirty="0" err="1"/>
              <a:t>Nummer</a:t>
            </a:r>
            <a:r>
              <a:rPr lang="en-US" sz="1700" b="0" strike="noStrike" spc="-1" dirty="0"/>
              <a:t> 42)</a:t>
            </a: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414141"/>
              </a:buClr>
              <a:buSzPct val="81000"/>
              <a:buFont typeface="Arial" panose="020B0604020202020204" pitchFamily="34" charset="0"/>
              <a:buChar char="•"/>
            </a:pPr>
            <a:r>
              <a:rPr lang="en-US" sz="1700" b="1" strike="noStrike" spc="-1" dirty="0" err="1"/>
              <a:t>Hausarbeiten</a:t>
            </a:r>
            <a:r>
              <a:rPr lang="en-US" sz="1700" b="1" strike="noStrike" spc="-1" dirty="0"/>
              <a:t>- und </a:t>
            </a:r>
            <a:r>
              <a:rPr lang="en-US" sz="1700" b="1" strike="noStrike" spc="-1" dirty="0" err="1"/>
              <a:t>Klausurensammlung</a:t>
            </a:r>
            <a:r>
              <a:rPr lang="en-US" sz="1700" b="1" strike="noStrike" spc="-1" dirty="0"/>
              <a:t> von ULF: </a:t>
            </a:r>
            <a:r>
              <a:rPr lang="en-US" sz="1700" b="0" u="sng" strike="noStrike" spc="-1" dirty="0">
                <a:uFillTx/>
                <a:hlinkClick r:id="rId4"/>
              </a:rPr>
              <a:t>https://www.jura.uni-tuebingen.de/einrichtungen/ulf/downloads/ha_sammlung</a:t>
            </a:r>
            <a:r>
              <a:rPr lang="en-US" sz="1700" b="0" strike="noStrike" spc="-1" dirty="0"/>
              <a:t> (PW: Klausurensammlung04)</a:t>
            </a:r>
          </a:p>
          <a:p>
            <a:pPr indent="-228600">
              <a:lnSpc>
                <a:spcPct val="90000"/>
              </a:lnSpc>
              <a:spcBef>
                <a:spcPts val="1001"/>
              </a:spcBef>
              <a:buFont typeface="Arial" panose="020B0604020202020204" pitchFamily="34" charset="0"/>
              <a:buChar char="•"/>
            </a:pPr>
            <a:endParaRPr lang="en-US" sz="1700" b="0" strike="noStrike" spc="-1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7" name="Rectangle 206">
            <a:extLst>
              <a:ext uri="{FF2B5EF4-FFF2-40B4-BE49-F238E27FC236}">
                <a16:creationId xmlns:a16="http://schemas.microsoft.com/office/drawing/2014/main" id="{53F29798-D584-4792-9B62-3F5F5C36D6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8" name="CustomShape 1"/>
          <p:cNvSpPr/>
          <p:nvPr/>
        </p:nvSpPr>
        <p:spPr>
          <a:xfrm>
            <a:off x="838200" y="184805"/>
            <a:ext cx="10515600" cy="1505883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de-DE" sz="5200" b="1" strike="noStrike" kern="1200" spc="-1" dirty="0">
                <a:solidFill>
                  <a:srgbClr val="FF9300"/>
                </a:solidFill>
                <a:latin typeface="+mj-lt"/>
                <a:ea typeface="+mj-ea"/>
                <a:cs typeface="+mj-cs"/>
              </a:rPr>
              <a:t>Fragen? Fragen!</a:t>
            </a:r>
            <a:endParaRPr lang="de-DE" sz="5200" b="0" strike="noStrike" kern="1200" spc="-1" dirty="0">
              <a:solidFill>
                <a:srgbClr val="FF93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00" name="CustomShape 3"/>
          <p:cNvSpPr/>
          <p:nvPr/>
        </p:nvSpPr>
        <p:spPr>
          <a:xfrm>
            <a:off x="838200" y="2405063"/>
            <a:ext cx="4440238" cy="388937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normAutofit/>
          </a:bodyPr>
          <a:lstStyle/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de-DE" sz="2600" b="1" u="sng" strike="noStrike" spc="-1" dirty="0">
                <a:solidFill>
                  <a:srgbClr val="000000"/>
                </a:solidFill>
                <a:uFillTx/>
                <a:latin typeface="Calibri"/>
                <a:ea typeface="DejaVu Sans"/>
              </a:rPr>
              <a:t>E-Mail:</a:t>
            </a:r>
            <a:endParaRPr lang="de-DE" sz="2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de-DE" sz="2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freiefs@jura.uni-tuebingen.de</a:t>
            </a:r>
            <a:endParaRPr lang="de-DE" sz="2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de-DE" sz="2600" b="1" u="sng" strike="noStrike" spc="-1" dirty="0">
                <a:solidFill>
                  <a:srgbClr val="000000"/>
                </a:solidFill>
                <a:uFillTx/>
                <a:latin typeface="Calibri"/>
                <a:ea typeface="DejaVu Sans"/>
              </a:rPr>
              <a:t>Facebook:</a:t>
            </a:r>
            <a:endParaRPr lang="de-DE" sz="2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de-DE" sz="2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Freie Fachschaft Jura Tübingen</a:t>
            </a:r>
            <a:endParaRPr lang="de-DE" sz="2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de-DE" sz="2600" b="1" u="sng" strike="noStrike" spc="-1" dirty="0">
                <a:solidFill>
                  <a:srgbClr val="000000"/>
                </a:solidFill>
                <a:uFillTx/>
                <a:latin typeface="Calibri"/>
                <a:ea typeface="DejaVu Sans"/>
              </a:rPr>
              <a:t>Sprechstunde:</a:t>
            </a:r>
            <a:r>
              <a:rPr lang="de-DE" sz="2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lang="de-DE" sz="2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de-DE" sz="2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Di, 13 – 14 Uhr, Raum 08 (AP)</a:t>
            </a:r>
            <a:endParaRPr lang="de-DE" sz="2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de-DE" sz="2600" b="1" u="sng" strike="noStrike" spc="-1" dirty="0">
                <a:solidFill>
                  <a:srgbClr val="000000"/>
                </a:solidFill>
                <a:uFillTx/>
                <a:latin typeface="Calibri"/>
                <a:ea typeface="DejaVu Sans"/>
              </a:rPr>
              <a:t>Sitzungen: </a:t>
            </a:r>
            <a:endParaRPr lang="de-DE" sz="2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de-DE" sz="2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Di, 20 Uhr</a:t>
            </a:r>
            <a:r>
              <a:rPr lang="de-DE" sz="2600" spc="-1" dirty="0">
                <a:solidFill>
                  <a:srgbClr val="000000"/>
                </a:solidFill>
                <a:latin typeface="Calibri"/>
                <a:ea typeface="DejaVu Sans"/>
              </a:rPr>
              <a:t>, Raum 02 (AP) </a:t>
            </a:r>
            <a:endParaRPr lang="de-DE" sz="2600" b="0" strike="noStrike" spc="-1" dirty="0">
              <a:latin typeface="Arial"/>
            </a:endParaRPr>
          </a:p>
          <a:p>
            <a:pPr>
              <a:lnSpc>
                <a:spcPct val="100000"/>
              </a:lnSpc>
              <a:spcBef>
                <a:spcPts val="3495"/>
              </a:spcBef>
            </a:pPr>
            <a:endParaRPr lang="de-DE" sz="2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de-DE" sz="2600" b="0" strike="noStrike" spc="-1" dirty="0">
              <a:latin typeface="Arial"/>
            </a:endParaRPr>
          </a:p>
        </p:txBody>
      </p:sp>
      <p:sp>
        <p:nvSpPr>
          <p:cNvPr id="201" name="CustomShape 4"/>
          <p:cNvSpPr/>
          <p:nvPr/>
        </p:nvSpPr>
        <p:spPr>
          <a:xfrm>
            <a:off x="5451475" y="1844675"/>
            <a:ext cx="6000750" cy="60325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normAutofit/>
          </a:bodyPr>
          <a:lstStyle/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de-DE" sz="2800" b="1" strike="noStrike" spc="-1" dirty="0">
                <a:solidFill>
                  <a:schemeClr val="accent6">
                    <a:lumMod val="75000"/>
                  </a:schemeClr>
                </a:solidFill>
                <a:latin typeface="Calibri"/>
                <a:ea typeface="DejaVu Sans"/>
              </a:rPr>
              <a:t>Unabhängige Liste Fachschaft Jura</a:t>
            </a:r>
            <a:endParaRPr lang="de-DE" sz="2800" b="0" strike="noStrike" spc="-1" dirty="0">
              <a:solidFill>
                <a:schemeClr val="accent6">
                  <a:lumMod val="75000"/>
                </a:schemeClr>
              </a:solidFill>
              <a:latin typeface="Arial"/>
            </a:endParaRPr>
          </a:p>
        </p:txBody>
      </p:sp>
      <p:sp>
        <p:nvSpPr>
          <p:cNvPr id="202" name="CustomShape 5"/>
          <p:cNvSpPr/>
          <p:nvPr/>
        </p:nvSpPr>
        <p:spPr>
          <a:xfrm>
            <a:off x="5349875" y="2501900"/>
            <a:ext cx="6000750" cy="379253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noAutofit/>
          </a:bodyPr>
          <a:lstStyle/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de-DE" sz="2600" b="1" u="sng" strike="noStrike" spc="-1" dirty="0">
                <a:solidFill>
                  <a:srgbClr val="000000"/>
                </a:solidFill>
                <a:uFillTx/>
                <a:latin typeface="Calibri"/>
                <a:ea typeface="DejaVu Sans"/>
              </a:rPr>
              <a:t>E-Mail:</a:t>
            </a:r>
            <a:endParaRPr lang="de-DE" sz="2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de-DE" sz="2600" b="0" strike="noStrike" spc="-1" dirty="0" err="1">
                <a:solidFill>
                  <a:srgbClr val="000000"/>
                </a:solidFill>
                <a:latin typeface="Calibri"/>
                <a:ea typeface="DejaVu Sans"/>
              </a:rPr>
              <a:t>ulf@jura.uni-tuebingen.de</a:t>
            </a:r>
            <a:endParaRPr lang="de-DE" sz="2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de-DE" sz="2600" b="1" u="sng" spc="-1" dirty="0">
                <a:solidFill>
                  <a:srgbClr val="000000"/>
                </a:solidFill>
                <a:latin typeface="Calibri"/>
                <a:ea typeface="DejaVu Sans"/>
              </a:rPr>
              <a:t>Instagram</a:t>
            </a:r>
            <a:r>
              <a:rPr lang="de-DE" sz="2600" b="1" u="sng" strike="noStrike" spc="-1" dirty="0">
                <a:solidFill>
                  <a:srgbClr val="000000"/>
                </a:solidFill>
                <a:uFillTx/>
                <a:latin typeface="Calibri"/>
                <a:ea typeface="DejaVu Sans"/>
              </a:rPr>
              <a:t>:</a:t>
            </a:r>
            <a:endParaRPr lang="de-DE" sz="2600" u="sng" spc="-1" dirty="0">
              <a:solidFill>
                <a:srgbClr val="000000"/>
              </a:solidFill>
              <a:uFillTx/>
              <a:latin typeface="Arial"/>
              <a:ea typeface="DejaVu Sans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de-DE" sz="2600" spc="-1">
                <a:solidFill>
                  <a:srgbClr val="000000"/>
                </a:solidFill>
                <a:latin typeface="Arial"/>
              </a:rPr>
              <a:t>@ulf_fsjur</a:t>
            </a:r>
            <a:r>
              <a:rPr lang="de-DE" sz="2600" spc="-1" dirty="0">
                <a:solidFill>
                  <a:srgbClr val="000000"/>
                </a:solidFill>
                <a:latin typeface="Arial"/>
              </a:rPr>
              <a:t>a</a:t>
            </a:r>
            <a:endParaRPr lang="de-DE" sz="2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de-DE" sz="2600" b="1" u="sng" strike="noStrike" spc="-1" dirty="0">
                <a:solidFill>
                  <a:srgbClr val="000000"/>
                </a:solidFill>
                <a:uFillTx/>
                <a:latin typeface="Calibri"/>
                <a:ea typeface="DejaVu Sans"/>
              </a:rPr>
              <a:t>Sprechstunde:</a:t>
            </a:r>
            <a:r>
              <a:rPr lang="de-DE" sz="2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lang="de-DE" sz="2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de-DE" sz="2600" spc="-1" dirty="0">
                <a:solidFill>
                  <a:srgbClr val="000000"/>
                </a:solidFill>
                <a:latin typeface="Calibri"/>
              </a:rPr>
              <a:t>Mi, 13-14 Uhr, Raum 08 (AP)</a:t>
            </a:r>
            <a:endParaRPr lang="de-DE" sz="2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de-DE" sz="2600" b="1" u="sng" strike="noStrike" spc="-1" dirty="0">
                <a:solidFill>
                  <a:srgbClr val="000000"/>
                </a:solidFill>
                <a:uFillTx/>
                <a:latin typeface="Calibri"/>
                <a:ea typeface="DejaVu Sans"/>
              </a:rPr>
              <a:t>Sitzungen : </a:t>
            </a:r>
            <a:endParaRPr lang="de-DE" sz="2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de-DE" sz="2600" spc="-1" dirty="0">
                <a:solidFill>
                  <a:srgbClr val="000000"/>
                </a:solidFill>
                <a:latin typeface="Calibri"/>
                <a:ea typeface="DejaVu Sans"/>
              </a:rPr>
              <a:t>Mi</a:t>
            </a:r>
            <a:r>
              <a:rPr lang="de-DE" sz="2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, 20:00 Uhr, </a:t>
            </a:r>
            <a:r>
              <a:rPr lang="de-DE" sz="2600" spc="-1" dirty="0">
                <a:solidFill>
                  <a:srgbClr val="000000"/>
                </a:solidFill>
                <a:latin typeface="Calibri"/>
                <a:ea typeface="DejaVu Sans"/>
              </a:rPr>
              <a:t>HS 06</a:t>
            </a:r>
            <a:r>
              <a:rPr lang="de-DE" sz="2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(</a:t>
            </a:r>
            <a:r>
              <a:rPr lang="de-DE" sz="2600" spc="-1" dirty="0">
                <a:solidFill>
                  <a:srgbClr val="000000"/>
                </a:solidFill>
                <a:latin typeface="Calibri"/>
                <a:ea typeface="DejaVu Sans"/>
              </a:rPr>
              <a:t>NA</a:t>
            </a:r>
            <a:r>
              <a:rPr lang="de-DE" sz="2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)</a:t>
            </a:r>
            <a:endParaRPr lang="de-DE" sz="2600" b="0" strike="noStrike" spc="-1" dirty="0">
              <a:latin typeface="Arial"/>
            </a:endParaRPr>
          </a:p>
        </p:txBody>
      </p:sp>
      <p:sp>
        <p:nvSpPr>
          <p:cNvPr id="199" name="CustomShape 2"/>
          <p:cNvSpPr/>
          <p:nvPr/>
        </p:nvSpPr>
        <p:spPr>
          <a:xfrm>
            <a:off x="838200" y="1844675"/>
            <a:ext cx="4440238" cy="50641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normAutofit/>
          </a:bodyPr>
          <a:lstStyle/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de-DE" sz="2800" b="1" strike="noStrike" spc="-1" dirty="0">
                <a:solidFill>
                  <a:schemeClr val="accent1">
                    <a:lumMod val="75000"/>
                  </a:schemeClr>
                </a:solidFill>
                <a:latin typeface="Calibri"/>
                <a:ea typeface="DejaVu Sans"/>
              </a:rPr>
              <a:t>Freie Fachschaft Jura</a:t>
            </a:r>
            <a:endParaRPr lang="de-DE" sz="2800" b="0" strike="noStrike" spc="-1" dirty="0">
              <a:solidFill>
                <a:schemeClr val="accent1">
                  <a:lumMod val="75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0" name="Rectangle 129">
            <a:extLst>
              <a:ext uri="{FF2B5EF4-FFF2-40B4-BE49-F238E27FC236}">
                <a16:creationId xmlns:a16="http://schemas.microsoft.com/office/drawing/2014/main" id="{352BEC0E-22F8-46D0-9632-375DB541B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CustomShape 1"/>
          <p:cNvSpPr/>
          <p:nvPr/>
        </p:nvSpPr>
        <p:spPr>
          <a:xfrm>
            <a:off x="3911314" y="833004"/>
            <a:ext cx="5702765" cy="107319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de-DE" sz="5400" b="1" strike="noStrike" spc="-1">
                <a:latin typeface="+mj-lt"/>
                <a:ea typeface="+mj-ea"/>
                <a:cs typeface="+mj-cs"/>
              </a:rPr>
              <a:t>Allgemeines</a:t>
            </a:r>
            <a:endParaRPr lang="de-DE" sz="5400" b="0" strike="noStrike" spc="-1" dirty="0">
              <a:latin typeface="+mj-lt"/>
              <a:ea typeface="+mj-ea"/>
              <a:cs typeface="+mj-cs"/>
            </a:endParaRPr>
          </a:p>
        </p:txBody>
      </p:sp>
      <p:sp>
        <p:nvSpPr>
          <p:cNvPr id="132" name="sketch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8952" y="2395728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CustomShape 2"/>
          <p:cNvSpPr/>
          <p:nvPr/>
        </p:nvSpPr>
        <p:spPr>
          <a:xfrm>
            <a:off x="640080" y="2539030"/>
            <a:ext cx="8735932" cy="3989786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>
            <a:noAutofit/>
          </a:bodyPr>
          <a:lstStyle/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de-DE" sz="2400" b="1" strike="noStrike" spc="-1"/>
              <a:t>Was ist eine Hausarbeit?</a:t>
            </a:r>
            <a:endParaRPr lang="de-DE" sz="2400" b="0" strike="noStrike" spc="-1"/>
          </a:p>
          <a:p>
            <a:pPr marL="457200" indent="-228600">
              <a:lnSpc>
                <a:spcPct val="90000"/>
              </a:lnSpc>
              <a:spcBef>
                <a:spcPts val="499"/>
              </a:spcBef>
              <a:buFont typeface="Arial" panose="020B0604020202020204" pitchFamily="34" charset="0"/>
              <a:buChar char="•"/>
            </a:pPr>
            <a:r>
              <a:rPr lang="de-DE" sz="2400" b="0" strike="noStrike" spc="-1"/>
              <a:t> Ein wissenschaftliches Schriftstück: präzise und sachlich </a:t>
            </a:r>
          </a:p>
          <a:p>
            <a:pPr marL="800100" indent="-228600">
              <a:lnSpc>
                <a:spcPct val="90000"/>
              </a:lnSpc>
              <a:spcBef>
                <a:spcPts val="499"/>
              </a:spcBef>
              <a:buFont typeface="Arial" panose="020B0604020202020204" pitchFamily="34" charset="0"/>
              <a:buChar char="•"/>
            </a:pPr>
            <a:r>
              <a:rPr lang="de-DE" sz="2400" b="0" strike="noStrike" spc="-1"/>
              <a:t>Ein juristisches Gutachten</a:t>
            </a:r>
          </a:p>
          <a:p>
            <a:pPr marL="800100" indent="-228600">
              <a:lnSpc>
                <a:spcPct val="90000"/>
              </a:lnSpc>
              <a:spcBef>
                <a:spcPts val="499"/>
              </a:spcBef>
              <a:buFont typeface="Arial" panose="020B0604020202020204" pitchFamily="34" charset="0"/>
              <a:buChar char="•"/>
            </a:pPr>
            <a:r>
              <a:rPr lang="de-DE" sz="2400" spc="-1"/>
              <a:t>Prüfungsleistung für die Übung für Anfänger</a:t>
            </a:r>
          </a:p>
          <a:p>
            <a:pPr marL="571500">
              <a:lnSpc>
                <a:spcPct val="90000"/>
              </a:lnSpc>
              <a:spcBef>
                <a:spcPts val="499"/>
              </a:spcBef>
            </a:pPr>
            <a:endParaRPr lang="de-DE" sz="2400" b="0" strike="noStrike" spc="-1"/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de-DE" sz="2400" b="1" strike="noStrike" spc="-1"/>
              <a:t>Wie lange dauert das?</a:t>
            </a:r>
            <a:endParaRPr lang="de-DE" sz="2400" b="0" strike="noStrike" spc="-1"/>
          </a:p>
          <a:p>
            <a:pPr marL="685800" lvl="1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de-DE" sz="2400" spc="-1"/>
              <a:t>4-</a:t>
            </a:r>
            <a:r>
              <a:rPr lang="de-DE" sz="2400" b="0" strike="noStrike" spc="-1"/>
              <a:t>5 Wochen: es sind je nach Semester 8-10 Wochen Ferien, daher planen</a:t>
            </a:r>
          </a:p>
          <a:p>
            <a:pPr marL="457200" indent="-228600">
              <a:lnSpc>
                <a:spcPct val="90000"/>
              </a:lnSpc>
              <a:spcBef>
                <a:spcPts val="499"/>
              </a:spcBef>
              <a:buFont typeface="Arial" panose="020B0604020202020204" pitchFamily="34" charset="0"/>
              <a:buChar char="•"/>
            </a:pPr>
            <a:r>
              <a:rPr lang="de-DE" sz="2400" b="0" u="sng" strike="noStrike" spc="-1">
                <a:uFillTx/>
              </a:rPr>
              <a:t>Tipp:</a:t>
            </a:r>
            <a:r>
              <a:rPr lang="de-DE" sz="2400" b="0" strike="noStrike" spc="-1"/>
              <a:t> Erst die Hausarbeit(en), dann der Urlaub!</a:t>
            </a:r>
            <a:endParaRPr lang="de-DE" sz="2400" b="0" strike="noStrike" spc="-1" dirty="0"/>
          </a:p>
        </p:txBody>
      </p:sp>
      <p:pic>
        <p:nvPicPr>
          <p:cNvPr id="124" name="Picture 2" descr="C:\Users\Lea Abi 2014\Documents\Fachschaftsprotokolle\Justizia Fachschaftslogo.jpg"/>
          <p:cNvPicPr/>
          <p:nvPr/>
        </p:nvPicPr>
        <p:blipFill>
          <a:blip r:embed="rId2"/>
          <a:stretch/>
        </p:blipFill>
        <p:spPr>
          <a:xfrm>
            <a:off x="9715500" y="329184"/>
            <a:ext cx="1870432" cy="1699642"/>
          </a:xfrm>
          <a:prstGeom prst="rect">
            <a:avLst/>
          </a:prstGeom>
        </p:spPr>
      </p:pic>
      <p:pic>
        <p:nvPicPr>
          <p:cNvPr id="2" name="Grafik 1">
            <a:extLst>
              <a:ext uri="{FF2B5EF4-FFF2-40B4-BE49-F238E27FC236}">
                <a16:creationId xmlns:a16="http://schemas.microsoft.com/office/drawing/2014/main" id="{39010067-0ADB-6FEF-BDD5-76844FD08E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439" y="377100"/>
            <a:ext cx="1755098" cy="174456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6" name="Rectangle 131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CustomShape 1"/>
          <p:cNvSpPr/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de-DE" sz="5400" b="1" strike="noStrike" kern="1200" spc="-1">
                <a:solidFill>
                  <a:schemeClr val="tx1"/>
                </a:solidFill>
                <a:latin typeface="+mj-lt"/>
                <a:ea typeface="+mj-ea"/>
                <a:cs typeface="+mj-cs"/>
              </a:rPr>
              <a:t>Wo kann ich daran arbeiten?</a:t>
            </a:r>
            <a:endParaRPr lang="de-DE" sz="5400" b="0" strike="noStrike" kern="1200" spc="-1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37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CustomShape 2"/>
          <p:cNvSpPr/>
          <p:nvPr/>
        </p:nvSpPr>
        <p:spPr>
          <a:xfrm>
            <a:off x="838200" y="1929384"/>
            <a:ext cx="10515600" cy="425196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>
            <a:normAutofit/>
          </a:bodyPr>
          <a:lstStyle/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de-DE" sz="2400" b="1" strike="noStrike" spc="-1"/>
              <a:t>Für die Alte Physik: </a:t>
            </a:r>
            <a:r>
              <a:rPr lang="de-DE" sz="2400" b="0" strike="noStrike" spc="-1"/>
              <a:t>Handelsrecht + ausländische Rechtsgebiete </a:t>
            </a: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de-DE" sz="2400" spc="-1"/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de-DE" sz="2400" b="1" spc="-1"/>
              <a:t>Juristisches Seminar</a:t>
            </a:r>
            <a:r>
              <a:rPr lang="de-DE" sz="2400" spc="-1"/>
              <a:t>: alle Rechtsgebiete </a:t>
            </a:r>
          </a:p>
          <a:p>
            <a:pPr marL="108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de-DE" sz="2400" spc="-1"/>
              <a:t>-&gt; Gruppenarbeitsraum: Strafrecht </a:t>
            </a: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de-DE" sz="2400" b="0" strike="noStrike" spc="-1"/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de-DE" sz="2400" spc="-1"/>
              <a:t>UB: Ausleihen von Kommentaren/Lehrbüchern </a:t>
            </a:r>
          </a:p>
          <a:p>
            <a:pPr marL="108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de-DE" sz="2400" spc="-1"/>
              <a:t>-&gt; nicht vorzeitig zu viel ausleihen, was Ihr dann nicht braucht!</a:t>
            </a:r>
          </a:p>
          <a:p>
            <a:pPr marL="108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de-DE" sz="2400" spc="-1"/>
              <a:t>-&gt; sonst haben andere nicht die Chance: kollegial bleiben! </a:t>
            </a:r>
            <a:endParaRPr lang="de-DE" sz="2400" spc="-1" dirty="0"/>
          </a:p>
        </p:txBody>
      </p:sp>
      <p:pic>
        <p:nvPicPr>
          <p:cNvPr id="2" name="Picture 2" descr="C:\Users\Lea Abi 2014\Documents\Fachschaftsprotokolle\Justizia Fachschaftslogo.jpg">
            <a:extLst>
              <a:ext uri="{FF2B5EF4-FFF2-40B4-BE49-F238E27FC236}">
                <a16:creationId xmlns:a16="http://schemas.microsoft.com/office/drawing/2014/main" id="{AAC34A47-76DB-205C-C426-42C9A94B9F58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10710690" y="325279"/>
            <a:ext cx="986758" cy="998171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69974AB5-E460-A94B-B790-F65C666A5E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93252" y="1538687"/>
            <a:ext cx="1004196" cy="980659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52BEC0E-22F8-46D0-9632-375DB541B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3F22575-E7C3-E4C2-6287-555CEF084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329184"/>
            <a:ext cx="9289069" cy="178308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de-DE" sz="5400" b="1"/>
              <a:t>Kann ich online arbeiten? </a:t>
            </a:r>
            <a:endParaRPr lang="de-DE" sz="5400" b="1" dirty="0"/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8952" y="2395728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61E62F-8FD4-4657-C559-5EC135C5A95B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640079" y="2706624"/>
            <a:ext cx="8804171" cy="3483864"/>
          </a:xfrm>
        </p:spPr>
        <p:txBody>
          <a:bodyPr vert="horz" lIns="91440" tIns="45720" rIns="91440" bIns="45720" rtlCol="0">
            <a:normAutofit lnSpcReduction="10000"/>
          </a:bodyPr>
          <a:lstStyle/>
          <a:p>
            <a:pPr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sz="2400">
                <a:latin typeface="+mn-lt"/>
                <a:ea typeface="+mn-ea"/>
                <a:cs typeface="+mn-cs"/>
              </a:rPr>
              <a:t>Beck-Online : juristische Plattform</a:t>
            </a:r>
          </a:p>
          <a:p>
            <a:pPr>
              <a:spcAft>
                <a:spcPts val="600"/>
              </a:spcAft>
            </a:pPr>
            <a:endParaRPr lang="de-DE" sz="2400">
              <a:latin typeface="+mn-lt"/>
              <a:ea typeface="+mn-ea"/>
              <a:cs typeface="+mn-cs"/>
            </a:endParaRPr>
          </a:p>
          <a:p>
            <a:pPr marL="0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sz="2400">
                <a:latin typeface="+mn-lt"/>
                <a:ea typeface="+mn-ea"/>
                <a:cs typeface="+mn-cs"/>
              </a:rPr>
              <a:t>-&gt; Heimzugang aktivieren: Anleitung auf der Website des Computerzentrums der Uni </a:t>
            </a:r>
          </a:p>
          <a:p>
            <a:pPr>
              <a:spcAft>
                <a:spcPts val="600"/>
              </a:spcAft>
            </a:pPr>
            <a:endParaRPr lang="de-DE" sz="2400">
              <a:latin typeface="+mn-lt"/>
              <a:ea typeface="+mn-ea"/>
              <a:cs typeface="+mn-cs"/>
            </a:endParaRPr>
          </a:p>
          <a:p>
            <a:pPr marL="0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sz="2400">
                <a:latin typeface="+mn-lt"/>
                <a:ea typeface="+mn-ea"/>
                <a:cs typeface="+mn-cs"/>
              </a:rPr>
              <a:t>Lehrbücher/Kommentare Online</a:t>
            </a:r>
          </a:p>
          <a:p>
            <a:pPr>
              <a:spcAft>
                <a:spcPts val="600"/>
              </a:spcAft>
            </a:pPr>
            <a:endParaRPr lang="de-DE" sz="2400">
              <a:latin typeface="+mn-lt"/>
              <a:ea typeface="+mn-ea"/>
              <a:cs typeface="+mn-cs"/>
            </a:endParaRPr>
          </a:p>
          <a:p>
            <a:pPr marL="0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sz="2400">
                <a:latin typeface="+mn-lt"/>
                <a:ea typeface="+mn-ea"/>
                <a:cs typeface="+mn-cs"/>
              </a:rPr>
              <a:t>-&gt; Uni-Abo umfasst aber nicht alle Quellen, kann daher Bib nicht vollständig ersetzen </a:t>
            </a:r>
          </a:p>
          <a:p>
            <a:pPr>
              <a:spcAft>
                <a:spcPts val="600"/>
              </a:spcAft>
            </a:pPr>
            <a:endParaRPr lang="en-US" sz="2200" dirty="0">
              <a:latin typeface="+mn-lt"/>
              <a:ea typeface="+mn-ea"/>
              <a:cs typeface="+mn-cs"/>
            </a:endParaRPr>
          </a:p>
        </p:txBody>
      </p:sp>
      <p:grpSp>
        <p:nvGrpSpPr>
          <p:cNvPr id="7" name="Gruppieren 6">
            <a:extLst>
              <a:ext uri="{FF2B5EF4-FFF2-40B4-BE49-F238E27FC236}">
                <a16:creationId xmlns:a16="http://schemas.microsoft.com/office/drawing/2014/main" id="{0B0F549D-5E7F-D5A3-6AD3-98C5F9662FDE}"/>
              </a:ext>
            </a:extLst>
          </p:cNvPr>
          <p:cNvGrpSpPr/>
          <p:nvPr/>
        </p:nvGrpSpPr>
        <p:grpSpPr>
          <a:xfrm>
            <a:off x="10340622" y="329183"/>
            <a:ext cx="1245311" cy="2627424"/>
            <a:chOff x="10340622" y="329183"/>
            <a:chExt cx="1245311" cy="2627424"/>
          </a:xfrm>
        </p:grpSpPr>
        <p:pic>
          <p:nvPicPr>
            <p:cNvPr id="4" name="Picture 2" descr="C:\Users\Lea Abi 2014\Documents\Fachschaftsprotokolle\Justizia Fachschaftslogo.jpg">
              <a:extLst>
                <a:ext uri="{FF2B5EF4-FFF2-40B4-BE49-F238E27FC236}">
                  <a16:creationId xmlns:a16="http://schemas.microsoft.com/office/drawing/2014/main" id="{7E87C7E7-9580-F9D3-2030-9CB768BA0921}"/>
                </a:ext>
              </a:extLst>
            </p:cNvPr>
            <p:cNvPicPr/>
            <p:nvPr/>
          </p:nvPicPr>
          <p:blipFill>
            <a:blip r:embed="rId2"/>
            <a:stretch/>
          </p:blipFill>
          <p:spPr>
            <a:xfrm>
              <a:off x="10340622" y="329183"/>
              <a:ext cx="1245310" cy="1172239"/>
            </a:xfrm>
            <a:prstGeom prst="rect">
              <a:avLst/>
            </a:prstGeom>
          </p:spPr>
        </p:pic>
        <p:pic>
          <p:nvPicPr>
            <p:cNvPr id="6" name="Grafik 5" descr="Ein Bild, das Text, Schrift, Logo, Grafiken enthält.&#10;&#10;Automatisch generierte Beschreibung">
              <a:extLst>
                <a:ext uri="{FF2B5EF4-FFF2-40B4-BE49-F238E27FC236}">
                  <a16:creationId xmlns:a16="http://schemas.microsoft.com/office/drawing/2014/main" id="{50D21C95-FD0A-ACB1-8B0A-8554B94E88B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40623" y="1718994"/>
              <a:ext cx="1245310" cy="1237613"/>
            </a:xfrm>
            <a:prstGeom prst="rect">
              <a:avLst/>
            </a:prstGeom>
            <a:ln w="38100" cap="sq">
              <a:solidFill>
                <a:srgbClr val="000000"/>
              </a:solidFill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</p:pic>
      </p:grpSp>
    </p:spTree>
    <p:extLst>
      <p:ext uri="{BB962C8B-B14F-4D97-AF65-F5344CB8AC3E}">
        <p14:creationId xmlns:p14="http://schemas.microsoft.com/office/powerpoint/2010/main" val="25232918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0" name="Rectangle 139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CustomShape 1"/>
          <p:cNvSpPr/>
          <p:nvPr/>
        </p:nvSpPr>
        <p:spPr>
          <a:xfrm>
            <a:off x="838080" y="365040"/>
            <a:ext cx="10514520" cy="132444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de-DE" sz="5400" b="1" strike="noStrike" kern="1200" spc="-1">
                <a:solidFill>
                  <a:schemeClr val="tx1"/>
                </a:solidFill>
                <a:latin typeface="+mj-lt"/>
                <a:ea typeface="+mj-ea"/>
                <a:cs typeface="+mj-cs"/>
              </a:rPr>
              <a:t>Erste Schritte (1)</a:t>
            </a:r>
            <a:endParaRPr lang="de-DE" sz="5400" b="0" strike="noStrike" kern="1200" spc="-1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42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CustomShape 2"/>
          <p:cNvSpPr/>
          <p:nvPr/>
        </p:nvSpPr>
        <p:spPr>
          <a:xfrm>
            <a:off x="838200" y="1929384"/>
            <a:ext cx="10515600" cy="425196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de-DE" sz="2400" b="1" strike="noStrike" spc="-1"/>
              <a:t>1. Schritt – Erarbeitung des Sachverhalts (alleine)</a:t>
            </a:r>
            <a:endParaRPr lang="de-DE" sz="2400" b="0" strike="noStrike" spc="-1"/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de-DE" sz="2400" b="0" strike="noStrike" spc="-1"/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de-DE" sz="2400" b="0" strike="noStrike" spc="-1"/>
              <a:t>Sachverhalt mehrmals lesen</a:t>
            </a: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de-DE" sz="2400" b="0" strike="noStrike" spc="-1"/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de-DE" sz="2400" b="0" strike="noStrike" spc="-1"/>
              <a:t>Erste Ideen notieren, betreffende §§ lesen</a:t>
            </a: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de-DE" sz="2400" b="0" strike="noStrike" spc="-1"/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de-DE" sz="2400" b="0" strike="noStrike" spc="-1"/>
              <a:t>Dann mithilfe eines Lehrbuchs eine Lösungsskizze erstellen</a:t>
            </a:r>
          </a:p>
          <a:p>
            <a:pPr marL="685800" lvl="1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de-DE" sz="2400" b="0" strike="noStrike" spc="-1"/>
              <a:t>Problemorientiert, Schwerpunkte bilden</a:t>
            </a:r>
          </a:p>
          <a:p>
            <a:pPr marL="229680" lvl="1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</a:pPr>
            <a:r>
              <a:rPr lang="de-DE" sz="2400" b="0" strike="noStrike" spc="-1">
                <a:sym typeface="Wingdings" pitchFamily="2" charset="2"/>
              </a:rPr>
              <a:t>	 Probleme benennen: </a:t>
            </a:r>
            <a:r>
              <a:rPr lang="de-DE" sz="2400" spc="-1">
                <a:sym typeface="Wingdings" pitchFamily="2" charset="2"/>
              </a:rPr>
              <a:t>z. B. Mittäterschaft, Anfechtung etc. </a:t>
            </a:r>
            <a:endParaRPr lang="de-DE" sz="2400" b="0" strike="noStrike" spc="-1" dirty="0"/>
          </a:p>
        </p:txBody>
      </p:sp>
      <p:grpSp>
        <p:nvGrpSpPr>
          <p:cNvPr id="5" name="Gruppieren 4">
            <a:extLst>
              <a:ext uri="{FF2B5EF4-FFF2-40B4-BE49-F238E27FC236}">
                <a16:creationId xmlns:a16="http://schemas.microsoft.com/office/drawing/2014/main" id="{8EB3D287-F504-046A-5B94-C8726CAD28F8}"/>
              </a:ext>
            </a:extLst>
          </p:cNvPr>
          <p:cNvGrpSpPr/>
          <p:nvPr/>
        </p:nvGrpSpPr>
        <p:grpSpPr>
          <a:xfrm>
            <a:off x="10340622" y="329183"/>
            <a:ext cx="1245311" cy="2627424"/>
            <a:chOff x="10340622" y="329183"/>
            <a:chExt cx="1245311" cy="2627424"/>
          </a:xfrm>
        </p:grpSpPr>
        <p:pic>
          <p:nvPicPr>
            <p:cNvPr id="6" name="Picture 2" descr="C:\Users\Lea Abi 2014\Documents\Fachschaftsprotokolle\Justizia Fachschaftslogo.jpg">
              <a:extLst>
                <a:ext uri="{FF2B5EF4-FFF2-40B4-BE49-F238E27FC236}">
                  <a16:creationId xmlns:a16="http://schemas.microsoft.com/office/drawing/2014/main" id="{09681D5B-C208-D9F7-919E-395B72094C65}"/>
                </a:ext>
              </a:extLst>
            </p:cNvPr>
            <p:cNvPicPr/>
            <p:nvPr/>
          </p:nvPicPr>
          <p:blipFill>
            <a:blip r:embed="rId2"/>
            <a:stretch/>
          </p:blipFill>
          <p:spPr>
            <a:xfrm>
              <a:off x="10340622" y="329183"/>
              <a:ext cx="1245310" cy="1172239"/>
            </a:xfrm>
            <a:prstGeom prst="rect">
              <a:avLst/>
            </a:prstGeom>
          </p:spPr>
        </p:pic>
        <p:pic>
          <p:nvPicPr>
            <p:cNvPr id="7" name="Grafik 6" descr="Ein Bild, das Text, Schrift, Logo, Grafiken enthält.&#10;&#10;Automatisch generierte Beschreibung">
              <a:extLst>
                <a:ext uri="{FF2B5EF4-FFF2-40B4-BE49-F238E27FC236}">
                  <a16:creationId xmlns:a16="http://schemas.microsoft.com/office/drawing/2014/main" id="{2B8E2848-3E81-02C3-C382-50A55D797A4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40623" y="1718994"/>
              <a:ext cx="1245310" cy="1237613"/>
            </a:xfrm>
            <a:prstGeom prst="rect">
              <a:avLst/>
            </a:prstGeom>
            <a:ln w="38100" cap="sq">
              <a:solidFill>
                <a:srgbClr val="000000"/>
              </a:solidFill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</p:pic>
      </p:grpSp>
    </p:spTree>
    <p:extLst>
      <p:ext uri="{BB962C8B-B14F-4D97-AF65-F5344CB8AC3E}">
        <p14:creationId xmlns:p14="http://schemas.microsoft.com/office/powerpoint/2010/main" val="5998674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0" name="Rectangle 139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CustomShape 1"/>
          <p:cNvSpPr/>
          <p:nvPr/>
        </p:nvSpPr>
        <p:spPr>
          <a:xfrm>
            <a:off x="838080" y="365040"/>
            <a:ext cx="10514520" cy="132444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de-DE" sz="5400" b="1" strike="noStrike" kern="1200" spc="-1">
                <a:solidFill>
                  <a:schemeClr val="tx1"/>
                </a:solidFill>
                <a:latin typeface="+mj-lt"/>
                <a:ea typeface="+mj-ea"/>
                <a:cs typeface="+mj-cs"/>
              </a:rPr>
              <a:t>Erste Schritte (2)</a:t>
            </a:r>
            <a:endParaRPr lang="de-DE" sz="5400" b="0" strike="noStrike" kern="1200" spc="-1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42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CustomShape 2"/>
          <p:cNvSpPr/>
          <p:nvPr/>
        </p:nvSpPr>
        <p:spPr>
          <a:xfrm>
            <a:off x="838200" y="1929383"/>
            <a:ext cx="9502422" cy="4599433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>
            <a:normAutofit fontScale="92500" lnSpcReduction="10000"/>
          </a:bodyPr>
          <a:lstStyle/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de-DE" sz="2400" b="1" strike="noStrike" spc="-1"/>
              <a:t>2. Schritt - „Fertige“ Lösungsskizze besprechen (Gruppe)</a:t>
            </a: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de-DE" sz="2400" b="1" strike="noStrike" spc="-1"/>
          </a:p>
          <a:p>
            <a:pPr indent="-228600">
              <a:lnSpc>
                <a:spcPct val="90000"/>
              </a:lnSpc>
              <a:spcBef>
                <a:spcPts val="1001"/>
              </a:spcBef>
              <a:buFont typeface="Arial" panose="020B0604020202020204" pitchFamily="34" charset="0"/>
              <a:buChar char="•"/>
            </a:pPr>
            <a:r>
              <a:rPr lang="de-DE" sz="2400" spc="-1"/>
              <a:t>Mit anderen austauschen</a:t>
            </a:r>
            <a:r>
              <a:rPr lang="de-DE" sz="2400" b="0" strike="noStrike" spc="-1"/>
              <a:t>! Man weiß nie alles </a:t>
            </a:r>
            <a:r>
              <a:rPr lang="de-DE" sz="2400" spc="-1"/>
              <a:t>und verrennt sich schnell</a:t>
            </a:r>
          </a:p>
          <a:p>
            <a:pPr indent="-228600">
              <a:lnSpc>
                <a:spcPct val="90000"/>
              </a:lnSpc>
              <a:spcBef>
                <a:spcPts val="1001"/>
              </a:spcBef>
              <a:buFont typeface="Arial" panose="020B0604020202020204" pitchFamily="34" charset="0"/>
              <a:buChar char="•"/>
            </a:pPr>
            <a:endParaRPr lang="de-DE" sz="2400" b="0" strike="noStrike" spc="-1"/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de-DE" sz="2400" b="0" strike="noStrike" spc="-1"/>
              <a:t>Nur Diskussion der Skizze, KEIN „angleichen“</a:t>
            </a: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de-DE" sz="2400" b="0" strike="noStrike" spc="-1"/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de-DE" sz="2400" b="0" strike="noStrike" spc="-1"/>
              <a:t>Auf keinen Fall Abschnitte zusammen schreiben </a:t>
            </a:r>
            <a:r>
              <a:rPr lang="de-DE" sz="2400" b="0" strike="noStrike" spc="-1">
                <a:sym typeface="Wingdings" pitchFamily="2" charset="2"/>
              </a:rPr>
              <a:t></a:t>
            </a:r>
            <a:r>
              <a:rPr lang="de-DE" sz="2400" b="0" strike="noStrike" spc="-1"/>
              <a:t> Plagiatsgefahr!</a:t>
            </a: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de-DE" sz="2400" b="0" u="sng" strike="noStrike" spc="-1">
              <a:uFillTx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de-DE" sz="2400" b="0" u="sng" strike="noStrike" spc="-1">
                <a:uFillTx/>
              </a:rPr>
              <a:t>Wichtig:</a:t>
            </a:r>
            <a:r>
              <a:rPr lang="de-DE" sz="2400" b="0" strike="noStrike" spc="-1"/>
              <a:t> Es gibt mehr als eine mögliche Lösung</a:t>
            </a:r>
          </a:p>
          <a:p>
            <a:pPr indent="-228600">
              <a:lnSpc>
                <a:spcPct val="90000"/>
              </a:lnSpc>
              <a:spcBef>
                <a:spcPts val="1001"/>
              </a:spcBef>
              <a:buFont typeface="Arial" panose="020B0604020202020204" pitchFamily="34" charset="0"/>
              <a:buChar char="•"/>
            </a:pPr>
            <a:endParaRPr lang="de-DE" sz="2400" b="0" strike="noStrike" spc="-1"/>
          </a:p>
          <a:p>
            <a:pPr indent="-228600">
              <a:lnSpc>
                <a:spcPct val="90000"/>
              </a:lnSpc>
              <a:spcBef>
                <a:spcPts val="1001"/>
              </a:spcBef>
              <a:buFont typeface="Arial" panose="020B0604020202020204" pitchFamily="34" charset="0"/>
              <a:buChar char="•"/>
            </a:pPr>
            <a:r>
              <a:rPr lang="de-DE" sz="2400" b="0" strike="noStrike" spc="-1"/>
              <a:t>Wer ein Problem anders bewertet oder einer anderen Meinung folgen möchte, kann/sollte dies tun</a:t>
            </a:r>
            <a:endParaRPr lang="de-DE" sz="2400" b="0" strike="noStrike" spc="-1" dirty="0"/>
          </a:p>
        </p:txBody>
      </p:sp>
      <p:grpSp>
        <p:nvGrpSpPr>
          <p:cNvPr id="5" name="Gruppieren 4">
            <a:extLst>
              <a:ext uri="{FF2B5EF4-FFF2-40B4-BE49-F238E27FC236}">
                <a16:creationId xmlns:a16="http://schemas.microsoft.com/office/drawing/2014/main" id="{208A0ABE-8229-BEAE-9E91-C620964743E3}"/>
              </a:ext>
            </a:extLst>
          </p:cNvPr>
          <p:cNvGrpSpPr/>
          <p:nvPr/>
        </p:nvGrpSpPr>
        <p:grpSpPr>
          <a:xfrm>
            <a:off x="10340622" y="329183"/>
            <a:ext cx="1245311" cy="2627424"/>
            <a:chOff x="10340622" y="329183"/>
            <a:chExt cx="1245311" cy="2627424"/>
          </a:xfrm>
        </p:grpSpPr>
        <p:pic>
          <p:nvPicPr>
            <p:cNvPr id="6" name="Picture 2" descr="C:\Users\Lea Abi 2014\Documents\Fachschaftsprotokolle\Justizia Fachschaftslogo.jpg">
              <a:extLst>
                <a:ext uri="{FF2B5EF4-FFF2-40B4-BE49-F238E27FC236}">
                  <a16:creationId xmlns:a16="http://schemas.microsoft.com/office/drawing/2014/main" id="{43323B16-BA0D-ED24-5FDB-FADE39D59907}"/>
                </a:ext>
              </a:extLst>
            </p:cNvPr>
            <p:cNvPicPr/>
            <p:nvPr/>
          </p:nvPicPr>
          <p:blipFill>
            <a:blip r:embed="rId2"/>
            <a:stretch/>
          </p:blipFill>
          <p:spPr>
            <a:xfrm>
              <a:off x="10340622" y="329183"/>
              <a:ext cx="1245310" cy="1172239"/>
            </a:xfrm>
            <a:prstGeom prst="rect">
              <a:avLst/>
            </a:prstGeom>
          </p:spPr>
        </p:pic>
        <p:pic>
          <p:nvPicPr>
            <p:cNvPr id="7" name="Grafik 6" descr="Ein Bild, das Text, Schrift, Logo, Grafiken enthält.&#10;&#10;Automatisch generierte Beschreibung">
              <a:extLst>
                <a:ext uri="{FF2B5EF4-FFF2-40B4-BE49-F238E27FC236}">
                  <a16:creationId xmlns:a16="http://schemas.microsoft.com/office/drawing/2014/main" id="{7B5983DE-C94E-8339-5DB5-DADCA78EA70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40623" y="1718994"/>
              <a:ext cx="1245310" cy="1237613"/>
            </a:xfrm>
            <a:prstGeom prst="rect">
              <a:avLst/>
            </a:prstGeom>
            <a:ln w="38100" cap="sq">
              <a:solidFill>
                <a:srgbClr val="000000"/>
              </a:solidFill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</p:pic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4" name="Rectangle 143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CustomShape 1"/>
          <p:cNvSpPr/>
          <p:nvPr/>
        </p:nvSpPr>
        <p:spPr>
          <a:xfrm>
            <a:off x="838080" y="365040"/>
            <a:ext cx="10514520" cy="132444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de-DE" sz="5400" b="1" strike="noStrike" kern="1200" spc="-1">
                <a:solidFill>
                  <a:schemeClr val="tx1"/>
                </a:solidFill>
                <a:latin typeface="+mj-lt"/>
                <a:ea typeface="+mj-ea"/>
                <a:cs typeface="+mj-cs"/>
              </a:rPr>
              <a:t>Ausarbeitung (1)</a:t>
            </a:r>
            <a:endParaRPr lang="de-DE" sz="5400" b="0" strike="noStrike" kern="1200" spc="-1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46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CustomShape 2"/>
          <p:cNvSpPr/>
          <p:nvPr/>
        </p:nvSpPr>
        <p:spPr>
          <a:xfrm>
            <a:off x="838200" y="1929384"/>
            <a:ext cx="9888940" cy="425196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</a:pPr>
            <a:r>
              <a:rPr lang="de-DE" sz="2400" b="1" strike="noStrike" spc="-1"/>
              <a:t>Problemorientierung/Schwerpunktsetzung</a:t>
            </a:r>
          </a:p>
          <a:p>
            <a:pPr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</a:pPr>
            <a:endParaRPr lang="de-DE" sz="2400" b="0" strike="noStrike" spc="-1"/>
          </a:p>
          <a:p>
            <a:pPr marL="685800" lvl="1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de-DE" sz="2400" b="0" strike="noStrike" spc="-1"/>
              <a:t>Zu jedem Problem ein Übersichtsblatt</a:t>
            </a:r>
          </a:p>
          <a:p>
            <a:pPr marL="685800" lvl="1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de-DE" sz="2400" b="0" strike="noStrike" spc="-1"/>
          </a:p>
          <a:p>
            <a:pPr marL="229680" lvl="1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</a:pPr>
            <a:r>
              <a:rPr lang="de-DE" sz="2400" b="0" strike="noStrike" spc="-1">
                <a:sym typeface="Wingdings" pitchFamily="2" charset="2"/>
              </a:rPr>
              <a:t> sich deutlich machen warum + wie ist das hier ein Problem?</a:t>
            </a:r>
          </a:p>
          <a:p>
            <a:pPr marL="458280" lvl="1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de-DE" sz="2400" b="0" strike="noStrike" spc="-1"/>
          </a:p>
          <a:p>
            <a:pPr marL="685800" lvl="1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de-DE" sz="2400" b="0" strike="noStrike" spc="-1"/>
              <a:t>Lehrbücher/Kommentare/Dissertationen/Zeitschriften/Festschriften</a:t>
            </a:r>
          </a:p>
          <a:p>
            <a:pPr marL="685800" lvl="1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de-DE" sz="2400" b="0" strike="noStrike" spc="-1"/>
          </a:p>
          <a:p>
            <a:pPr marL="685800" lvl="1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de-DE" sz="2400" b="0" strike="noStrike" spc="-1"/>
              <a:t>Fußnoten von Texten/Lehrbüchern/Kommentaren auswerten</a:t>
            </a:r>
            <a:endParaRPr lang="de-DE" sz="2400" b="0" strike="noStrike" spc="-1" dirty="0"/>
          </a:p>
        </p:txBody>
      </p:sp>
      <p:grpSp>
        <p:nvGrpSpPr>
          <p:cNvPr id="5" name="Gruppieren 4">
            <a:extLst>
              <a:ext uri="{FF2B5EF4-FFF2-40B4-BE49-F238E27FC236}">
                <a16:creationId xmlns:a16="http://schemas.microsoft.com/office/drawing/2014/main" id="{DCBCE622-A5EB-1D26-3C6A-59EA6CCFED48}"/>
              </a:ext>
            </a:extLst>
          </p:cNvPr>
          <p:cNvGrpSpPr/>
          <p:nvPr/>
        </p:nvGrpSpPr>
        <p:grpSpPr>
          <a:xfrm>
            <a:off x="10340622" y="329183"/>
            <a:ext cx="1245311" cy="2627424"/>
            <a:chOff x="10340622" y="329183"/>
            <a:chExt cx="1245311" cy="2627424"/>
          </a:xfrm>
        </p:grpSpPr>
        <p:pic>
          <p:nvPicPr>
            <p:cNvPr id="6" name="Picture 2" descr="C:\Users\Lea Abi 2014\Documents\Fachschaftsprotokolle\Justizia Fachschaftslogo.jpg">
              <a:extLst>
                <a:ext uri="{FF2B5EF4-FFF2-40B4-BE49-F238E27FC236}">
                  <a16:creationId xmlns:a16="http://schemas.microsoft.com/office/drawing/2014/main" id="{9A419A1B-5D66-F4A3-951F-3B52EEF1E83D}"/>
                </a:ext>
              </a:extLst>
            </p:cNvPr>
            <p:cNvPicPr/>
            <p:nvPr/>
          </p:nvPicPr>
          <p:blipFill>
            <a:blip r:embed="rId2"/>
            <a:stretch/>
          </p:blipFill>
          <p:spPr>
            <a:xfrm>
              <a:off x="10340622" y="329183"/>
              <a:ext cx="1245310" cy="1172239"/>
            </a:xfrm>
            <a:prstGeom prst="rect">
              <a:avLst/>
            </a:prstGeom>
          </p:spPr>
        </p:pic>
        <p:pic>
          <p:nvPicPr>
            <p:cNvPr id="7" name="Grafik 6" descr="Ein Bild, das Text, Schrift, Logo, Grafiken enthält.&#10;&#10;Automatisch generierte Beschreibung">
              <a:extLst>
                <a:ext uri="{FF2B5EF4-FFF2-40B4-BE49-F238E27FC236}">
                  <a16:creationId xmlns:a16="http://schemas.microsoft.com/office/drawing/2014/main" id="{D27F143C-AE5C-70A0-AA2E-6E226534C28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40623" y="1718994"/>
              <a:ext cx="1245310" cy="1237613"/>
            </a:xfrm>
            <a:prstGeom prst="rect">
              <a:avLst/>
            </a:prstGeom>
            <a:ln w="38100" cap="sq">
              <a:solidFill>
                <a:srgbClr val="000000"/>
              </a:solidFill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</p:pic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4" name="Rectangle 143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CustomShape 1"/>
          <p:cNvSpPr/>
          <p:nvPr/>
        </p:nvSpPr>
        <p:spPr>
          <a:xfrm>
            <a:off x="838080" y="365040"/>
            <a:ext cx="10514520" cy="132444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de-DE" sz="5400" b="1" strike="noStrike" kern="1200" spc="-1">
                <a:solidFill>
                  <a:schemeClr val="tx1"/>
                </a:solidFill>
                <a:latin typeface="+mj-lt"/>
                <a:ea typeface="+mj-ea"/>
                <a:cs typeface="+mj-cs"/>
              </a:rPr>
              <a:t>Ausarbeitung (2)</a:t>
            </a:r>
            <a:endParaRPr lang="de-DE" sz="5400" b="0" strike="noStrike" kern="1200" spc="-1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46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CustomShape 2"/>
          <p:cNvSpPr/>
          <p:nvPr/>
        </p:nvSpPr>
        <p:spPr>
          <a:xfrm>
            <a:off x="838080" y="1826487"/>
            <a:ext cx="10515600" cy="425196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>
            <a:noAutofit/>
          </a:bodyPr>
          <a:lstStyle/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de-DE" sz="2400" b="1" strike="noStrike" spc="-1"/>
              <a:t>Problemorientierung/Schwerpunktsetzung</a:t>
            </a:r>
            <a:endParaRPr lang="de-DE" sz="2400" spc="-1"/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de-DE" sz="1000" b="0" strike="noStrike" spc="-1"/>
          </a:p>
          <a:p>
            <a:pPr marL="458280" lvl="1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de-DE" sz="2400" spc="-1"/>
              <a:t>An vielen Tagen mehr lesen als schreiben </a:t>
            </a:r>
          </a:p>
          <a:p>
            <a:pPr marL="458280" lvl="1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de-DE" sz="1000" b="0" strike="noStrike" spc="-1"/>
          </a:p>
          <a:p>
            <a:pPr marL="685800" lvl="1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de-DE" sz="2400" b="0" strike="noStrike" spc="-1"/>
              <a:t>Neueste Auflagen verwenden (Ggf. an der Seminaraufsicht fragen)</a:t>
            </a:r>
          </a:p>
          <a:p>
            <a:pPr marL="1143000" lvl="2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de-DE" sz="2400" b="0" strike="noStrike" spc="-1"/>
              <a:t>Ausnahme: Bestimmte Meinung wird nur in Altauflage vertreten</a:t>
            </a:r>
          </a:p>
          <a:p>
            <a:pPr marL="685800" lvl="1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de-DE" sz="1000" b="0" strike="noStrike" spc="-1"/>
          </a:p>
          <a:p>
            <a:pPr marL="685800" lvl="1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de-DE" sz="2400" b="0" strike="noStrike" spc="-1"/>
              <a:t>Regelmäßiger Austausch in der Gruppe</a:t>
            </a:r>
          </a:p>
          <a:p>
            <a:pPr marL="685800" lvl="1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de-DE" sz="1000" b="0" strike="noStrike" spc="-1"/>
          </a:p>
          <a:p>
            <a:pPr marL="685800" lvl="1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de-DE" sz="2400" b="0" strike="noStrike" spc="-1"/>
              <a:t>Fallbücher können beim Aufbau helfen</a:t>
            </a:r>
          </a:p>
          <a:p>
            <a:pPr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de-DE" sz="1000" b="0" strike="noStrike" spc="-1"/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de-DE" sz="2400" b="1" strike="noStrike" spc="-1"/>
              <a:t>Sofort Literaturverzeichnis erstellen und Fußnoten setzen!</a:t>
            </a: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de-DE" sz="1000" b="0" strike="noStrike" spc="-1"/>
          </a:p>
          <a:p>
            <a:pPr marL="685800" lvl="1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de-DE" sz="2400" b="0" u="sng" strike="noStrike" spc="-1">
                <a:uFillTx/>
              </a:rPr>
              <a:t>Achtung:</a:t>
            </a:r>
            <a:r>
              <a:rPr lang="de-DE" sz="2400" b="0" strike="noStrike" spc="-1"/>
              <a:t> Falls Quellen durch das Kürzen wieder wegfallen, dürfen diese auch im Literaturverzeichnis nicht mehr auftauchen!</a:t>
            </a:r>
            <a:endParaRPr lang="de-DE" sz="2400" b="0" strike="noStrike" spc="-1" dirty="0"/>
          </a:p>
        </p:txBody>
      </p:sp>
      <p:grpSp>
        <p:nvGrpSpPr>
          <p:cNvPr id="5" name="Gruppieren 4">
            <a:extLst>
              <a:ext uri="{FF2B5EF4-FFF2-40B4-BE49-F238E27FC236}">
                <a16:creationId xmlns:a16="http://schemas.microsoft.com/office/drawing/2014/main" id="{9AA9CB26-E451-9EC6-A6A3-AE8AD4021B20}"/>
              </a:ext>
            </a:extLst>
          </p:cNvPr>
          <p:cNvGrpSpPr/>
          <p:nvPr/>
        </p:nvGrpSpPr>
        <p:grpSpPr>
          <a:xfrm>
            <a:off x="10340622" y="329183"/>
            <a:ext cx="1245311" cy="2627424"/>
            <a:chOff x="10340622" y="329183"/>
            <a:chExt cx="1245311" cy="2627424"/>
          </a:xfrm>
        </p:grpSpPr>
        <p:pic>
          <p:nvPicPr>
            <p:cNvPr id="6" name="Picture 2" descr="C:\Users\Lea Abi 2014\Documents\Fachschaftsprotokolle\Justizia Fachschaftslogo.jpg">
              <a:extLst>
                <a:ext uri="{FF2B5EF4-FFF2-40B4-BE49-F238E27FC236}">
                  <a16:creationId xmlns:a16="http://schemas.microsoft.com/office/drawing/2014/main" id="{1B64F757-64EF-F3ED-895D-5DE16D0A69FC}"/>
                </a:ext>
              </a:extLst>
            </p:cNvPr>
            <p:cNvPicPr/>
            <p:nvPr/>
          </p:nvPicPr>
          <p:blipFill>
            <a:blip r:embed="rId2"/>
            <a:stretch/>
          </p:blipFill>
          <p:spPr>
            <a:xfrm>
              <a:off x="10340622" y="329183"/>
              <a:ext cx="1245310" cy="1172239"/>
            </a:xfrm>
            <a:prstGeom prst="rect">
              <a:avLst/>
            </a:prstGeom>
          </p:spPr>
        </p:pic>
        <p:pic>
          <p:nvPicPr>
            <p:cNvPr id="7" name="Grafik 6" descr="Ein Bild, das Text, Schrift, Logo, Grafiken enthält.&#10;&#10;Automatisch generierte Beschreibung">
              <a:extLst>
                <a:ext uri="{FF2B5EF4-FFF2-40B4-BE49-F238E27FC236}">
                  <a16:creationId xmlns:a16="http://schemas.microsoft.com/office/drawing/2014/main" id="{B41E8D75-485F-0C76-2992-2C603D4EB03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40623" y="1718994"/>
              <a:ext cx="1245310" cy="1237613"/>
            </a:xfrm>
            <a:prstGeom prst="rect">
              <a:avLst/>
            </a:prstGeom>
            <a:ln w="38100" cap="sq">
              <a:solidFill>
                <a:srgbClr val="000000"/>
              </a:solidFill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</p:pic>
      </p:grpSp>
    </p:spTree>
    <p:extLst>
      <p:ext uri="{BB962C8B-B14F-4D97-AF65-F5344CB8AC3E}">
        <p14:creationId xmlns:p14="http://schemas.microsoft.com/office/powerpoint/2010/main" val="3973933525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1540</Words>
  <Application>Microsoft Office PowerPoint</Application>
  <PresentationFormat>Breitbild</PresentationFormat>
  <Paragraphs>312</Paragraphs>
  <Slides>28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3</vt:i4>
      </vt:variant>
      <vt:variant>
        <vt:lpstr>Folientitel</vt:lpstr>
      </vt:variant>
      <vt:variant>
        <vt:i4>28</vt:i4>
      </vt:variant>
    </vt:vector>
  </HeadingPairs>
  <TitlesOfParts>
    <vt:vector size="36" baseType="lpstr">
      <vt:lpstr>Arial</vt:lpstr>
      <vt:lpstr>Calibri</vt:lpstr>
      <vt:lpstr>Symbol</vt:lpstr>
      <vt:lpstr>Times New Roman</vt:lpstr>
      <vt:lpstr>Wingdings</vt:lpstr>
      <vt:lpstr>Office Theme</vt:lpstr>
      <vt:lpstr>Office Theme</vt:lpstr>
      <vt:lpstr>Office Theme</vt:lpstr>
      <vt:lpstr>PowerPoint-Präsentation</vt:lpstr>
      <vt:lpstr>PowerPoint-Präsentation</vt:lpstr>
      <vt:lpstr>PowerPoint-Präsentation</vt:lpstr>
      <vt:lpstr>PowerPoint-Präsentation</vt:lpstr>
      <vt:lpstr>Kann ich online arbeiten? </vt:lpstr>
      <vt:lpstr>PowerPoint-Präsentation</vt:lpstr>
      <vt:lpstr>PowerPoint-Präsentation</vt:lpstr>
      <vt:lpstr>PowerPoint-Präsentation</vt:lpstr>
      <vt:lpstr>PowerPoint-Präsentation</vt:lpstr>
      <vt:lpstr>Wie fange ich an zu schreiben? </vt:lpstr>
      <vt:lpstr>Wie ziterie ich? (1)</vt:lpstr>
      <vt:lpstr>Wie zitiere ich? (2)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Beispiel: Meinungsstreit 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Hausarbeitentutorium</dc:title>
  <dc:subject/>
  <dc:creator>Jonathan Kamzelak</dc:creator>
  <dc:description/>
  <cp:lastModifiedBy>Tamara Huber</cp:lastModifiedBy>
  <cp:revision>84</cp:revision>
  <dcterms:created xsi:type="dcterms:W3CDTF">2018-01-23T14:41:38Z</dcterms:created>
  <dcterms:modified xsi:type="dcterms:W3CDTF">2024-01-25T07:58:54Z</dcterms:modified>
  <dc:language>de-DE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Breitbild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19</vt:i4>
  </property>
</Properties>
</file>