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8" r:id="rId5"/>
  </p:sldIdLst>
  <p:sldSz cx="21383625" cy="30275213"/>
  <p:notesSz cx="6858000" cy="9144000"/>
  <p:defaultTextStyle>
    <a:defPPr>
      <a:defRPr lang="en-US"/>
    </a:defPPr>
    <a:lvl1pPr marL="0" algn="l" defTabSz="2951683" rtl="0" eaLnBrk="1" latinLnBrk="0" hangingPunct="1">
      <a:defRPr sz="5810" kern="1200">
        <a:solidFill>
          <a:schemeClr val="tx1"/>
        </a:solidFill>
        <a:latin typeface="+mn-lt"/>
        <a:ea typeface="+mn-ea"/>
        <a:cs typeface="+mn-cs"/>
      </a:defRPr>
    </a:lvl1pPr>
    <a:lvl2pPr marL="1475842" algn="l" defTabSz="2951683" rtl="0" eaLnBrk="1" latinLnBrk="0" hangingPunct="1">
      <a:defRPr sz="5810" kern="1200">
        <a:solidFill>
          <a:schemeClr val="tx1"/>
        </a:solidFill>
        <a:latin typeface="+mn-lt"/>
        <a:ea typeface="+mn-ea"/>
        <a:cs typeface="+mn-cs"/>
      </a:defRPr>
    </a:lvl2pPr>
    <a:lvl3pPr marL="2951683" algn="l" defTabSz="2951683" rtl="0" eaLnBrk="1" latinLnBrk="0" hangingPunct="1">
      <a:defRPr sz="5810" kern="1200">
        <a:solidFill>
          <a:schemeClr val="tx1"/>
        </a:solidFill>
        <a:latin typeface="+mn-lt"/>
        <a:ea typeface="+mn-ea"/>
        <a:cs typeface="+mn-cs"/>
      </a:defRPr>
    </a:lvl3pPr>
    <a:lvl4pPr marL="4427525" algn="l" defTabSz="2951683" rtl="0" eaLnBrk="1" latinLnBrk="0" hangingPunct="1">
      <a:defRPr sz="5810" kern="1200">
        <a:solidFill>
          <a:schemeClr val="tx1"/>
        </a:solidFill>
        <a:latin typeface="+mn-lt"/>
        <a:ea typeface="+mn-ea"/>
        <a:cs typeface="+mn-cs"/>
      </a:defRPr>
    </a:lvl4pPr>
    <a:lvl5pPr marL="5903366" algn="l" defTabSz="2951683" rtl="0" eaLnBrk="1" latinLnBrk="0" hangingPunct="1">
      <a:defRPr sz="5810" kern="1200">
        <a:solidFill>
          <a:schemeClr val="tx1"/>
        </a:solidFill>
        <a:latin typeface="+mn-lt"/>
        <a:ea typeface="+mn-ea"/>
        <a:cs typeface="+mn-cs"/>
      </a:defRPr>
    </a:lvl5pPr>
    <a:lvl6pPr marL="7379208" algn="l" defTabSz="2951683" rtl="0" eaLnBrk="1" latinLnBrk="0" hangingPunct="1">
      <a:defRPr sz="5810" kern="1200">
        <a:solidFill>
          <a:schemeClr val="tx1"/>
        </a:solidFill>
        <a:latin typeface="+mn-lt"/>
        <a:ea typeface="+mn-ea"/>
        <a:cs typeface="+mn-cs"/>
      </a:defRPr>
    </a:lvl6pPr>
    <a:lvl7pPr marL="8855050" algn="l" defTabSz="2951683" rtl="0" eaLnBrk="1" latinLnBrk="0" hangingPunct="1">
      <a:defRPr sz="5810" kern="1200">
        <a:solidFill>
          <a:schemeClr val="tx1"/>
        </a:solidFill>
        <a:latin typeface="+mn-lt"/>
        <a:ea typeface="+mn-ea"/>
        <a:cs typeface="+mn-cs"/>
      </a:defRPr>
    </a:lvl7pPr>
    <a:lvl8pPr marL="10330891" algn="l" defTabSz="2951683" rtl="0" eaLnBrk="1" latinLnBrk="0" hangingPunct="1">
      <a:defRPr sz="5810" kern="1200">
        <a:solidFill>
          <a:schemeClr val="tx1"/>
        </a:solidFill>
        <a:latin typeface="+mn-lt"/>
        <a:ea typeface="+mn-ea"/>
        <a:cs typeface="+mn-cs"/>
      </a:defRPr>
    </a:lvl8pPr>
    <a:lvl9pPr marL="11806733" algn="l" defTabSz="2951683" rtl="0" eaLnBrk="1" latinLnBrk="0" hangingPunct="1">
      <a:defRPr sz="5810" kern="1200">
        <a:solidFill>
          <a:schemeClr val="tx1"/>
        </a:solidFill>
        <a:latin typeface="+mn-lt"/>
        <a:ea typeface="+mn-ea"/>
        <a:cs typeface="+mn-cs"/>
      </a:defRPr>
    </a:lvl9pPr>
  </p:defaultTextStyle>
  <p:extLst>
    <p:ext uri="{EFAFB233-063F-42B5-8137-9DF3F51BA10A}">
      <p15:sldGuideLst xmlns:p15="http://schemas.microsoft.com/office/powerpoint/2012/main">
        <p15:guide id="1" pos="13377" userDrawn="1">
          <p15:clr>
            <a:srgbClr val="A4A3A4"/>
          </p15:clr>
        </p15:guide>
        <p15:guide id="2" orient="horz"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1E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44" autoAdjust="0"/>
    <p:restoredTop sz="94694"/>
  </p:normalViewPr>
  <p:slideViewPr>
    <p:cSldViewPr>
      <p:cViewPr>
        <p:scale>
          <a:sx n="55" d="100"/>
          <a:sy n="55" d="100"/>
        </p:scale>
        <p:origin x="1272" y="144"/>
      </p:cViewPr>
      <p:guideLst>
        <p:guide pos="13377"/>
        <p:guide orient="horz" pos="9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E861C-486B-4E18-A0E9-A790238A915C}" type="datetimeFigureOut">
              <a:rPr lang="en-US" smtClean="0"/>
              <a:t>4/15/26</a:t>
            </a:fld>
            <a:endParaRPr lang="en-US"/>
          </a:p>
        </p:txBody>
      </p:sp>
      <p:sp>
        <p:nvSpPr>
          <p:cNvPr id="4" name="Slide Image Placeholder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811066-0135-4CAA-8AD4-89A97190AC00}" type="slidenum">
              <a:rPr lang="en-US" smtClean="0"/>
              <a:t>‹Nr.›</a:t>
            </a:fld>
            <a:endParaRPr lang="en-US"/>
          </a:p>
        </p:txBody>
      </p:sp>
    </p:spTree>
  </p:cSld>
  <p:clrMap bg1="lt1" tx1="dk1" bg2="lt2" tx2="dk2" accent1="accent1" accent2="accent2" accent3="accent3" accent4="accent4" accent5="accent5" accent6="accent6" hlink="hlink" folHlink="folHlink"/>
  <p:notesStyle>
    <a:lvl1pPr marL="0" algn="l" defTabSz="2951683" rtl="0" eaLnBrk="1" latinLnBrk="0" hangingPunct="1">
      <a:defRPr sz="3874" kern="1200">
        <a:solidFill>
          <a:schemeClr val="tx1"/>
        </a:solidFill>
        <a:latin typeface="+mn-lt"/>
        <a:ea typeface="+mn-ea"/>
        <a:cs typeface="+mn-cs"/>
      </a:defRPr>
    </a:lvl1pPr>
    <a:lvl2pPr marL="1475842" algn="l" defTabSz="2951683" rtl="0" eaLnBrk="1" latinLnBrk="0" hangingPunct="1">
      <a:defRPr sz="3874" kern="1200">
        <a:solidFill>
          <a:schemeClr val="tx1"/>
        </a:solidFill>
        <a:latin typeface="+mn-lt"/>
        <a:ea typeface="+mn-ea"/>
        <a:cs typeface="+mn-cs"/>
      </a:defRPr>
    </a:lvl2pPr>
    <a:lvl3pPr marL="2951683" algn="l" defTabSz="2951683" rtl="0" eaLnBrk="1" latinLnBrk="0" hangingPunct="1">
      <a:defRPr sz="3874" kern="1200">
        <a:solidFill>
          <a:schemeClr val="tx1"/>
        </a:solidFill>
        <a:latin typeface="+mn-lt"/>
        <a:ea typeface="+mn-ea"/>
        <a:cs typeface="+mn-cs"/>
      </a:defRPr>
    </a:lvl3pPr>
    <a:lvl4pPr marL="4427525" algn="l" defTabSz="2951683" rtl="0" eaLnBrk="1" latinLnBrk="0" hangingPunct="1">
      <a:defRPr sz="3874" kern="1200">
        <a:solidFill>
          <a:schemeClr val="tx1"/>
        </a:solidFill>
        <a:latin typeface="+mn-lt"/>
        <a:ea typeface="+mn-ea"/>
        <a:cs typeface="+mn-cs"/>
      </a:defRPr>
    </a:lvl4pPr>
    <a:lvl5pPr marL="5903366" algn="l" defTabSz="2951683" rtl="0" eaLnBrk="1" latinLnBrk="0" hangingPunct="1">
      <a:defRPr sz="3874" kern="1200">
        <a:solidFill>
          <a:schemeClr val="tx1"/>
        </a:solidFill>
        <a:latin typeface="+mn-lt"/>
        <a:ea typeface="+mn-ea"/>
        <a:cs typeface="+mn-cs"/>
      </a:defRPr>
    </a:lvl5pPr>
    <a:lvl6pPr marL="7379208" algn="l" defTabSz="2951683" rtl="0" eaLnBrk="1" latinLnBrk="0" hangingPunct="1">
      <a:defRPr sz="3874" kern="1200">
        <a:solidFill>
          <a:schemeClr val="tx1"/>
        </a:solidFill>
        <a:latin typeface="+mn-lt"/>
        <a:ea typeface="+mn-ea"/>
        <a:cs typeface="+mn-cs"/>
      </a:defRPr>
    </a:lvl6pPr>
    <a:lvl7pPr marL="8855050" algn="l" defTabSz="2951683" rtl="0" eaLnBrk="1" latinLnBrk="0" hangingPunct="1">
      <a:defRPr sz="3874" kern="1200">
        <a:solidFill>
          <a:schemeClr val="tx1"/>
        </a:solidFill>
        <a:latin typeface="+mn-lt"/>
        <a:ea typeface="+mn-ea"/>
        <a:cs typeface="+mn-cs"/>
      </a:defRPr>
    </a:lvl7pPr>
    <a:lvl8pPr marL="10330891" algn="l" defTabSz="2951683" rtl="0" eaLnBrk="1" latinLnBrk="0" hangingPunct="1">
      <a:defRPr sz="3874" kern="1200">
        <a:solidFill>
          <a:schemeClr val="tx1"/>
        </a:solidFill>
        <a:latin typeface="+mn-lt"/>
        <a:ea typeface="+mn-ea"/>
        <a:cs typeface="+mn-cs"/>
      </a:defRPr>
    </a:lvl8pPr>
    <a:lvl9pPr marL="11806733" algn="l" defTabSz="2951683" rtl="0" eaLnBrk="1" latinLnBrk="0" hangingPunct="1">
      <a:defRPr sz="38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685800"/>
            <a:ext cx="24225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159267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9404941"/>
            <a:ext cx="18176081" cy="6489549"/>
          </a:xfrm>
        </p:spPr>
        <p:txBody>
          <a:bodyPr/>
          <a:lstStyle/>
          <a:p>
            <a:r>
              <a:rPr lang="en-US"/>
              <a:t>Click to edit Master title style</a:t>
            </a:r>
          </a:p>
        </p:txBody>
      </p:sp>
      <p:sp>
        <p:nvSpPr>
          <p:cNvPr id="3" name="Subtitle 2"/>
          <p:cNvSpPr>
            <a:spLocks noGrp="1"/>
          </p:cNvSpPr>
          <p:nvPr>
            <p:ph type="subTitle" idx="1"/>
          </p:nvPr>
        </p:nvSpPr>
        <p:spPr>
          <a:xfrm>
            <a:off x="3207544" y="17155955"/>
            <a:ext cx="14968537" cy="7736999"/>
          </a:xfrm>
        </p:spPr>
        <p:txBody>
          <a:bodyPr/>
          <a:lstStyle>
            <a:lvl1pPr marL="0" indent="0" algn="ctr">
              <a:buNone/>
              <a:defRPr>
                <a:solidFill>
                  <a:schemeClr val="tx1">
                    <a:tint val="75000"/>
                  </a:schemeClr>
                </a:solidFill>
              </a:defRPr>
            </a:lvl1pPr>
            <a:lvl2pPr marL="566376" indent="0" algn="ctr">
              <a:buNone/>
              <a:defRPr>
                <a:solidFill>
                  <a:schemeClr val="tx1">
                    <a:tint val="75000"/>
                  </a:schemeClr>
                </a:solidFill>
              </a:defRPr>
            </a:lvl2pPr>
            <a:lvl3pPr marL="1132753" indent="0" algn="ctr">
              <a:buNone/>
              <a:defRPr>
                <a:solidFill>
                  <a:schemeClr val="tx1">
                    <a:tint val="75000"/>
                  </a:schemeClr>
                </a:solidFill>
              </a:defRPr>
            </a:lvl3pPr>
            <a:lvl4pPr marL="1699130" indent="0" algn="ctr">
              <a:buNone/>
              <a:defRPr>
                <a:solidFill>
                  <a:schemeClr val="tx1">
                    <a:tint val="75000"/>
                  </a:schemeClr>
                </a:solidFill>
              </a:defRPr>
            </a:lvl4pPr>
            <a:lvl5pPr marL="2265506" indent="0" algn="ctr">
              <a:buNone/>
              <a:defRPr>
                <a:solidFill>
                  <a:schemeClr val="tx1">
                    <a:tint val="75000"/>
                  </a:schemeClr>
                </a:solidFill>
              </a:defRPr>
            </a:lvl5pPr>
            <a:lvl6pPr marL="2831882" indent="0" algn="ctr">
              <a:buNone/>
              <a:defRPr>
                <a:solidFill>
                  <a:schemeClr val="tx1">
                    <a:tint val="75000"/>
                  </a:schemeClr>
                </a:solidFill>
              </a:defRPr>
            </a:lvl6pPr>
            <a:lvl7pPr marL="3398259" indent="0" algn="ctr">
              <a:buNone/>
              <a:defRPr>
                <a:solidFill>
                  <a:schemeClr val="tx1">
                    <a:tint val="75000"/>
                  </a:schemeClr>
                </a:solidFill>
              </a:defRPr>
            </a:lvl7pPr>
            <a:lvl8pPr marL="3964636" indent="0" algn="ctr">
              <a:buNone/>
              <a:defRPr>
                <a:solidFill>
                  <a:schemeClr val="tx1">
                    <a:tint val="75000"/>
                  </a:schemeClr>
                </a:solidFill>
              </a:defRPr>
            </a:lvl8pPr>
            <a:lvl9pPr marL="453101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4/15/26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128" y="1212414"/>
            <a:ext cx="4811316" cy="25832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9182" y="1212414"/>
            <a:ext cx="14077553" cy="25832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59" y="19454629"/>
            <a:ext cx="18176081" cy="6012994"/>
          </a:xfrm>
        </p:spPr>
        <p:txBody>
          <a:bodyPr anchor="t"/>
          <a:lstStyle>
            <a:lvl1pPr algn="l">
              <a:defRPr sz="4955" b="1" cap="all"/>
            </a:lvl1pPr>
          </a:lstStyle>
          <a:p>
            <a:r>
              <a:rPr lang="en-US"/>
              <a:t>Click to edit Master title style</a:t>
            </a:r>
          </a:p>
        </p:txBody>
      </p:sp>
      <p:sp>
        <p:nvSpPr>
          <p:cNvPr id="3" name="Text Placeholder 2"/>
          <p:cNvSpPr>
            <a:spLocks noGrp="1"/>
          </p:cNvSpPr>
          <p:nvPr>
            <p:ph type="body" idx="1"/>
          </p:nvPr>
        </p:nvSpPr>
        <p:spPr>
          <a:xfrm>
            <a:off x="1689159" y="12831930"/>
            <a:ext cx="18176081" cy="6622701"/>
          </a:xfrm>
        </p:spPr>
        <p:txBody>
          <a:bodyPr anchor="b"/>
          <a:lstStyle>
            <a:lvl1pPr marL="0" indent="0">
              <a:buNone/>
              <a:defRPr sz="2478">
                <a:solidFill>
                  <a:schemeClr val="tx1">
                    <a:tint val="75000"/>
                  </a:schemeClr>
                </a:solidFill>
              </a:defRPr>
            </a:lvl1pPr>
            <a:lvl2pPr marL="566376" indent="0">
              <a:buNone/>
              <a:defRPr sz="2230">
                <a:solidFill>
                  <a:schemeClr val="tx1">
                    <a:tint val="75000"/>
                  </a:schemeClr>
                </a:solidFill>
              </a:defRPr>
            </a:lvl2pPr>
            <a:lvl3pPr marL="1132753" indent="0">
              <a:buNone/>
              <a:defRPr sz="1982">
                <a:solidFill>
                  <a:schemeClr val="tx1">
                    <a:tint val="75000"/>
                  </a:schemeClr>
                </a:solidFill>
              </a:defRPr>
            </a:lvl3pPr>
            <a:lvl4pPr marL="1699130" indent="0">
              <a:buNone/>
              <a:defRPr sz="1734">
                <a:solidFill>
                  <a:schemeClr val="tx1">
                    <a:tint val="75000"/>
                  </a:schemeClr>
                </a:solidFill>
              </a:defRPr>
            </a:lvl4pPr>
            <a:lvl5pPr marL="2265506" indent="0">
              <a:buNone/>
              <a:defRPr sz="1734">
                <a:solidFill>
                  <a:schemeClr val="tx1">
                    <a:tint val="75000"/>
                  </a:schemeClr>
                </a:solidFill>
              </a:defRPr>
            </a:lvl5pPr>
            <a:lvl6pPr marL="2831882" indent="0">
              <a:buNone/>
              <a:defRPr sz="1734">
                <a:solidFill>
                  <a:schemeClr val="tx1">
                    <a:tint val="75000"/>
                  </a:schemeClr>
                </a:solidFill>
              </a:defRPr>
            </a:lvl6pPr>
            <a:lvl7pPr marL="3398259" indent="0">
              <a:buNone/>
              <a:defRPr sz="1734">
                <a:solidFill>
                  <a:schemeClr val="tx1">
                    <a:tint val="75000"/>
                  </a:schemeClr>
                </a:solidFill>
              </a:defRPr>
            </a:lvl7pPr>
            <a:lvl8pPr marL="3964636" indent="0">
              <a:buNone/>
              <a:defRPr sz="1734">
                <a:solidFill>
                  <a:schemeClr val="tx1">
                    <a:tint val="75000"/>
                  </a:schemeClr>
                </a:solidFill>
              </a:defRPr>
            </a:lvl8pPr>
            <a:lvl9pPr marL="4531012" indent="0">
              <a:buNone/>
              <a:defRPr sz="17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4/15/26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182"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70009"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4/15/26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69181" y="6776885"/>
            <a:ext cx="9448148"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4" name="Content Placeholder 3"/>
          <p:cNvSpPr>
            <a:spLocks noGrp="1"/>
          </p:cNvSpPr>
          <p:nvPr>
            <p:ph sz="half" idx="2"/>
          </p:nvPr>
        </p:nvSpPr>
        <p:spPr>
          <a:xfrm>
            <a:off x="1069181" y="9601169"/>
            <a:ext cx="9448148"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62586" y="6776885"/>
            <a:ext cx="9451860"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6" name="Content Placeholder 5"/>
          <p:cNvSpPr>
            <a:spLocks noGrp="1"/>
          </p:cNvSpPr>
          <p:nvPr>
            <p:ph sz="quarter" idx="4"/>
          </p:nvPr>
        </p:nvSpPr>
        <p:spPr>
          <a:xfrm>
            <a:off x="10862586" y="9601169"/>
            <a:ext cx="9451860"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4/15/26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4/15/26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4/15/26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183" y="1205402"/>
            <a:ext cx="7035066" cy="5129966"/>
          </a:xfrm>
        </p:spPr>
        <p:txBody>
          <a:bodyPr anchor="b"/>
          <a:lstStyle>
            <a:lvl1pPr algn="l">
              <a:defRPr sz="2478" b="1"/>
            </a:lvl1pPr>
          </a:lstStyle>
          <a:p>
            <a:r>
              <a:rPr lang="en-US"/>
              <a:t>Click to edit Master title style</a:t>
            </a:r>
          </a:p>
        </p:txBody>
      </p:sp>
      <p:sp>
        <p:nvSpPr>
          <p:cNvPr id="3" name="Content Placeholder 2"/>
          <p:cNvSpPr>
            <a:spLocks noGrp="1"/>
          </p:cNvSpPr>
          <p:nvPr>
            <p:ph idx="1"/>
          </p:nvPr>
        </p:nvSpPr>
        <p:spPr>
          <a:xfrm>
            <a:off x="8360404" y="1205405"/>
            <a:ext cx="11954040" cy="25839055"/>
          </a:xfrm>
        </p:spPr>
        <p:txBody>
          <a:bodyPr/>
          <a:lstStyle>
            <a:lvl1pPr>
              <a:defRPr sz="3964"/>
            </a:lvl1pPr>
            <a:lvl2pPr>
              <a:defRPr sz="3469"/>
            </a:lvl2pPr>
            <a:lvl3pPr>
              <a:defRPr sz="2973"/>
            </a:lvl3pPr>
            <a:lvl4pPr>
              <a:defRPr sz="2478"/>
            </a:lvl4pPr>
            <a:lvl5pPr>
              <a:defRPr sz="2478"/>
            </a:lvl5pPr>
            <a:lvl6pPr>
              <a:defRPr sz="2478"/>
            </a:lvl6pPr>
            <a:lvl7pPr>
              <a:defRPr sz="2478"/>
            </a:lvl7pPr>
            <a:lvl8pPr>
              <a:defRPr sz="2478"/>
            </a:lvl8pPr>
            <a:lvl9pPr>
              <a:defRPr sz="24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69183" y="6335373"/>
            <a:ext cx="7035066" cy="20709089"/>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4/15/26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340" y="21192650"/>
            <a:ext cx="12830175" cy="2501911"/>
          </a:xfrm>
        </p:spPr>
        <p:txBody>
          <a:bodyPr anchor="b"/>
          <a:lstStyle>
            <a:lvl1pPr algn="l">
              <a:defRPr sz="2478" b="1"/>
            </a:lvl1pPr>
          </a:lstStyle>
          <a:p>
            <a:r>
              <a:rPr lang="en-US"/>
              <a:t>Click to edit Master title style</a:t>
            </a:r>
          </a:p>
        </p:txBody>
      </p:sp>
      <p:sp>
        <p:nvSpPr>
          <p:cNvPr id="3" name="Picture Placeholder 2"/>
          <p:cNvSpPr>
            <a:spLocks noGrp="1"/>
          </p:cNvSpPr>
          <p:nvPr>
            <p:ph type="pic" idx="1"/>
          </p:nvPr>
        </p:nvSpPr>
        <p:spPr>
          <a:xfrm>
            <a:off x="4191340" y="2705146"/>
            <a:ext cx="12830175" cy="18165128"/>
          </a:xfrm>
        </p:spPr>
        <p:txBody>
          <a:bodyPr/>
          <a:lstStyle>
            <a:lvl1pPr marL="0" indent="0">
              <a:buNone/>
              <a:defRPr sz="3964"/>
            </a:lvl1pPr>
            <a:lvl2pPr marL="566376" indent="0">
              <a:buNone/>
              <a:defRPr sz="3469"/>
            </a:lvl2pPr>
            <a:lvl3pPr marL="1132753" indent="0">
              <a:buNone/>
              <a:defRPr sz="2973"/>
            </a:lvl3pPr>
            <a:lvl4pPr marL="1699130" indent="0">
              <a:buNone/>
              <a:defRPr sz="2478"/>
            </a:lvl4pPr>
            <a:lvl5pPr marL="2265506" indent="0">
              <a:buNone/>
              <a:defRPr sz="2478"/>
            </a:lvl5pPr>
            <a:lvl6pPr marL="2831882" indent="0">
              <a:buNone/>
              <a:defRPr sz="2478"/>
            </a:lvl6pPr>
            <a:lvl7pPr marL="3398259" indent="0">
              <a:buNone/>
              <a:defRPr sz="2478"/>
            </a:lvl7pPr>
            <a:lvl8pPr marL="3964636" indent="0">
              <a:buNone/>
              <a:defRPr sz="2478"/>
            </a:lvl8pPr>
            <a:lvl9pPr marL="4531012" indent="0">
              <a:buNone/>
              <a:defRPr sz="2478"/>
            </a:lvl9pPr>
          </a:lstStyle>
          <a:p>
            <a:endParaRPr lang="en-US"/>
          </a:p>
        </p:txBody>
      </p:sp>
      <p:sp>
        <p:nvSpPr>
          <p:cNvPr id="4" name="Text Placeholder 3"/>
          <p:cNvSpPr>
            <a:spLocks noGrp="1"/>
          </p:cNvSpPr>
          <p:nvPr>
            <p:ph type="body" sz="half" idx="2"/>
          </p:nvPr>
        </p:nvSpPr>
        <p:spPr>
          <a:xfrm>
            <a:off x="4191340" y="23694562"/>
            <a:ext cx="12830175" cy="3553131"/>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4/15/26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181" y="1212411"/>
            <a:ext cx="19245263" cy="504587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181" y="7064220"/>
            <a:ext cx="19245263" cy="199802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9182" y="28060639"/>
            <a:ext cx="4989512" cy="1611875"/>
          </a:xfrm>
          <a:prstGeom prst="rect">
            <a:avLst/>
          </a:prstGeom>
        </p:spPr>
        <p:txBody>
          <a:bodyPr vert="horz" lIns="91440" tIns="45720" rIns="91440" bIns="45720" rtlCol="0" anchor="ctr"/>
          <a:lstStyle>
            <a:lvl1pPr algn="l">
              <a:defRPr sz="1487">
                <a:solidFill>
                  <a:schemeClr val="tx1">
                    <a:tint val="75000"/>
                  </a:schemeClr>
                </a:solidFill>
              </a:defRPr>
            </a:lvl1pPr>
          </a:lstStyle>
          <a:p>
            <a:fld id="{8102BAB4-8B8D-41DD-85C7-81A0CA962007}" type="datetimeFigureOut">
              <a:rPr lang="en-US" smtClean="0"/>
              <a:t>4/15/26</a:t>
            </a:fld>
            <a:endParaRPr lang="en-US"/>
          </a:p>
        </p:txBody>
      </p:sp>
      <p:sp>
        <p:nvSpPr>
          <p:cNvPr id="5" name="Footer Placeholder 4"/>
          <p:cNvSpPr>
            <a:spLocks noGrp="1"/>
          </p:cNvSpPr>
          <p:nvPr>
            <p:ph type="ftr" sz="quarter" idx="3"/>
          </p:nvPr>
        </p:nvSpPr>
        <p:spPr>
          <a:xfrm>
            <a:off x="7306072" y="28060639"/>
            <a:ext cx="6771481" cy="1611875"/>
          </a:xfrm>
          <a:prstGeom prst="rect">
            <a:avLst/>
          </a:prstGeom>
        </p:spPr>
        <p:txBody>
          <a:bodyPr vert="horz" lIns="91440" tIns="45720" rIns="91440" bIns="45720" rtlCol="0" anchor="ctr"/>
          <a:lstStyle>
            <a:lvl1pPr algn="ctr">
              <a:defRPr sz="148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4931" y="28060639"/>
            <a:ext cx="4989512" cy="1611875"/>
          </a:xfrm>
          <a:prstGeom prst="rect">
            <a:avLst/>
          </a:prstGeom>
        </p:spPr>
        <p:txBody>
          <a:bodyPr vert="horz" lIns="91440" tIns="45720" rIns="91440" bIns="45720" rtlCol="0" anchor="ctr"/>
          <a:lstStyle>
            <a:lvl1pPr algn="r">
              <a:defRPr sz="1487">
                <a:solidFill>
                  <a:schemeClr val="tx1">
                    <a:tint val="75000"/>
                  </a:schemeClr>
                </a:solidFill>
              </a:defRPr>
            </a:lvl1pPr>
          </a:lstStyle>
          <a:p>
            <a:fld id="{B044824F-EBE0-443F-8A8F-F64816AF04DC}"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32753" rtl="0" eaLnBrk="1" latinLnBrk="0" hangingPunct="1">
        <a:spcBef>
          <a:spcPct val="0"/>
        </a:spcBef>
        <a:buNone/>
        <a:defRPr sz="5451" kern="1200">
          <a:solidFill>
            <a:schemeClr val="tx1"/>
          </a:solidFill>
          <a:latin typeface="+mj-lt"/>
          <a:ea typeface="+mj-ea"/>
          <a:cs typeface="+mj-cs"/>
        </a:defRPr>
      </a:lvl1pPr>
    </p:titleStyle>
    <p:bodyStyle>
      <a:lvl1pPr marL="424782" indent="-424782" algn="l" defTabSz="1132753" rtl="0" eaLnBrk="1" latinLnBrk="0" hangingPunct="1">
        <a:spcBef>
          <a:spcPct val="20000"/>
        </a:spcBef>
        <a:buFont typeface="Arial" pitchFamily="34" charset="0"/>
        <a:buChar char="•"/>
        <a:defRPr sz="3964" kern="1200">
          <a:solidFill>
            <a:schemeClr val="tx1"/>
          </a:solidFill>
          <a:latin typeface="+mn-lt"/>
          <a:ea typeface="+mn-ea"/>
          <a:cs typeface="+mn-cs"/>
        </a:defRPr>
      </a:lvl1pPr>
      <a:lvl2pPr marL="920362" indent="-353986" algn="l" defTabSz="1132753" rtl="0" eaLnBrk="1" latinLnBrk="0" hangingPunct="1">
        <a:spcBef>
          <a:spcPct val="20000"/>
        </a:spcBef>
        <a:buFont typeface="Arial" pitchFamily="34" charset="0"/>
        <a:buChar char="–"/>
        <a:defRPr sz="3469" kern="1200">
          <a:solidFill>
            <a:schemeClr val="tx1"/>
          </a:solidFill>
          <a:latin typeface="+mn-lt"/>
          <a:ea typeface="+mn-ea"/>
          <a:cs typeface="+mn-cs"/>
        </a:defRPr>
      </a:lvl2pPr>
      <a:lvl3pPr marL="1415942" indent="-283188" algn="l" defTabSz="1132753" rtl="0" eaLnBrk="1" latinLnBrk="0" hangingPunct="1">
        <a:spcBef>
          <a:spcPct val="20000"/>
        </a:spcBef>
        <a:buFont typeface="Arial" pitchFamily="34" charset="0"/>
        <a:buChar char="•"/>
        <a:defRPr sz="2973" kern="1200">
          <a:solidFill>
            <a:schemeClr val="tx1"/>
          </a:solidFill>
          <a:latin typeface="+mn-lt"/>
          <a:ea typeface="+mn-ea"/>
          <a:cs typeface="+mn-cs"/>
        </a:defRPr>
      </a:lvl3pPr>
      <a:lvl4pPr marL="1982318"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4pPr>
      <a:lvl5pPr marL="254869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5pPr>
      <a:lvl6pPr marL="311507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6pPr>
      <a:lvl7pPr marL="3681447"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7pPr>
      <a:lvl8pPr marL="424782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8pPr>
      <a:lvl9pPr marL="481420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9pPr>
    </p:bodyStyle>
    <p:otherStyle>
      <a:defPPr>
        <a:defRPr lang="en-US"/>
      </a:defPPr>
      <a:lvl1pPr marL="0" algn="l" defTabSz="1132753" rtl="0" eaLnBrk="1" latinLnBrk="0" hangingPunct="1">
        <a:defRPr sz="2230" kern="1200">
          <a:solidFill>
            <a:schemeClr val="tx1"/>
          </a:solidFill>
          <a:latin typeface="+mn-lt"/>
          <a:ea typeface="+mn-ea"/>
          <a:cs typeface="+mn-cs"/>
        </a:defRPr>
      </a:lvl1pPr>
      <a:lvl2pPr marL="566376" algn="l" defTabSz="1132753" rtl="0" eaLnBrk="1" latinLnBrk="0" hangingPunct="1">
        <a:defRPr sz="2230" kern="1200">
          <a:solidFill>
            <a:schemeClr val="tx1"/>
          </a:solidFill>
          <a:latin typeface="+mn-lt"/>
          <a:ea typeface="+mn-ea"/>
          <a:cs typeface="+mn-cs"/>
        </a:defRPr>
      </a:lvl2pPr>
      <a:lvl3pPr marL="1132753" algn="l" defTabSz="1132753" rtl="0" eaLnBrk="1" latinLnBrk="0" hangingPunct="1">
        <a:defRPr sz="2230" kern="1200">
          <a:solidFill>
            <a:schemeClr val="tx1"/>
          </a:solidFill>
          <a:latin typeface="+mn-lt"/>
          <a:ea typeface="+mn-ea"/>
          <a:cs typeface="+mn-cs"/>
        </a:defRPr>
      </a:lvl3pPr>
      <a:lvl4pPr marL="1699130" algn="l" defTabSz="1132753" rtl="0" eaLnBrk="1" latinLnBrk="0" hangingPunct="1">
        <a:defRPr sz="2230" kern="1200">
          <a:solidFill>
            <a:schemeClr val="tx1"/>
          </a:solidFill>
          <a:latin typeface="+mn-lt"/>
          <a:ea typeface="+mn-ea"/>
          <a:cs typeface="+mn-cs"/>
        </a:defRPr>
      </a:lvl4pPr>
      <a:lvl5pPr marL="2265506" algn="l" defTabSz="1132753" rtl="0" eaLnBrk="1" latinLnBrk="0" hangingPunct="1">
        <a:defRPr sz="2230" kern="1200">
          <a:solidFill>
            <a:schemeClr val="tx1"/>
          </a:solidFill>
          <a:latin typeface="+mn-lt"/>
          <a:ea typeface="+mn-ea"/>
          <a:cs typeface="+mn-cs"/>
        </a:defRPr>
      </a:lvl5pPr>
      <a:lvl6pPr marL="2831882" algn="l" defTabSz="1132753" rtl="0" eaLnBrk="1" latinLnBrk="0" hangingPunct="1">
        <a:defRPr sz="2230" kern="1200">
          <a:solidFill>
            <a:schemeClr val="tx1"/>
          </a:solidFill>
          <a:latin typeface="+mn-lt"/>
          <a:ea typeface="+mn-ea"/>
          <a:cs typeface="+mn-cs"/>
        </a:defRPr>
      </a:lvl6pPr>
      <a:lvl7pPr marL="3398259" algn="l" defTabSz="1132753" rtl="0" eaLnBrk="1" latinLnBrk="0" hangingPunct="1">
        <a:defRPr sz="2230" kern="1200">
          <a:solidFill>
            <a:schemeClr val="tx1"/>
          </a:solidFill>
          <a:latin typeface="+mn-lt"/>
          <a:ea typeface="+mn-ea"/>
          <a:cs typeface="+mn-cs"/>
        </a:defRPr>
      </a:lvl7pPr>
      <a:lvl8pPr marL="3964636" algn="l" defTabSz="1132753" rtl="0" eaLnBrk="1" latinLnBrk="0" hangingPunct="1">
        <a:defRPr sz="2230" kern="1200">
          <a:solidFill>
            <a:schemeClr val="tx1"/>
          </a:solidFill>
          <a:latin typeface="+mn-lt"/>
          <a:ea typeface="+mn-ea"/>
          <a:cs typeface="+mn-cs"/>
        </a:defRPr>
      </a:lvl8pPr>
      <a:lvl9pPr marL="4531012" algn="l" defTabSz="1132753" rtl="0" eaLnBrk="1" latinLnBrk="0" hangingPunct="1">
        <a:defRPr sz="22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96782" y="202406"/>
            <a:ext cx="20990061" cy="29870400"/>
          </a:xfrm>
          <a:prstGeom prst="rect">
            <a:avLst/>
          </a:prstGeom>
          <a:noFill/>
          <a:ln w="101600">
            <a:solidFill>
              <a:srgbClr val="A51E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 name="Snip Diagonal Corner Rectangle 4"/>
          <p:cNvSpPr/>
          <p:nvPr/>
        </p:nvSpPr>
        <p:spPr>
          <a:xfrm>
            <a:off x="499962" y="645171"/>
            <a:ext cx="20398034" cy="2275254"/>
          </a:xfrm>
          <a:prstGeom prst="snip2Diag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2" name="TextBox 51"/>
          <p:cNvSpPr txBox="1"/>
          <p:nvPr/>
        </p:nvSpPr>
        <p:spPr>
          <a:xfrm>
            <a:off x="742646" y="973740"/>
            <a:ext cx="13484183" cy="1077218"/>
          </a:xfrm>
          <a:prstGeom prst="rect">
            <a:avLst/>
          </a:prstGeom>
          <a:noFill/>
        </p:spPr>
        <p:txBody>
          <a:bodyPr wrap="square" lIns="91440" tIns="45720" rIns="91440" bIns="45720" rtlCol="0" anchor="t">
            <a:spAutoFit/>
          </a:bodyPr>
          <a:lstStyle/>
          <a:p>
            <a:r>
              <a:rPr lang="en-US" sz="3200" b="1" dirty="0" err="1">
                <a:ln w="3175">
                  <a:noFill/>
                </a:ln>
                <a:solidFill>
                  <a:srgbClr val="A51E37"/>
                </a:solidFill>
                <a:latin typeface="Arial"/>
                <a:ea typeface="Bangla MN" charset="0"/>
                <a:cs typeface="Arial"/>
              </a:rPr>
              <a:t>Publizieren</a:t>
            </a:r>
            <a:r>
              <a:rPr lang="en-US" sz="3200" b="1" dirty="0">
                <a:ln w="3175">
                  <a:noFill/>
                </a:ln>
                <a:solidFill>
                  <a:srgbClr val="A51E37"/>
                </a:solidFill>
                <a:latin typeface="Arial"/>
                <a:ea typeface="Bangla MN" charset="0"/>
                <a:cs typeface="Arial"/>
              </a:rPr>
              <a:t> in der </a:t>
            </a:r>
            <a:r>
              <a:rPr lang="en-US" sz="3200" b="1" dirty="0" err="1">
                <a:ln w="3175">
                  <a:noFill/>
                </a:ln>
                <a:solidFill>
                  <a:srgbClr val="A51E37"/>
                </a:solidFill>
                <a:latin typeface="Arial"/>
                <a:ea typeface="Bangla MN" charset="0"/>
                <a:cs typeface="Arial"/>
              </a:rPr>
              <a:t>Rechtswissenschaft</a:t>
            </a:r>
            <a:r>
              <a:rPr lang="en-US" sz="3200" b="1" dirty="0">
                <a:ln w="3175">
                  <a:noFill/>
                </a:ln>
                <a:solidFill>
                  <a:srgbClr val="A51E37"/>
                </a:solidFill>
                <a:latin typeface="Arial"/>
                <a:ea typeface="Bangla MN" charset="0"/>
                <a:cs typeface="Arial"/>
              </a:rPr>
              <a:t> – Forschung </a:t>
            </a:r>
            <a:r>
              <a:rPr lang="en-US" sz="3200" b="1" dirty="0" err="1">
                <a:ln w="3175">
                  <a:noFill/>
                </a:ln>
                <a:solidFill>
                  <a:srgbClr val="A51E37"/>
                </a:solidFill>
                <a:latin typeface="Arial"/>
                <a:ea typeface="Bangla MN" charset="0"/>
                <a:cs typeface="Arial"/>
              </a:rPr>
              <a:t>als</a:t>
            </a:r>
            <a:r>
              <a:rPr lang="en-US" sz="3200" b="1" dirty="0">
                <a:ln w="3175">
                  <a:noFill/>
                </a:ln>
                <a:solidFill>
                  <a:srgbClr val="A51E37"/>
                </a:solidFill>
                <a:latin typeface="Arial"/>
                <a:ea typeface="Bangla MN" charset="0"/>
                <a:cs typeface="Arial"/>
              </a:rPr>
              <a:t> </a:t>
            </a:r>
            <a:r>
              <a:rPr lang="en-US" sz="3200" b="1" dirty="0" err="1">
                <a:ln w="3175">
                  <a:noFill/>
                </a:ln>
                <a:solidFill>
                  <a:srgbClr val="A51E37"/>
                </a:solidFill>
                <a:latin typeface="Arial"/>
                <a:ea typeface="Bangla MN" charset="0"/>
                <a:cs typeface="Arial"/>
              </a:rPr>
              <a:t>Lernmethode</a:t>
            </a:r>
            <a:r>
              <a:rPr lang="en-US" sz="3200" b="1" dirty="0">
                <a:ln w="3175">
                  <a:noFill/>
                </a:ln>
                <a:solidFill>
                  <a:srgbClr val="A51E37"/>
                </a:solidFill>
                <a:latin typeface="Arial"/>
                <a:ea typeface="Bangla MN" charset="0"/>
                <a:cs typeface="Arial"/>
              </a:rPr>
              <a:t>  </a:t>
            </a:r>
          </a:p>
          <a:p>
            <a:endParaRPr lang="en-US" sz="3200" b="1" dirty="0">
              <a:ln w="3175">
                <a:noFill/>
              </a:ln>
              <a:solidFill>
                <a:srgbClr val="A51E37"/>
              </a:solidFill>
              <a:latin typeface="Arial"/>
              <a:ea typeface="Bangla MN" charset="0"/>
              <a:cs typeface="Arial"/>
            </a:endParaRPr>
          </a:p>
        </p:txBody>
      </p:sp>
      <p:sp>
        <p:nvSpPr>
          <p:cNvPr id="115" name="TextBox 114"/>
          <p:cNvSpPr txBox="1"/>
          <p:nvPr/>
        </p:nvSpPr>
        <p:spPr>
          <a:xfrm>
            <a:off x="743642" y="1626740"/>
            <a:ext cx="8677848" cy="338554"/>
          </a:xfrm>
          <a:prstGeom prst="rect">
            <a:avLst/>
          </a:prstGeom>
          <a:noFill/>
        </p:spPr>
        <p:txBody>
          <a:bodyPr wrap="square" lIns="91440" tIns="45720" rIns="91440" bIns="45720" rtlCol="0" anchor="t">
            <a:spAutoFit/>
          </a:bodyPr>
          <a:lstStyle/>
          <a:p>
            <a:r>
              <a:rPr lang="en-US" sz="2400" b="1" baseline="30000" dirty="0">
                <a:latin typeface="Arial"/>
                <a:ea typeface="Bangla MN" charset="0"/>
                <a:cs typeface="Arial"/>
              </a:rPr>
              <a:t>Jun.-Prof. Dr. Jennifer Grafe</a:t>
            </a:r>
          </a:p>
        </p:txBody>
      </p:sp>
      <p:sp>
        <p:nvSpPr>
          <p:cNvPr id="30" name="TextBox 29">
            <a:extLst>
              <a:ext uri="{FF2B5EF4-FFF2-40B4-BE49-F238E27FC236}">
                <a16:creationId xmlns:a16="http://schemas.microsoft.com/office/drawing/2014/main" id="{EABD6380-F16B-42AE-AB20-AED81D8BA8F5}"/>
              </a:ext>
            </a:extLst>
          </p:cNvPr>
          <p:cNvSpPr txBox="1"/>
          <p:nvPr/>
        </p:nvSpPr>
        <p:spPr>
          <a:xfrm>
            <a:off x="737207" y="2017399"/>
            <a:ext cx="9366407" cy="400110"/>
          </a:xfrm>
          <a:prstGeom prst="rect">
            <a:avLst/>
          </a:prstGeom>
          <a:noFill/>
        </p:spPr>
        <p:txBody>
          <a:bodyPr wrap="square" lIns="91440" tIns="45720" rIns="91440" bIns="45720" rtlCol="0" anchor="t">
            <a:spAutoFit/>
          </a:bodyPr>
          <a:lstStyle/>
          <a:p>
            <a:r>
              <a:rPr lang="en-US" sz="2000" dirty="0" err="1">
                <a:latin typeface="Arial"/>
                <a:ea typeface="Bangla MN" charset="0"/>
                <a:cs typeface="Arial"/>
              </a:rPr>
              <a:t>Juristische</a:t>
            </a:r>
            <a:r>
              <a:rPr lang="en-US" sz="2000" dirty="0">
                <a:latin typeface="Arial"/>
                <a:ea typeface="Bangla MN" charset="0"/>
                <a:cs typeface="Arial"/>
              </a:rPr>
              <a:t> </a:t>
            </a:r>
            <a:r>
              <a:rPr lang="en-US" sz="2000" dirty="0" err="1">
                <a:latin typeface="Arial"/>
                <a:ea typeface="Bangla MN" charset="0"/>
                <a:cs typeface="Arial"/>
              </a:rPr>
              <a:t>Fakultät</a:t>
            </a:r>
            <a:r>
              <a:rPr lang="en-US" sz="2000" dirty="0">
                <a:latin typeface="Arial"/>
                <a:ea typeface="Bangla MN" charset="0"/>
                <a:cs typeface="Arial"/>
              </a:rPr>
              <a:t>, Universität Tübingen </a:t>
            </a:r>
            <a:endParaRPr lang="en-US" sz="2000" dirty="0">
              <a:latin typeface="Arial" panose="020B0604020202020204" pitchFamily="34" charset="0"/>
              <a:ea typeface="Bangla MN" charset="0"/>
              <a:cs typeface="Arial" panose="020B0604020202020204" pitchFamily="34" charset="0"/>
            </a:endParaRPr>
          </a:p>
        </p:txBody>
      </p:sp>
      <p:pic>
        <p:nvPicPr>
          <p:cNvPr id="4" name="Grafik 3" descr="Ein Bild, das Text, Schrift, Grafiken, Grafikdesign enthält.&#10;&#10;Automatisch generierte Beschreibung">
            <a:extLst>
              <a:ext uri="{FF2B5EF4-FFF2-40B4-BE49-F238E27FC236}">
                <a16:creationId xmlns:a16="http://schemas.microsoft.com/office/drawing/2014/main" id="{677ACE1F-AA55-4FC9-2CDF-BD02026DC7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085654" y="645171"/>
            <a:ext cx="4533332" cy="1164092"/>
          </a:xfrm>
          <a:prstGeom prst="rect">
            <a:avLst/>
          </a:prstGeom>
        </p:spPr>
      </p:pic>
      <p:grpSp>
        <p:nvGrpSpPr>
          <p:cNvPr id="11" name="Gruppieren 10">
            <a:extLst>
              <a:ext uri="{FF2B5EF4-FFF2-40B4-BE49-F238E27FC236}">
                <a16:creationId xmlns:a16="http://schemas.microsoft.com/office/drawing/2014/main" id="{76B51D90-4E5C-C966-A625-644086F34D9A}"/>
              </a:ext>
            </a:extLst>
          </p:cNvPr>
          <p:cNvGrpSpPr/>
          <p:nvPr/>
        </p:nvGrpSpPr>
        <p:grpSpPr>
          <a:xfrm>
            <a:off x="499962" y="2965990"/>
            <a:ext cx="5951253" cy="7453220"/>
            <a:chOff x="707853" y="3173376"/>
            <a:chExt cx="6471963" cy="5860051"/>
          </a:xfrm>
        </p:grpSpPr>
        <p:grpSp>
          <p:nvGrpSpPr>
            <p:cNvPr id="39" name="Group 38"/>
            <p:cNvGrpSpPr/>
            <p:nvPr/>
          </p:nvGrpSpPr>
          <p:grpSpPr>
            <a:xfrm>
              <a:off x="707853" y="3173376"/>
              <a:ext cx="6471963" cy="5753934"/>
              <a:chOff x="914400" y="6442641"/>
              <a:chExt cx="11658600" cy="6938135"/>
            </a:xfrm>
            <a:solidFill>
              <a:schemeClr val="bg1"/>
            </a:solidFill>
          </p:grpSpPr>
          <p:sp>
            <p:nvSpPr>
              <p:cNvPr id="34" name="Rectangle 33"/>
              <p:cNvSpPr/>
              <p:nvPr/>
            </p:nvSpPr>
            <p:spPr>
              <a:xfrm>
                <a:off x="914400" y="6762267"/>
                <a:ext cx="11658600" cy="6618509"/>
              </a:xfrm>
              <a:prstGeom prst="rect">
                <a:avLst/>
              </a:prstGeom>
              <a:grp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17" name="TextBox 16"/>
              <p:cNvSpPr txBox="1"/>
              <p:nvPr/>
            </p:nvSpPr>
            <p:spPr>
              <a:xfrm>
                <a:off x="3458986" y="6442641"/>
                <a:ext cx="6929943" cy="437686"/>
              </a:xfrm>
              <a:prstGeom prst="rect">
                <a:avLst/>
              </a:prstGeom>
              <a:grp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Zusammenfassung</a:t>
                </a:r>
                <a:endParaRPr lang="en-US" sz="2400">
                  <a:solidFill>
                    <a:srgbClr val="A51E37"/>
                  </a:solidFill>
                  <a:latin typeface="Arial"/>
                  <a:ea typeface="Bangla MN" charset="0"/>
                  <a:cs typeface="Arial"/>
                </a:endParaRPr>
              </a:p>
            </p:txBody>
          </p:sp>
        </p:grpSp>
        <p:sp>
          <p:nvSpPr>
            <p:cNvPr id="9" name="Textfeld 8">
              <a:extLst>
                <a:ext uri="{FF2B5EF4-FFF2-40B4-BE49-F238E27FC236}">
                  <a16:creationId xmlns:a16="http://schemas.microsoft.com/office/drawing/2014/main" id="{10B2D2E2-AACD-71C5-2435-8284A3B81235}"/>
                </a:ext>
              </a:extLst>
            </p:cNvPr>
            <p:cNvSpPr txBox="1"/>
            <p:nvPr/>
          </p:nvSpPr>
          <p:spPr>
            <a:xfrm>
              <a:off x="1154191" y="3733900"/>
              <a:ext cx="5486400" cy="5299527"/>
            </a:xfrm>
            <a:prstGeom prst="rect">
              <a:avLst/>
            </a:prstGeom>
            <a:noFill/>
          </p:spPr>
          <p:txBody>
            <a:bodyPr wrap="square" lIns="91440" tIns="45720" rIns="91440" bIns="45720" rtlCol="0" anchor="t">
              <a:spAutoFit/>
            </a:bodyPr>
            <a:lstStyle/>
            <a:p>
              <a:r>
                <a:rPr lang="de-DE" sz="2400" dirty="0">
                  <a:solidFill>
                    <a:schemeClr val="bg1">
                      <a:lumMod val="50000"/>
                    </a:schemeClr>
                  </a:solidFill>
                  <a:latin typeface="Arial"/>
                  <a:cs typeface="Arial"/>
                </a:rPr>
                <a:t>Das Projekt bestand aus einer Lehrveranstaltung über ein Semester, in dem die Studierenden zur Anfertigung einer Entscheidungsbesprechung angeleitet wurde, die am Ende veröffentlichungsreif im Sinne einer wissenschaftlichen Leistung sein sollte. Innerhalb dieser durchliefen die Studierenden den Forschungsprozess und lernen so rechtswissenschaftliche Forschung (und nicht nur </a:t>
              </a:r>
              <a:r>
                <a:rPr lang="de-DE" sz="2400" dirty="0" err="1">
                  <a:solidFill>
                    <a:schemeClr val="bg1">
                      <a:lumMod val="50000"/>
                    </a:schemeClr>
                  </a:solidFill>
                  <a:latin typeface="Arial"/>
                  <a:cs typeface="Arial"/>
                </a:rPr>
                <a:t>Gesetzesanwen</a:t>
              </a:r>
              <a:r>
                <a:rPr lang="de-DE" sz="2400" dirty="0">
                  <a:solidFill>
                    <a:schemeClr val="bg1">
                      <a:lumMod val="50000"/>
                    </a:schemeClr>
                  </a:solidFill>
                  <a:latin typeface="Arial"/>
                  <a:cs typeface="Arial"/>
                </a:rPr>
                <a:t>-dung) kennen und stärken ihre Fähigkeiten zur kritischen Reflexion des Erlernten und lernen „</a:t>
              </a:r>
              <a:r>
                <a:rPr lang="de-DE" sz="2400" dirty="0" err="1">
                  <a:solidFill>
                    <a:schemeClr val="bg1">
                      <a:lumMod val="50000"/>
                    </a:schemeClr>
                  </a:solidFill>
                  <a:latin typeface="Arial"/>
                  <a:cs typeface="Arial"/>
                </a:rPr>
                <a:t>deep</a:t>
              </a:r>
              <a:r>
                <a:rPr lang="de-DE" sz="2400" dirty="0">
                  <a:solidFill>
                    <a:schemeClr val="bg1">
                      <a:lumMod val="50000"/>
                    </a:schemeClr>
                  </a:solidFill>
                  <a:latin typeface="Arial"/>
                  <a:cs typeface="Arial"/>
                </a:rPr>
                <a:t> </a:t>
              </a:r>
              <a:r>
                <a:rPr lang="de-DE" sz="2400" dirty="0" err="1">
                  <a:solidFill>
                    <a:schemeClr val="bg1">
                      <a:lumMod val="50000"/>
                    </a:schemeClr>
                  </a:solidFill>
                  <a:latin typeface="Arial"/>
                  <a:cs typeface="Arial"/>
                </a:rPr>
                <a:t>level</a:t>
              </a:r>
              <a:r>
                <a:rPr lang="de-DE" sz="2400" dirty="0">
                  <a:solidFill>
                    <a:schemeClr val="bg1">
                      <a:lumMod val="50000"/>
                    </a:schemeClr>
                  </a:solidFill>
                  <a:latin typeface="Arial"/>
                  <a:cs typeface="Arial"/>
                </a:rPr>
                <a:t> </a:t>
              </a:r>
              <a:r>
                <a:rPr lang="de-DE" sz="2400" dirty="0" err="1">
                  <a:solidFill>
                    <a:schemeClr val="bg1">
                      <a:lumMod val="50000"/>
                    </a:schemeClr>
                  </a:solidFill>
                  <a:latin typeface="Arial"/>
                  <a:cs typeface="Arial"/>
                </a:rPr>
                <a:t>learning</a:t>
              </a:r>
              <a:r>
                <a:rPr lang="de-DE" sz="2400" dirty="0">
                  <a:solidFill>
                    <a:schemeClr val="bg1">
                      <a:lumMod val="50000"/>
                    </a:schemeClr>
                  </a:solidFill>
                  <a:latin typeface="Arial"/>
                  <a:cs typeface="Arial"/>
                </a:rPr>
                <a:t>“ über forschendes Lernen kennen. </a:t>
              </a:r>
            </a:p>
          </p:txBody>
        </p:sp>
      </p:grpSp>
      <p:grpSp>
        <p:nvGrpSpPr>
          <p:cNvPr id="12" name="Gruppieren 11">
            <a:extLst>
              <a:ext uri="{FF2B5EF4-FFF2-40B4-BE49-F238E27FC236}">
                <a16:creationId xmlns:a16="http://schemas.microsoft.com/office/drawing/2014/main" id="{7F194ACA-A856-1372-5885-D49BE25FECEB}"/>
              </a:ext>
            </a:extLst>
          </p:cNvPr>
          <p:cNvGrpSpPr/>
          <p:nvPr/>
        </p:nvGrpSpPr>
        <p:grpSpPr>
          <a:xfrm>
            <a:off x="6839393" y="2992950"/>
            <a:ext cx="7707963" cy="7318037"/>
            <a:chOff x="731546" y="9278496"/>
            <a:chExt cx="6444822" cy="6002254"/>
          </a:xfrm>
        </p:grpSpPr>
        <p:grpSp>
          <p:nvGrpSpPr>
            <p:cNvPr id="37" name="Group 36"/>
            <p:cNvGrpSpPr/>
            <p:nvPr/>
          </p:nvGrpSpPr>
          <p:grpSpPr>
            <a:xfrm>
              <a:off x="731546" y="9278496"/>
              <a:ext cx="6444822" cy="6002254"/>
              <a:chOff x="914401" y="19305058"/>
              <a:chExt cx="11609976" cy="12698942"/>
            </a:xfrm>
            <a:solidFill>
              <a:schemeClr val="bg1"/>
            </a:solidFill>
          </p:grpSpPr>
          <p:sp>
            <p:nvSpPr>
              <p:cNvPr id="35" name="Rectangle 34"/>
              <p:cNvSpPr/>
              <p:nvPr/>
            </p:nvSpPr>
            <p:spPr>
              <a:xfrm>
                <a:off x="914401" y="19784857"/>
                <a:ext cx="11609976" cy="12219143"/>
              </a:xfrm>
              <a:prstGeom prst="rect">
                <a:avLst/>
              </a:prstGeom>
              <a:grp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36" name="TextBox 35"/>
              <p:cNvSpPr txBox="1"/>
              <p:nvPr/>
            </p:nvSpPr>
            <p:spPr>
              <a:xfrm>
                <a:off x="3622881" y="19305058"/>
                <a:ext cx="6338570" cy="801124"/>
              </a:xfrm>
              <a:prstGeom prst="rect">
                <a:avLst/>
              </a:prstGeom>
              <a:grp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Herausforderung</a:t>
                </a:r>
                <a:endParaRPr lang="en-US" sz="2400">
                  <a:solidFill>
                    <a:srgbClr val="A51E37"/>
                  </a:solidFill>
                  <a:latin typeface="Arial"/>
                  <a:ea typeface="Bangla MN" charset="0"/>
                  <a:cs typeface="Arial"/>
                </a:endParaRPr>
              </a:p>
            </p:txBody>
          </p:sp>
        </p:grpSp>
        <p:sp>
          <p:nvSpPr>
            <p:cNvPr id="10" name="Textfeld 9">
              <a:extLst>
                <a:ext uri="{FF2B5EF4-FFF2-40B4-BE49-F238E27FC236}">
                  <a16:creationId xmlns:a16="http://schemas.microsoft.com/office/drawing/2014/main" id="{6B868EF2-311B-A17A-3939-BE9F2994DD16}"/>
                </a:ext>
              </a:extLst>
            </p:cNvPr>
            <p:cNvSpPr txBox="1"/>
            <p:nvPr/>
          </p:nvSpPr>
          <p:spPr>
            <a:xfrm>
              <a:off x="1164359" y="9808561"/>
              <a:ext cx="5486400" cy="5225474"/>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de-DE" sz="2400" dirty="0">
                  <a:solidFill>
                    <a:schemeClr val="bg1">
                      <a:lumMod val="50000"/>
                    </a:schemeClr>
                  </a:solidFill>
                  <a:latin typeface="Arial"/>
                  <a:cs typeface="Arial"/>
                </a:rPr>
                <a:t>Beschränkung der juristischen Ausbildung auf die gutachterliche Betrachtung feststehender Sachverhalte. </a:t>
              </a:r>
            </a:p>
            <a:p>
              <a:pPr marL="342900" indent="-342900">
                <a:buFont typeface="Arial" panose="020B0604020202020204" pitchFamily="34" charset="0"/>
                <a:buChar char="•"/>
              </a:pPr>
              <a:r>
                <a:rPr lang="de-DE" sz="2400" dirty="0">
                  <a:solidFill>
                    <a:schemeClr val="bg1">
                      <a:lumMod val="50000"/>
                    </a:schemeClr>
                  </a:solidFill>
                  <a:latin typeface="Arial"/>
                  <a:cs typeface="Arial"/>
                </a:rPr>
                <a:t>Studierende lernen Anwendung, aber kein kritisches Hinterfragen des Erlernten.</a:t>
              </a:r>
            </a:p>
            <a:p>
              <a:pPr marL="342900" indent="-342900">
                <a:buFont typeface="Arial" panose="020B0604020202020204" pitchFamily="34" charset="0"/>
                <a:buChar char="•"/>
              </a:pPr>
              <a:r>
                <a:rPr lang="de-DE" sz="2400" dirty="0">
                  <a:solidFill>
                    <a:schemeClr val="bg1">
                      <a:lumMod val="50000"/>
                    </a:schemeClr>
                  </a:solidFill>
                  <a:latin typeface="Arial"/>
                  <a:cs typeface="Arial"/>
                </a:rPr>
                <a:t>Das juristische Studium ist durch das Staatsexamen geprägt vom Erlenen sog. „trägen Wissens“; Reflexion des Wissens findet kaum statt. </a:t>
              </a:r>
            </a:p>
            <a:p>
              <a:pPr marL="342900" indent="-342900">
                <a:buFont typeface="Arial" panose="020B0604020202020204" pitchFamily="34" charset="0"/>
                <a:buChar char="•"/>
              </a:pPr>
              <a:r>
                <a:rPr lang="de-DE" sz="2400" dirty="0">
                  <a:solidFill>
                    <a:schemeClr val="bg1">
                      <a:lumMod val="50000"/>
                    </a:schemeClr>
                  </a:solidFill>
                  <a:latin typeface="Arial"/>
                  <a:cs typeface="Arial"/>
                </a:rPr>
                <a:t>Die Entwicklung eigener Forschungsfragen und Forschung im Allgemeinen ist nicht Inhalt des Studiums, das sich auf die gutachterliche Anwendung des Erlernten auf einen Sachverhalt konzentriert. </a:t>
              </a:r>
            </a:p>
            <a:p>
              <a:pPr marL="342900" indent="-342900">
                <a:buFont typeface="Arial" panose="020B0604020202020204" pitchFamily="34" charset="0"/>
                <a:buChar char="•"/>
              </a:pPr>
              <a:r>
                <a:rPr lang="de-DE" sz="2400" dirty="0">
                  <a:solidFill>
                    <a:schemeClr val="bg1">
                      <a:lumMod val="50000"/>
                    </a:schemeClr>
                  </a:solidFill>
                  <a:latin typeface="Arial"/>
                  <a:cs typeface="Arial"/>
                </a:rPr>
                <a:t>Peer-Feedback und das Arbeiten in der Gruppe werden durch das juristische Studium nicht gefördert. </a:t>
              </a:r>
            </a:p>
          </p:txBody>
        </p:sp>
      </p:grpSp>
      <p:grpSp>
        <p:nvGrpSpPr>
          <p:cNvPr id="14" name="Gruppieren 13">
            <a:extLst>
              <a:ext uri="{FF2B5EF4-FFF2-40B4-BE49-F238E27FC236}">
                <a16:creationId xmlns:a16="http://schemas.microsoft.com/office/drawing/2014/main" id="{9AE8B048-2B96-0454-EADD-D2DEFE440F37}"/>
              </a:ext>
            </a:extLst>
          </p:cNvPr>
          <p:cNvGrpSpPr/>
          <p:nvPr/>
        </p:nvGrpSpPr>
        <p:grpSpPr>
          <a:xfrm>
            <a:off x="14884652" y="3053959"/>
            <a:ext cx="5927894" cy="7310513"/>
            <a:chOff x="731546" y="15694307"/>
            <a:chExt cx="6444822" cy="6919793"/>
          </a:xfrm>
        </p:grpSpPr>
        <p:grpSp>
          <p:nvGrpSpPr>
            <p:cNvPr id="7" name="Gruppieren 6">
              <a:extLst>
                <a:ext uri="{FF2B5EF4-FFF2-40B4-BE49-F238E27FC236}">
                  <a16:creationId xmlns:a16="http://schemas.microsoft.com/office/drawing/2014/main" id="{F6435900-D836-60C6-3701-05A01614C303}"/>
                </a:ext>
              </a:extLst>
            </p:cNvPr>
            <p:cNvGrpSpPr/>
            <p:nvPr/>
          </p:nvGrpSpPr>
          <p:grpSpPr>
            <a:xfrm>
              <a:off x="731546" y="15694307"/>
              <a:ext cx="6444822" cy="6919793"/>
              <a:chOff x="731546" y="15694307"/>
              <a:chExt cx="6444822" cy="6919793"/>
            </a:xfrm>
          </p:grpSpPr>
          <p:sp>
            <p:nvSpPr>
              <p:cNvPr id="77" name="Rectangle 76">
                <a:extLst>
                  <a:ext uri="{FF2B5EF4-FFF2-40B4-BE49-F238E27FC236}">
                    <a16:creationId xmlns:a16="http://schemas.microsoft.com/office/drawing/2014/main" id="{D32A5D87-7F7D-AD4A-AEA5-662F84FE5E2D}"/>
                  </a:ext>
                </a:extLst>
              </p:cNvPr>
              <p:cNvSpPr/>
              <p:nvPr/>
            </p:nvSpPr>
            <p:spPr>
              <a:xfrm>
                <a:off x="731546" y="15858716"/>
                <a:ext cx="6444822" cy="6755384"/>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78" name="TextBox 77">
                <a:extLst>
                  <a:ext uri="{FF2B5EF4-FFF2-40B4-BE49-F238E27FC236}">
                    <a16:creationId xmlns:a16="http://schemas.microsoft.com/office/drawing/2014/main" id="{505F8FE6-358E-B041-960A-E8BB7198256E}"/>
                  </a:ext>
                </a:extLst>
              </p:cNvPr>
              <p:cNvSpPr txBox="1"/>
              <p:nvPr/>
            </p:nvSpPr>
            <p:spPr>
              <a:xfrm>
                <a:off x="2716707" y="15694307"/>
                <a:ext cx="2474500" cy="426079"/>
              </a:xfrm>
              <a:prstGeom prst="rect">
                <a:avLst/>
              </a:prstGeom>
              <a:solidFill>
                <a:schemeClr val="bg1"/>
              </a:solid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Zielsetzung</a:t>
                </a:r>
                <a:endParaRPr lang="en-US" sz="2400">
                  <a:solidFill>
                    <a:srgbClr val="A51E37"/>
                  </a:solidFill>
                  <a:latin typeface="Arial"/>
                  <a:ea typeface="Bangla MN" charset="0"/>
                  <a:cs typeface="Arial"/>
                </a:endParaRPr>
              </a:p>
            </p:txBody>
          </p:sp>
        </p:grpSp>
        <p:sp>
          <p:nvSpPr>
            <p:cNvPr id="13" name="Textfeld 12">
              <a:extLst>
                <a:ext uri="{FF2B5EF4-FFF2-40B4-BE49-F238E27FC236}">
                  <a16:creationId xmlns:a16="http://schemas.microsoft.com/office/drawing/2014/main" id="{F560AF43-D4F6-8B2B-55B1-0C4D11ABEBAF}"/>
                </a:ext>
              </a:extLst>
            </p:cNvPr>
            <p:cNvSpPr txBox="1"/>
            <p:nvPr/>
          </p:nvSpPr>
          <p:spPr>
            <a:xfrm>
              <a:off x="1210757" y="16423077"/>
              <a:ext cx="5486400" cy="5680877"/>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de-DE" sz="2400" dirty="0">
                  <a:solidFill>
                    <a:schemeClr val="bg1">
                      <a:lumMod val="50000"/>
                    </a:schemeClr>
                  </a:solidFill>
                  <a:latin typeface="Arial"/>
                  <a:cs typeface="Arial"/>
                </a:rPr>
                <a:t>Rechtswissenschaft als Forschungs- und nicht nur Anwendungswissenschaft kennenlernen.</a:t>
              </a:r>
            </a:p>
            <a:p>
              <a:pPr marL="342900" indent="-342900">
                <a:buFont typeface="Arial" panose="020B0604020202020204" pitchFamily="34" charset="0"/>
                <a:buChar char="•"/>
              </a:pPr>
              <a:r>
                <a:rPr lang="de-DE" sz="2400" dirty="0">
                  <a:solidFill>
                    <a:schemeClr val="bg1">
                      <a:lumMod val="50000"/>
                    </a:schemeClr>
                  </a:solidFill>
                  <a:latin typeface="Arial"/>
                  <a:cs typeface="Arial"/>
                </a:rPr>
                <a:t>Kritische Auseinandersetzung mit Gerichtsentscheidungen und Schrifttum lernen. </a:t>
              </a:r>
            </a:p>
            <a:p>
              <a:pPr marL="342900" indent="-342900">
                <a:buFont typeface="Arial" panose="020B0604020202020204" pitchFamily="34" charset="0"/>
                <a:buChar char="•"/>
              </a:pPr>
              <a:r>
                <a:rPr lang="de-DE" sz="2400" dirty="0">
                  <a:solidFill>
                    <a:schemeClr val="bg1">
                      <a:lumMod val="50000"/>
                    </a:schemeClr>
                  </a:solidFill>
                  <a:latin typeface="Arial"/>
                  <a:cs typeface="Arial"/>
                </a:rPr>
                <a:t>Forschendes Lernen als mögliche (für die Rechtswissenschaften eher unübliche) Lehrform erschließen. </a:t>
              </a:r>
            </a:p>
            <a:p>
              <a:pPr marL="342900" indent="-342900">
                <a:buFont typeface="Arial" panose="020B0604020202020204" pitchFamily="34" charset="0"/>
                <a:buChar char="•"/>
              </a:pPr>
              <a:r>
                <a:rPr lang="de-DE" sz="2400" dirty="0">
                  <a:solidFill>
                    <a:schemeClr val="bg1">
                      <a:lumMod val="50000"/>
                    </a:schemeClr>
                  </a:solidFill>
                  <a:latin typeface="Arial"/>
                  <a:cs typeface="Arial"/>
                </a:rPr>
                <a:t>Prozess einer wissenschaftlichen Veröffentlichung von der ersten Hypothese bis zum fertigen Beitrag kennen und verstehen lernen. </a:t>
              </a:r>
            </a:p>
          </p:txBody>
        </p:sp>
      </p:grpSp>
      <p:grpSp>
        <p:nvGrpSpPr>
          <p:cNvPr id="16" name="Gruppieren 15">
            <a:extLst>
              <a:ext uri="{FF2B5EF4-FFF2-40B4-BE49-F238E27FC236}">
                <a16:creationId xmlns:a16="http://schemas.microsoft.com/office/drawing/2014/main" id="{130877E6-4D73-364C-A6CA-4975111E8B4D}"/>
              </a:ext>
            </a:extLst>
          </p:cNvPr>
          <p:cNvGrpSpPr/>
          <p:nvPr/>
        </p:nvGrpSpPr>
        <p:grpSpPr>
          <a:xfrm>
            <a:off x="257687" y="10848849"/>
            <a:ext cx="10439399" cy="9155069"/>
            <a:chOff x="7463596" y="3317487"/>
            <a:chExt cx="14270115" cy="5615339"/>
          </a:xfrm>
        </p:grpSpPr>
        <p:grpSp>
          <p:nvGrpSpPr>
            <p:cNvPr id="8" name="Group 7">
              <a:extLst>
                <a:ext uri="{FF2B5EF4-FFF2-40B4-BE49-F238E27FC236}">
                  <a16:creationId xmlns:a16="http://schemas.microsoft.com/office/drawing/2014/main" id="{F3A17757-1132-41D3-B375-A1C6758D8BC6}"/>
                </a:ext>
              </a:extLst>
            </p:cNvPr>
            <p:cNvGrpSpPr/>
            <p:nvPr/>
          </p:nvGrpSpPr>
          <p:grpSpPr>
            <a:xfrm>
              <a:off x="7463596" y="3317487"/>
              <a:ext cx="14270115" cy="5615339"/>
              <a:chOff x="12617171" y="24020360"/>
              <a:chExt cx="18153841" cy="6087901"/>
            </a:xfrm>
          </p:grpSpPr>
          <p:grpSp>
            <p:nvGrpSpPr>
              <p:cNvPr id="6" name="Group 5"/>
              <p:cNvGrpSpPr/>
              <p:nvPr/>
            </p:nvGrpSpPr>
            <p:grpSpPr>
              <a:xfrm>
                <a:off x="13058880" y="24020360"/>
                <a:ext cx="17712132" cy="6087901"/>
                <a:chOff x="13536444" y="21378905"/>
                <a:chExt cx="13899016" cy="8043231"/>
              </a:xfrm>
            </p:grpSpPr>
            <p:sp>
              <p:nvSpPr>
                <p:cNvPr id="50" name="Rectangle 49"/>
                <p:cNvSpPr/>
                <p:nvPr/>
              </p:nvSpPr>
              <p:spPr>
                <a:xfrm>
                  <a:off x="13536444" y="21566383"/>
                  <a:ext cx="13899016" cy="7855753"/>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1" name="TextBox 50"/>
                <p:cNvSpPr txBox="1"/>
                <p:nvPr/>
              </p:nvSpPr>
              <p:spPr>
                <a:xfrm>
                  <a:off x="18482803" y="21378905"/>
                  <a:ext cx="4006296" cy="405598"/>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Lösungsansatz</a:t>
                  </a:r>
                  <a:endParaRPr lang="en-US" sz="2400">
                    <a:solidFill>
                      <a:srgbClr val="A51E37"/>
                    </a:solidFill>
                    <a:latin typeface="Arial"/>
                    <a:ea typeface="Bangla MN" charset="0"/>
                    <a:cs typeface="Arial"/>
                  </a:endParaRPr>
                </a:p>
              </p:txBody>
            </p:sp>
          </p:grpSp>
          <p:sp>
            <p:nvSpPr>
              <p:cNvPr id="18" name="TextBox 17"/>
              <p:cNvSpPr txBox="1"/>
              <p:nvPr/>
            </p:nvSpPr>
            <p:spPr>
              <a:xfrm>
                <a:off x="12617171" y="24652548"/>
                <a:ext cx="18114021" cy="483321"/>
              </a:xfrm>
              <a:prstGeom prst="rect">
                <a:avLst/>
              </a:prstGeom>
              <a:noFill/>
            </p:spPr>
            <p:txBody>
              <a:bodyPr wrap="square" rtlCol="0">
                <a:spAutoFit/>
              </a:bodyPr>
              <a:lstStyle/>
              <a:p>
                <a:pPr marL="124141">
                  <a:spcAft>
                    <a:spcPts val="1033"/>
                  </a:spcAft>
                </a:pPr>
                <a:r>
                  <a:rPr lang="en-US" sz="1136" dirty="0">
                    <a:latin typeface="Al Bayan Plain" charset="-78"/>
                    <a:ea typeface="Al Bayan Plain" charset="-78"/>
                    <a:cs typeface="Al Bayan Plain" charset="-78"/>
                  </a:rPr>
                  <a:t> </a:t>
                </a:r>
              </a:p>
            </p:txBody>
          </p:sp>
        </p:grpSp>
        <p:sp>
          <p:nvSpPr>
            <p:cNvPr id="15" name="Textfeld 14">
              <a:extLst>
                <a:ext uri="{FF2B5EF4-FFF2-40B4-BE49-F238E27FC236}">
                  <a16:creationId xmlns:a16="http://schemas.microsoft.com/office/drawing/2014/main" id="{C6FF1109-5DEA-319B-5647-F6D8B2702F90}"/>
                </a:ext>
              </a:extLst>
            </p:cNvPr>
            <p:cNvSpPr txBox="1"/>
            <p:nvPr/>
          </p:nvSpPr>
          <p:spPr>
            <a:xfrm>
              <a:off x="8355806" y="4214812"/>
              <a:ext cx="12801600" cy="4134224"/>
            </a:xfrm>
            <a:prstGeom prst="rect">
              <a:avLst/>
            </a:prstGeom>
            <a:noFill/>
          </p:spPr>
          <p:txBody>
            <a:bodyPr wrap="square" lIns="91440" tIns="45720" rIns="91440" bIns="45720" rtlCol="0" anchor="t">
              <a:spAutoFit/>
            </a:bodyPr>
            <a:lstStyle/>
            <a:p>
              <a:pPr algn="just"/>
              <a:r>
                <a:rPr lang="de-DE" sz="2400" dirty="0">
                  <a:solidFill>
                    <a:schemeClr val="bg1">
                      <a:lumMod val="50000"/>
                    </a:schemeClr>
                  </a:solidFill>
                  <a:latin typeface="Arial"/>
                  <a:cs typeface="Arial"/>
                </a:rPr>
                <a:t>Die Studierenden werden in der Lehrveranstaltung dazu angeleitet, sich forschend einem selbst gewählten Thema zu widmen. Zu Beginn der Lehrveranstaltung wurden den Studierenden Hilfsmittel an die Hand gegeben, wie sie Forschungsfragen entwickeln, welche Methoden ihnen zur Verfügung stehen und wie sie zu vertretbaren Ergebnissen gelangen. Dabei steht nicht nur die Literatur- und Rechtsprechungsrecherche im Vordergrund, sondern vor allem die ständige Reflexion. Danach erhalten sie Zeit, sich eigenständig mit ihrer Gerichtsentscheidung zu beschäftigen und einen ersten Entwurf anzufertigen. Sie widmeten sich also umfassend einem Forschungsthema und lernten dabei das Vorgehen in der Rechtswissenschaft kennen. Danach haben sie sich im Peer-Review-Verfahren Feedback zu ihren Beiträgen gegeben, was zeitgleich zu einer Gruppendiskussion über die Themen (und entsprechend zu einer  weiteren dialogischen wissenschaftlichen Beschäftigung mit anderen Themen führte. Danach wurden sie auf dem Veröffentlichungsprozess begleitet (teilweise noch andauernd). </a:t>
              </a:r>
            </a:p>
          </p:txBody>
        </p:sp>
      </p:grpSp>
      <p:grpSp>
        <p:nvGrpSpPr>
          <p:cNvPr id="28" name="Gruppieren 27">
            <a:extLst>
              <a:ext uri="{FF2B5EF4-FFF2-40B4-BE49-F238E27FC236}">
                <a16:creationId xmlns:a16="http://schemas.microsoft.com/office/drawing/2014/main" id="{C26A46C4-9006-7416-961A-2DCCC618A100}"/>
              </a:ext>
            </a:extLst>
          </p:cNvPr>
          <p:cNvGrpSpPr/>
          <p:nvPr/>
        </p:nvGrpSpPr>
        <p:grpSpPr>
          <a:xfrm>
            <a:off x="11003901" y="10755194"/>
            <a:ext cx="9717769" cy="9254026"/>
            <a:chOff x="10378607" y="6402370"/>
            <a:chExt cx="9811750" cy="7062258"/>
          </a:xfrm>
        </p:grpSpPr>
        <p:grpSp>
          <p:nvGrpSpPr>
            <p:cNvPr id="40" name="Group 39"/>
            <p:cNvGrpSpPr/>
            <p:nvPr/>
          </p:nvGrpSpPr>
          <p:grpSpPr>
            <a:xfrm>
              <a:off x="10378607" y="6402370"/>
              <a:ext cx="9811750" cy="7062258"/>
              <a:chOff x="939939" y="20078217"/>
              <a:chExt cx="11616995" cy="9915876"/>
            </a:xfrm>
          </p:grpSpPr>
          <p:sp>
            <p:nvSpPr>
              <p:cNvPr id="41" name="Rectangle 40"/>
              <p:cNvSpPr/>
              <p:nvPr/>
            </p:nvSpPr>
            <p:spPr>
              <a:xfrm>
                <a:off x="939939" y="20347496"/>
                <a:ext cx="11616995" cy="9646597"/>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42" name="TextBox 41"/>
              <p:cNvSpPr txBox="1"/>
              <p:nvPr/>
            </p:nvSpPr>
            <p:spPr>
              <a:xfrm>
                <a:off x="4792752" y="20078217"/>
                <a:ext cx="3733326" cy="494683"/>
              </a:xfrm>
              <a:prstGeom prst="rect">
                <a:avLst/>
              </a:prstGeom>
              <a:solidFill>
                <a:schemeClr val="bg1"/>
              </a:solidFill>
              <a:ln>
                <a:noFill/>
              </a:ln>
            </p:spPr>
            <p:txBody>
              <a:bodyPr wrap="square" lIns="91440" tIns="45720" rIns="91440" bIns="45720" rtlCol="0" anchor="t">
                <a:spAutoFit/>
              </a:bodyPr>
              <a:lstStyle/>
              <a:p>
                <a:pPr algn="ctr"/>
                <a:r>
                  <a:rPr lang="en-US" sz="2250" err="1">
                    <a:solidFill>
                      <a:srgbClr val="A51E37"/>
                    </a:solidFill>
                    <a:latin typeface="Arial"/>
                    <a:ea typeface="Bangla MN" charset="0"/>
                    <a:cs typeface="Arial"/>
                  </a:rPr>
                  <a:t>I</a:t>
                </a:r>
                <a:r>
                  <a:rPr lang="en-US" sz="2400" err="1">
                    <a:solidFill>
                      <a:srgbClr val="A51E37"/>
                    </a:solidFill>
                    <a:latin typeface="Arial"/>
                    <a:ea typeface="Bangla MN" charset="0"/>
                    <a:cs typeface="Arial"/>
                  </a:rPr>
                  <a:t>nnovationscharakter</a:t>
                </a:r>
                <a:endParaRPr lang="en-US" sz="2400">
                  <a:solidFill>
                    <a:srgbClr val="A51E37"/>
                  </a:solidFill>
                  <a:latin typeface="Arial"/>
                  <a:ea typeface="Bangla MN" charset="0"/>
                  <a:cs typeface="Arial"/>
                </a:endParaRPr>
              </a:p>
            </p:txBody>
          </p:sp>
        </p:grpSp>
        <p:sp>
          <p:nvSpPr>
            <p:cNvPr id="20" name="Textfeld 19">
              <a:extLst>
                <a:ext uri="{FF2B5EF4-FFF2-40B4-BE49-F238E27FC236}">
                  <a16:creationId xmlns:a16="http://schemas.microsoft.com/office/drawing/2014/main" id="{199257F9-B97A-DD06-EB8C-B73620DCA040}"/>
                </a:ext>
              </a:extLst>
            </p:cNvPr>
            <p:cNvSpPr txBox="1"/>
            <p:nvPr/>
          </p:nvSpPr>
          <p:spPr>
            <a:xfrm>
              <a:off x="10589778" y="7708301"/>
              <a:ext cx="9398434" cy="3452754"/>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de-DE" sz="2400" dirty="0">
                  <a:solidFill>
                    <a:schemeClr val="bg1">
                      <a:lumMod val="50000"/>
                    </a:schemeClr>
                  </a:solidFill>
                  <a:latin typeface="Arial"/>
                  <a:cs typeface="Arial"/>
                </a:rPr>
                <a:t>Forschendes Lernen hat bisher gar keine Relevanz im rechtswissenschaftlichen Studium; allein die Implementierung ist deswegen innovativ.</a:t>
              </a:r>
            </a:p>
            <a:p>
              <a:pPr marL="342900" indent="-342900">
                <a:buFont typeface="Arial" panose="020B0604020202020204" pitchFamily="34" charset="0"/>
                <a:buChar char="•"/>
              </a:pPr>
              <a:r>
                <a:rPr lang="de-DE" sz="2400" dirty="0">
                  <a:solidFill>
                    <a:schemeClr val="bg1">
                      <a:lumMod val="50000"/>
                    </a:schemeClr>
                  </a:solidFill>
                  <a:latin typeface="Arial"/>
                  <a:cs typeface="Arial"/>
                </a:rPr>
                <a:t>Gleichzeitig kommen Studierende im Studium normalerweise mit wissenschaftlichem Arbeiten gar nicht in Kontakt (anders als in anderen Studiengängen, in denen zum Beispiel Hausarbeiten auch schon der wissenschaftlichen Arbeitsweises entsprechen und nicht aus Gutachten bestehen), das heißt, die Studierenden sollen mit der wissenschaftlichen  Arbeitsweise bereits im Studium konfrontiert werden. </a:t>
              </a:r>
            </a:p>
            <a:p>
              <a:pPr marL="342900" indent="-342900">
                <a:buFont typeface="Arial" panose="020B0604020202020204" pitchFamily="34" charset="0"/>
                <a:buChar char="•"/>
              </a:pPr>
              <a:r>
                <a:rPr lang="de-DE" sz="2400" dirty="0">
                  <a:solidFill>
                    <a:schemeClr val="bg1">
                      <a:lumMod val="50000"/>
                    </a:schemeClr>
                  </a:solidFill>
                  <a:latin typeface="Arial"/>
                  <a:cs typeface="Arial"/>
                </a:rPr>
                <a:t>Peer-Review und Gruppendiskussionen sind ebenfalls im Studium größtenteils unbekannt.</a:t>
              </a:r>
            </a:p>
          </p:txBody>
        </p:sp>
      </p:grpSp>
      <p:grpSp>
        <p:nvGrpSpPr>
          <p:cNvPr id="3" name="Gruppieren 2">
            <a:extLst>
              <a:ext uri="{FF2B5EF4-FFF2-40B4-BE49-F238E27FC236}">
                <a16:creationId xmlns:a16="http://schemas.microsoft.com/office/drawing/2014/main" id="{07C0C5FA-F61D-2FB2-82B2-879B3F116A87}"/>
              </a:ext>
            </a:extLst>
          </p:cNvPr>
          <p:cNvGrpSpPr/>
          <p:nvPr/>
        </p:nvGrpSpPr>
        <p:grpSpPr>
          <a:xfrm>
            <a:off x="506418" y="20341488"/>
            <a:ext cx="10162249" cy="9251430"/>
            <a:chOff x="589693" y="21914229"/>
            <a:chExt cx="5101628" cy="7678660"/>
          </a:xfrm>
        </p:grpSpPr>
        <p:grpSp>
          <p:nvGrpSpPr>
            <p:cNvPr id="22" name="Gruppieren 21">
              <a:extLst>
                <a:ext uri="{FF2B5EF4-FFF2-40B4-BE49-F238E27FC236}">
                  <a16:creationId xmlns:a16="http://schemas.microsoft.com/office/drawing/2014/main" id="{A62DF119-0C47-05F3-32C9-334243923C2B}"/>
                </a:ext>
              </a:extLst>
            </p:cNvPr>
            <p:cNvGrpSpPr/>
            <p:nvPr/>
          </p:nvGrpSpPr>
          <p:grpSpPr>
            <a:xfrm>
              <a:off x="589693" y="22134289"/>
              <a:ext cx="5101628" cy="7458600"/>
              <a:chOff x="22364702" y="3448374"/>
              <a:chExt cx="7222951" cy="10559982"/>
            </a:xfrm>
          </p:grpSpPr>
          <p:sp>
            <p:nvSpPr>
              <p:cNvPr id="47" name="Rectangle 46"/>
              <p:cNvSpPr/>
              <p:nvPr/>
            </p:nvSpPr>
            <p:spPr>
              <a:xfrm>
                <a:off x="22364702" y="3448374"/>
                <a:ext cx="7222951" cy="10559982"/>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21" name="Textfeld 20">
                <a:extLst>
                  <a:ext uri="{FF2B5EF4-FFF2-40B4-BE49-F238E27FC236}">
                    <a16:creationId xmlns:a16="http://schemas.microsoft.com/office/drawing/2014/main" id="{F64D39DE-A593-2A20-7F56-EEB1AEC82FE7}"/>
                  </a:ext>
                </a:extLst>
              </p:cNvPr>
              <p:cNvSpPr txBox="1"/>
              <p:nvPr/>
            </p:nvSpPr>
            <p:spPr>
              <a:xfrm>
                <a:off x="23214806" y="4214812"/>
                <a:ext cx="5486400" cy="9150366"/>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de-DE" sz="2000" dirty="0">
                    <a:solidFill>
                      <a:schemeClr val="bg1">
                        <a:lumMod val="50000"/>
                      </a:schemeClr>
                    </a:solidFill>
                    <a:latin typeface="Arial"/>
                    <a:cs typeface="Arial"/>
                  </a:rPr>
                  <a:t>Entgegen der ursprünglichen Annahme entstand kein Grund, eine eigene Zeitschrift für die Veröffentlichung zu gründen. Die studentischen Rechtszeitschriften verschiedener Universitäten sowie Fachzeitschriften, die für studentische Veröffentlichungen offen sind, haben nach Kontaktaufnahme großes Interesse an dem Projekt gezeigt und den Studierenden die Möglichkeit eröffnet, ihre Beiträge zu veröffentlichen, was ggf. auch auf die kleine Gruppe an Studierenden und damit die engmaschige Betreuung zurückzuführen ist, die eine gewisse Qualität der Ergebnisse sicherstellen konnte. </a:t>
                </a:r>
              </a:p>
              <a:p>
                <a:pPr marL="342900" indent="-342900">
                  <a:buFont typeface="Arial" panose="020B0604020202020204" pitchFamily="34" charset="0"/>
                  <a:buChar char="•"/>
                </a:pPr>
                <a:r>
                  <a:rPr lang="de-DE" sz="2000" dirty="0">
                    <a:solidFill>
                      <a:schemeClr val="bg1">
                        <a:lumMod val="50000"/>
                      </a:schemeClr>
                    </a:solidFill>
                    <a:latin typeface="Arial"/>
                    <a:cs typeface="Arial"/>
                  </a:rPr>
                  <a:t>Es bestand ein nicht erwartetes, großes Interesse an der Lehrveranstaltung. Sie hätte auf der Grundlage der Interessensbekundungen mit der vierfachen Anzahl an Studierenden durchgeführt werden können. </a:t>
                </a:r>
              </a:p>
              <a:p>
                <a:pPr marL="342900" indent="-342900">
                  <a:buFont typeface="Arial" panose="020B0604020202020204" pitchFamily="34" charset="0"/>
                  <a:buChar char="•"/>
                </a:pPr>
                <a:r>
                  <a:rPr lang="de-DE" sz="2000" dirty="0">
                    <a:solidFill>
                      <a:schemeClr val="bg1">
                        <a:lumMod val="50000"/>
                      </a:schemeClr>
                    </a:solidFill>
                    <a:latin typeface="Arial"/>
                    <a:cs typeface="Arial"/>
                  </a:rPr>
                  <a:t>Die engmaschige Betreuung würde es in Zukunft erforderlich machen, mehr als zwei SWS für den oder die Lehrende anzusetzen, auch wenn sich die Präsenztermine hierauf beschränken. </a:t>
                </a:r>
              </a:p>
              <a:p>
                <a:pPr marL="342900" indent="-342900">
                  <a:buFont typeface="Arial" panose="020B0604020202020204" pitchFamily="34" charset="0"/>
                  <a:buChar char="•"/>
                </a:pPr>
                <a:r>
                  <a:rPr lang="de-DE" sz="2000" dirty="0">
                    <a:solidFill>
                      <a:schemeClr val="bg1">
                        <a:lumMod val="50000"/>
                      </a:schemeClr>
                    </a:solidFill>
                    <a:latin typeface="Arial"/>
                    <a:cs typeface="Arial"/>
                  </a:rPr>
                  <a:t>Den Studierenden der Rechtswissenschaften ist jede Form von Peer-Review-Verfahren unbekannt. Darüber hinaus herrscht fachbedingt keine gute Feedbackkultur. Trotz intensiver Vorbereitung und Erläuterung wäre hier in Zukunft erheblich mehr Zeit für die Einübung dieser Methodik vorzusehen und Feedbackleitlinien zu erstellen. </a:t>
                </a:r>
              </a:p>
              <a:p>
                <a:pPr marL="342900" indent="-342900">
                  <a:buFont typeface="Arial" panose="020B0604020202020204" pitchFamily="34" charset="0"/>
                  <a:buChar char="•"/>
                </a:pPr>
                <a:r>
                  <a:rPr lang="de-DE" sz="2000" dirty="0">
                    <a:solidFill>
                      <a:schemeClr val="bg1">
                        <a:lumMod val="50000"/>
                      </a:schemeClr>
                    </a:solidFill>
                    <a:latin typeface="Arial"/>
                    <a:cs typeface="Arial"/>
                  </a:rPr>
                  <a:t>Das erstellte Lehrmaterial wurde sehr gut angenommen.</a:t>
                </a:r>
              </a:p>
            </p:txBody>
          </p:sp>
        </p:grpSp>
        <p:sp>
          <p:nvSpPr>
            <p:cNvPr id="53" name="TextBox 52"/>
            <p:cNvSpPr txBox="1"/>
            <p:nvPr/>
          </p:nvSpPr>
          <p:spPr>
            <a:xfrm>
              <a:off x="2252191" y="21914229"/>
              <a:ext cx="1776632" cy="461976"/>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Erfahrungen</a:t>
              </a:r>
              <a:endParaRPr lang="en-US" sz="2400">
                <a:solidFill>
                  <a:srgbClr val="A51E37"/>
                </a:solidFill>
                <a:latin typeface="Arial"/>
                <a:ea typeface="Bangla MN" charset="0"/>
                <a:cs typeface="Arial"/>
              </a:endParaRPr>
            </a:p>
          </p:txBody>
        </p:sp>
      </p:grpSp>
      <p:grpSp>
        <p:nvGrpSpPr>
          <p:cNvPr id="27" name="Gruppieren 26">
            <a:extLst>
              <a:ext uri="{FF2B5EF4-FFF2-40B4-BE49-F238E27FC236}">
                <a16:creationId xmlns:a16="http://schemas.microsoft.com/office/drawing/2014/main" id="{3187543A-7ADA-104C-3346-1E3D3F942D2B}"/>
              </a:ext>
            </a:extLst>
          </p:cNvPr>
          <p:cNvGrpSpPr/>
          <p:nvPr/>
        </p:nvGrpSpPr>
        <p:grpSpPr>
          <a:xfrm>
            <a:off x="10999322" y="20427015"/>
            <a:ext cx="9679597" cy="9163942"/>
            <a:chOff x="15814341" y="17806908"/>
            <a:chExt cx="5101627" cy="4306346"/>
          </a:xfrm>
        </p:grpSpPr>
        <p:grpSp>
          <p:nvGrpSpPr>
            <p:cNvPr id="19" name="Group 42">
              <a:extLst>
                <a:ext uri="{FF2B5EF4-FFF2-40B4-BE49-F238E27FC236}">
                  <a16:creationId xmlns:a16="http://schemas.microsoft.com/office/drawing/2014/main" id="{01B17549-47C2-2273-65AC-1364705287CA}"/>
                </a:ext>
              </a:extLst>
            </p:cNvPr>
            <p:cNvGrpSpPr/>
            <p:nvPr/>
          </p:nvGrpSpPr>
          <p:grpSpPr>
            <a:xfrm>
              <a:off x="15814341" y="17806908"/>
              <a:ext cx="5101627" cy="4306346"/>
              <a:chOff x="845736" y="18712568"/>
              <a:chExt cx="11929274" cy="7332842"/>
            </a:xfrm>
          </p:grpSpPr>
          <p:sp>
            <p:nvSpPr>
              <p:cNvPr id="24" name="Rectangle 43">
                <a:extLst>
                  <a:ext uri="{FF2B5EF4-FFF2-40B4-BE49-F238E27FC236}">
                    <a16:creationId xmlns:a16="http://schemas.microsoft.com/office/drawing/2014/main" id="{10F28981-D45D-7913-E1FF-777D82003894}"/>
                  </a:ext>
                </a:extLst>
              </p:cNvPr>
              <p:cNvSpPr/>
              <p:nvPr/>
            </p:nvSpPr>
            <p:spPr>
              <a:xfrm>
                <a:off x="845736" y="18895071"/>
                <a:ext cx="11929274" cy="7150339"/>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25" name="TextBox 44">
                <a:extLst>
                  <a:ext uri="{FF2B5EF4-FFF2-40B4-BE49-F238E27FC236}">
                    <a16:creationId xmlns:a16="http://schemas.microsoft.com/office/drawing/2014/main" id="{9542B8C7-FFDF-8C83-F5D4-B0857134328F}"/>
                  </a:ext>
                </a:extLst>
              </p:cNvPr>
              <p:cNvSpPr txBox="1"/>
              <p:nvPr/>
            </p:nvSpPr>
            <p:spPr>
              <a:xfrm>
                <a:off x="4149023" y="18712568"/>
                <a:ext cx="5389812" cy="444691"/>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Studentische</a:t>
                </a:r>
                <a:r>
                  <a:rPr lang="en-US" sz="2400" dirty="0">
                    <a:solidFill>
                      <a:srgbClr val="C00000"/>
                    </a:solidFill>
                    <a:latin typeface="Arial"/>
                    <a:ea typeface="Bangla MN" charset="0"/>
                    <a:cs typeface="Arial"/>
                  </a:rPr>
                  <a:t> </a:t>
                </a:r>
                <a:r>
                  <a:rPr lang="en-US" sz="2400" err="1">
                    <a:solidFill>
                      <a:srgbClr val="C00000"/>
                    </a:solidFill>
                    <a:latin typeface="Arial"/>
                    <a:ea typeface="Bangla MN" charset="0"/>
                    <a:cs typeface="Arial"/>
                  </a:rPr>
                  <a:t>Perspektive</a:t>
                </a:r>
                <a:endParaRPr lang="en-US" sz="2400">
                  <a:solidFill>
                    <a:srgbClr val="C00000"/>
                  </a:solidFill>
                  <a:latin typeface="Arial"/>
                  <a:ea typeface="Bangla MN" charset="0"/>
                  <a:cs typeface="Arial"/>
                </a:endParaRPr>
              </a:p>
            </p:txBody>
          </p:sp>
        </p:grpSp>
        <p:sp>
          <p:nvSpPr>
            <p:cNvPr id="26" name="Textfeld 25">
              <a:extLst>
                <a:ext uri="{FF2B5EF4-FFF2-40B4-BE49-F238E27FC236}">
                  <a16:creationId xmlns:a16="http://schemas.microsoft.com/office/drawing/2014/main" id="{F1ADB718-062B-E06B-6626-F21F95A61E7E}"/>
                </a:ext>
              </a:extLst>
            </p:cNvPr>
            <p:cNvSpPr txBox="1"/>
            <p:nvPr/>
          </p:nvSpPr>
          <p:spPr>
            <a:xfrm>
              <a:off x="16432094" y="18191109"/>
              <a:ext cx="4321992" cy="3803802"/>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Anm.: Die Einholung des Feedbacks erfolgte am Ende des Wintersemesters. Zu diesem Zeitpunkt waren noch nicht alle Beiträge der Studierenden veröffentlicht. </a:t>
              </a:r>
            </a:p>
            <a:p>
              <a:endParaRPr lang="de-DE" sz="2000" dirty="0">
                <a:solidFill>
                  <a:schemeClr val="bg1">
                    <a:lumMod val="50000"/>
                  </a:schemeClr>
                </a:solidFill>
                <a:latin typeface="Arial"/>
                <a:cs typeface="Arial"/>
              </a:endParaRPr>
            </a:p>
            <a:p>
              <a:pPr marL="457200" indent="-457200">
                <a:buAutoNum type="arabicPeriod"/>
              </a:pPr>
              <a:r>
                <a:rPr lang="de-DE" sz="2000" dirty="0">
                  <a:solidFill>
                    <a:schemeClr val="bg1">
                      <a:lumMod val="50000"/>
                    </a:schemeClr>
                  </a:solidFill>
                  <a:latin typeface="Arial"/>
                  <a:cs typeface="Arial"/>
                </a:rPr>
                <a:t>Die größten Herausforderungen</a:t>
              </a:r>
            </a:p>
            <a:p>
              <a:pPr marL="342900" indent="-342900">
                <a:buFont typeface="Arial" panose="020B0604020202020204" pitchFamily="34" charset="0"/>
                <a:buChar char="•"/>
              </a:pPr>
              <a:r>
                <a:rPr lang="de-DE" sz="2000" dirty="0">
                  <a:solidFill>
                    <a:schemeClr val="bg1">
                      <a:lumMod val="50000"/>
                    </a:schemeClr>
                  </a:solidFill>
                  <a:latin typeface="Arial"/>
                  <a:cs typeface="Arial"/>
                </a:rPr>
                <a:t>Die Struktur fällt schwer, weil das Jurastudium ansonsten einen sehr engen strukturellen und sprachlichen Rahmen vorgibt, der keine Freiheiten lässt. Freiheiten etwas mehr „üben“. </a:t>
              </a:r>
            </a:p>
            <a:p>
              <a:pPr marL="342900" indent="-342900">
                <a:buFont typeface="Arial" panose="020B0604020202020204" pitchFamily="34" charset="0"/>
                <a:buChar char="•"/>
              </a:pPr>
              <a:r>
                <a:rPr lang="de-DE" sz="2000" dirty="0">
                  <a:solidFill>
                    <a:schemeClr val="bg1">
                      <a:lumMod val="50000"/>
                    </a:schemeClr>
                  </a:solidFill>
                  <a:latin typeface="Arial"/>
                  <a:cs typeface="Arial"/>
                </a:rPr>
                <a:t>Bilden einer eigenen Meinung wurde im Studium bisher nicht trainiert, daher wäre auch hier ein gesondertes Training vorteilhaft. </a:t>
              </a:r>
            </a:p>
            <a:p>
              <a:pPr marL="342900" indent="-342900">
                <a:buFont typeface="Arial" panose="020B0604020202020204" pitchFamily="34" charset="0"/>
                <a:buChar char="•"/>
              </a:pPr>
              <a:r>
                <a:rPr lang="de-DE" sz="2000" dirty="0">
                  <a:solidFill>
                    <a:schemeClr val="bg1">
                      <a:lumMod val="50000"/>
                    </a:schemeClr>
                  </a:solidFill>
                  <a:latin typeface="Arial"/>
                  <a:cs typeface="Arial"/>
                </a:rPr>
                <a:t>Handreichungen zum Schreibstil/wissenschaftlichem Arbeiten waren sehr hilfreich, trotzdem noch herausfordernd.</a:t>
              </a:r>
            </a:p>
            <a:p>
              <a:pPr marL="342900" indent="-342900">
                <a:buFont typeface="Arial" panose="020B0604020202020204" pitchFamily="34" charset="0"/>
                <a:buChar char="•"/>
              </a:pPr>
              <a:r>
                <a:rPr lang="de-DE" sz="2000" dirty="0">
                  <a:solidFill>
                    <a:schemeClr val="bg1">
                      <a:lumMod val="50000"/>
                    </a:schemeClr>
                  </a:solidFill>
                  <a:latin typeface="Arial"/>
                  <a:cs typeface="Arial"/>
                </a:rPr>
                <a:t>Ein Semester ggf. etwas knapp bemessen, wenn man in dem Semester wichtige Klausuren/Examen/Schwerpunkt schreibt. </a:t>
              </a:r>
            </a:p>
            <a:p>
              <a:pPr marL="342900" indent="-342900">
                <a:buFont typeface="Arial" panose="020B0604020202020204" pitchFamily="34" charset="0"/>
                <a:buChar char="•"/>
              </a:pPr>
              <a:endParaRPr lang="de-DE" sz="2000" dirty="0">
                <a:solidFill>
                  <a:schemeClr val="bg1">
                    <a:lumMod val="50000"/>
                  </a:schemeClr>
                </a:solidFill>
                <a:latin typeface="Arial"/>
                <a:cs typeface="Arial"/>
              </a:endParaRPr>
            </a:p>
            <a:p>
              <a:r>
                <a:rPr lang="de-DE" sz="2000" dirty="0">
                  <a:solidFill>
                    <a:schemeClr val="bg1">
                      <a:lumMod val="50000"/>
                    </a:schemeClr>
                  </a:solidFill>
                  <a:latin typeface="Arial"/>
                  <a:cs typeface="Arial"/>
                </a:rPr>
                <a:t>2. Zusätzliche Wünsche für die Wiederholung der Veranstaltung</a:t>
              </a:r>
            </a:p>
            <a:p>
              <a:pPr marL="342900" indent="-342900">
                <a:buFont typeface="Arial" panose="020B0604020202020204" pitchFamily="34" charset="0"/>
                <a:buChar char="•"/>
              </a:pPr>
              <a:r>
                <a:rPr lang="de-DE" sz="2000" dirty="0">
                  <a:solidFill>
                    <a:schemeClr val="bg1">
                      <a:lumMod val="50000"/>
                    </a:schemeClr>
                  </a:solidFill>
                  <a:latin typeface="Arial"/>
                  <a:cs typeface="Arial"/>
                </a:rPr>
                <a:t>Mehr Zeit!</a:t>
              </a:r>
            </a:p>
            <a:p>
              <a:pPr marL="342900" indent="-342900">
                <a:buFont typeface="Arial" panose="020B0604020202020204" pitchFamily="34" charset="0"/>
                <a:buChar char="•"/>
              </a:pPr>
              <a:r>
                <a:rPr lang="de-DE" sz="2000" dirty="0">
                  <a:solidFill>
                    <a:schemeClr val="bg1">
                      <a:lumMod val="50000"/>
                    </a:schemeClr>
                  </a:solidFill>
                  <a:latin typeface="Arial"/>
                  <a:cs typeface="Arial"/>
                </a:rPr>
                <a:t>Anerkennung als Schlüsselqualifikation. </a:t>
              </a:r>
            </a:p>
            <a:p>
              <a:pPr marL="342900" indent="-342900">
                <a:buFont typeface="Arial" panose="020B0604020202020204" pitchFamily="34" charset="0"/>
                <a:buChar char="•"/>
              </a:pPr>
              <a:r>
                <a:rPr lang="de-DE" sz="2000" dirty="0" err="1">
                  <a:solidFill>
                    <a:schemeClr val="bg1">
                      <a:lumMod val="50000"/>
                    </a:schemeClr>
                  </a:solidFill>
                  <a:latin typeface="Arial"/>
                  <a:cs typeface="Arial"/>
                </a:rPr>
                <a:t>Buddysystem</a:t>
              </a:r>
              <a:r>
                <a:rPr lang="de-DE" sz="2000" dirty="0">
                  <a:solidFill>
                    <a:schemeClr val="bg1">
                      <a:lumMod val="50000"/>
                    </a:schemeClr>
                  </a:solidFill>
                  <a:latin typeface="Arial"/>
                  <a:cs typeface="Arial"/>
                </a:rPr>
                <a:t> mit </a:t>
              </a:r>
              <a:r>
                <a:rPr lang="de-DE" sz="2000" dirty="0" err="1">
                  <a:solidFill>
                    <a:schemeClr val="bg1">
                      <a:lumMod val="50000"/>
                    </a:schemeClr>
                  </a:solidFill>
                  <a:latin typeface="Arial"/>
                  <a:cs typeface="Arial"/>
                </a:rPr>
                <a:t>wissenschaftl</a:t>
              </a:r>
              <a:r>
                <a:rPr lang="de-DE" sz="2000" dirty="0">
                  <a:solidFill>
                    <a:schemeClr val="bg1">
                      <a:lumMod val="50000"/>
                    </a:schemeClr>
                  </a:solidFill>
                  <a:latin typeface="Arial"/>
                  <a:cs typeface="Arial"/>
                </a:rPr>
                <a:t>. </a:t>
              </a:r>
              <a:r>
                <a:rPr lang="de-DE" sz="2000" dirty="0" err="1">
                  <a:solidFill>
                    <a:schemeClr val="bg1">
                      <a:lumMod val="50000"/>
                    </a:schemeClr>
                  </a:solidFill>
                  <a:latin typeface="Arial"/>
                  <a:cs typeface="Arial"/>
                </a:rPr>
                <a:t>Mitarbeiter:in</a:t>
              </a:r>
              <a:r>
                <a:rPr lang="de-DE" sz="2000" dirty="0">
                  <a:solidFill>
                    <a:schemeClr val="bg1">
                      <a:lumMod val="50000"/>
                    </a:schemeClr>
                  </a:solidFill>
                  <a:latin typeface="Arial"/>
                  <a:cs typeface="Arial"/>
                </a:rPr>
                <a:t>.</a:t>
              </a:r>
            </a:p>
            <a:p>
              <a:pPr marL="342900" indent="-342900">
                <a:buFont typeface="Arial" panose="020B0604020202020204" pitchFamily="34" charset="0"/>
                <a:buChar char="•"/>
              </a:pPr>
              <a:endParaRPr lang="de-DE" sz="2000" dirty="0">
                <a:solidFill>
                  <a:schemeClr val="bg1">
                    <a:lumMod val="50000"/>
                  </a:schemeClr>
                </a:solidFill>
                <a:latin typeface="Arial"/>
                <a:cs typeface="Arial"/>
              </a:endParaRPr>
            </a:p>
            <a:p>
              <a:r>
                <a:rPr lang="de-DE" sz="2000" dirty="0">
                  <a:solidFill>
                    <a:schemeClr val="bg1">
                      <a:lumMod val="50000"/>
                    </a:schemeClr>
                  </a:solidFill>
                  <a:latin typeface="Arial"/>
                  <a:cs typeface="Arial"/>
                </a:rPr>
                <a:t>3. Die größten </a:t>
              </a:r>
              <a:r>
                <a:rPr lang="de-DE" sz="2000" dirty="0" err="1">
                  <a:solidFill>
                    <a:schemeClr val="bg1">
                      <a:lumMod val="50000"/>
                    </a:schemeClr>
                  </a:solidFill>
                  <a:latin typeface="Arial"/>
                  <a:cs typeface="Arial"/>
                </a:rPr>
                <a:t>Learnings</a:t>
              </a:r>
              <a:endParaRPr lang="de-DE" sz="2000" dirty="0">
                <a:solidFill>
                  <a:schemeClr val="bg1">
                    <a:lumMod val="50000"/>
                  </a:schemeClr>
                </a:solidFill>
                <a:latin typeface="Arial"/>
                <a:cs typeface="Arial"/>
              </a:endParaRPr>
            </a:p>
            <a:p>
              <a:pPr marL="342900" indent="-342900">
                <a:buFont typeface="Arial" panose="020B0604020202020204" pitchFamily="34" charset="0"/>
                <a:buChar char="•"/>
              </a:pPr>
              <a:r>
                <a:rPr lang="de-DE" sz="2000" dirty="0">
                  <a:solidFill>
                    <a:schemeClr val="bg1">
                      <a:lumMod val="50000"/>
                    </a:schemeClr>
                  </a:solidFill>
                  <a:latin typeface="Arial"/>
                  <a:cs typeface="Arial"/>
                </a:rPr>
                <a:t>Qualität braucht Zeit. </a:t>
              </a:r>
            </a:p>
            <a:p>
              <a:pPr marL="342900" indent="-342900">
                <a:buFont typeface="Arial" panose="020B0604020202020204" pitchFamily="34" charset="0"/>
                <a:buChar char="•"/>
              </a:pPr>
              <a:r>
                <a:rPr lang="de-DE" sz="2000" dirty="0">
                  <a:solidFill>
                    <a:schemeClr val="bg1">
                      <a:lumMod val="50000"/>
                    </a:schemeClr>
                  </a:solidFill>
                  <a:latin typeface="Arial"/>
                  <a:cs typeface="Arial"/>
                </a:rPr>
                <a:t>Man kann viel mehr, als einem im Studium häufig zugetraut wird. </a:t>
              </a:r>
            </a:p>
            <a:p>
              <a:pPr marL="342900" indent="-342900">
                <a:buFont typeface="Arial" panose="020B0604020202020204" pitchFamily="34" charset="0"/>
                <a:buChar char="•"/>
              </a:pPr>
              <a:r>
                <a:rPr lang="de-DE" sz="2000" dirty="0">
                  <a:solidFill>
                    <a:schemeClr val="bg1">
                      <a:lumMod val="50000"/>
                    </a:schemeClr>
                  </a:solidFill>
                  <a:latin typeface="Arial"/>
                  <a:cs typeface="Arial"/>
                </a:rPr>
                <a:t>Man lernt viel mehr, wenn man sich mit den Inhalten argumentativ auseinandersetzt. </a:t>
              </a:r>
            </a:p>
            <a:p>
              <a:pPr marL="342900" indent="-342900">
                <a:buFont typeface="Arial" panose="020B0604020202020204" pitchFamily="34" charset="0"/>
                <a:buChar char="•"/>
              </a:pPr>
              <a:r>
                <a:rPr lang="de-DE" sz="2000" dirty="0">
                  <a:solidFill>
                    <a:schemeClr val="bg1">
                      <a:lumMod val="50000"/>
                    </a:schemeClr>
                  </a:solidFill>
                  <a:latin typeface="Arial"/>
                  <a:cs typeface="Arial"/>
                </a:rPr>
                <a:t>Forschen macht Spaß!</a:t>
              </a:r>
            </a:p>
          </p:txBody>
        </p:sp>
      </p:grpSp>
    </p:spTree>
    <p:extLst>
      <p:ext uri="{BB962C8B-B14F-4D97-AF65-F5344CB8AC3E}">
        <p14:creationId xmlns:p14="http://schemas.microsoft.com/office/powerpoint/2010/main" val="283623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c492254-2547-41a6-8658-dc936ab556c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8F0769FAA5CA4584E3F53925FFCABB" ma:contentTypeVersion="13" ma:contentTypeDescription="Create a new document." ma:contentTypeScope="" ma:versionID="35e377b7e6fcb5f9ae58097486bd4e95">
  <xsd:schema xmlns:xsd="http://www.w3.org/2001/XMLSchema" xmlns:xs="http://www.w3.org/2001/XMLSchema" xmlns:p="http://schemas.microsoft.com/office/2006/metadata/properties" xmlns:ns2="7c492254-2547-41a6-8658-dc936ab556c4" xmlns:ns3="3ee7f305-f753-4bf8-86de-c2d099ddd268" targetNamespace="http://schemas.microsoft.com/office/2006/metadata/properties" ma:root="true" ma:fieldsID="8b07912edd019880be02e635b415f871" ns2:_="" ns3:_="">
    <xsd:import namespace="7c492254-2547-41a6-8658-dc936ab556c4"/>
    <xsd:import namespace="3ee7f305-f753-4bf8-86de-c2d099ddd26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92254-2547-41a6-8658-dc936ab556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de38a42-f053-4c2a-847a-0f3502bf1d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e7f305-f753-4bf8-86de-c2d099ddd26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D6A5D2D-35CD-4CDA-9520-2B9ED6DAA0ED}">
  <ds:schemaRefs>
    <ds:schemaRef ds:uri="3ee7f305-f753-4bf8-86de-c2d099ddd268"/>
    <ds:schemaRef ds:uri="7c492254-2547-41a6-8658-dc936ab556c4"/>
    <ds:schemaRef ds:uri="http://www.w3.org/XML/1998/namespace"/>
    <ds:schemaRef ds:uri="http://schemas.microsoft.com/office/2006/metadata/properties"/>
    <ds:schemaRef ds:uri="http://purl.org/dc/elements/1.1/"/>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544805BA-D12A-4863-ADB7-A72C28FC077D}">
  <ds:schemaRefs>
    <ds:schemaRef ds:uri="http://schemas.microsoft.com/sharepoint/v3/contenttype/forms"/>
  </ds:schemaRefs>
</ds:datastoreItem>
</file>

<file path=customXml/itemProps3.xml><?xml version="1.0" encoding="utf-8"?>
<ds:datastoreItem xmlns:ds="http://schemas.openxmlformats.org/officeDocument/2006/customXml" ds:itemID="{6460B783-0EAE-41DC-925B-BD54C56CF4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92254-2547-41a6-8658-dc936ab556c4"/>
    <ds:schemaRef ds:uri="3ee7f305-f753-4bf8-86de-c2d099ddd2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832</Words>
  <Application>Microsoft Macintosh PowerPoint</Application>
  <PresentationFormat>Benutzerdefiniert</PresentationFormat>
  <Paragraphs>49</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Al Bayan Plain</vt:lpstr>
      <vt:lpstr>Arial</vt:lpstr>
      <vt:lpstr>Calibri</vt:lpstr>
      <vt:lpstr>Office Theme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
  <cp:lastModifiedBy/>
  <cp:revision>82</cp:revision>
  <dcterms:created xsi:type="dcterms:W3CDTF">2012-08-24T00:53:15Z</dcterms:created>
  <dcterms:modified xsi:type="dcterms:W3CDTF">2026-04-15T21:28:15Z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0x010100E18F0769FAA5CA4584E3F53925FFCABB</vt:lpwstr>
  </property>
  <property fmtid="{D5CDD505-2E9C-101B-9397-08002B2CF9AE}" pid="3" name="MediaServiceImageTags">
    <vt:lpwstr/>
  </property>
</Properties>
</file>