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8" r:id="rId5"/>
  </p:sldIdLst>
  <p:sldSz cx="21383625" cy="30275213"/>
  <p:notesSz cx="6858000" cy="9144000"/>
  <p:defaultTextStyle>
    <a:defPPr>
      <a:defRPr lang="en-US"/>
    </a:defPPr>
    <a:lvl1pPr marL="0" algn="l" defTabSz="2951683" rtl="0" eaLnBrk="1" latinLnBrk="0" hangingPunct="1">
      <a:defRPr sz="5810" kern="1200">
        <a:solidFill>
          <a:schemeClr val="tx1"/>
        </a:solidFill>
        <a:latin typeface="+mn-lt"/>
        <a:ea typeface="+mn-ea"/>
        <a:cs typeface="+mn-cs"/>
      </a:defRPr>
    </a:lvl1pPr>
    <a:lvl2pPr marL="1475842" algn="l" defTabSz="2951683" rtl="0" eaLnBrk="1" latinLnBrk="0" hangingPunct="1">
      <a:defRPr sz="5810" kern="1200">
        <a:solidFill>
          <a:schemeClr val="tx1"/>
        </a:solidFill>
        <a:latin typeface="+mn-lt"/>
        <a:ea typeface="+mn-ea"/>
        <a:cs typeface="+mn-cs"/>
      </a:defRPr>
    </a:lvl2pPr>
    <a:lvl3pPr marL="2951683" algn="l" defTabSz="2951683" rtl="0" eaLnBrk="1" latinLnBrk="0" hangingPunct="1">
      <a:defRPr sz="5810" kern="1200">
        <a:solidFill>
          <a:schemeClr val="tx1"/>
        </a:solidFill>
        <a:latin typeface="+mn-lt"/>
        <a:ea typeface="+mn-ea"/>
        <a:cs typeface="+mn-cs"/>
      </a:defRPr>
    </a:lvl3pPr>
    <a:lvl4pPr marL="4427525" algn="l" defTabSz="2951683" rtl="0" eaLnBrk="1" latinLnBrk="0" hangingPunct="1">
      <a:defRPr sz="5810" kern="1200">
        <a:solidFill>
          <a:schemeClr val="tx1"/>
        </a:solidFill>
        <a:latin typeface="+mn-lt"/>
        <a:ea typeface="+mn-ea"/>
        <a:cs typeface="+mn-cs"/>
      </a:defRPr>
    </a:lvl4pPr>
    <a:lvl5pPr marL="5903366" algn="l" defTabSz="2951683" rtl="0" eaLnBrk="1" latinLnBrk="0" hangingPunct="1">
      <a:defRPr sz="5810" kern="1200">
        <a:solidFill>
          <a:schemeClr val="tx1"/>
        </a:solidFill>
        <a:latin typeface="+mn-lt"/>
        <a:ea typeface="+mn-ea"/>
        <a:cs typeface="+mn-cs"/>
      </a:defRPr>
    </a:lvl5pPr>
    <a:lvl6pPr marL="7379208" algn="l" defTabSz="2951683" rtl="0" eaLnBrk="1" latinLnBrk="0" hangingPunct="1">
      <a:defRPr sz="5810" kern="1200">
        <a:solidFill>
          <a:schemeClr val="tx1"/>
        </a:solidFill>
        <a:latin typeface="+mn-lt"/>
        <a:ea typeface="+mn-ea"/>
        <a:cs typeface="+mn-cs"/>
      </a:defRPr>
    </a:lvl6pPr>
    <a:lvl7pPr marL="8855050" algn="l" defTabSz="2951683" rtl="0" eaLnBrk="1" latinLnBrk="0" hangingPunct="1">
      <a:defRPr sz="5810" kern="1200">
        <a:solidFill>
          <a:schemeClr val="tx1"/>
        </a:solidFill>
        <a:latin typeface="+mn-lt"/>
        <a:ea typeface="+mn-ea"/>
        <a:cs typeface="+mn-cs"/>
      </a:defRPr>
    </a:lvl7pPr>
    <a:lvl8pPr marL="10330891" algn="l" defTabSz="2951683" rtl="0" eaLnBrk="1" latinLnBrk="0" hangingPunct="1">
      <a:defRPr sz="5810" kern="1200">
        <a:solidFill>
          <a:schemeClr val="tx1"/>
        </a:solidFill>
        <a:latin typeface="+mn-lt"/>
        <a:ea typeface="+mn-ea"/>
        <a:cs typeface="+mn-cs"/>
      </a:defRPr>
    </a:lvl8pPr>
    <a:lvl9pPr marL="11806733" algn="l" defTabSz="2951683" rtl="0" eaLnBrk="1" latinLnBrk="0" hangingPunct="1">
      <a:defRPr sz="5810" kern="1200">
        <a:solidFill>
          <a:schemeClr val="tx1"/>
        </a:solidFill>
        <a:latin typeface="+mn-lt"/>
        <a:ea typeface="+mn-ea"/>
        <a:cs typeface="+mn-cs"/>
      </a:defRPr>
    </a:lvl9pPr>
  </p:defaultTextStyle>
  <p:extLst>
    <p:ext uri="{EFAFB233-063F-42B5-8137-9DF3F51BA10A}">
      <p15:sldGuideLst xmlns:p15="http://schemas.microsoft.com/office/powerpoint/2012/main">
        <p15:guide id="1" pos="13377" userDrawn="1">
          <p15:clr>
            <a:srgbClr val="A4A3A4"/>
          </p15:clr>
        </p15:guide>
        <p15:guide id="2" orient="horz"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D2D85A-14CF-4F55-9202-80F00200CDD3}" v="1" dt="2023-12-19T11:18:02.743"/>
    <p1510:client id="{CC8852B2-F180-4F18-8E42-C860501947AF}" v="75" dt="2023-12-19T11:22:04.1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1" autoAdjust="0"/>
    <p:restoredTop sz="94694"/>
  </p:normalViewPr>
  <p:slideViewPr>
    <p:cSldViewPr>
      <p:cViewPr>
        <p:scale>
          <a:sx n="75" d="100"/>
          <a:sy n="75" d="100"/>
        </p:scale>
        <p:origin x="-408" y="-2160"/>
      </p:cViewPr>
      <p:guideLst>
        <p:guide pos="13377"/>
        <p:guide orient="horz"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E861C-486B-4E18-A0E9-A790238A915C}" type="datetimeFigureOut">
              <a:rPr lang="en-US" smtClean="0"/>
              <a:t>4/30/2026</a:t>
            </a:fld>
            <a:endParaRPr lang="en-US"/>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811066-0135-4CAA-8AD4-89A97190AC00}"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685800"/>
            <a:ext cx="24225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9404941"/>
            <a:ext cx="18176081" cy="6489549"/>
          </a:xfrm>
        </p:spPr>
        <p:txBody>
          <a:bodyPr/>
          <a:lstStyle/>
          <a:p>
            <a:r>
              <a:rPr lang="en-US"/>
              <a:t>Click to edit Master title style</a:t>
            </a:r>
          </a:p>
        </p:txBody>
      </p:sp>
      <p:sp>
        <p:nvSpPr>
          <p:cNvPr id="3" name="Subtitle 2"/>
          <p:cNvSpPr>
            <a:spLocks noGrp="1"/>
          </p:cNvSpPr>
          <p:nvPr>
            <p:ph type="subTitle" idx="1"/>
          </p:nvPr>
        </p:nvSpPr>
        <p:spPr>
          <a:xfrm>
            <a:off x="3207544" y="17155955"/>
            <a:ext cx="14968537" cy="7736999"/>
          </a:xfrm>
        </p:spPr>
        <p:txBody>
          <a:bodyPr/>
          <a:lstStyle>
            <a:lvl1pPr marL="0" indent="0" algn="ctr">
              <a:buNone/>
              <a:defRPr>
                <a:solidFill>
                  <a:schemeClr val="tx1">
                    <a:tint val="75000"/>
                  </a:schemeClr>
                </a:solidFill>
              </a:defRPr>
            </a:lvl1pPr>
            <a:lvl2pPr marL="566376" indent="0" algn="ctr">
              <a:buNone/>
              <a:defRPr>
                <a:solidFill>
                  <a:schemeClr val="tx1">
                    <a:tint val="75000"/>
                  </a:schemeClr>
                </a:solidFill>
              </a:defRPr>
            </a:lvl2pPr>
            <a:lvl3pPr marL="1132753" indent="0" algn="ctr">
              <a:buNone/>
              <a:defRPr>
                <a:solidFill>
                  <a:schemeClr val="tx1">
                    <a:tint val="75000"/>
                  </a:schemeClr>
                </a:solidFill>
              </a:defRPr>
            </a:lvl3pPr>
            <a:lvl4pPr marL="1699130" indent="0" algn="ctr">
              <a:buNone/>
              <a:defRPr>
                <a:solidFill>
                  <a:schemeClr val="tx1">
                    <a:tint val="75000"/>
                  </a:schemeClr>
                </a:solidFill>
              </a:defRPr>
            </a:lvl4pPr>
            <a:lvl5pPr marL="2265506" indent="0" algn="ctr">
              <a:buNone/>
              <a:defRPr>
                <a:solidFill>
                  <a:schemeClr val="tx1">
                    <a:tint val="75000"/>
                  </a:schemeClr>
                </a:solidFill>
              </a:defRPr>
            </a:lvl5pPr>
            <a:lvl6pPr marL="2831882" indent="0" algn="ctr">
              <a:buNone/>
              <a:defRPr>
                <a:solidFill>
                  <a:schemeClr val="tx1">
                    <a:tint val="75000"/>
                  </a:schemeClr>
                </a:solidFill>
              </a:defRPr>
            </a:lvl6pPr>
            <a:lvl7pPr marL="3398259" indent="0" algn="ctr">
              <a:buNone/>
              <a:defRPr>
                <a:solidFill>
                  <a:schemeClr val="tx1">
                    <a:tint val="75000"/>
                  </a:schemeClr>
                </a:solidFill>
              </a:defRPr>
            </a:lvl7pPr>
            <a:lvl8pPr marL="3964636" indent="0" algn="ctr">
              <a:buNone/>
              <a:defRPr>
                <a:solidFill>
                  <a:schemeClr val="tx1">
                    <a:tint val="75000"/>
                  </a:schemeClr>
                </a:solidFill>
              </a:defRPr>
            </a:lvl8pPr>
            <a:lvl9pPr marL="45310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8" y="1212414"/>
            <a:ext cx="4811316" cy="25832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182" y="1212414"/>
            <a:ext cx="14077553" cy="25832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59" y="19454629"/>
            <a:ext cx="18176081" cy="6012994"/>
          </a:xfrm>
        </p:spPr>
        <p:txBody>
          <a:bodyPr anchor="t"/>
          <a:lstStyle>
            <a:lvl1pPr algn="l">
              <a:defRPr sz="4955" b="1" cap="all"/>
            </a:lvl1pPr>
          </a:lstStyle>
          <a:p>
            <a:r>
              <a:rPr lang="en-US"/>
              <a:t>Click to edit Master title style</a:t>
            </a:r>
          </a:p>
        </p:txBody>
      </p:sp>
      <p:sp>
        <p:nvSpPr>
          <p:cNvPr id="3" name="Text Placeholder 2"/>
          <p:cNvSpPr>
            <a:spLocks noGrp="1"/>
          </p:cNvSpPr>
          <p:nvPr>
            <p:ph type="body" idx="1"/>
          </p:nvPr>
        </p:nvSpPr>
        <p:spPr>
          <a:xfrm>
            <a:off x="1689159" y="12831930"/>
            <a:ext cx="18176081" cy="6622701"/>
          </a:xfrm>
        </p:spPr>
        <p:txBody>
          <a:bodyPr anchor="b"/>
          <a:lstStyle>
            <a:lvl1pPr marL="0" indent="0">
              <a:buNone/>
              <a:defRPr sz="2478">
                <a:solidFill>
                  <a:schemeClr val="tx1">
                    <a:tint val="75000"/>
                  </a:schemeClr>
                </a:solidFill>
              </a:defRPr>
            </a:lvl1pPr>
            <a:lvl2pPr marL="566376" indent="0">
              <a:buNone/>
              <a:defRPr sz="2230">
                <a:solidFill>
                  <a:schemeClr val="tx1">
                    <a:tint val="75000"/>
                  </a:schemeClr>
                </a:solidFill>
              </a:defRPr>
            </a:lvl2pPr>
            <a:lvl3pPr marL="1132753" indent="0">
              <a:buNone/>
              <a:defRPr sz="1982">
                <a:solidFill>
                  <a:schemeClr val="tx1">
                    <a:tint val="75000"/>
                  </a:schemeClr>
                </a:solidFill>
              </a:defRPr>
            </a:lvl3pPr>
            <a:lvl4pPr marL="1699130" indent="0">
              <a:buNone/>
              <a:defRPr sz="1734">
                <a:solidFill>
                  <a:schemeClr val="tx1">
                    <a:tint val="75000"/>
                  </a:schemeClr>
                </a:solidFill>
              </a:defRPr>
            </a:lvl4pPr>
            <a:lvl5pPr marL="2265506" indent="0">
              <a:buNone/>
              <a:defRPr sz="1734">
                <a:solidFill>
                  <a:schemeClr val="tx1">
                    <a:tint val="75000"/>
                  </a:schemeClr>
                </a:solidFill>
              </a:defRPr>
            </a:lvl5pPr>
            <a:lvl6pPr marL="2831882" indent="0">
              <a:buNone/>
              <a:defRPr sz="1734">
                <a:solidFill>
                  <a:schemeClr val="tx1">
                    <a:tint val="75000"/>
                  </a:schemeClr>
                </a:solidFill>
              </a:defRPr>
            </a:lvl6pPr>
            <a:lvl7pPr marL="3398259" indent="0">
              <a:buNone/>
              <a:defRPr sz="1734">
                <a:solidFill>
                  <a:schemeClr val="tx1">
                    <a:tint val="75000"/>
                  </a:schemeClr>
                </a:solidFill>
              </a:defRPr>
            </a:lvl7pPr>
            <a:lvl8pPr marL="3964636" indent="0">
              <a:buNone/>
              <a:defRPr sz="1734">
                <a:solidFill>
                  <a:schemeClr val="tx1">
                    <a:tint val="75000"/>
                  </a:schemeClr>
                </a:solidFill>
              </a:defRPr>
            </a:lvl8pPr>
            <a:lvl9pPr marL="4531012" indent="0">
              <a:buNone/>
              <a:defRPr sz="17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182"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09"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181" y="6776885"/>
            <a:ext cx="9448148"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4" name="Content Placeholder 3"/>
          <p:cNvSpPr>
            <a:spLocks noGrp="1"/>
          </p:cNvSpPr>
          <p:nvPr>
            <p:ph sz="half" idx="2"/>
          </p:nvPr>
        </p:nvSpPr>
        <p:spPr>
          <a:xfrm>
            <a:off x="1069181" y="9601169"/>
            <a:ext cx="9448148"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6" y="6776885"/>
            <a:ext cx="9451860"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6" name="Content Placeholder 5"/>
          <p:cNvSpPr>
            <a:spLocks noGrp="1"/>
          </p:cNvSpPr>
          <p:nvPr>
            <p:ph sz="quarter" idx="4"/>
          </p:nvPr>
        </p:nvSpPr>
        <p:spPr>
          <a:xfrm>
            <a:off x="10862586" y="9601169"/>
            <a:ext cx="9451860"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4/30/2026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4/30/2026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4/30/2026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3" y="1205402"/>
            <a:ext cx="7035066" cy="5129966"/>
          </a:xfrm>
        </p:spPr>
        <p:txBody>
          <a:bodyPr anchor="b"/>
          <a:lstStyle>
            <a:lvl1pPr algn="l">
              <a:defRPr sz="2478" b="1"/>
            </a:lvl1pPr>
          </a:lstStyle>
          <a:p>
            <a:r>
              <a:rPr lang="en-US"/>
              <a:t>Click to edit Master title style</a:t>
            </a:r>
          </a:p>
        </p:txBody>
      </p:sp>
      <p:sp>
        <p:nvSpPr>
          <p:cNvPr id="3" name="Content Placeholder 2"/>
          <p:cNvSpPr>
            <a:spLocks noGrp="1"/>
          </p:cNvSpPr>
          <p:nvPr>
            <p:ph idx="1"/>
          </p:nvPr>
        </p:nvSpPr>
        <p:spPr>
          <a:xfrm>
            <a:off x="8360404" y="1205405"/>
            <a:ext cx="11954040" cy="25839055"/>
          </a:xfrm>
        </p:spPr>
        <p:txBody>
          <a:bodyPr/>
          <a:lstStyle>
            <a:lvl1pPr>
              <a:defRPr sz="3964"/>
            </a:lvl1pPr>
            <a:lvl2pPr>
              <a:defRPr sz="3469"/>
            </a:lvl2pPr>
            <a:lvl3pPr>
              <a:defRPr sz="2973"/>
            </a:lvl3pPr>
            <a:lvl4pPr>
              <a:defRPr sz="2478"/>
            </a:lvl4pPr>
            <a:lvl5pPr>
              <a:defRPr sz="2478"/>
            </a:lvl5pPr>
            <a:lvl6pPr>
              <a:defRPr sz="2478"/>
            </a:lvl6pPr>
            <a:lvl7pPr>
              <a:defRPr sz="2478"/>
            </a:lvl7pPr>
            <a:lvl8pPr>
              <a:defRPr sz="2478"/>
            </a:lvl8pPr>
            <a:lvl9pPr>
              <a:defRPr sz="24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3" y="6335373"/>
            <a:ext cx="7035066" cy="20709089"/>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0"/>
            <a:ext cx="12830175" cy="2501911"/>
          </a:xfrm>
        </p:spPr>
        <p:txBody>
          <a:bodyPr anchor="b"/>
          <a:lstStyle>
            <a:lvl1pPr algn="l">
              <a:defRPr sz="2478" b="1"/>
            </a:lvl1pPr>
          </a:lstStyle>
          <a:p>
            <a:r>
              <a:rPr lang="en-US"/>
              <a:t>Click to edit Master title style</a:t>
            </a:r>
          </a:p>
        </p:txBody>
      </p:sp>
      <p:sp>
        <p:nvSpPr>
          <p:cNvPr id="3" name="Picture Placeholder 2"/>
          <p:cNvSpPr>
            <a:spLocks noGrp="1"/>
          </p:cNvSpPr>
          <p:nvPr>
            <p:ph type="pic" idx="1"/>
          </p:nvPr>
        </p:nvSpPr>
        <p:spPr>
          <a:xfrm>
            <a:off x="4191340" y="2705146"/>
            <a:ext cx="12830175" cy="18165128"/>
          </a:xfrm>
        </p:spPr>
        <p:txBody>
          <a:bodyPr/>
          <a:lstStyle>
            <a:lvl1pPr marL="0" indent="0">
              <a:buNone/>
              <a:defRPr sz="3964"/>
            </a:lvl1pPr>
            <a:lvl2pPr marL="566376" indent="0">
              <a:buNone/>
              <a:defRPr sz="3469"/>
            </a:lvl2pPr>
            <a:lvl3pPr marL="1132753" indent="0">
              <a:buNone/>
              <a:defRPr sz="2973"/>
            </a:lvl3pPr>
            <a:lvl4pPr marL="1699130" indent="0">
              <a:buNone/>
              <a:defRPr sz="2478"/>
            </a:lvl4pPr>
            <a:lvl5pPr marL="2265506" indent="0">
              <a:buNone/>
              <a:defRPr sz="2478"/>
            </a:lvl5pPr>
            <a:lvl6pPr marL="2831882" indent="0">
              <a:buNone/>
              <a:defRPr sz="2478"/>
            </a:lvl6pPr>
            <a:lvl7pPr marL="3398259" indent="0">
              <a:buNone/>
              <a:defRPr sz="2478"/>
            </a:lvl7pPr>
            <a:lvl8pPr marL="3964636" indent="0">
              <a:buNone/>
              <a:defRPr sz="2478"/>
            </a:lvl8pPr>
            <a:lvl9pPr marL="4531012" indent="0">
              <a:buNone/>
              <a:defRPr sz="2478"/>
            </a:lvl9pPr>
          </a:lstStyle>
          <a:p>
            <a:endParaRPr lang="en-US"/>
          </a:p>
        </p:txBody>
      </p:sp>
      <p:sp>
        <p:nvSpPr>
          <p:cNvPr id="4" name="Text Placeholder 3"/>
          <p:cNvSpPr>
            <a:spLocks noGrp="1"/>
          </p:cNvSpPr>
          <p:nvPr>
            <p:ph type="body" sz="half" idx="2"/>
          </p:nvPr>
        </p:nvSpPr>
        <p:spPr>
          <a:xfrm>
            <a:off x="4191340" y="23694562"/>
            <a:ext cx="12830175" cy="3553131"/>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1"/>
            <a:ext cx="19245263" cy="504587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181" y="7064220"/>
            <a:ext cx="19245263" cy="199802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2" y="28060639"/>
            <a:ext cx="4989512" cy="1611875"/>
          </a:xfrm>
          <a:prstGeom prst="rect">
            <a:avLst/>
          </a:prstGeom>
        </p:spPr>
        <p:txBody>
          <a:bodyPr vert="horz" lIns="91440" tIns="45720" rIns="91440" bIns="45720" rtlCol="0" anchor="ctr"/>
          <a:lstStyle>
            <a:lvl1pPr algn="l">
              <a:defRPr sz="1487">
                <a:solidFill>
                  <a:schemeClr val="tx1">
                    <a:tint val="75000"/>
                  </a:schemeClr>
                </a:solidFill>
              </a:defRPr>
            </a:lvl1pPr>
          </a:lstStyle>
          <a:p>
            <a:fld id="{8102BAB4-8B8D-41DD-85C7-81A0CA962007}" type="datetimeFigureOut">
              <a:rPr lang="en-US" smtClean="0"/>
              <a:t>4/30/2026</a:t>
            </a:fld>
            <a:endParaRPr lang="en-US"/>
          </a:p>
        </p:txBody>
      </p:sp>
      <p:sp>
        <p:nvSpPr>
          <p:cNvPr id="5" name="Footer Placeholder 4"/>
          <p:cNvSpPr>
            <a:spLocks noGrp="1"/>
          </p:cNvSpPr>
          <p:nvPr>
            <p:ph type="ftr" sz="quarter" idx="3"/>
          </p:nvPr>
        </p:nvSpPr>
        <p:spPr>
          <a:xfrm>
            <a:off x="7306072" y="28060639"/>
            <a:ext cx="6771481" cy="1611875"/>
          </a:xfrm>
          <a:prstGeom prst="rect">
            <a:avLst/>
          </a:prstGeom>
        </p:spPr>
        <p:txBody>
          <a:bodyPr vert="horz" lIns="91440" tIns="45720" rIns="91440" bIns="45720" rtlCol="0" anchor="ctr"/>
          <a:lstStyle>
            <a:lvl1pPr algn="ctr">
              <a:defRPr sz="14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1" y="28060639"/>
            <a:ext cx="4989512" cy="1611875"/>
          </a:xfrm>
          <a:prstGeom prst="rect">
            <a:avLst/>
          </a:prstGeom>
        </p:spPr>
        <p:txBody>
          <a:bodyPr vert="horz" lIns="91440" tIns="45720" rIns="91440" bIns="45720" rtlCol="0" anchor="ctr"/>
          <a:lstStyle>
            <a:lvl1pPr algn="r">
              <a:defRPr sz="1487">
                <a:solidFill>
                  <a:schemeClr val="tx1">
                    <a:tint val="75000"/>
                  </a:schemeClr>
                </a:solidFill>
              </a:defRPr>
            </a:lvl1pPr>
          </a:lstStyle>
          <a:p>
            <a:fld id="{B044824F-EBE0-443F-8A8F-F64816AF04DC}"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32753" rtl="0" eaLnBrk="1" latinLnBrk="0" hangingPunct="1">
        <a:spcBef>
          <a:spcPct val="0"/>
        </a:spcBef>
        <a:buNone/>
        <a:defRPr sz="5451" kern="1200">
          <a:solidFill>
            <a:schemeClr val="tx1"/>
          </a:solidFill>
          <a:latin typeface="+mj-lt"/>
          <a:ea typeface="+mj-ea"/>
          <a:cs typeface="+mj-cs"/>
        </a:defRPr>
      </a:lvl1pPr>
    </p:titleStyle>
    <p:bodyStyle>
      <a:lvl1pPr marL="424782" indent="-424782" algn="l" defTabSz="1132753" rtl="0" eaLnBrk="1" latinLnBrk="0" hangingPunct="1">
        <a:spcBef>
          <a:spcPct val="20000"/>
        </a:spcBef>
        <a:buFont typeface="Arial" pitchFamily="34" charset="0"/>
        <a:buChar char="•"/>
        <a:defRPr sz="3964" kern="1200">
          <a:solidFill>
            <a:schemeClr val="tx1"/>
          </a:solidFill>
          <a:latin typeface="+mn-lt"/>
          <a:ea typeface="+mn-ea"/>
          <a:cs typeface="+mn-cs"/>
        </a:defRPr>
      </a:lvl1pPr>
      <a:lvl2pPr marL="920362" indent="-353986" algn="l" defTabSz="1132753" rtl="0" eaLnBrk="1" latinLnBrk="0" hangingPunct="1">
        <a:spcBef>
          <a:spcPct val="20000"/>
        </a:spcBef>
        <a:buFont typeface="Arial" pitchFamily="34" charset="0"/>
        <a:buChar char="–"/>
        <a:defRPr sz="3469" kern="1200">
          <a:solidFill>
            <a:schemeClr val="tx1"/>
          </a:solidFill>
          <a:latin typeface="+mn-lt"/>
          <a:ea typeface="+mn-ea"/>
          <a:cs typeface="+mn-cs"/>
        </a:defRPr>
      </a:lvl2pPr>
      <a:lvl3pPr marL="1415942" indent="-283188" algn="l" defTabSz="1132753" rtl="0" eaLnBrk="1" latinLnBrk="0" hangingPunct="1">
        <a:spcBef>
          <a:spcPct val="20000"/>
        </a:spcBef>
        <a:buFont typeface="Arial" pitchFamily="34" charset="0"/>
        <a:buChar char="•"/>
        <a:defRPr sz="2973" kern="1200">
          <a:solidFill>
            <a:schemeClr val="tx1"/>
          </a:solidFill>
          <a:latin typeface="+mn-lt"/>
          <a:ea typeface="+mn-ea"/>
          <a:cs typeface="+mn-cs"/>
        </a:defRPr>
      </a:lvl3pPr>
      <a:lvl4pPr marL="1982318"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4pPr>
      <a:lvl5pPr marL="254869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5pPr>
      <a:lvl6pPr marL="311507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6pPr>
      <a:lvl7pPr marL="3681447"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7pPr>
      <a:lvl8pPr marL="424782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8pPr>
      <a:lvl9pPr marL="481420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9pPr>
    </p:bodyStyle>
    <p:otherStyle>
      <a:defPPr>
        <a:defRPr lang="en-US"/>
      </a:defPPr>
      <a:lvl1pPr marL="0" algn="l" defTabSz="1132753" rtl="0" eaLnBrk="1" latinLnBrk="0" hangingPunct="1">
        <a:defRPr sz="2230" kern="1200">
          <a:solidFill>
            <a:schemeClr val="tx1"/>
          </a:solidFill>
          <a:latin typeface="+mn-lt"/>
          <a:ea typeface="+mn-ea"/>
          <a:cs typeface="+mn-cs"/>
        </a:defRPr>
      </a:lvl1pPr>
      <a:lvl2pPr marL="566376" algn="l" defTabSz="1132753" rtl="0" eaLnBrk="1" latinLnBrk="0" hangingPunct="1">
        <a:defRPr sz="2230" kern="1200">
          <a:solidFill>
            <a:schemeClr val="tx1"/>
          </a:solidFill>
          <a:latin typeface="+mn-lt"/>
          <a:ea typeface="+mn-ea"/>
          <a:cs typeface="+mn-cs"/>
        </a:defRPr>
      </a:lvl2pPr>
      <a:lvl3pPr marL="1132753" algn="l" defTabSz="1132753" rtl="0" eaLnBrk="1" latinLnBrk="0" hangingPunct="1">
        <a:defRPr sz="2230" kern="1200">
          <a:solidFill>
            <a:schemeClr val="tx1"/>
          </a:solidFill>
          <a:latin typeface="+mn-lt"/>
          <a:ea typeface="+mn-ea"/>
          <a:cs typeface="+mn-cs"/>
        </a:defRPr>
      </a:lvl3pPr>
      <a:lvl4pPr marL="1699130" algn="l" defTabSz="1132753" rtl="0" eaLnBrk="1" latinLnBrk="0" hangingPunct="1">
        <a:defRPr sz="2230" kern="1200">
          <a:solidFill>
            <a:schemeClr val="tx1"/>
          </a:solidFill>
          <a:latin typeface="+mn-lt"/>
          <a:ea typeface="+mn-ea"/>
          <a:cs typeface="+mn-cs"/>
        </a:defRPr>
      </a:lvl4pPr>
      <a:lvl5pPr marL="2265506" algn="l" defTabSz="1132753" rtl="0" eaLnBrk="1" latinLnBrk="0" hangingPunct="1">
        <a:defRPr sz="2230" kern="1200">
          <a:solidFill>
            <a:schemeClr val="tx1"/>
          </a:solidFill>
          <a:latin typeface="+mn-lt"/>
          <a:ea typeface="+mn-ea"/>
          <a:cs typeface="+mn-cs"/>
        </a:defRPr>
      </a:lvl5pPr>
      <a:lvl6pPr marL="2831882" algn="l" defTabSz="1132753" rtl="0" eaLnBrk="1" latinLnBrk="0" hangingPunct="1">
        <a:defRPr sz="2230" kern="1200">
          <a:solidFill>
            <a:schemeClr val="tx1"/>
          </a:solidFill>
          <a:latin typeface="+mn-lt"/>
          <a:ea typeface="+mn-ea"/>
          <a:cs typeface="+mn-cs"/>
        </a:defRPr>
      </a:lvl6pPr>
      <a:lvl7pPr marL="3398259" algn="l" defTabSz="1132753" rtl="0" eaLnBrk="1" latinLnBrk="0" hangingPunct="1">
        <a:defRPr sz="2230" kern="1200">
          <a:solidFill>
            <a:schemeClr val="tx1"/>
          </a:solidFill>
          <a:latin typeface="+mn-lt"/>
          <a:ea typeface="+mn-ea"/>
          <a:cs typeface="+mn-cs"/>
        </a:defRPr>
      </a:lvl7pPr>
      <a:lvl8pPr marL="3964636" algn="l" defTabSz="1132753" rtl="0" eaLnBrk="1" latinLnBrk="0" hangingPunct="1">
        <a:defRPr sz="2230" kern="1200">
          <a:solidFill>
            <a:schemeClr val="tx1"/>
          </a:solidFill>
          <a:latin typeface="+mn-lt"/>
          <a:ea typeface="+mn-ea"/>
          <a:cs typeface="+mn-cs"/>
        </a:defRPr>
      </a:lvl8pPr>
      <a:lvl9pPr marL="4531012" algn="l" defTabSz="1132753" rtl="0" eaLnBrk="1" latinLnBrk="0" hangingPunct="1">
        <a:defRPr sz="22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96782" y="202406"/>
            <a:ext cx="20990061" cy="29870400"/>
          </a:xfrm>
          <a:prstGeom prst="rect">
            <a:avLst/>
          </a:prstGeom>
          <a:noFill/>
          <a:ln w="101600">
            <a:solidFill>
              <a:srgbClr val="A51E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 name="Snip Diagonal Corner Rectangle 4"/>
          <p:cNvSpPr/>
          <p:nvPr/>
        </p:nvSpPr>
        <p:spPr>
          <a:xfrm>
            <a:off x="499963" y="507206"/>
            <a:ext cx="20398034" cy="2275254"/>
          </a:xfrm>
          <a:prstGeom prst="snip2Diag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2" name="TextBox 51"/>
          <p:cNvSpPr txBox="1"/>
          <p:nvPr/>
        </p:nvSpPr>
        <p:spPr>
          <a:xfrm>
            <a:off x="742647" y="973740"/>
            <a:ext cx="10127948" cy="584775"/>
          </a:xfrm>
          <a:prstGeom prst="rect">
            <a:avLst/>
          </a:prstGeom>
          <a:noFill/>
        </p:spPr>
        <p:txBody>
          <a:bodyPr wrap="square" lIns="91440" tIns="45720" rIns="91440" bIns="45720" rtlCol="0" anchor="t">
            <a:spAutoFit/>
          </a:bodyPr>
          <a:lstStyle/>
          <a:p>
            <a:r>
              <a:rPr lang="en-US" sz="3200" b="1" dirty="0">
                <a:ln w="3175">
                  <a:noFill/>
                </a:ln>
                <a:solidFill>
                  <a:srgbClr val="A51E37"/>
                </a:solidFill>
                <a:latin typeface="Arial"/>
                <a:ea typeface="Bangla MN" charset="0"/>
                <a:cs typeface="Arial"/>
              </a:rPr>
              <a:t>Tübingen Database of Irish Science Fiction (TDISF)</a:t>
            </a:r>
          </a:p>
        </p:txBody>
      </p:sp>
      <p:sp>
        <p:nvSpPr>
          <p:cNvPr id="115" name="TextBox 114"/>
          <p:cNvSpPr txBox="1"/>
          <p:nvPr/>
        </p:nvSpPr>
        <p:spPr>
          <a:xfrm>
            <a:off x="745314" y="1548530"/>
            <a:ext cx="8677848" cy="461665"/>
          </a:xfrm>
          <a:prstGeom prst="rect">
            <a:avLst/>
          </a:prstGeom>
          <a:noFill/>
        </p:spPr>
        <p:txBody>
          <a:bodyPr wrap="square" lIns="91440" tIns="45720" rIns="91440" bIns="45720" rtlCol="0" anchor="t">
            <a:spAutoFit/>
          </a:bodyPr>
          <a:lstStyle/>
          <a:p>
            <a:r>
              <a:rPr lang="en-US" sz="2400" b="1" dirty="0">
                <a:latin typeface="Arial"/>
                <a:ea typeface="Bangla MN" charset="0"/>
                <a:cs typeface="Arial"/>
              </a:rPr>
              <a:t>PD Dr. Raphael Zähringer</a:t>
            </a:r>
            <a:endParaRPr lang="en-US" sz="2400" b="1" baseline="30000" dirty="0">
              <a:latin typeface="Arial"/>
              <a:ea typeface="Bangla MN" charset="0"/>
              <a:cs typeface="Arial"/>
            </a:endParaRPr>
          </a:p>
        </p:txBody>
      </p:sp>
      <p:sp>
        <p:nvSpPr>
          <p:cNvPr id="30" name="TextBox 29">
            <a:extLst>
              <a:ext uri="{FF2B5EF4-FFF2-40B4-BE49-F238E27FC236}">
                <a16:creationId xmlns:a16="http://schemas.microsoft.com/office/drawing/2014/main" id="{EABD6380-F16B-42AE-AB20-AED81D8BA8F5}"/>
              </a:ext>
            </a:extLst>
          </p:cNvPr>
          <p:cNvSpPr txBox="1"/>
          <p:nvPr/>
        </p:nvSpPr>
        <p:spPr>
          <a:xfrm>
            <a:off x="737207" y="2017399"/>
            <a:ext cx="9366407" cy="400110"/>
          </a:xfrm>
          <a:prstGeom prst="rect">
            <a:avLst/>
          </a:prstGeom>
          <a:noFill/>
        </p:spPr>
        <p:txBody>
          <a:bodyPr wrap="square" lIns="91440" tIns="45720" rIns="91440" bIns="45720" rtlCol="0" anchor="t">
            <a:spAutoFit/>
          </a:bodyPr>
          <a:lstStyle/>
          <a:p>
            <a:r>
              <a:rPr lang="en-US" sz="2000" dirty="0" err="1">
                <a:latin typeface="Arial"/>
                <a:ea typeface="Bangla MN" charset="0"/>
                <a:cs typeface="Arial"/>
              </a:rPr>
              <a:t>Englisches</a:t>
            </a:r>
            <a:r>
              <a:rPr lang="en-US" sz="2000" dirty="0">
                <a:latin typeface="Arial"/>
                <a:ea typeface="Bangla MN" charset="0"/>
                <a:cs typeface="Arial"/>
              </a:rPr>
              <a:t> Seminar, Universität Tübingen </a:t>
            </a:r>
            <a:endParaRPr lang="en-US" sz="2000" dirty="0">
              <a:latin typeface="Arial" panose="020B0604020202020204" pitchFamily="34" charset="0"/>
              <a:ea typeface="Bangla MN" charset="0"/>
              <a:cs typeface="Arial" panose="020B0604020202020204" pitchFamily="34" charset="0"/>
            </a:endParaRPr>
          </a:p>
        </p:txBody>
      </p:sp>
      <p:pic>
        <p:nvPicPr>
          <p:cNvPr id="4" name="Grafik 3" descr="Ein Bild, das Text, Schrift, Grafiken, Grafikdesign enthält.&#10;&#10;Automatisch generierte Beschreibung">
            <a:extLst>
              <a:ext uri="{FF2B5EF4-FFF2-40B4-BE49-F238E27FC236}">
                <a16:creationId xmlns:a16="http://schemas.microsoft.com/office/drawing/2014/main" id="{677ACE1F-AA55-4FC9-2CDF-BD02026DC7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085654" y="645171"/>
            <a:ext cx="4533332" cy="1164092"/>
          </a:xfrm>
          <a:prstGeom prst="rect">
            <a:avLst/>
          </a:prstGeom>
        </p:spPr>
      </p:pic>
      <p:grpSp>
        <p:nvGrpSpPr>
          <p:cNvPr id="11" name="Gruppieren 10">
            <a:extLst>
              <a:ext uri="{FF2B5EF4-FFF2-40B4-BE49-F238E27FC236}">
                <a16:creationId xmlns:a16="http://schemas.microsoft.com/office/drawing/2014/main" id="{76B51D90-4E5C-C966-A625-644086F34D9A}"/>
              </a:ext>
            </a:extLst>
          </p:cNvPr>
          <p:cNvGrpSpPr/>
          <p:nvPr/>
        </p:nvGrpSpPr>
        <p:grpSpPr>
          <a:xfrm>
            <a:off x="499962" y="2965990"/>
            <a:ext cx="5951253" cy="7318253"/>
            <a:chOff x="707853" y="3173376"/>
            <a:chExt cx="6471963" cy="5753934"/>
          </a:xfrm>
        </p:grpSpPr>
        <p:grpSp>
          <p:nvGrpSpPr>
            <p:cNvPr id="39" name="Group 38"/>
            <p:cNvGrpSpPr/>
            <p:nvPr/>
          </p:nvGrpSpPr>
          <p:grpSpPr>
            <a:xfrm>
              <a:off x="707853" y="3173376"/>
              <a:ext cx="6471963" cy="5753934"/>
              <a:chOff x="914400" y="6442641"/>
              <a:chExt cx="11658600" cy="6938135"/>
            </a:xfrm>
            <a:solidFill>
              <a:schemeClr val="bg1"/>
            </a:solidFill>
          </p:grpSpPr>
          <p:sp>
            <p:nvSpPr>
              <p:cNvPr id="34" name="Rectangle 33"/>
              <p:cNvSpPr/>
              <p:nvPr/>
            </p:nvSpPr>
            <p:spPr>
              <a:xfrm>
                <a:off x="914400" y="6762267"/>
                <a:ext cx="11658600" cy="6618509"/>
              </a:xfrm>
              <a:prstGeom prst="rect">
                <a:avLst/>
              </a:prstGeom>
              <a:grp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17" name="TextBox 16"/>
              <p:cNvSpPr txBox="1"/>
              <p:nvPr/>
            </p:nvSpPr>
            <p:spPr>
              <a:xfrm>
                <a:off x="3458986" y="6442641"/>
                <a:ext cx="6929943" cy="437686"/>
              </a:xfrm>
              <a:prstGeom prst="rect">
                <a:avLst/>
              </a:prstGeom>
              <a:grp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Zusammenfassung</a:t>
                </a:r>
                <a:endParaRPr lang="en-US" sz="2400">
                  <a:solidFill>
                    <a:srgbClr val="A51E37"/>
                  </a:solidFill>
                  <a:latin typeface="Arial"/>
                  <a:ea typeface="Bangla MN" charset="0"/>
                  <a:cs typeface="Arial"/>
                </a:endParaRPr>
              </a:p>
            </p:txBody>
          </p:sp>
        </p:grpSp>
        <p:sp>
          <p:nvSpPr>
            <p:cNvPr id="9" name="Textfeld 8">
              <a:extLst>
                <a:ext uri="{FF2B5EF4-FFF2-40B4-BE49-F238E27FC236}">
                  <a16:creationId xmlns:a16="http://schemas.microsoft.com/office/drawing/2014/main" id="{10B2D2E2-AACD-71C5-2435-8284A3B81235}"/>
                </a:ext>
              </a:extLst>
            </p:cNvPr>
            <p:cNvSpPr txBox="1"/>
            <p:nvPr/>
          </p:nvSpPr>
          <p:spPr>
            <a:xfrm>
              <a:off x="1193004" y="4214812"/>
              <a:ext cx="5486400" cy="3460422"/>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Das Projekt wurde durchgeführt innerhalb zweier Lehrveranstaltungen: im Aufbaumodul „</a:t>
              </a:r>
              <a:r>
                <a:rPr lang="de-DE" sz="2000" dirty="0" err="1">
                  <a:solidFill>
                    <a:schemeClr val="bg1">
                      <a:lumMod val="50000"/>
                    </a:schemeClr>
                  </a:solidFill>
                  <a:latin typeface="Arial"/>
                  <a:cs typeface="Arial"/>
                </a:rPr>
                <a:t>Irish</a:t>
              </a:r>
              <a:r>
                <a:rPr lang="de-DE" sz="2000" dirty="0">
                  <a:solidFill>
                    <a:schemeClr val="bg1">
                      <a:lumMod val="50000"/>
                    </a:schemeClr>
                  </a:solidFill>
                  <a:latin typeface="Arial"/>
                  <a:cs typeface="Arial"/>
                </a:rPr>
                <a:t> Science Fiction“ (SoSe 2025) sowie im Fokusmodul „</a:t>
              </a:r>
              <a:r>
                <a:rPr lang="de-DE" sz="2000" dirty="0" err="1">
                  <a:solidFill>
                    <a:schemeClr val="bg1">
                      <a:lumMod val="50000"/>
                    </a:schemeClr>
                  </a:solidFill>
                  <a:latin typeface="Arial"/>
                  <a:cs typeface="Arial"/>
                </a:rPr>
                <a:t>Anthologising</a:t>
              </a:r>
              <a:r>
                <a:rPr lang="de-DE" sz="2000" dirty="0">
                  <a:solidFill>
                    <a:schemeClr val="bg1">
                      <a:lumMod val="50000"/>
                    </a:schemeClr>
                  </a:solidFill>
                  <a:latin typeface="Arial"/>
                  <a:cs typeface="Arial"/>
                </a:rPr>
                <a:t> Anglophone Science Fiction“ (</a:t>
              </a:r>
              <a:r>
                <a:rPr lang="de-DE" sz="2000" dirty="0" err="1">
                  <a:solidFill>
                    <a:schemeClr val="bg1">
                      <a:lumMod val="50000"/>
                    </a:schemeClr>
                  </a:solidFill>
                  <a:latin typeface="Arial"/>
                  <a:cs typeface="Arial"/>
                </a:rPr>
                <a:t>WiSe</a:t>
              </a:r>
              <a:r>
                <a:rPr lang="de-DE" sz="2000" dirty="0">
                  <a:solidFill>
                    <a:schemeClr val="bg1">
                      <a:lumMod val="50000"/>
                    </a:schemeClr>
                  </a:solidFill>
                  <a:latin typeface="Arial"/>
                  <a:cs typeface="Arial"/>
                </a:rPr>
                <a:t> 2025/2026). Die Zielgruppe waren entsprechend Studierende im zweiten und dritten Studienjahr.</a:t>
              </a:r>
            </a:p>
            <a:p>
              <a:r>
                <a:rPr lang="de-DE" sz="2000" dirty="0">
                  <a:solidFill>
                    <a:schemeClr val="bg1">
                      <a:lumMod val="50000"/>
                    </a:schemeClr>
                  </a:solidFill>
                  <a:latin typeface="Arial"/>
                  <a:cs typeface="Arial"/>
                </a:rPr>
                <a:t>In beiden Kursen wurden bibliographische Einträge zu irischer Science Fiction (Kurzgeschichten, Romane, Gedichte) erstellt, die in die so entstandene Tübingen Database </a:t>
              </a:r>
              <a:r>
                <a:rPr lang="de-DE" sz="2000" dirty="0" err="1">
                  <a:solidFill>
                    <a:schemeClr val="bg1">
                      <a:lumMod val="50000"/>
                    </a:schemeClr>
                  </a:solidFill>
                  <a:latin typeface="Arial"/>
                  <a:cs typeface="Arial"/>
                </a:rPr>
                <a:t>of</a:t>
              </a:r>
              <a:r>
                <a:rPr lang="de-DE" sz="2000" dirty="0">
                  <a:solidFill>
                    <a:schemeClr val="bg1">
                      <a:lumMod val="50000"/>
                    </a:schemeClr>
                  </a:solidFill>
                  <a:latin typeface="Arial"/>
                  <a:cs typeface="Arial"/>
                </a:rPr>
                <a:t> </a:t>
              </a:r>
              <a:r>
                <a:rPr lang="de-DE" sz="2000" dirty="0" err="1">
                  <a:solidFill>
                    <a:schemeClr val="bg1">
                      <a:lumMod val="50000"/>
                    </a:schemeClr>
                  </a:solidFill>
                  <a:latin typeface="Arial"/>
                  <a:cs typeface="Arial"/>
                </a:rPr>
                <a:t>Irish</a:t>
              </a:r>
              <a:r>
                <a:rPr lang="de-DE" sz="2000" dirty="0">
                  <a:solidFill>
                    <a:schemeClr val="bg1">
                      <a:lumMod val="50000"/>
                    </a:schemeClr>
                  </a:solidFill>
                  <a:latin typeface="Arial"/>
                  <a:cs typeface="Arial"/>
                </a:rPr>
                <a:t> Science Fiction überführt werden.</a:t>
              </a:r>
            </a:p>
          </p:txBody>
        </p:sp>
      </p:grpSp>
      <p:grpSp>
        <p:nvGrpSpPr>
          <p:cNvPr id="12" name="Gruppieren 11">
            <a:extLst>
              <a:ext uri="{FF2B5EF4-FFF2-40B4-BE49-F238E27FC236}">
                <a16:creationId xmlns:a16="http://schemas.microsoft.com/office/drawing/2014/main" id="{7F194ACA-A856-1372-5885-D49BE25FECEB}"/>
              </a:ext>
            </a:extLst>
          </p:cNvPr>
          <p:cNvGrpSpPr/>
          <p:nvPr/>
        </p:nvGrpSpPr>
        <p:grpSpPr>
          <a:xfrm>
            <a:off x="6839393" y="2992950"/>
            <a:ext cx="7707963" cy="7318037"/>
            <a:chOff x="731546" y="9278496"/>
            <a:chExt cx="6444822" cy="6002254"/>
          </a:xfrm>
        </p:grpSpPr>
        <p:grpSp>
          <p:nvGrpSpPr>
            <p:cNvPr id="37" name="Group 36"/>
            <p:cNvGrpSpPr/>
            <p:nvPr/>
          </p:nvGrpSpPr>
          <p:grpSpPr>
            <a:xfrm>
              <a:off x="731546" y="9278496"/>
              <a:ext cx="6444822" cy="6002254"/>
              <a:chOff x="914401" y="19305058"/>
              <a:chExt cx="11609976" cy="12698942"/>
            </a:xfrm>
            <a:solidFill>
              <a:schemeClr val="bg1"/>
            </a:solidFill>
          </p:grpSpPr>
          <p:sp>
            <p:nvSpPr>
              <p:cNvPr id="35" name="Rectangle 34"/>
              <p:cNvSpPr/>
              <p:nvPr/>
            </p:nvSpPr>
            <p:spPr>
              <a:xfrm>
                <a:off x="914401" y="19784857"/>
                <a:ext cx="11609976" cy="12219143"/>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36" name="TextBox 35"/>
              <p:cNvSpPr txBox="1"/>
              <p:nvPr/>
            </p:nvSpPr>
            <p:spPr>
              <a:xfrm>
                <a:off x="3622881" y="19305058"/>
                <a:ext cx="6338570" cy="801124"/>
              </a:xfrm>
              <a:prstGeom prst="rect">
                <a:avLst/>
              </a:prstGeom>
              <a:grp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Herausforderung</a:t>
                </a:r>
                <a:endParaRPr lang="en-US" sz="2400">
                  <a:solidFill>
                    <a:srgbClr val="A51E37"/>
                  </a:solidFill>
                  <a:latin typeface="Arial"/>
                  <a:ea typeface="Bangla MN" charset="0"/>
                  <a:cs typeface="Arial"/>
                </a:endParaRPr>
              </a:p>
            </p:txBody>
          </p:sp>
        </p:grpSp>
        <p:sp>
          <p:nvSpPr>
            <p:cNvPr id="10" name="Textfeld 9">
              <a:extLst>
                <a:ext uri="{FF2B5EF4-FFF2-40B4-BE49-F238E27FC236}">
                  <a16:creationId xmlns:a16="http://schemas.microsoft.com/office/drawing/2014/main" id="{6B868EF2-311B-A17A-3939-BE9F2994DD16}"/>
                </a:ext>
              </a:extLst>
            </p:cNvPr>
            <p:cNvSpPr txBox="1"/>
            <p:nvPr/>
          </p:nvSpPr>
          <p:spPr>
            <a:xfrm>
              <a:off x="1193006" y="10288726"/>
              <a:ext cx="5486400" cy="4619622"/>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Das Projekt reagiert auf die Herausforderungen des Arbeitens mit bibliographischen Datenbanken, wie sie mir bereits in einem Kurs zu Druckkulturen des 18. Jahrhunderts begegnet sind. Vielfach nehmen wir literarische Texte einfach als ‚gegeben‘ hin, ohne die Frage zu stellen, wie Forschende (inkl. Studierende) überhaupt erst auf Texte aufmerksam werden können, um dann mit ihnen zu arbeiten. Hier setzt das Projekt an. Woher kommen beispielsweise die Kurzgeschichten, die wir in gängigen Anthologien finden? Wer kuratiert sie, und anhand welcher Fragestellungen und welcher Quellenlage? Als fachliche Ausgangslage wurde hierfür die irische Science Fiction gewählt – ein Forschungsfeld, das in der irischen Kultur eine größere Rolle spielt als bislang vermutet, das gleichzeitig aber darunter leidet, dass die Texte weitgehend unbekannt, schwer zugänglich/sichtbar und deshalb kaum erforscht sind.</a:t>
              </a:r>
            </a:p>
          </p:txBody>
        </p:sp>
      </p:grpSp>
      <p:grpSp>
        <p:nvGrpSpPr>
          <p:cNvPr id="14" name="Gruppieren 13">
            <a:extLst>
              <a:ext uri="{FF2B5EF4-FFF2-40B4-BE49-F238E27FC236}">
                <a16:creationId xmlns:a16="http://schemas.microsoft.com/office/drawing/2014/main" id="{9AE8B048-2B96-0454-EADD-D2DEFE440F37}"/>
              </a:ext>
            </a:extLst>
          </p:cNvPr>
          <p:cNvGrpSpPr/>
          <p:nvPr/>
        </p:nvGrpSpPr>
        <p:grpSpPr>
          <a:xfrm>
            <a:off x="14884652" y="3053959"/>
            <a:ext cx="5927894" cy="7310513"/>
            <a:chOff x="731546" y="15694307"/>
            <a:chExt cx="6444822" cy="6919793"/>
          </a:xfrm>
        </p:grpSpPr>
        <p:grpSp>
          <p:nvGrpSpPr>
            <p:cNvPr id="7" name="Gruppieren 6">
              <a:extLst>
                <a:ext uri="{FF2B5EF4-FFF2-40B4-BE49-F238E27FC236}">
                  <a16:creationId xmlns:a16="http://schemas.microsoft.com/office/drawing/2014/main" id="{F6435900-D836-60C6-3701-05A01614C303}"/>
                </a:ext>
              </a:extLst>
            </p:cNvPr>
            <p:cNvGrpSpPr/>
            <p:nvPr/>
          </p:nvGrpSpPr>
          <p:grpSpPr>
            <a:xfrm>
              <a:off x="731546" y="15694307"/>
              <a:ext cx="6444822" cy="6919793"/>
              <a:chOff x="731546" y="15694307"/>
              <a:chExt cx="6444822" cy="6919793"/>
            </a:xfrm>
          </p:grpSpPr>
          <p:sp>
            <p:nvSpPr>
              <p:cNvPr id="77" name="Rectangle 76">
                <a:extLst>
                  <a:ext uri="{FF2B5EF4-FFF2-40B4-BE49-F238E27FC236}">
                    <a16:creationId xmlns:a16="http://schemas.microsoft.com/office/drawing/2014/main" id="{D32A5D87-7F7D-AD4A-AEA5-662F84FE5E2D}"/>
                  </a:ext>
                </a:extLst>
              </p:cNvPr>
              <p:cNvSpPr/>
              <p:nvPr/>
            </p:nvSpPr>
            <p:spPr>
              <a:xfrm>
                <a:off x="731546" y="15858716"/>
                <a:ext cx="6444822" cy="6755384"/>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78" name="TextBox 77">
                <a:extLst>
                  <a:ext uri="{FF2B5EF4-FFF2-40B4-BE49-F238E27FC236}">
                    <a16:creationId xmlns:a16="http://schemas.microsoft.com/office/drawing/2014/main" id="{505F8FE6-358E-B041-960A-E8BB7198256E}"/>
                  </a:ext>
                </a:extLst>
              </p:cNvPr>
              <p:cNvSpPr txBox="1"/>
              <p:nvPr/>
            </p:nvSpPr>
            <p:spPr>
              <a:xfrm>
                <a:off x="2716707" y="15694307"/>
                <a:ext cx="2474500" cy="426079"/>
              </a:xfrm>
              <a:prstGeom prst="rect">
                <a:avLst/>
              </a:prstGeom>
              <a:solidFill>
                <a:schemeClr val="bg1"/>
              </a:solid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Zielsetzung</a:t>
                </a:r>
                <a:endParaRPr lang="en-US" sz="2400">
                  <a:solidFill>
                    <a:srgbClr val="A51E37"/>
                  </a:solidFill>
                  <a:latin typeface="Arial"/>
                  <a:ea typeface="Bangla MN" charset="0"/>
                  <a:cs typeface="Arial"/>
                </a:endParaRPr>
              </a:p>
            </p:txBody>
          </p:sp>
        </p:grpSp>
        <p:sp>
          <p:nvSpPr>
            <p:cNvPr id="13" name="Textfeld 12">
              <a:extLst>
                <a:ext uri="{FF2B5EF4-FFF2-40B4-BE49-F238E27FC236}">
                  <a16:creationId xmlns:a16="http://schemas.microsoft.com/office/drawing/2014/main" id="{F560AF43-D4F6-8B2B-55B1-0C4D11ABEBAF}"/>
                </a:ext>
              </a:extLst>
            </p:cNvPr>
            <p:cNvSpPr txBox="1"/>
            <p:nvPr/>
          </p:nvSpPr>
          <p:spPr>
            <a:xfrm>
              <a:off x="1193006" y="16604396"/>
              <a:ext cx="5486400" cy="4165977"/>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Ziel ist es, Studierende aktiv in den Forschungsprozess einzubeziehen, indem sie selbstständig nichtkatalogisierte Texte der irischen Science Fiction recherchieren und in einem studentischen Peer-Review-Verfahren (unterstützt durch die Kursleitung) bibliographische, wissenschaftliche Datenbankeinträge zu diesen relevanten Primärtexten erstellen. Dies stärkt ihre wissenschaftlichen Kompetenzen durch forschungsbezogenes Lernen und ermöglicht eine praxisnahe Auseinandersetzung mit digitalen Methoden der Geisteswissenschaften.</a:t>
              </a:r>
            </a:p>
          </p:txBody>
        </p:sp>
      </p:grpSp>
      <p:grpSp>
        <p:nvGrpSpPr>
          <p:cNvPr id="16" name="Gruppieren 15">
            <a:extLst>
              <a:ext uri="{FF2B5EF4-FFF2-40B4-BE49-F238E27FC236}">
                <a16:creationId xmlns:a16="http://schemas.microsoft.com/office/drawing/2014/main" id="{130877E6-4D73-364C-A6CA-4975111E8B4D}"/>
              </a:ext>
            </a:extLst>
          </p:cNvPr>
          <p:cNvGrpSpPr/>
          <p:nvPr/>
        </p:nvGrpSpPr>
        <p:grpSpPr>
          <a:xfrm>
            <a:off x="257687" y="10848849"/>
            <a:ext cx="10439399" cy="9155069"/>
            <a:chOff x="7463596" y="3317487"/>
            <a:chExt cx="14270115" cy="5615339"/>
          </a:xfrm>
        </p:grpSpPr>
        <p:grpSp>
          <p:nvGrpSpPr>
            <p:cNvPr id="8" name="Group 7">
              <a:extLst>
                <a:ext uri="{FF2B5EF4-FFF2-40B4-BE49-F238E27FC236}">
                  <a16:creationId xmlns:a16="http://schemas.microsoft.com/office/drawing/2014/main" id="{F3A17757-1132-41D3-B375-A1C6758D8BC6}"/>
                </a:ext>
              </a:extLst>
            </p:cNvPr>
            <p:cNvGrpSpPr/>
            <p:nvPr/>
          </p:nvGrpSpPr>
          <p:grpSpPr>
            <a:xfrm>
              <a:off x="7463596" y="3317487"/>
              <a:ext cx="14270115" cy="5615339"/>
              <a:chOff x="12617171" y="24020360"/>
              <a:chExt cx="18153841" cy="6087901"/>
            </a:xfrm>
          </p:grpSpPr>
          <p:grpSp>
            <p:nvGrpSpPr>
              <p:cNvPr id="6" name="Group 5"/>
              <p:cNvGrpSpPr/>
              <p:nvPr/>
            </p:nvGrpSpPr>
            <p:grpSpPr>
              <a:xfrm>
                <a:off x="13058880" y="24020360"/>
                <a:ext cx="17712132" cy="6087901"/>
                <a:chOff x="13536444" y="21378905"/>
                <a:chExt cx="13899016" cy="8043231"/>
              </a:xfrm>
            </p:grpSpPr>
            <p:sp>
              <p:nvSpPr>
                <p:cNvPr id="50" name="Rectangle 49"/>
                <p:cNvSpPr/>
                <p:nvPr/>
              </p:nvSpPr>
              <p:spPr>
                <a:xfrm>
                  <a:off x="13536444" y="21566383"/>
                  <a:ext cx="13899016" cy="7855753"/>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1" name="TextBox 50"/>
                <p:cNvSpPr txBox="1"/>
                <p:nvPr/>
              </p:nvSpPr>
              <p:spPr>
                <a:xfrm>
                  <a:off x="18482803" y="21378905"/>
                  <a:ext cx="4006296" cy="405598"/>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Lösungsansatz</a:t>
                  </a:r>
                  <a:endParaRPr lang="en-US" sz="2400">
                    <a:solidFill>
                      <a:srgbClr val="A51E37"/>
                    </a:solidFill>
                    <a:latin typeface="Arial"/>
                    <a:ea typeface="Bangla MN" charset="0"/>
                    <a:cs typeface="Arial"/>
                  </a:endParaRPr>
                </a:p>
              </p:txBody>
            </p:sp>
          </p:grpSp>
          <p:sp>
            <p:nvSpPr>
              <p:cNvPr id="18" name="TextBox 17"/>
              <p:cNvSpPr txBox="1"/>
              <p:nvPr/>
            </p:nvSpPr>
            <p:spPr>
              <a:xfrm>
                <a:off x="12617171" y="24652548"/>
                <a:ext cx="18114021" cy="483321"/>
              </a:xfrm>
              <a:prstGeom prst="rect">
                <a:avLst/>
              </a:prstGeom>
              <a:noFill/>
            </p:spPr>
            <p:txBody>
              <a:bodyPr wrap="square" rtlCol="0">
                <a:spAutoFit/>
              </a:bodyPr>
              <a:lstStyle/>
              <a:p>
                <a:pPr marL="124141">
                  <a:spcAft>
                    <a:spcPts val="1033"/>
                  </a:spcAft>
                </a:pPr>
                <a:r>
                  <a:rPr lang="en-US" sz="1136" dirty="0">
                    <a:latin typeface="Al Bayan Plain" charset="-78"/>
                    <a:ea typeface="Al Bayan Plain" charset="-78"/>
                    <a:cs typeface="Al Bayan Plain" charset="-78"/>
                  </a:rPr>
                  <a:t> </a:t>
                </a:r>
              </a:p>
            </p:txBody>
          </p:sp>
        </p:grpSp>
        <p:sp>
          <p:nvSpPr>
            <p:cNvPr id="15" name="Textfeld 14">
              <a:extLst>
                <a:ext uri="{FF2B5EF4-FFF2-40B4-BE49-F238E27FC236}">
                  <a16:creationId xmlns:a16="http://schemas.microsoft.com/office/drawing/2014/main" id="{C6FF1109-5DEA-319B-5647-F6D8B2702F90}"/>
                </a:ext>
              </a:extLst>
            </p:cNvPr>
            <p:cNvSpPr txBox="1"/>
            <p:nvPr/>
          </p:nvSpPr>
          <p:spPr>
            <a:xfrm>
              <a:off x="8355806" y="4214812"/>
              <a:ext cx="12801600" cy="4587290"/>
            </a:xfrm>
            <a:prstGeom prst="rect">
              <a:avLst/>
            </a:prstGeom>
            <a:noFill/>
          </p:spPr>
          <p:txBody>
            <a:bodyPr wrap="square" lIns="91440" tIns="45720" rIns="91440" bIns="45720" rtlCol="0" anchor="t">
              <a:spAutoFit/>
            </a:bodyPr>
            <a:lstStyle/>
            <a:p>
              <a:r>
                <a:rPr lang="de-DE" sz="2000" b="1" dirty="0">
                  <a:solidFill>
                    <a:schemeClr val="bg1">
                      <a:lumMod val="50000"/>
                    </a:schemeClr>
                  </a:solidFill>
                  <a:latin typeface="Arial"/>
                  <a:cs typeface="Arial"/>
                </a:rPr>
                <a:t>1. Forschungsbasiertes Lernen</a:t>
              </a:r>
              <a:r>
                <a:rPr lang="de-DE" sz="2000" dirty="0">
                  <a:solidFill>
                    <a:schemeClr val="bg1">
                      <a:lumMod val="50000"/>
                    </a:schemeClr>
                  </a:solidFill>
                  <a:latin typeface="Arial"/>
                  <a:cs typeface="Arial"/>
                </a:rPr>
                <a:t>: Studierende entwickeln eine kritische Auseinandersetzung mit dem Genre der </a:t>
              </a:r>
              <a:r>
                <a:rPr lang="de-DE" sz="2000" dirty="0" err="1">
                  <a:solidFill>
                    <a:schemeClr val="bg1">
                      <a:lumMod val="50000"/>
                    </a:schemeClr>
                  </a:solidFill>
                  <a:latin typeface="Arial"/>
                  <a:cs typeface="Arial"/>
                </a:rPr>
                <a:t>Irish</a:t>
              </a:r>
              <a:r>
                <a:rPr lang="de-DE" sz="2000" dirty="0">
                  <a:solidFill>
                    <a:schemeClr val="bg1">
                      <a:lumMod val="50000"/>
                    </a:schemeClr>
                  </a:solidFill>
                  <a:latin typeface="Arial"/>
                  <a:cs typeface="Arial"/>
                </a:rPr>
                <a:t> Science Fiction und lernen diese dabei als sowohl in der Forschung als auch in der öffentlichen Wahrnehmung unterschätzten Forschungsgegenstand kennen.</a:t>
              </a:r>
            </a:p>
            <a:p>
              <a:r>
                <a:rPr lang="de-DE" sz="2000" b="1" dirty="0">
                  <a:solidFill>
                    <a:schemeClr val="bg1">
                      <a:lumMod val="50000"/>
                    </a:schemeClr>
                  </a:solidFill>
                  <a:latin typeface="Arial"/>
                  <a:cs typeface="Arial"/>
                </a:rPr>
                <a:t>2. Forschungsorientiertes Lernen</a:t>
              </a:r>
              <a:r>
                <a:rPr lang="de-DE" sz="2000" dirty="0">
                  <a:solidFill>
                    <a:schemeClr val="bg1">
                      <a:lumMod val="50000"/>
                    </a:schemeClr>
                  </a:solidFill>
                  <a:latin typeface="Arial"/>
                  <a:cs typeface="Arial"/>
                </a:rPr>
                <a:t>: Studierende erwerben gleichzeitig digitale Kompetenzen, indem sie Datenbankeinträge erstellen und XML-Formate nutzen. Zu den zu erwerbenden Kompetenzen gehören Textauswahl, wissenschaftliches Schreiben und das Schaffen eines Bewusstseins für die Relevanz akademischer Sammlungen sowie der dahinterliegenden Arbeitsprozesse (u.a. Verschlagwortung).</a:t>
              </a:r>
            </a:p>
            <a:p>
              <a:r>
                <a:rPr lang="de-DE" sz="2000" b="1" dirty="0">
                  <a:solidFill>
                    <a:schemeClr val="bg1">
                      <a:lumMod val="50000"/>
                    </a:schemeClr>
                  </a:solidFill>
                  <a:latin typeface="Arial"/>
                  <a:cs typeface="Arial"/>
                </a:rPr>
                <a:t>3. Aufbau einer nachhaltigen Datenbank</a:t>
              </a:r>
              <a:r>
                <a:rPr lang="de-DE" sz="2000" dirty="0">
                  <a:solidFill>
                    <a:schemeClr val="bg1">
                      <a:lumMod val="50000"/>
                    </a:schemeClr>
                  </a:solidFill>
                  <a:latin typeface="Arial"/>
                  <a:cs typeface="Arial"/>
                </a:rPr>
                <a:t>: Basierend auf der bisherigen bibliographischen Arbeit von Jack Fennell (</a:t>
              </a:r>
              <a:r>
                <a:rPr lang="de-DE" sz="2000" i="1" dirty="0">
                  <a:solidFill>
                    <a:schemeClr val="bg1">
                      <a:lumMod val="50000"/>
                    </a:schemeClr>
                  </a:solidFill>
                  <a:latin typeface="Arial"/>
                  <a:cs typeface="Arial"/>
                </a:rPr>
                <a:t>A Short Guide </a:t>
              </a:r>
              <a:r>
                <a:rPr lang="de-DE" sz="2000" i="1" dirty="0" err="1">
                  <a:solidFill>
                    <a:schemeClr val="bg1">
                      <a:lumMod val="50000"/>
                    </a:schemeClr>
                  </a:solidFill>
                  <a:latin typeface="Arial"/>
                  <a:cs typeface="Arial"/>
                </a:rPr>
                <a:t>to</a:t>
              </a:r>
              <a:r>
                <a:rPr lang="de-DE" sz="2000" i="1" dirty="0">
                  <a:solidFill>
                    <a:schemeClr val="bg1">
                      <a:lumMod val="50000"/>
                    </a:schemeClr>
                  </a:solidFill>
                  <a:latin typeface="Arial"/>
                  <a:cs typeface="Arial"/>
                </a:rPr>
                <a:t> </a:t>
              </a:r>
              <a:r>
                <a:rPr lang="de-DE" sz="2000" i="1" dirty="0" err="1">
                  <a:solidFill>
                    <a:schemeClr val="bg1">
                      <a:lumMod val="50000"/>
                    </a:schemeClr>
                  </a:solidFill>
                  <a:latin typeface="Arial"/>
                  <a:cs typeface="Arial"/>
                </a:rPr>
                <a:t>Irish</a:t>
              </a:r>
              <a:r>
                <a:rPr lang="de-DE" sz="2000" i="1" dirty="0">
                  <a:solidFill>
                    <a:schemeClr val="bg1">
                      <a:lumMod val="50000"/>
                    </a:schemeClr>
                  </a:solidFill>
                  <a:latin typeface="Arial"/>
                  <a:cs typeface="Arial"/>
                </a:rPr>
                <a:t> Science Fiction, </a:t>
              </a:r>
              <a:r>
                <a:rPr lang="de-DE" sz="2000" dirty="0">
                  <a:solidFill>
                    <a:schemeClr val="bg1">
                      <a:lumMod val="50000"/>
                    </a:schemeClr>
                  </a:solidFill>
                  <a:latin typeface="Arial"/>
                  <a:cs typeface="Arial"/>
                </a:rPr>
                <a:t>2019) entstand eine digitale und erweiterbare Sammlung von Datenbankeinträgen zur </a:t>
              </a:r>
              <a:r>
                <a:rPr lang="de-DE" sz="2000" dirty="0" err="1">
                  <a:solidFill>
                    <a:schemeClr val="bg1">
                      <a:lumMod val="50000"/>
                    </a:schemeClr>
                  </a:solidFill>
                  <a:latin typeface="Arial"/>
                  <a:cs typeface="Arial"/>
                </a:rPr>
                <a:t>Irish</a:t>
              </a:r>
              <a:r>
                <a:rPr lang="de-DE" sz="2000" dirty="0">
                  <a:solidFill>
                    <a:schemeClr val="bg1">
                      <a:lumMod val="50000"/>
                    </a:schemeClr>
                  </a:solidFill>
                  <a:latin typeface="Arial"/>
                  <a:cs typeface="Arial"/>
                </a:rPr>
                <a:t>-SF-Texten. Fennells lediglich als Druckfassung verfügbare Vorarbeit versammelt Einträge für vor 2011 publizierte Werke der irischen Science Fiction. Die Datenbank ist als Weiterführung zu verstehen und versammelt dementsprechend vorrangig jüngere Primärtexte. Diese wird öffentlich zugänglich gemacht und kann in zukünftigen Lehrveranstaltungen fortgeführt werden.</a:t>
              </a:r>
            </a:p>
            <a:p>
              <a:r>
                <a:rPr lang="de-DE" sz="2000" b="1" dirty="0">
                  <a:solidFill>
                    <a:schemeClr val="bg1">
                      <a:lumMod val="50000"/>
                    </a:schemeClr>
                  </a:solidFill>
                  <a:latin typeface="Arial"/>
                  <a:cs typeface="Arial"/>
                </a:rPr>
                <a:t>4. Zusammenarbeit: </a:t>
              </a:r>
              <a:r>
                <a:rPr lang="de-DE" sz="2000" dirty="0">
                  <a:solidFill>
                    <a:schemeClr val="bg1">
                      <a:lumMod val="50000"/>
                    </a:schemeClr>
                  </a:solidFill>
                  <a:latin typeface="Arial"/>
                  <a:cs typeface="Arial"/>
                </a:rPr>
                <a:t>Das Projekt integriert Expertise aus der Literaturwissenschaft und den Digital </a:t>
              </a:r>
              <a:r>
                <a:rPr lang="de-DE" sz="2000" dirty="0" err="1">
                  <a:solidFill>
                    <a:schemeClr val="bg1">
                      <a:lumMod val="50000"/>
                    </a:schemeClr>
                  </a:solidFill>
                  <a:latin typeface="Arial"/>
                  <a:cs typeface="Arial"/>
                </a:rPr>
                <a:t>Humanities</a:t>
              </a:r>
              <a:r>
                <a:rPr lang="de-DE" sz="2000" dirty="0">
                  <a:solidFill>
                    <a:schemeClr val="bg1">
                      <a:lumMod val="50000"/>
                    </a:schemeClr>
                  </a:solidFill>
                  <a:latin typeface="Arial"/>
                  <a:cs typeface="Arial"/>
                </a:rPr>
                <a:t>. Zudem sollen die Datenbankeinträge in enger Kooperation zwischen Studierenden (auch untereinander) und der Kursleitung erstellt werden, sodass sich alle für das Gesamtprodukt verantwortlich fühlen.</a:t>
              </a:r>
            </a:p>
          </p:txBody>
        </p:sp>
      </p:grpSp>
      <p:grpSp>
        <p:nvGrpSpPr>
          <p:cNvPr id="28" name="Gruppieren 27">
            <a:extLst>
              <a:ext uri="{FF2B5EF4-FFF2-40B4-BE49-F238E27FC236}">
                <a16:creationId xmlns:a16="http://schemas.microsoft.com/office/drawing/2014/main" id="{C26A46C4-9006-7416-961A-2DCCC618A100}"/>
              </a:ext>
            </a:extLst>
          </p:cNvPr>
          <p:cNvGrpSpPr/>
          <p:nvPr/>
        </p:nvGrpSpPr>
        <p:grpSpPr>
          <a:xfrm>
            <a:off x="11003901" y="10755194"/>
            <a:ext cx="9717769" cy="9254026"/>
            <a:chOff x="10378607" y="6402370"/>
            <a:chExt cx="9811750" cy="7062258"/>
          </a:xfrm>
        </p:grpSpPr>
        <p:grpSp>
          <p:nvGrpSpPr>
            <p:cNvPr id="40" name="Group 39"/>
            <p:cNvGrpSpPr/>
            <p:nvPr/>
          </p:nvGrpSpPr>
          <p:grpSpPr>
            <a:xfrm>
              <a:off x="10378607" y="6402370"/>
              <a:ext cx="9811750" cy="7062258"/>
              <a:chOff x="939939" y="20078217"/>
              <a:chExt cx="11616995" cy="9915876"/>
            </a:xfrm>
          </p:grpSpPr>
          <p:sp>
            <p:nvSpPr>
              <p:cNvPr id="41" name="Rectangle 40"/>
              <p:cNvSpPr/>
              <p:nvPr/>
            </p:nvSpPr>
            <p:spPr>
              <a:xfrm>
                <a:off x="939939" y="20347496"/>
                <a:ext cx="11616995" cy="9646597"/>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42" name="TextBox 41"/>
              <p:cNvSpPr txBox="1"/>
              <p:nvPr/>
            </p:nvSpPr>
            <p:spPr>
              <a:xfrm>
                <a:off x="4792752" y="20078217"/>
                <a:ext cx="3733326" cy="494683"/>
              </a:xfrm>
              <a:prstGeom prst="rect">
                <a:avLst/>
              </a:prstGeom>
              <a:solidFill>
                <a:schemeClr val="bg1"/>
              </a:solidFill>
              <a:ln>
                <a:noFill/>
              </a:ln>
            </p:spPr>
            <p:txBody>
              <a:bodyPr wrap="square" lIns="91440" tIns="45720" rIns="91440" bIns="45720" rtlCol="0" anchor="t">
                <a:spAutoFit/>
              </a:bodyPr>
              <a:lstStyle/>
              <a:p>
                <a:pPr algn="ctr"/>
                <a:r>
                  <a:rPr lang="en-US" sz="2250" err="1">
                    <a:solidFill>
                      <a:srgbClr val="A51E37"/>
                    </a:solidFill>
                    <a:latin typeface="Arial"/>
                    <a:ea typeface="Bangla MN" charset="0"/>
                    <a:cs typeface="Arial"/>
                  </a:rPr>
                  <a:t>I</a:t>
                </a:r>
                <a:r>
                  <a:rPr lang="en-US" sz="2400" err="1">
                    <a:solidFill>
                      <a:srgbClr val="A51E37"/>
                    </a:solidFill>
                    <a:latin typeface="Arial"/>
                    <a:ea typeface="Bangla MN" charset="0"/>
                    <a:cs typeface="Arial"/>
                  </a:rPr>
                  <a:t>nnovationscharakter</a:t>
                </a:r>
                <a:endParaRPr lang="en-US" sz="2400">
                  <a:solidFill>
                    <a:srgbClr val="A51E37"/>
                  </a:solidFill>
                  <a:latin typeface="Arial"/>
                  <a:ea typeface="Bangla MN" charset="0"/>
                  <a:cs typeface="Arial"/>
                </a:endParaRPr>
              </a:p>
            </p:txBody>
          </p:sp>
        </p:grpSp>
        <p:sp>
          <p:nvSpPr>
            <p:cNvPr id="20" name="Textfeld 19">
              <a:extLst>
                <a:ext uri="{FF2B5EF4-FFF2-40B4-BE49-F238E27FC236}">
                  <a16:creationId xmlns:a16="http://schemas.microsoft.com/office/drawing/2014/main" id="{199257F9-B97A-DD06-EB8C-B73620DCA040}"/>
                </a:ext>
              </a:extLst>
            </p:cNvPr>
            <p:cNvSpPr txBox="1"/>
            <p:nvPr/>
          </p:nvSpPr>
          <p:spPr>
            <a:xfrm>
              <a:off x="10585264" y="7590316"/>
              <a:ext cx="9398434" cy="3123921"/>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Der innovative Charakter liegt in der Verknüpfung von literaturwissenschaftlicher Forschung, Lehre und digitalen Methoden. Studierende agieren nicht nur als Rezipient*innen von Forschung, sondern als aktive Mitgestalter*innen einer wissenschaftlichen Ressource. </a:t>
              </a:r>
            </a:p>
            <a:p>
              <a:pPr marL="342900" indent="-342900">
                <a:buFont typeface="Arial" panose="020B0604020202020204" pitchFamily="34" charset="0"/>
                <a:buChar char="•"/>
              </a:pPr>
              <a:r>
                <a:rPr lang="de-DE" sz="2000" dirty="0">
                  <a:solidFill>
                    <a:schemeClr val="bg1">
                      <a:lumMod val="50000"/>
                    </a:schemeClr>
                  </a:solidFill>
                  <a:latin typeface="Arial"/>
                  <a:cs typeface="Arial"/>
                </a:rPr>
                <a:t>Die Recherche nicht-katalogisierter Primärtexte fördert studentische „</a:t>
              </a:r>
              <a:r>
                <a:rPr lang="de-DE" sz="2000" dirty="0" err="1">
                  <a:solidFill>
                    <a:schemeClr val="bg1">
                      <a:lumMod val="50000"/>
                    </a:schemeClr>
                  </a:solidFill>
                  <a:latin typeface="Arial"/>
                  <a:cs typeface="Arial"/>
                </a:rPr>
                <a:t>research</a:t>
              </a:r>
              <a:r>
                <a:rPr lang="de-DE" sz="2000" dirty="0">
                  <a:solidFill>
                    <a:schemeClr val="bg1">
                      <a:lumMod val="50000"/>
                    </a:schemeClr>
                  </a:solidFill>
                  <a:latin typeface="Arial"/>
                  <a:cs typeface="Arial"/>
                </a:rPr>
                <a:t> </a:t>
              </a:r>
              <a:r>
                <a:rPr lang="de-DE" sz="2000" dirty="0" err="1">
                  <a:solidFill>
                    <a:schemeClr val="bg1">
                      <a:lumMod val="50000"/>
                    </a:schemeClr>
                  </a:solidFill>
                  <a:latin typeface="Arial"/>
                  <a:cs typeface="Arial"/>
                </a:rPr>
                <a:t>skills</a:t>
              </a:r>
              <a:r>
                <a:rPr lang="de-DE" sz="2000" dirty="0">
                  <a:solidFill>
                    <a:schemeClr val="bg1">
                      <a:lumMod val="50000"/>
                    </a:schemeClr>
                  </a:solidFill>
                  <a:latin typeface="Arial"/>
                  <a:cs typeface="Arial"/>
                </a:rPr>
                <a:t>“ sowie das eigenständige Arbeiten</a:t>
              </a:r>
            </a:p>
            <a:p>
              <a:pPr marL="342900" indent="-342900">
                <a:buFont typeface="Arial" panose="020B0604020202020204" pitchFamily="34" charset="0"/>
                <a:buChar char="•"/>
              </a:pPr>
              <a:r>
                <a:rPr lang="de-DE" sz="2000" dirty="0">
                  <a:solidFill>
                    <a:schemeClr val="bg1">
                      <a:lumMod val="50000"/>
                    </a:schemeClr>
                  </a:solidFill>
                  <a:latin typeface="Arial"/>
                  <a:cs typeface="Arial"/>
                </a:rPr>
                <a:t>Die intensive Auseinandersetzung mit dem bibliographischen Eintrag als spezifische Form des wissenschaftlichen Sekundärtexts fördert die Lese- und Schreibkompetenz</a:t>
              </a:r>
            </a:p>
            <a:p>
              <a:pPr marL="342900" indent="-342900">
                <a:buFont typeface="Arial" panose="020B0604020202020204" pitchFamily="34" charset="0"/>
                <a:buChar char="•"/>
              </a:pPr>
              <a:r>
                <a:rPr lang="de-DE" sz="2000" dirty="0">
                  <a:solidFill>
                    <a:schemeClr val="bg1">
                      <a:lumMod val="50000"/>
                    </a:schemeClr>
                  </a:solidFill>
                  <a:latin typeface="Arial"/>
                  <a:cs typeface="Arial"/>
                </a:rPr>
                <a:t>Das studentische Peer-Review-Verfahren fördert wissenschaftliche Sorgfalt und schärft das Bewusstsein für gute akademische Praxis. </a:t>
              </a:r>
            </a:p>
            <a:p>
              <a:pPr marL="342900" indent="-342900">
                <a:buFont typeface="Arial" panose="020B0604020202020204" pitchFamily="34" charset="0"/>
                <a:buChar char="•"/>
              </a:pPr>
              <a:r>
                <a:rPr lang="de-DE" sz="2000" dirty="0">
                  <a:solidFill>
                    <a:schemeClr val="bg1">
                      <a:lumMod val="50000"/>
                    </a:schemeClr>
                  </a:solidFill>
                  <a:latin typeface="Arial"/>
                  <a:cs typeface="Arial"/>
                </a:rPr>
                <a:t>Die technische Dimension des Projekts fördert entsprechende Fertigkeiten im Bereich der digitalen Geisteswissenschaften.</a:t>
              </a:r>
            </a:p>
          </p:txBody>
        </p:sp>
      </p:grpSp>
      <p:grpSp>
        <p:nvGrpSpPr>
          <p:cNvPr id="3" name="Gruppieren 2">
            <a:extLst>
              <a:ext uri="{FF2B5EF4-FFF2-40B4-BE49-F238E27FC236}">
                <a16:creationId xmlns:a16="http://schemas.microsoft.com/office/drawing/2014/main" id="{07C0C5FA-F61D-2FB2-82B2-879B3F116A87}"/>
              </a:ext>
            </a:extLst>
          </p:cNvPr>
          <p:cNvGrpSpPr/>
          <p:nvPr/>
        </p:nvGrpSpPr>
        <p:grpSpPr>
          <a:xfrm>
            <a:off x="506418" y="20341488"/>
            <a:ext cx="10162249" cy="9251430"/>
            <a:chOff x="589693" y="21914229"/>
            <a:chExt cx="5101628" cy="7678660"/>
          </a:xfrm>
        </p:grpSpPr>
        <p:grpSp>
          <p:nvGrpSpPr>
            <p:cNvPr id="22" name="Gruppieren 21">
              <a:extLst>
                <a:ext uri="{FF2B5EF4-FFF2-40B4-BE49-F238E27FC236}">
                  <a16:creationId xmlns:a16="http://schemas.microsoft.com/office/drawing/2014/main" id="{A62DF119-0C47-05F3-32C9-334243923C2B}"/>
                </a:ext>
              </a:extLst>
            </p:cNvPr>
            <p:cNvGrpSpPr/>
            <p:nvPr/>
          </p:nvGrpSpPr>
          <p:grpSpPr>
            <a:xfrm>
              <a:off x="589693" y="22134289"/>
              <a:ext cx="5101628" cy="7458600"/>
              <a:chOff x="22364702" y="3448374"/>
              <a:chExt cx="7222951" cy="10559982"/>
            </a:xfrm>
          </p:grpSpPr>
          <p:sp>
            <p:nvSpPr>
              <p:cNvPr id="47" name="Rectangle 46"/>
              <p:cNvSpPr/>
              <p:nvPr/>
            </p:nvSpPr>
            <p:spPr>
              <a:xfrm>
                <a:off x="22364702" y="3448374"/>
                <a:ext cx="7222951" cy="10559982"/>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21" name="Textfeld 20">
                <a:extLst>
                  <a:ext uri="{FF2B5EF4-FFF2-40B4-BE49-F238E27FC236}">
                    <a16:creationId xmlns:a16="http://schemas.microsoft.com/office/drawing/2014/main" id="{F64D39DE-A593-2A20-7F56-EEB1AEC82FE7}"/>
                  </a:ext>
                </a:extLst>
              </p:cNvPr>
              <p:cNvSpPr txBox="1"/>
              <p:nvPr/>
            </p:nvSpPr>
            <p:spPr>
              <a:xfrm>
                <a:off x="22677198" y="4214812"/>
                <a:ext cx="6508836" cy="8065343"/>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Insgesamt war das Projekt sehr erfolgreich. Es sind 61 vollwertige Datenbankeinträge mit akademischem Anspruch entstanden (bei voll besetzten Kursen wären etwas mehr zu erwarten gewesen). Die Arbeit daran hat es den Studierenden ermöglicht, Einblicke in bibliographisches Arbeiten und die Hintergründe wissenschaftlichen Katalogisierens zu erlangen. Dabei sind Texte ins akademische Rampenlicht gerückt worden, die die Kursleitung alleine wohl nicht gefunden (geschweige denn katalogisiert) hätte. </a:t>
                </a:r>
              </a:p>
              <a:p>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Interessant zu beobachten war der Unterschied zwischen Aufbau- und Fokusmodul. In ersterem war gerade hinsichtlich der Ausformulierung der Einträge teilweise noch viel Unterstützung durch die Kursleitung nötig; hier wurde also deutlich, dass der bibliographische Eintrag eine eigene Textform ist, der man sich ganz neu nähern muss, und die man einfach als ‚gesetzt</a:t>
                </a:r>
                <a:r>
                  <a:rPr lang="de-DE" sz="2000">
                    <a:solidFill>
                      <a:schemeClr val="bg1">
                        <a:lumMod val="50000"/>
                      </a:schemeClr>
                    </a:solidFill>
                    <a:latin typeface="Arial"/>
                    <a:cs typeface="Arial"/>
                  </a:rPr>
                  <a:t>‘ annehmen kann. </a:t>
                </a:r>
                <a:r>
                  <a:rPr lang="de-DE" sz="2000" dirty="0">
                    <a:solidFill>
                      <a:schemeClr val="bg1">
                        <a:lumMod val="50000"/>
                      </a:schemeClr>
                    </a:solidFill>
                    <a:latin typeface="Arial"/>
                    <a:cs typeface="Arial"/>
                  </a:rPr>
                  <a:t>Im fortgeschrittenen Kurs war dies deutlich weniger der Fall, hier zeigt sich die gewachsene Lese- und Schreibkompetenz auf Masterniveau.</a:t>
                </a:r>
              </a:p>
              <a:p>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Schwierigkeiten gab und gibt es in erster Linie in technischer/logistischer Hinsicht: der Zugang zum Cloud-Drive, in dem die Einträge gesammelt wurden, stellte sich bei verschiedenen studentischen Konten als kompliziert heraus, für das zweite Seminar wurde hierfür auf </a:t>
                </a:r>
                <a:r>
                  <a:rPr lang="de-DE" sz="2000" dirty="0" err="1">
                    <a:solidFill>
                      <a:schemeClr val="bg1">
                        <a:lumMod val="50000"/>
                      </a:schemeClr>
                    </a:solidFill>
                    <a:latin typeface="Arial"/>
                    <a:cs typeface="Arial"/>
                  </a:rPr>
                  <a:t>Moodle</a:t>
                </a:r>
                <a:r>
                  <a:rPr lang="de-DE" sz="2000" dirty="0">
                    <a:solidFill>
                      <a:schemeClr val="bg1">
                        <a:lumMod val="50000"/>
                      </a:schemeClr>
                    </a:solidFill>
                    <a:latin typeface="Arial"/>
                    <a:cs typeface="Arial"/>
                  </a:rPr>
                  <a:t> umgestellt. Auch der Launch der Datenbank bereitet noch Schwierigkeiten, hier ist noch weitere Kommunikation mit dem ZDV (Bereitstellung von Webspace) nötig.</a:t>
                </a:r>
              </a:p>
            </p:txBody>
          </p:sp>
        </p:grpSp>
        <p:sp>
          <p:nvSpPr>
            <p:cNvPr id="53" name="TextBox 52"/>
            <p:cNvSpPr txBox="1"/>
            <p:nvPr/>
          </p:nvSpPr>
          <p:spPr>
            <a:xfrm>
              <a:off x="2252191" y="21914229"/>
              <a:ext cx="1776632" cy="461976"/>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Erfahrungen</a:t>
              </a:r>
              <a:endParaRPr lang="en-US" sz="2400">
                <a:solidFill>
                  <a:srgbClr val="A51E37"/>
                </a:solidFill>
                <a:latin typeface="Arial"/>
                <a:ea typeface="Bangla MN" charset="0"/>
                <a:cs typeface="Arial"/>
              </a:endParaRPr>
            </a:p>
          </p:txBody>
        </p:sp>
      </p:grpSp>
      <p:grpSp>
        <p:nvGrpSpPr>
          <p:cNvPr id="27" name="Gruppieren 26">
            <a:extLst>
              <a:ext uri="{FF2B5EF4-FFF2-40B4-BE49-F238E27FC236}">
                <a16:creationId xmlns:a16="http://schemas.microsoft.com/office/drawing/2014/main" id="{3187543A-7ADA-104C-3346-1E3D3F942D2B}"/>
              </a:ext>
            </a:extLst>
          </p:cNvPr>
          <p:cNvGrpSpPr/>
          <p:nvPr/>
        </p:nvGrpSpPr>
        <p:grpSpPr>
          <a:xfrm>
            <a:off x="10999322" y="20427014"/>
            <a:ext cx="9679597" cy="9163942"/>
            <a:chOff x="15814341" y="17806908"/>
            <a:chExt cx="5101627" cy="4306346"/>
          </a:xfrm>
        </p:grpSpPr>
        <p:grpSp>
          <p:nvGrpSpPr>
            <p:cNvPr id="19" name="Group 42">
              <a:extLst>
                <a:ext uri="{FF2B5EF4-FFF2-40B4-BE49-F238E27FC236}">
                  <a16:creationId xmlns:a16="http://schemas.microsoft.com/office/drawing/2014/main" id="{01B17549-47C2-2273-65AC-1364705287CA}"/>
                </a:ext>
              </a:extLst>
            </p:cNvPr>
            <p:cNvGrpSpPr/>
            <p:nvPr/>
          </p:nvGrpSpPr>
          <p:grpSpPr>
            <a:xfrm>
              <a:off x="15814341" y="17806908"/>
              <a:ext cx="5101627" cy="4306346"/>
              <a:chOff x="845736" y="18712568"/>
              <a:chExt cx="11929274" cy="7332842"/>
            </a:xfrm>
          </p:grpSpPr>
          <p:sp>
            <p:nvSpPr>
              <p:cNvPr id="24" name="Rectangle 43">
                <a:extLst>
                  <a:ext uri="{FF2B5EF4-FFF2-40B4-BE49-F238E27FC236}">
                    <a16:creationId xmlns:a16="http://schemas.microsoft.com/office/drawing/2014/main" id="{10F28981-D45D-7913-E1FF-777D82003894}"/>
                  </a:ext>
                </a:extLst>
              </p:cNvPr>
              <p:cNvSpPr/>
              <p:nvPr/>
            </p:nvSpPr>
            <p:spPr>
              <a:xfrm>
                <a:off x="845736" y="18895071"/>
                <a:ext cx="11929274" cy="7150339"/>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5" name="TextBox 44">
                <a:extLst>
                  <a:ext uri="{FF2B5EF4-FFF2-40B4-BE49-F238E27FC236}">
                    <a16:creationId xmlns:a16="http://schemas.microsoft.com/office/drawing/2014/main" id="{9542B8C7-FFDF-8C83-F5D4-B0857134328F}"/>
                  </a:ext>
                </a:extLst>
              </p:cNvPr>
              <p:cNvSpPr txBox="1"/>
              <p:nvPr/>
            </p:nvSpPr>
            <p:spPr>
              <a:xfrm>
                <a:off x="4149023" y="18712568"/>
                <a:ext cx="5389812" cy="444691"/>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Studentische</a:t>
                </a:r>
                <a:r>
                  <a:rPr lang="en-US" sz="2400" dirty="0">
                    <a:solidFill>
                      <a:srgbClr val="C00000"/>
                    </a:solidFill>
                    <a:latin typeface="Arial"/>
                    <a:ea typeface="Bangla MN" charset="0"/>
                    <a:cs typeface="Arial"/>
                  </a:rPr>
                  <a:t> </a:t>
                </a:r>
                <a:r>
                  <a:rPr lang="en-US" sz="2400" err="1">
                    <a:solidFill>
                      <a:srgbClr val="C00000"/>
                    </a:solidFill>
                    <a:latin typeface="Arial"/>
                    <a:ea typeface="Bangla MN" charset="0"/>
                    <a:cs typeface="Arial"/>
                  </a:rPr>
                  <a:t>Perspektive</a:t>
                </a:r>
                <a:endParaRPr lang="en-US" sz="2400">
                  <a:solidFill>
                    <a:srgbClr val="C00000"/>
                  </a:solidFill>
                  <a:latin typeface="Arial"/>
                  <a:ea typeface="Bangla MN" charset="0"/>
                  <a:cs typeface="Arial"/>
                </a:endParaRPr>
              </a:p>
            </p:txBody>
          </p:sp>
        </p:grpSp>
        <p:sp>
          <p:nvSpPr>
            <p:cNvPr id="26" name="Textfeld 25">
              <a:extLst>
                <a:ext uri="{FF2B5EF4-FFF2-40B4-BE49-F238E27FC236}">
                  <a16:creationId xmlns:a16="http://schemas.microsoft.com/office/drawing/2014/main" id="{F1ADB718-062B-E06B-6626-F21F95A61E7E}"/>
                </a:ext>
              </a:extLst>
            </p:cNvPr>
            <p:cNvSpPr txBox="1"/>
            <p:nvPr/>
          </p:nvSpPr>
          <p:spPr>
            <a:xfrm>
              <a:off x="16094041" y="18191108"/>
              <a:ext cx="4538213" cy="3832728"/>
            </a:xfrm>
            <a:prstGeom prst="rect">
              <a:avLst/>
            </a:prstGeom>
            <a:noFill/>
          </p:spPr>
          <p:txBody>
            <a:bodyPr wrap="square" lIns="91440" tIns="45720" rIns="91440" bIns="45720" rtlCol="0" anchor="t">
              <a:spAutoFit/>
            </a:bodyPr>
            <a:lstStyle/>
            <a:p>
              <a:r>
                <a:rPr lang="en-US" sz="1800" dirty="0">
                  <a:solidFill>
                    <a:schemeClr val="bg1">
                      <a:lumMod val="50000"/>
                    </a:schemeClr>
                  </a:solidFill>
                  <a:latin typeface="Arial"/>
                  <a:cs typeface="Arial"/>
                </a:rPr>
                <a:t>“I read around ten of Fennell’s entries in great detail, </a:t>
              </a:r>
              <a:r>
                <a:rPr lang="en-US" sz="1800" dirty="0" err="1">
                  <a:solidFill>
                    <a:schemeClr val="bg1">
                      <a:lumMod val="50000"/>
                    </a:schemeClr>
                  </a:solidFill>
                  <a:latin typeface="Arial"/>
                  <a:cs typeface="Arial"/>
                </a:rPr>
                <a:t>analysing</a:t>
              </a:r>
              <a:r>
                <a:rPr lang="en-US" sz="1800" dirty="0">
                  <a:solidFill>
                    <a:schemeClr val="bg1">
                      <a:lumMod val="50000"/>
                    </a:schemeClr>
                  </a:solidFill>
                  <a:latin typeface="Arial"/>
                  <a:cs typeface="Arial"/>
                </a:rPr>
                <a:t> their structure and the topics he addresses in them, such as the plot of the story, historical background information on Ireland, and narrative devices.”</a:t>
              </a:r>
            </a:p>
            <a:p>
              <a:endParaRPr lang="en-US" sz="1800" dirty="0">
                <a:solidFill>
                  <a:schemeClr val="bg1">
                    <a:lumMod val="50000"/>
                  </a:schemeClr>
                </a:solidFill>
                <a:latin typeface="Arial"/>
                <a:cs typeface="Arial"/>
              </a:endParaRPr>
            </a:p>
            <a:p>
              <a:r>
                <a:rPr lang="en-GB" sz="1800" dirty="0">
                  <a:solidFill>
                    <a:schemeClr val="bg1">
                      <a:lumMod val="50000"/>
                    </a:schemeClr>
                  </a:solidFill>
                  <a:latin typeface="Arial"/>
                  <a:cs typeface="Arial"/>
                </a:rPr>
                <a:t>“The task of finding a previously unpublished text has proven itself to be more challenging than I had previously thought. At the same time, digging through the seemingly never-ending list of texts gave me a new perspective on research that other (perhaps more conventional) types of university tasks could not. Having my database entries be reviewed by and receiving feedback from fellow students - as well as doing the same for them in return - allowed for a relaxed work environment and room for improvement […]. “</a:t>
              </a:r>
              <a:endParaRPr lang="en-US" sz="1800" dirty="0">
                <a:solidFill>
                  <a:schemeClr val="bg1">
                    <a:lumMod val="50000"/>
                  </a:schemeClr>
                </a:solidFill>
                <a:latin typeface="Arial"/>
                <a:cs typeface="Arial"/>
              </a:endParaRPr>
            </a:p>
            <a:p>
              <a:endParaRPr lang="en-US" sz="1800" dirty="0">
                <a:solidFill>
                  <a:schemeClr val="bg1">
                    <a:lumMod val="50000"/>
                  </a:schemeClr>
                </a:solidFill>
                <a:latin typeface="Arial"/>
                <a:cs typeface="Arial"/>
              </a:endParaRPr>
            </a:p>
            <a:p>
              <a:r>
                <a:rPr lang="en-US" sz="1800" dirty="0">
                  <a:solidFill>
                    <a:schemeClr val="bg1">
                      <a:lumMod val="50000"/>
                    </a:schemeClr>
                  </a:solidFill>
                  <a:latin typeface="Arial"/>
                  <a:cs typeface="Arial"/>
                </a:rPr>
                <a:t>“The proofreading and reviewing process was especially helpful to me because it gave me external feedback on whether or not my writing was understandable. […] My peer reviewers provided me with feedback on the conciseness of my entries, as well as offering additional insight into possible keywords.”</a:t>
              </a:r>
            </a:p>
            <a:p>
              <a:endParaRPr lang="en-US" sz="1800" dirty="0">
                <a:solidFill>
                  <a:schemeClr val="bg1">
                    <a:lumMod val="50000"/>
                  </a:schemeClr>
                </a:solidFill>
                <a:latin typeface="Arial"/>
                <a:cs typeface="Arial"/>
              </a:endParaRPr>
            </a:p>
            <a:p>
              <a:r>
                <a:rPr lang="en-US" sz="1800" dirty="0">
                  <a:solidFill>
                    <a:schemeClr val="bg1">
                      <a:lumMod val="50000"/>
                    </a:schemeClr>
                  </a:solidFill>
                  <a:latin typeface="Arial"/>
                  <a:cs typeface="Arial"/>
                </a:rPr>
                <a:t>“In my opinion, the proofreading and reviewing stage is particularly interesting because it gives me the opportunity to read other people’s work and discover new literature. Furthermore, the ability to give and receive feedback is an important skill that will be helpful in all areas of life.”</a:t>
              </a:r>
            </a:p>
            <a:p>
              <a:endParaRPr lang="en-US" sz="1800" dirty="0">
                <a:solidFill>
                  <a:schemeClr val="bg1">
                    <a:lumMod val="50000"/>
                  </a:schemeClr>
                </a:solidFill>
                <a:latin typeface="Arial"/>
                <a:cs typeface="Arial"/>
              </a:endParaRPr>
            </a:p>
            <a:p>
              <a:r>
                <a:rPr lang="en-US" sz="1800" dirty="0">
                  <a:solidFill>
                    <a:schemeClr val="bg1">
                      <a:lumMod val="50000"/>
                    </a:schemeClr>
                  </a:solidFill>
                  <a:latin typeface="Arial"/>
                  <a:cs typeface="Arial"/>
                </a:rPr>
                <a:t>“The preparation and eventual setting up of the database essentially coalesced all the individual aspects of the course in the sense that it facilitated our capacity for evaluating science fiction as a genre, […] and most importantly strengthened our notion of literature’s malleability rather than stringency of form and structure. Our database borrows elements from Fennell’s typology and enriches them with the modus adopted by all the other anthologies </a:t>
              </a:r>
              <a:r>
                <a:rPr lang="de-DE" sz="1800" dirty="0">
                  <a:solidFill>
                    <a:schemeClr val="bg1">
                      <a:lumMod val="50000"/>
                    </a:schemeClr>
                  </a:solidFill>
                  <a:latin typeface="Arial"/>
                  <a:cs typeface="Arial"/>
                </a:rPr>
                <a:t>.“</a:t>
              </a:r>
            </a:p>
          </p:txBody>
        </p:sp>
      </p:grpSp>
    </p:spTree>
    <p:extLst>
      <p:ext uri="{BB962C8B-B14F-4D97-AF65-F5344CB8AC3E}">
        <p14:creationId xmlns:p14="http://schemas.microsoft.com/office/powerpoint/2010/main" val="28362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8F0769FAA5CA4584E3F53925FFCABB" ma:contentTypeVersion="13" ma:contentTypeDescription="Create a new document." ma:contentTypeScope="" ma:versionID="35e377b7e6fcb5f9ae58097486bd4e95">
  <xsd:schema xmlns:xsd="http://www.w3.org/2001/XMLSchema" xmlns:xs="http://www.w3.org/2001/XMLSchema" xmlns:p="http://schemas.microsoft.com/office/2006/metadata/properties" xmlns:ns2="7c492254-2547-41a6-8658-dc936ab556c4" xmlns:ns3="3ee7f305-f753-4bf8-86de-c2d099ddd268" targetNamespace="http://schemas.microsoft.com/office/2006/metadata/properties" ma:root="true" ma:fieldsID="8b07912edd019880be02e635b415f871" ns2:_="" ns3:_="">
    <xsd:import namespace="7c492254-2547-41a6-8658-dc936ab556c4"/>
    <xsd:import namespace="3ee7f305-f753-4bf8-86de-c2d099ddd26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92254-2547-41a6-8658-dc936ab556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e7f305-f753-4bf8-86de-c2d099ddd26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c492254-2547-41a6-8658-dc936ab556c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460B783-0EAE-41DC-925B-BD54C56CF4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92254-2547-41a6-8658-dc936ab556c4"/>
    <ds:schemaRef ds:uri="3ee7f305-f753-4bf8-86de-c2d099ddd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4805BA-D12A-4863-ADB7-A72C28FC077D}">
  <ds:schemaRefs>
    <ds:schemaRef ds:uri="http://schemas.microsoft.com/sharepoint/v3/contenttype/forms"/>
  </ds:schemaRefs>
</ds:datastoreItem>
</file>

<file path=customXml/itemProps3.xml><?xml version="1.0" encoding="utf-8"?>
<ds:datastoreItem xmlns:ds="http://schemas.openxmlformats.org/officeDocument/2006/customXml" ds:itemID="{ED6A5D2D-35CD-4CDA-9520-2B9ED6DAA0ED}">
  <ds:schemaRefs>
    <ds:schemaRef ds:uri="3ee7f305-f753-4bf8-86de-c2d099ddd268"/>
    <ds:schemaRef ds:uri="7c492254-2547-41a6-8658-dc936ab556c4"/>
    <ds:schemaRef ds:uri="http://www.w3.org/XML/1998/namespace"/>
    <ds:schemaRef ds:uri="http://schemas.microsoft.com/office/2006/metadata/properties"/>
    <ds:schemaRef ds:uri="http://purl.org/dc/elements/1.1/"/>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0</TotalTime>
  <Words>1160</Words>
  <Application>Microsoft Office PowerPoint</Application>
  <PresentationFormat>Benutzerdefiniert</PresentationFormat>
  <Paragraphs>39</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Al Bayan Plain</vt:lpstr>
      <vt:lpstr>Arial</vt:lpstr>
      <vt:lpstr>Calibri</vt:lpstr>
      <vt:lpstr>Office Theme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Raphael Zähringer</cp:lastModifiedBy>
  <cp:revision>93</cp:revision>
  <dcterms:created xsi:type="dcterms:W3CDTF">2012-08-24T00:53:15Z</dcterms:created>
  <dcterms:modified xsi:type="dcterms:W3CDTF">2026-04-30T07:48:15Z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0x010100E18F0769FAA5CA4584E3F53925FFCABB</vt:lpwstr>
  </property>
  <property fmtid="{D5CDD505-2E9C-101B-9397-08002B2CF9AE}" pid="3" name="MediaServiceImageTags">
    <vt:lpwstr/>
  </property>
</Properties>
</file>