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21383625" cy="30275213"/>
  <p:notesSz cx="6858000" cy="9144000"/>
  <p:defaultTextStyle>
    <a:defPPr>
      <a:defRPr lang="en-US"/>
    </a:defPPr>
    <a:lvl1pPr marL="0" algn="l" defTabSz="2951683" rtl="0" eaLnBrk="1" latinLnBrk="0" hangingPunct="1">
      <a:defRPr sz="5810" kern="1200">
        <a:solidFill>
          <a:schemeClr val="tx1"/>
        </a:solidFill>
        <a:latin typeface="+mn-lt"/>
        <a:ea typeface="+mn-ea"/>
        <a:cs typeface="+mn-cs"/>
      </a:defRPr>
    </a:lvl1pPr>
    <a:lvl2pPr marL="1475842" algn="l" defTabSz="2951683" rtl="0" eaLnBrk="1" latinLnBrk="0" hangingPunct="1">
      <a:defRPr sz="5810" kern="1200">
        <a:solidFill>
          <a:schemeClr val="tx1"/>
        </a:solidFill>
        <a:latin typeface="+mn-lt"/>
        <a:ea typeface="+mn-ea"/>
        <a:cs typeface="+mn-cs"/>
      </a:defRPr>
    </a:lvl2pPr>
    <a:lvl3pPr marL="2951683" algn="l" defTabSz="2951683" rtl="0" eaLnBrk="1" latinLnBrk="0" hangingPunct="1">
      <a:defRPr sz="5810" kern="1200">
        <a:solidFill>
          <a:schemeClr val="tx1"/>
        </a:solidFill>
        <a:latin typeface="+mn-lt"/>
        <a:ea typeface="+mn-ea"/>
        <a:cs typeface="+mn-cs"/>
      </a:defRPr>
    </a:lvl3pPr>
    <a:lvl4pPr marL="4427525" algn="l" defTabSz="2951683" rtl="0" eaLnBrk="1" latinLnBrk="0" hangingPunct="1">
      <a:defRPr sz="5810" kern="1200">
        <a:solidFill>
          <a:schemeClr val="tx1"/>
        </a:solidFill>
        <a:latin typeface="+mn-lt"/>
        <a:ea typeface="+mn-ea"/>
        <a:cs typeface="+mn-cs"/>
      </a:defRPr>
    </a:lvl4pPr>
    <a:lvl5pPr marL="5903366" algn="l" defTabSz="2951683" rtl="0" eaLnBrk="1" latinLnBrk="0" hangingPunct="1">
      <a:defRPr sz="5810" kern="1200">
        <a:solidFill>
          <a:schemeClr val="tx1"/>
        </a:solidFill>
        <a:latin typeface="+mn-lt"/>
        <a:ea typeface="+mn-ea"/>
        <a:cs typeface="+mn-cs"/>
      </a:defRPr>
    </a:lvl5pPr>
    <a:lvl6pPr marL="7379208" algn="l" defTabSz="2951683" rtl="0" eaLnBrk="1" latinLnBrk="0" hangingPunct="1">
      <a:defRPr sz="5810" kern="1200">
        <a:solidFill>
          <a:schemeClr val="tx1"/>
        </a:solidFill>
        <a:latin typeface="+mn-lt"/>
        <a:ea typeface="+mn-ea"/>
        <a:cs typeface="+mn-cs"/>
      </a:defRPr>
    </a:lvl6pPr>
    <a:lvl7pPr marL="8855050" algn="l" defTabSz="2951683" rtl="0" eaLnBrk="1" latinLnBrk="0" hangingPunct="1">
      <a:defRPr sz="5810" kern="1200">
        <a:solidFill>
          <a:schemeClr val="tx1"/>
        </a:solidFill>
        <a:latin typeface="+mn-lt"/>
        <a:ea typeface="+mn-ea"/>
        <a:cs typeface="+mn-cs"/>
      </a:defRPr>
    </a:lvl7pPr>
    <a:lvl8pPr marL="10330891" algn="l" defTabSz="2951683" rtl="0" eaLnBrk="1" latinLnBrk="0" hangingPunct="1">
      <a:defRPr sz="5810" kern="1200">
        <a:solidFill>
          <a:schemeClr val="tx1"/>
        </a:solidFill>
        <a:latin typeface="+mn-lt"/>
        <a:ea typeface="+mn-ea"/>
        <a:cs typeface="+mn-cs"/>
      </a:defRPr>
    </a:lvl8pPr>
    <a:lvl9pPr marL="11806733" algn="l" defTabSz="2951683" rtl="0" eaLnBrk="1" latinLnBrk="0" hangingPunct="1">
      <a:defRPr sz="5810" kern="1200">
        <a:solidFill>
          <a:schemeClr val="tx1"/>
        </a:solidFill>
        <a:latin typeface="+mn-lt"/>
        <a:ea typeface="+mn-ea"/>
        <a:cs typeface="+mn-cs"/>
      </a:defRPr>
    </a:lvl9pPr>
  </p:defaultTextStyle>
  <p:extLst>
    <p:ext uri="{EFAFB233-063F-42B5-8137-9DF3F51BA10A}">
      <p15:sldGuideLst xmlns:p15="http://schemas.microsoft.com/office/powerpoint/2012/main">
        <p15:guide id="1" pos="13377" userDrawn="1">
          <p15:clr>
            <a:srgbClr val="A4A3A4"/>
          </p15:clr>
        </p15:guide>
        <p15:guide id="2" orient="horz"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2D85A-14CF-4F55-9202-80F00200CDD3}" v="1" dt="2023-12-19T11:18:02.743"/>
    <p1510:client id="{CC8852B2-F180-4F18-8E42-C860501947AF}" v="75" dt="2023-12-19T11:22:04.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1" autoAdjust="0"/>
    <p:restoredTop sz="94694"/>
  </p:normalViewPr>
  <p:slideViewPr>
    <p:cSldViewPr>
      <p:cViewPr>
        <p:scale>
          <a:sx n="50" d="100"/>
          <a:sy n="50" d="100"/>
        </p:scale>
        <p:origin x="3072" y="-972"/>
      </p:cViewPr>
      <p:guideLst>
        <p:guide pos="13377"/>
        <p:guide orient="horz" pos="9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9/3/2025</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‹Nr.›</a:t>
            </a:fld>
            <a:endParaRPr lang="en-US"/>
          </a:p>
        </p:txBody>
      </p:sp>
    </p:spTree>
  </p:cSld>
  <p:clrMap bg1="lt1" tx1="dk1" bg2="lt2" tx2="dk2" accent1="accent1" accent2="accent2" accent3="accent3" accent4="accent4" accent5="accent5" accent6="accent6" hlink="hlink" folHlink="folHlink"/>
  <p:notesStyle>
    <a:lvl1pPr marL="0" algn="l" defTabSz="2951683" rtl="0" eaLnBrk="1" latinLnBrk="0" hangingPunct="1">
      <a:defRPr sz="3874" kern="1200">
        <a:solidFill>
          <a:schemeClr val="tx1"/>
        </a:solidFill>
        <a:latin typeface="+mn-lt"/>
        <a:ea typeface="+mn-ea"/>
        <a:cs typeface="+mn-cs"/>
      </a:defRPr>
    </a:lvl1pPr>
    <a:lvl2pPr marL="1475842" algn="l" defTabSz="2951683" rtl="0" eaLnBrk="1" latinLnBrk="0" hangingPunct="1">
      <a:defRPr sz="3874" kern="1200">
        <a:solidFill>
          <a:schemeClr val="tx1"/>
        </a:solidFill>
        <a:latin typeface="+mn-lt"/>
        <a:ea typeface="+mn-ea"/>
        <a:cs typeface="+mn-cs"/>
      </a:defRPr>
    </a:lvl2pPr>
    <a:lvl3pPr marL="2951683" algn="l" defTabSz="2951683" rtl="0" eaLnBrk="1" latinLnBrk="0" hangingPunct="1">
      <a:defRPr sz="3874" kern="1200">
        <a:solidFill>
          <a:schemeClr val="tx1"/>
        </a:solidFill>
        <a:latin typeface="+mn-lt"/>
        <a:ea typeface="+mn-ea"/>
        <a:cs typeface="+mn-cs"/>
      </a:defRPr>
    </a:lvl3pPr>
    <a:lvl4pPr marL="4427525" algn="l" defTabSz="2951683" rtl="0" eaLnBrk="1" latinLnBrk="0" hangingPunct="1">
      <a:defRPr sz="3874" kern="1200">
        <a:solidFill>
          <a:schemeClr val="tx1"/>
        </a:solidFill>
        <a:latin typeface="+mn-lt"/>
        <a:ea typeface="+mn-ea"/>
        <a:cs typeface="+mn-cs"/>
      </a:defRPr>
    </a:lvl4pPr>
    <a:lvl5pPr marL="5903366" algn="l" defTabSz="2951683" rtl="0" eaLnBrk="1" latinLnBrk="0" hangingPunct="1">
      <a:defRPr sz="3874" kern="1200">
        <a:solidFill>
          <a:schemeClr val="tx1"/>
        </a:solidFill>
        <a:latin typeface="+mn-lt"/>
        <a:ea typeface="+mn-ea"/>
        <a:cs typeface="+mn-cs"/>
      </a:defRPr>
    </a:lvl5pPr>
    <a:lvl6pPr marL="7379208" algn="l" defTabSz="2951683" rtl="0" eaLnBrk="1" latinLnBrk="0" hangingPunct="1">
      <a:defRPr sz="3874" kern="1200">
        <a:solidFill>
          <a:schemeClr val="tx1"/>
        </a:solidFill>
        <a:latin typeface="+mn-lt"/>
        <a:ea typeface="+mn-ea"/>
        <a:cs typeface="+mn-cs"/>
      </a:defRPr>
    </a:lvl6pPr>
    <a:lvl7pPr marL="8855050" algn="l" defTabSz="2951683" rtl="0" eaLnBrk="1" latinLnBrk="0" hangingPunct="1">
      <a:defRPr sz="3874" kern="1200">
        <a:solidFill>
          <a:schemeClr val="tx1"/>
        </a:solidFill>
        <a:latin typeface="+mn-lt"/>
        <a:ea typeface="+mn-ea"/>
        <a:cs typeface="+mn-cs"/>
      </a:defRPr>
    </a:lvl7pPr>
    <a:lvl8pPr marL="10330891" algn="l" defTabSz="2951683" rtl="0" eaLnBrk="1" latinLnBrk="0" hangingPunct="1">
      <a:defRPr sz="3874" kern="1200">
        <a:solidFill>
          <a:schemeClr val="tx1"/>
        </a:solidFill>
        <a:latin typeface="+mn-lt"/>
        <a:ea typeface="+mn-ea"/>
        <a:cs typeface="+mn-cs"/>
      </a:defRPr>
    </a:lvl8pPr>
    <a:lvl9pPr marL="11806733" algn="l" defTabSz="2951683"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159267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1"/>
            <a:ext cx="18176081" cy="6489549"/>
          </a:xfrm>
        </p:spPr>
        <p:txBody>
          <a:bodyPr/>
          <a:lstStyle/>
          <a:p>
            <a:r>
              <a:rPr lang="en-US"/>
              <a:t>Click to edit Master title style</a:t>
            </a:r>
          </a:p>
        </p:txBody>
      </p:sp>
      <p:sp>
        <p:nvSpPr>
          <p:cNvPr id="3" name="Subtitle 2"/>
          <p:cNvSpPr>
            <a:spLocks noGrp="1"/>
          </p:cNvSpPr>
          <p:nvPr>
            <p:ph type="subTitle" idx="1"/>
          </p:nvPr>
        </p:nvSpPr>
        <p:spPr>
          <a:xfrm>
            <a:off x="3207544" y="17155955"/>
            <a:ext cx="14968537" cy="7736999"/>
          </a:xfrm>
        </p:spPr>
        <p:txBody>
          <a:bodyPr/>
          <a:lstStyle>
            <a:lvl1pPr marL="0" indent="0" algn="ctr">
              <a:buNone/>
              <a:defRPr>
                <a:solidFill>
                  <a:schemeClr val="tx1">
                    <a:tint val="75000"/>
                  </a:schemeClr>
                </a:solidFill>
              </a:defRPr>
            </a:lvl1pPr>
            <a:lvl2pPr marL="566376" indent="0" algn="ctr">
              <a:buNone/>
              <a:defRPr>
                <a:solidFill>
                  <a:schemeClr val="tx1">
                    <a:tint val="75000"/>
                  </a:schemeClr>
                </a:solidFill>
              </a:defRPr>
            </a:lvl2pPr>
            <a:lvl3pPr marL="1132753" indent="0" algn="ctr">
              <a:buNone/>
              <a:defRPr>
                <a:solidFill>
                  <a:schemeClr val="tx1">
                    <a:tint val="75000"/>
                  </a:schemeClr>
                </a:solidFill>
              </a:defRPr>
            </a:lvl3pPr>
            <a:lvl4pPr marL="1699130" indent="0" algn="ctr">
              <a:buNone/>
              <a:defRPr>
                <a:solidFill>
                  <a:schemeClr val="tx1">
                    <a:tint val="75000"/>
                  </a:schemeClr>
                </a:solidFill>
              </a:defRPr>
            </a:lvl4pPr>
            <a:lvl5pPr marL="2265506" indent="0" algn="ctr">
              <a:buNone/>
              <a:defRPr>
                <a:solidFill>
                  <a:schemeClr val="tx1">
                    <a:tint val="75000"/>
                  </a:schemeClr>
                </a:solidFill>
              </a:defRPr>
            </a:lvl5pPr>
            <a:lvl6pPr marL="2831882" indent="0" algn="ctr">
              <a:buNone/>
              <a:defRPr>
                <a:solidFill>
                  <a:schemeClr val="tx1">
                    <a:tint val="75000"/>
                  </a:schemeClr>
                </a:solidFill>
              </a:defRPr>
            </a:lvl6pPr>
            <a:lvl7pPr marL="3398259" indent="0" algn="ctr">
              <a:buNone/>
              <a:defRPr>
                <a:solidFill>
                  <a:schemeClr val="tx1">
                    <a:tint val="75000"/>
                  </a:schemeClr>
                </a:solidFill>
              </a:defRPr>
            </a:lvl7pPr>
            <a:lvl8pPr marL="3964636" indent="0" algn="ctr">
              <a:buNone/>
              <a:defRPr>
                <a:solidFill>
                  <a:schemeClr val="tx1">
                    <a:tint val="75000"/>
                  </a:schemeClr>
                </a:solidFill>
              </a:defRPr>
            </a:lvl8pPr>
            <a:lvl9pPr marL="45310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14"/>
            <a:ext cx="4811316"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2" y="1212414"/>
            <a:ext cx="14077553"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9" y="19454629"/>
            <a:ext cx="18176081" cy="6012994"/>
          </a:xfrm>
        </p:spPr>
        <p:txBody>
          <a:bodyPr anchor="t"/>
          <a:lstStyle>
            <a:lvl1pPr algn="l">
              <a:defRPr sz="4955" b="1" cap="all"/>
            </a:lvl1pPr>
          </a:lstStyle>
          <a:p>
            <a:r>
              <a:rPr lang="en-US"/>
              <a:t>Click to edit Master title style</a:t>
            </a:r>
          </a:p>
        </p:txBody>
      </p:sp>
      <p:sp>
        <p:nvSpPr>
          <p:cNvPr id="3" name="Text Placeholder 2"/>
          <p:cNvSpPr>
            <a:spLocks noGrp="1"/>
          </p:cNvSpPr>
          <p:nvPr>
            <p:ph type="body" idx="1"/>
          </p:nvPr>
        </p:nvSpPr>
        <p:spPr>
          <a:xfrm>
            <a:off x="1689159" y="12831930"/>
            <a:ext cx="18176081" cy="6622701"/>
          </a:xfrm>
        </p:spPr>
        <p:txBody>
          <a:bodyPr anchor="b"/>
          <a:lstStyle>
            <a:lvl1pPr marL="0" indent="0">
              <a:buNone/>
              <a:defRPr sz="2478">
                <a:solidFill>
                  <a:schemeClr val="tx1">
                    <a:tint val="75000"/>
                  </a:schemeClr>
                </a:solidFill>
              </a:defRPr>
            </a:lvl1pPr>
            <a:lvl2pPr marL="566376" indent="0">
              <a:buNone/>
              <a:defRPr sz="2230">
                <a:solidFill>
                  <a:schemeClr val="tx1">
                    <a:tint val="75000"/>
                  </a:schemeClr>
                </a:solidFill>
              </a:defRPr>
            </a:lvl2pPr>
            <a:lvl3pPr marL="1132753" indent="0">
              <a:buNone/>
              <a:defRPr sz="1982">
                <a:solidFill>
                  <a:schemeClr val="tx1">
                    <a:tint val="75000"/>
                  </a:schemeClr>
                </a:solidFill>
              </a:defRPr>
            </a:lvl3pPr>
            <a:lvl4pPr marL="1699130" indent="0">
              <a:buNone/>
              <a:defRPr sz="1734">
                <a:solidFill>
                  <a:schemeClr val="tx1">
                    <a:tint val="75000"/>
                  </a:schemeClr>
                </a:solidFill>
              </a:defRPr>
            </a:lvl4pPr>
            <a:lvl5pPr marL="2265506" indent="0">
              <a:buNone/>
              <a:defRPr sz="1734">
                <a:solidFill>
                  <a:schemeClr val="tx1">
                    <a:tint val="75000"/>
                  </a:schemeClr>
                </a:solidFill>
              </a:defRPr>
            </a:lvl5pPr>
            <a:lvl6pPr marL="2831882" indent="0">
              <a:buNone/>
              <a:defRPr sz="1734">
                <a:solidFill>
                  <a:schemeClr val="tx1">
                    <a:tint val="75000"/>
                  </a:schemeClr>
                </a:solidFill>
              </a:defRPr>
            </a:lvl6pPr>
            <a:lvl7pPr marL="3398259" indent="0">
              <a:buNone/>
              <a:defRPr sz="1734">
                <a:solidFill>
                  <a:schemeClr val="tx1">
                    <a:tint val="75000"/>
                  </a:schemeClr>
                </a:solidFill>
              </a:defRPr>
            </a:lvl7pPr>
            <a:lvl8pPr marL="3964636" indent="0">
              <a:buNone/>
              <a:defRPr sz="1734">
                <a:solidFill>
                  <a:schemeClr val="tx1">
                    <a:tint val="75000"/>
                  </a:schemeClr>
                </a:solidFill>
              </a:defRPr>
            </a:lvl8pPr>
            <a:lvl9pPr marL="4531012" indent="0">
              <a:buNone/>
              <a:defRPr sz="17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2" y="7064220"/>
            <a:ext cx="9444434" cy="19980241"/>
          </a:xfrm>
        </p:spPr>
        <p:txBody>
          <a:bodyPr/>
          <a:lstStyle>
            <a:lvl1pPr>
              <a:defRPr sz="3469"/>
            </a:lvl1pPr>
            <a:lvl2pPr>
              <a:defRPr sz="2973"/>
            </a:lvl2pPr>
            <a:lvl3pPr>
              <a:defRPr sz="2478"/>
            </a:lvl3pPr>
            <a:lvl4pPr>
              <a:defRPr sz="2230"/>
            </a:lvl4pPr>
            <a:lvl5pPr>
              <a:defRPr sz="2230"/>
            </a:lvl5pPr>
            <a:lvl6pPr>
              <a:defRPr sz="2230"/>
            </a:lvl6pPr>
            <a:lvl7pPr>
              <a:defRPr sz="2230"/>
            </a:lvl7pPr>
            <a:lvl8pPr>
              <a:defRPr sz="2230"/>
            </a:lvl8pPr>
            <a:lvl9pPr>
              <a:defRPr sz="2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09" y="7064220"/>
            <a:ext cx="9444434" cy="19980241"/>
          </a:xfrm>
        </p:spPr>
        <p:txBody>
          <a:bodyPr/>
          <a:lstStyle>
            <a:lvl1pPr>
              <a:defRPr sz="3469"/>
            </a:lvl1pPr>
            <a:lvl2pPr>
              <a:defRPr sz="2973"/>
            </a:lvl2pPr>
            <a:lvl3pPr>
              <a:defRPr sz="2478"/>
            </a:lvl3pPr>
            <a:lvl4pPr>
              <a:defRPr sz="2230"/>
            </a:lvl4pPr>
            <a:lvl5pPr>
              <a:defRPr sz="2230"/>
            </a:lvl5pPr>
            <a:lvl6pPr>
              <a:defRPr sz="2230"/>
            </a:lvl6pPr>
            <a:lvl7pPr>
              <a:defRPr sz="2230"/>
            </a:lvl7pPr>
            <a:lvl8pPr>
              <a:defRPr sz="2230"/>
            </a:lvl8pPr>
            <a:lvl9pPr>
              <a:defRPr sz="2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1" y="6776885"/>
            <a:ext cx="9448148" cy="2824283"/>
          </a:xfrm>
        </p:spPr>
        <p:txBody>
          <a:bodyPr anchor="b"/>
          <a:lstStyle>
            <a:lvl1pPr marL="0" indent="0">
              <a:buNone/>
              <a:defRPr sz="2973" b="1"/>
            </a:lvl1pPr>
            <a:lvl2pPr marL="566376" indent="0">
              <a:buNone/>
              <a:defRPr sz="2478" b="1"/>
            </a:lvl2pPr>
            <a:lvl3pPr marL="1132753" indent="0">
              <a:buNone/>
              <a:defRPr sz="2230" b="1"/>
            </a:lvl3pPr>
            <a:lvl4pPr marL="1699130" indent="0">
              <a:buNone/>
              <a:defRPr sz="1982" b="1"/>
            </a:lvl4pPr>
            <a:lvl5pPr marL="2265506" indent="0">
              <a:buNone/>
              <a:defRPr sz="1982" b="1"/>
            </a:lvl5pPr>
            <a:lvl6pPr marL="2831882" indent="0">
              <a:buNone/>
              <a:defRPr sz="1982" b="1"/>
            </a:lvl6pPr>
            <a:lvl7pPr marL="3398259" indent="0">
              <a:buNone/>
              <a:defRPr sz="1982" b="1"/>
            </a:lvl7pPr>
            <a:lvl8pPr marL="3964636" indent="0">
              <a:buNone/>
              <a:defRPr sz="1982" b="1"/>
            </a:lvl8pPr>
            <a:lvl9pPr marL="4531012" indent="0">
              <a:buNone/>
              <a:defRPr sz="1982" b="1"/>
            </a:lvl9pPr>
          </a:lstStyle>
          <a:p>
            <a:pPr lvl="0"/>
            <a:r>
              <a:rPr lang="en-US"/>
              <a:t>Click to edit Master text styles</a:t>
            </a:r>
          </a:p>
        </p:txBody>
      </p:sp>
      <p:sp>
        <p:nvSpPr>
          <p:cNvPr id="4" name="Content Placeholder 3"/>
          <p:cNvSpPr>
            <a:spLocks noGrp="1"/>
          </p:cNvSpPr>
          <p:nvPr>
            <p:ph sz="half" idx="2"/>
          </p:nvPr>
        </p:nvSpPr>
        <p:spPr>
          <a:xfrm>
            <a:off x="1069181" y="9601169"/>
            <a:ext cx="9448148" cy="17443290"/>
          </a:xfrm>
        </p:spPr>
        <p:txBody>
          <a:bodyPr/>
          <a:lstStyle>
            <a:lvl1pPr>
              <a:defRPr sz="2973"/>
            </a:lvl1pPr>
            <a:lvl2pPr>
              <a:defRPr sz="2478"/>
            </a:lvl2pPr>
            <a:lvl3pPr>
              <a:defRPr sz="2230"/>
            </a:lvl3pPr>
            <a:lvl4pPr>
              <a:defRPr sz="1982"/>
            </a:lvl4pPr>
            <a:lvl5pPr>
              <a:defRPr sz="1982"/>
            </a:lvl5pPr>
            <a:lvl6pPr>
              <a:defRPr sz="1982"/>
            </a:lvl6pPr>
            <a:lvl7pPr>
              <a:defRPr sz="1982"/>
            </a:lvl7pPr>
            <a:lvl8pPr>
              <a:defRPr sz="1982"/>
            </a:lvl8pPr>
            <a:lvl9pPr>
              <a:defRPr sz="1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6" y="6776885"/>
            <a:ext cx="9451860" cy="2824283"/>
          </a:xfrm>
        </p:spPr>
        <p:txBody>
          <a:bodyPr anchor="b"/>
          <a:lstStyle>
            <a:lvl1pPr marL="0" indent="0">
              <a:buNone/>
              <a:defRPr sz="2973" b="1"/>
            </a:lvl1pPr>
            <a:lvl2pPr marL="566376" indent="0">
              <a:buNone/>
              <a:defRPr sz="2478" b="1"/>
            </a:lvl2pPr>
            <a:lvl3pPr marL="1132753" indent="0">
              <a:buNone/>
              <a:defRPr sz="2230" b="1"/>
            </a:lvl3pPr>
            <a:lvl4pPr marL="1699130" indent="0">
              <a:buNone/>
              <a:defRPr sz="1982" b="1"/>
            </a:lvl4pPr>
            <a:lvl5pPr marL="2265506" indent="0">
              <a:buNone/>
              <a:defRPr sz="1982" b="1"/>
            </a:lvl5pPr>
            <a:lvl6pPr marL="2831882" indent="0">
              <a:buNone/>
              <a:defRPr sz="1982" b="1"/>
            </a:lvl6pPr>
            <a:lvl7pPr marL="3398259" indent="0">
              <a:buNone/>
              <a:defRPr sz="1982" b="1"/>
            </a:lvl7pPr>
            <a:lvl8pPr marL="3964636" indent="0">
              <a:buNone/>
              <a:defRPr sz="1982" b="1"/>
            </a:lvl8pPr>
            <a:lvl9pPr marL="4531012" indent="0">
              <a:buNone/>
              <a:defRPr sz="1982" b="1"/>
            </a:lvl9pPr>
          </a:lstStyle>
          <a:p>
            <a:pPr lvl="0"/>
            <a:r>
              <a:rPr lang="en-US"/>
              <a:t>Click to edit Master text styles</a:t>
            </a:r>
          </a:p>
        </p:txBody>
      </p:sp>
      <p:sp>
        <p:nvSpPr>
          <p:cNvPr id="6" name="Content Placeholder 5"/>
          <p:cNvSpPr>
            <a:spLocks noGrp="1"/>
          </p:cNvSpPr>
          <p:nvPr>
            <p:ph sz="quarter" idx="4"/>
          </p:nvPr>
        </p:nvSpPr>
        <p:spPr>
          <a:xfrm>
            <a:off x="10862586" y="9601169"/>
            <a:ext cx="9451860" cy="17443290"/>
          </a:xfrm>
        </p:spPr>
        <p:txBody>
          <a:bodyPr/>
          <a:lstStyle>
            <a:lvl1pPr>
              <a:defRPr sz="2973"/>
            </a:lvl1pPr>
            <a:lvl2pPr>
              <a:defRPr sz="2478"/>
            </a:lvl2pPr>
            <a:lvl3pPr>
              <a:defRPr sz="2230"/>
            </a:lvl3pPr>
            <a:lvl4pPr>
              <a:defRPr sz="1982"/>
            </a:lvl4pPr>
            <a:lvl5pPr>
              <a:defRPr sz="1982"/>
            </a:lvl5pPr>
            <a:lvl6pPr>
              <a:defRPr sz="1982"/>
            </a:lvl6pPr>
            <a:lvl7pPr>
              <a:defRPr sz="1982"/>
            </a:lvl7pPr>
            <a:lvl8pPr>
              <a:defRPr sz="1982"/>
            </a:lvl8pPr>
            <a:lvl9pPr>
              <a:defRPr sz="1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3" y="1205402"/>
            <a:ext cx="7035066" cy="5129966"/>
          </a:xfrm>
        </p:spPr>
        <p:txBody>
          <a:bodyPr anchor="b"/>
          <a:lstStyle>
            <a:lvl1pPr algn="l">
              <a:defRPr sz="2478" b="1"/>
            </a:lvl1pPr>
          </a:lstStyle>
          <a:p>
            <a:r>
              <a:rPr lang="en-US"/>
              <a:t>Click to edit Master title style</a:t>
            </a:r>
          </a:p>
        </p:txBody>
      </p:sp>
      <p:sp>
        <p:nvSpPr>
          <p:cNvPr id="3" name="Content Placeholder 2"/>
          <p:cNvSpPr>
            <a:spLocks noGrp="1"/>
          </p:cNvSpPr>
          <p:nvPr>
            <p:ph idx="1"/>
          </p:nvPr>
        </p:nvSpPr>
        <p:spPr>
          <a:xfrm>
            <a:off x="8360404" y="1205405"/>
            <a:ext cx="11954040" cy="25839055"/>
          </a:xfrm>
        </p:spPr>
        <p:txBody>
          <a:bodyPr/>
          <a:lstStyle>
            <a:lvl1pPr>
              <a:defRPr sz="3964"/>
            </a:lvl1pPr>
            <a:lvl2pPr>
              <a:defRPr sz="3469"/>
            </a:lvl2pPr>
            <a:lvl3pPr>
              <a:defRPr sz="2973"/>
            </a:lvl3pPr>
            <a:lvl4pPr>
              <a:defRPr sz="2478"/>
            </a:lvl4pPr>
            <a:lvl5pPr>
              <a:defRPr sz="2478"/>
            </a:lvl5pPr>
            <a:lvl6pPr>
              <a:defRPr sz="2478"/>
            </a:lvl6pPr>
            <a:lvl7pPr>
              <a:defRPr sz="2478"/>
            </a:lvl7pPr>
            <a:lvl8pPr>
              <a:defRPr sz="2478"/>
            </a:lvl8pPr>
            <a:lvl9pPr>
              <a:defRPr sz="24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3" y="6335373"/>
            <a:ext cx="7035066" cy="20709089"/>
          </a:xfrm>
        </p:spPr>
        <p:txBody>
          <a:bodyPr/>
          <a:lstStyle>
            <a:lvl1pPr marL="0" indent="0">
              <a:buNone/>
              <a:defRPr sz="1734"/>
            </a:lvl1pPr>
            <a:lvl2pPr marL="566376" indent="0">
              <a:buNone/>
              <a:defRPr sz="1487"/>
            </a:lvl2pPr>
            <a:lvl3pPr marL="1132753" indent="0">
              <a:buNone/>
              <a:defRPr sz="1239"/>
            </a:lvl3pPr>
            <a:lvl4pPr marL="1699130" indent="0">
              <a:buNone/>
              <a:defRPr sz="1115"/>
            </a:lvl4pPr>
            <a:lvl5pPr marL="2265506" indent="0">
              <a:buNone/>
              <a:defRPr sz="1115"/>
            </a:lvl5pPr>
            <a:lvl6pPr marL="2831882" indent="0">
              <a:buNone/>
              <a:defRPr sz="1115"/>
            </a:lvl6pPr>
            <a:lvl7pPr marL="3398259" indent="0">
              <a:buNone/>
              <a:defRPr sz="1115"/>
            </a:lvl7pPr>
            <a:lvl8pPr marL="3964636" indent="0">
              <a:buNone/>
              <a:defRPr sz="1115"/>
            </a:lvl8pPr>
            <a:lvl9pPr marL="4531012" indent="0">
              <a:buNone/>
              <a:defRPr sz="1115"/>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50"/>
            <a:ext cx="12830175" cy="2501911"/>
          </a:xfrm>
        </p:spPr>
        <p:txBody>
          <a:bodyPr anchor="b"/>
          <a:lstStyle>
            <a:lvl1pPr algn="l">
              <a:defRPr sz="2478" b="1"/>
            </a:lvl1pPr>
          </a:lstStyle>
          <a:p>
            <a:r>
              <a:rPr lang="en-US"/>
              <a:t>Click to edit Master title style</a:t>
            </a:r>
          </a:p>
        </p:txBody>
      </p:sp>
      <p:sp>
        <p:nvSpPr>
          <p:cNvPr id="3" name="Picture Placeholder 2"/>
          <p:cNvSpPr>
            <a:spLocks noGrp="1"/>
          </p:cNvSpPr>
          <p:nvPr>
            <p:ph type="pic" idx="1"/>
          </p:nvPr>
        </p:nvSpPr>
        <p:spPr>
          <a:xfrm>
            <a:off x="4191340" y="2705146"/>
            <a:ext cx="12830175" cy="18165128"/>
          </a:xfrm>
        </p:spPr>
        <p:txBody>
          <a:bodyPr/>
          <a:lstStyle>
            <a:lvl1pPr marL="0" indent="0">
              <a:buNone/>
              <a:defRPr sz="3964"/>
            </a:lvl1pPr>
            <a:lvl2pPr marL="566376" indent="0">
              <a:buNone/>
              <a:defRPr sz="3469"/>
            </a:lvl2pPr>
            <a:lvl3pPr marL="1132753" indent="0">
              <a:buNone/>
              <a:defRPr sz="2973"/>
            </a:lvl3pPr>
            <a:lvl4pPr marL="1699130" indent="0">
              <a:buNone/>
              <a:defRPr sz="2478"/>
            </a:lvl4pPr>
            <a:lvl5pPr marL="2265506" indent="0">
              <a:buNone/>
              <a:defRPr sz="2478"/>
            </a:lvl5pPr>
            <a:lvl6pPr marL="2831882" indent="0">
              <a:buNone/>
              <a:defRPr sz="2478"/>
            </a:lvl6pPr>
            <a:lvl7pPr marL="3398259" indent="0">
              <a:buNone/>
              <a:defRPr sz="2478"/>
            </a:lvl7pPr>
            <a:lvl8pPr marL="3964636" indent="0">
              <a:buNone/>
              <a:defRPr sz="2478"/>
            </a:lvl8pPr>
            <a:lvl9pPr marL="4531012" indent="0">
              <a:buNone/>
              <a:defRPr sz="2478"/>
            </a:lvl9pPr>
          </a:lstStyle>
          <a:p>
            <a:endParaRPr lang="en-US"/>
          </a:p>
        </p:txBody>
      </p:sp>
      <p:sp>
        <p:nvSpPr>
          <p:cNvPr id="4" name="Text Placeholder 3"/>
          <p:cNvSpPr>
            <a:spLocks noGrp="1"/>
          </p:cNvSpPr>
          <p:nvPr>
            <p:ph type="body" sz="half" idx="2"/>
          </p:nvPr>
        </p:nvSpPr>
        <p:spPr>
          <a:xfrm>
            <a:off x="4191340" y="23694562"/>
            <a:ext cx="12830175" cy="3553131"/>
          </a:xfrm>
        </p:spPr>
        <p:txBody>
          <a:bodyPr/>
          <a:lstStyle>
            <a:lvl1pPr marL="0" indent="0">
              <a:buNone/>
              <a:defRPr sz="1734"/>
            </a:lvl1pPr>
            <a:lvl2pPr marL="566376" indent="0">
              <a:buNone/>
              <a:defRPr sz="1487"/>
            </a:lvl2pPr>
            <a:lvl3pPr marL="1132753" indent="0">
              <a:buNone/>
              <a:defRPr sz="1239"/>
            </a:lvl3pPr>
            <a:lvl4pPr marL="1699130" indent="0">
              <a:buNone/>
              <a:defRPr sz="1115"/>
            </a:lvl4pPr>
            <a:lvl5pPr marL="2265506" indent="0">
              <a:buNone/>
              <a:defRPr sz="1115"/>
            </a:lvl5pPr>
            <a:lvl6pPr marL="2831882" indent="0">
              <a:buNone/>
              <a:defRPr sz="1115"/>
            </a:lvl6pPr>
            <a:lvl7pPr marL="3398259" indent="0">
              <a:buNone/>
              <a:defRPr sz="1115"/>
            </a:lvl7pPr>
            <a:lvl8pPr marL="3964636" indent="0">
              <a:buNone/>
              <a:defRPr sz="1115"/>
            </a:lvl8pPr>
            <a:lvl9pPr marL="4531012" indent="0">
              <a:buNone/>
              <a:defRPr sz="1115"/>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1"/>
            <a:ext cx="19245263" cy="50458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181" y="7064220"/>
            <a:ext cx="19245263" cy="19980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2" y="28060639"/>
            <a:ext cx="4989512" cy="1611875"/>
          </a:xfrm>
          <a:prstGeom prst="rect">
            <a:avLst/>
          </a:prstGeom>
        </p:spPr>
        <p:txBody>
          <a:bodyPr vert="horz" lIns="91440" tIns="45720" rIns="91440" bIns="45720" rtlCol="0" anchor="ctr"/>
          <a:lstStyle>
            <a:lvl1pPr algn="l">
              <a:defRPr sz="1487">
                <a:solidFill>
                  <a:schemeClr val="tx1">
                    <a:tint val="75000"/>
                  </a:schemeClr>
                </a:solidFill>
              </a:defRPr>
            </a:lvl1pPr>
          </a:lstStyle>
          <a:p>
            <a:fld id="{8102BAB4-8B8D-41DD-85C7-81A0CA962007}" type="datetimeFigureOut">
              <a:rPr lang="en-US" smtClean="0"/>
              <a:t>9/3/2025</a:t>
            </a:fld>
            <a:endParaRPr lang="en-US"/>
          </a:p>
        </p:txBody>
      </p:sp>
      <p:sp>
        <p:nvSpPr>
          <p:cNvPr id="5" name="Footer Placeholder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148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4931" y="28060639"/>
            <a:ext cx="4989512" cy="1611875"/>
          </a:xfrm>
          <a:prstGeom prst="rect">
            <a:avLst/>
          </a:prstGeom>
        </p:spPr>
        <p:txBody>
          <a:bodyPr vert="horz" lIns="91440" tIns="45720" rIns="91440" bIns="45720" rtlCol="0" anchor="ctr"/>
          <a:lstStyle>
            <a:lvl1pPr algn="r">
              <a:defRPr sz="1487">
                <a:solidFill>
                  <a:schemeClr val="tx1">
                    <a:tint val="75000"/>
                  </a:schemeClr>
                </a:solidFill>
              </a:defRPr>
            </a:lvl1pPr>
          </a:lstStyle>
          <a:p>
            <a:fld id="{B044824F-EBE0-443F-8A8F-F64816AF04DC}"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32753" rtl="0" eaLnBrk="1" latinLnBrk="0" hangingPunct="1">
        <a:spcBef>
          <a:spcPct val="0"/>
        </a:spcBef>
        <a:buNone/>
        <a:defRPr sz="5451" kern="1200">
          <a:solidFill>
            <a:schemeClr val="tx1"/>
          </a:solidFill>
          <a:latin typeface="+mj-lt"/>
          <a:ea typeface="+mj-ea"/>
          <a:cs typeface="+mj-cs"/>
        </a:defRPr>
      </a:lvl1pPr>
    </p:titleStyle>
    <p:bodyStyle>
      <a:lvl1pPr marL="424782" indent="-424782" algn="l" defTabSz="1132753" rtl="0" eaLnBrk="1" latinLnBrk="0" hangingPunct="1">
        <a:spcBef>
          <a:spcPct val="20000"/>
        </a:spcBef>
        <a:buFont typeface="Arial" pitchFamily="34" charset="0"/>
        <a:buChar char="•"/>
        <a:defRPr sz="3964" kern="1200">
          <a:solidFill>
            <a:schemeClr val="tx1"/>
          </a:solidFill>
          <a:latin typeface="+mn-lt"/>
          <a:ea typeface="+mn-ea"/>
          <a:cs typeface="+mn-cs"/>
        </a:defRPr>
      </a:lvl1pPr>
      <a:lvl2pPr marL="920362" indent="-353986" algn="l" defTabSz="1132753" rtl="0" eaLnBrk="1" latinLnBrk="0" hangingPunct="1">
        <a:spcBef>
          <a:spcPct val="20000"/>
        </a:spcBef>
        <a:buFont typeface="Arial" pitchFamily="34" charset="0"/>
        <a:buChar char="–"/>
        <a:defRPr sz="3469" kern="1200">
          <a:solidFill>
            <a:schemeClr val="tx1"/>
          </a:solidFill>
          <a:latin typeface="+mn-lt"/>
          <a:ea typeface="+mn-ea"/>
          <a:cs typeface="+mn-cs"/>
        </a:defRPr>
      </a:lvl2pPr>
      <a:lvl3pPr marL="1415942" indent="-283188" algn="l" defTabSz="1132753" rtl="0" eaLnBrk="1" latinLnBrk="0" hangingPunct="1">
        <a:spcBef>
          <a:spcPct val="20000"/>
        </a:spcBef>
        <a:buFont typeface="Arial" pitchFamily="34" charset="0"/>
        <a:buChar char="•"/>
        <a:defRPr sz="2973" kern="1200">
          <a:solidFill>
            <a:schemeClr val="tx1"/>
          </a:solidFill>
          <a:latin typeface="+mn-lt"/>
          <a:ea typeface="+mn-ea"/>
          <a:cs typeface="+mn-cs"/>
        </a:defRPr>
      </a:lvl3pPr>
      <a:lvl4pPr marL="1982318"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4pPr>
      <a:lvl5pPr marL="2548694"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5pPr>
      <a:lvl6pPr marL="3115070"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6pPr>
      <a:lvl7pPr marL="3681447"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7pPr>
      <a:lvl8pPr marL="4247824"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8pPr>
      <a:lvl9pPr marL="4814200"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9pPr>
    </p:bodyStyle>
    <p:otherStyle>
      <a:defPPr>
        <a:defRPr lang="en-US"/>
      </a:defPPr>
      <a:lvl1pPr marL="0" algn="l" defTabSz="1132753" rtl="0" eaLnBrk="1" latinLnBrk="0" hangingPunct="1">
        <a:defRPr sz="2230" kern="1200">
          <a:solidFill>
            <a:schemeClr val="tx1"/>
          </a:solidFill>
          <a:latin typeface="+mn-lt"/>
          <a:ea typeface="+mn-ea"/>
          <a:cs typeface="+mn-cs"/>
        </a:defRPr>
      </a:lvl1pPr>
      <a:lvl2pPr marL="566376" algn="l" defTabSz="1132753" rtl="0" eaLnBrk="1" latinLnBrk="0" hangingPunct="1">
        <a:defRPr sz="2230" kern="1200">
          <a:solidFill>
            <a:schemeClr val="tx1"/>
          </a:solidFill>
          <a:latin typeface="+mn-lt"/>
          <a:ea typeface="+mn-ea"/>
          <a:cs typeface="+mn-cs"/>
        </a:defRPr>
      </a:lvl2pPr>
      <a:lvl3pPr marL="1132753" algn="l" defTabSz="1132753" rtl="0" eaLnBrk="1" latinLnBrk="0" hangingPunct="1">
        <a:defRPr sz="2230" kern="1200">
          <a:solidFill>
            <a:schemeClr val="tx1"/>
          </a:solidFill>
          <a:latin typeface="+mn-lt"/>
          <a:ea typeface="+mn-ea"/>
          <a:cs typeface="+mn-cs"/>
        </a:defRPr>
      </a:lvl3pPr>
      <a:lvl4pPr marL="1699130" algn="l" defTabSz="1132753" rtl="0" eaLnBrk="1" latinLnBrk="0" hangingPunct="1">
        <a:defRPr sz="2230" kern="1200">
          <a:solidFill>
            <a:schemeClr val="tx1"/>
          </a:solidFill>
          <a:latin typeface="+mn-lt"/>
          <a:ea typeface="+mn-ea"/>
          <a:cs typeface="+mn-cs"/>
        </a:defRPr>
      </a:lvl4pPr>
      <a:lvl5pPr marL="2265506" algn="l" defTabSz="1132753" rtl="0" eaLnBrk="1" latinLnBrk="0" hangingPunct="1">
        <a:defRPr sz="2230" kern="1200">
          <a:solidFill>
            <a:schemeClr val="tx1"/>
          </a:solidFill>
          <a:latin typeface="+mn-lt"/>
          <a:ea typeface="+mn-ea"/>
          <a:cs typeface="+mn-cs"/>
        </a:defRPr>
      </a:lvl5pPr>
      <a:lvl6pPr marL="2831882" algn="l" defTabSz="1132753" rtl="0" eaLnBrk="1" latinLnBrk="0" hangingPunct="1">
        <a:defRPr sz="2230" kern="1200">
          <a:solidFill>
            <a:schemeClr val="tx1"/>
          </a:solidFill>
          <a:latin typeface="+mn-lt"/>
          <a:ea typeface="+mn-ea"/>
          <a:cs typeface="+mn-cs"/>
        </a:defRPr>
      </a:lvl6pPr>
      <a:lvl7pPr marL="3398259" algn="l" defTabSz="1132753" rtl="0" eaLnBrk="1" latinLnBrk="0" hangingPunct="1">
        <a:defRPr sz="2230" kern="1200">
          <a:solidFill>
            <a:schemeClr val="tx1"/>
          </a:solidFill>
          <a:latin typeface="+mn-lt"/>
          <a:ea typeface="+mn-ea"/>
          <a:cs typeface="+mn-cs"/>
        </a:defRPr>
      </a:lvl7pPr>
      <a:lvl8pPr marL="3964636" algn="l" defTabSz="1132753" rtl="0" eaLnBrk="1" latinLnBrk="0" hangingPunct="1">
        <a:defRPr sz="2230" kern="1200">
          <a:solidFill>
            <a:schemeClr val="tx1"/>
          </a:solidFill>
          <a:latin typeface="+mn-lt"/>
          <a:ea typeface="+mn-ea"/>
          <a:cs typeface="+mn-cs"/>
        </a:defRPr>
      </a:lvl8pPr>
      <a:lvl9pPr marL="4531012" algn="l" defTabSz="1132753" rtl="0" eaLnBrk="1" latinLnBrk="0" hangingPunct="1">
        <a:defRPr sz="22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6782" y="202406"/>
            <a:ext cx="20990061" cy="29870400"/>
          </a:xfrm>
          <a:prstGeom prst="rect">
            <a:avLst/>
          </a:prstGeom>
          <a:noFill/>
          <a:ln w="101600">
            <a:solidFill>
              <a:srgbClr val="A51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5" name="Snip Diagonal Corner Rectangle 4"/>
          <p:cNvSpPr/>
          <p:nvPr/>
        </p:nvSpPr>
        <p:spPr>
          <a:xfrm>
            <a:off x="499963" y="507206"/>
            <a:ext cx="20398034" cy="2275254"/>
          </a:xfrm>
          <a:prstGeom prst="snip2Diag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52" name="TextBox 51"/>
          <p:cNvSpPr txBox="1"/>
          <p:nvPr/>
        </p:nvSpPr>
        <p:spPr>
          <a:xfrm>
            <a:off x="742647" y="973740"/>
            <a:ext cx="10127948" cy="584775"/>
          </a:xfrm>
          <a:prstGeom prst="rect">
            <a:avLst/>
          </a:prstGeom>
          <a:noFill/>
        </p:spPr>
        <p:txBody>
          <a:bodyPr wrap="square" lIns="91440" tIns="45720" rIns="91440" bIns="45720" rtlCol="0" anchor="t">
            <a:spAutoFit/>
          </a:bodyPr>
          <a:lstStyle/>
          <a:p>
            <a:r>
              <a:rPr lang="en-US" sz="3200" b="1" dirty="0" err="1">
                <a:ln w="3175">
                  <a:noFill/>
                </a:ln>
                <a:solidFill>
                  <a:srgbClr val="A51E37"/>
                </a:solidFill>
                <a:latin typeface="Arial"/>
                <a:ea typeface="Bangla MN" charset="0"/>
                <a:cs typeface="Arial"/>
              </a:rPr>
              <a:t>Perspektive</a:t>
            </a:r>
            <a:r>
              <a:rPr lang="en-US" sz="3200" b="1" dirty="0">
                <a:ln w="3175">
                  <a:noFill/>
                </a:ln>
                <a:solidFill>
                  <a:srgbClr val="A51E37"/>
                </a:solidFill>
                <a:latin typeface="Arial"/>
                <a:ea typeface="Bangla MN" charset="0"/>
                <a:cs typeface="Arial"/>
              </a:rPr>
              <a:t> </a:t>
            </a:r>
            <a:r>
              <a:rPr lang="en-US" sz="3200" b="1" dirty="0" err="1">
                <a:ln w="3175">
                  <a:noFill/>
                </a:ln>
                <a:solidFill>
                  <a:srgbClr val="A51E37"/>
                </a:solidFill>
                <a:latin typeface="Arial"/>
                <a:ea typeface="Bangla MN" charset="0"/>
                <a:cs typeface="Arial"/>
              </a:rPr>
              <a:t>schafft</a:t>
            </a:r>
            <a:r>
              <a:rPr lang="en-US" sz="3200" b="1" dirty="0">
                <a:ln w="3175">
                  <a:noFill/>
                </a:ln>
                <a:solidFill>
                  <a:srgbClr val="A51E37"/>
                </a:solidFill>
                <a:latin typeface="Arial"/>
                <a:ea typeface="Bangla MN" charset="0"/>
                <a:cs typeface="Arial"/>
              </a:rPr>
              <a:t> (Un-)Sicherheit</a:t>
            </a:r>
          </a:p>
        </p:txBody>
      </p:sp>
      <p:sp>
        <p:nvSpPr>
          <p:cNvPr id="115" name="TextBox 114"/>
          <p:cNvSpPr txBox="1"/>
          <p:nvPr/>
        </p:nvSpPr>
        <p:spPr>
          <a:xfrm>
            <a:off x="745314" y="1548530"/>
            <a:ext cx="8677848" cy="461665"/>
          </a:xfrm>
          <a:prstGeom prst="rect">
            <a:avLst/>
          </a:prstGeom>
          <a:noFill/>
        </p:spPr>
        <p:txBody>
          <a:bodyPr wrap="square" lIns="91440" tIns="45720" rIns="91440" bIns="45720" rtlCol="0" anchor="t">
            <a:spAutoFit/>
          </a:bodyPr>
          <a:lstStyle/>
          <a:p>
            <a:r>
              <a:rPr lang="en-US" sz="2400" b="1" dirty="0">
                <a:latin typeface="Arial"/>
                <a:ea typeface="Bangla MN" charset="0"/>
                <a:cs typeface="Arial"/>
              </a:rPr>
              <a:t>Dr. Marco Krüger</a:t>
            </a:r>
            <a:endParaRPr lang="en-US" sz="2400" b="1" baseline="30000" dirty="0">
              <a:latin typeface="Arial"/>
              <a:ea typeface="Bangla MN" charset="0"/>
              <a:cs typeface="Arial"/>
            </a:endParaRPr>
          </a:p>
        </p:txBody>
      </p:sp>
      <p:sp>
        <p:nvSpPr>
          <p:cNvPr id="30" name="TextBox 29">
            <a:extLst>
              <a:ext uri="{FF2B5EF4-FFF2-40B4-BE49-F238E27FC236}">
                <a16:creationId xmlns:a16="http://schemas.microsoft.com/office/drawing/2014/main" id="{EABD6380-F16B-42AE-AB20-AED81D8BA8F5}"/>
              </a:ext>
            </a:extLst>
          </p:cNvPr>
          <p:cNvSpPr txBox="1"/>
          <p:nvPr/>
        </p:nvSpPr>
        <p:spPr>
          <a:xfrm>
            <a:off x="737207" y="2017399"/>
            <a:ext cx="10792805" cy="400110"/>
          </a:xfrm>
          <a:prstGeom prst="rect">
            <a:avLst/>
          </a:prstGeom>
          <a:noFill/>
        </p:spPr>
        <p:txBody>
          <a:bodyPr wrap="square" lIns="91440" tIns="45720" rIns="91440" bIns="45720" rtlCol="0" anchor="t">
            <a:spAutoFit/>
          </a:bodyPr>
          <a:lstStyle/>
          <a:p>
            <a:r>
              <a:rPr lang="en-US" sz="2000" dirty="0" err="1">
                <a:latin typeface="Arial"/>
                <a:ea typeface="Bangla MN" charset="0"/>
                <a:cs typeface="Arial"/>
              </a:rPr>
              <a:t>Internationales</a:t>
            </a:r>
            <a:r>
              <a:rPr lang="en-US" sz="2000" dirty="0">
                <a:latin typeface="Arial"/>
                <a:ea typeface="Bangla MN" charset="0"/>
                <a:cs typeface="Arial"/>
              </a:rPr>
              <a:t> Zentrum für </a:t>
            </a:r>
            <a:r>
              <a:rPr lang="en-US" sz="2000" dirty="0" err="1">
                <a:latin typeface="Arial"/>
                <a:ea typeface="Bangla MN" charset="0"/>
                <a:cs typeface="Arial"/>
              </a:rPr>
              <a:t>Ethik</a:t>
            </a:r>
            <a:r>
              <a:rPr lang="en-US" sz="2000" dirty="0">
                <a:latin typeface="Arial"/>
                <a:ea typeface="Bangla MN" charset="0"/>
                <a:cs typeface="Arial"/>
              </a:rPr>
              <a:t> in den </a:t>
            </a:r>
            <a:r>
              <a:rPr lang="en-US" sz="2000" dirty="0" err="1">
                <a:latin typeface="Arial"/>
                <a:ea typeface="Bangla MN" charset="0"/>
                <a:cs typeface="Arial"/>
              </a:rPr>
              <a:t>Wissenschaften</a:t>
            </a:r>
            <a:r>
              <a:rPr lang="en-US" sz="2000" dirty="0">
                <a:latin typeface="Arial"/>
                <a:ea typeface="Bangla MN" charset="0"/>
                <a:cs typeface="Arial"/>
              </a:rPr>
              <a:t> (IZEW), Universität Tübingen </a:t>
            </a:r>
            <a:endParaRPr lang="en-US" sz="2000" dirty="0">
              <a:latin typeface="Arial" panose="020B0604020202020204" pitchFamily="34" charset="0"/>
              <a:ea typeface="Bangla MN" charset="0"/>
              <a:cs typeface="Arial" panose="020B0604020202020204" pitchFamily="34" charset="0"/>
            </a:endParaRPr>
          </a:p>
        </p:txBody>
      </p:sp>
      <p:pic>
        <p:nvPicPr>
          <p:cNvPr id="4" name="Grafik 3" descr="Ein Bild, das Text, Schrift, Grafiken, Grafikdesign enthält.&#10;&#10;Automatisch generierte Beschreibung">
            <a:extLst>
              <a:ext uri="{FF2B5EF4-FFF2-40B4-BE49-F238E27FC236}">
                <a16:creationId xmlns:a16="http://schemas.microsoft.com/office/drawing/2014/main" id="{677ACE1F-AA55-4FC9-2CDF-BD02026DC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5654" y="645171"/>
            <a:ext cx="4533332" cy="1164092"/>
          </a:xfrm>
          <a:prstGeom prst="rect">
            <a:avLst/>
          </a:prstGeom>
        </p:spPr>
      </p:pic>
      <p:grpSp>
        <p:nvGrpSpPr>
          <p:cNvPr id="11" name="Gruppieren 10">
            <a:extLst>
              <a:ext uri="{FF2B5EF4-FFF2-40B4-BE49-F238E27FC236}">
                <a16:creationId xmlns:a16="http://schemas.microsoft.com/office/drawing/2014/main" id="{76B51D90-4E5C-C966-A625-644086F34D9A}"/>
              </a:ext>
            </a:extLst>
          </p:cNvPr>
          <p:cNvGrpSpPr/>
          <p:nvPr/>
        </p:nvGrpSpPr>
        <p:grpSpPr>
          <a:xfrm>
            <a:off x="499962" y="2965990"/>
            <a:ext cx="5951253" cy="7318253"/>
            <a:chOff x="707853" y="3173376"/>
            <a:chExt cx="6471963" cy="5753934"/>
          </a:xfrm>
        </p:grpSpPr>
        <p:grpSp>
          <p:nvGrpSpPr>
            <p:cNvPr id="39" name="Group 38"/>
            <p:cNvGrpSpPr/>
            <p:nvPr/>
          </p:nvGrpSpPr>
          <p:grpSpPr>
            <a:xfrm>
              <a:off x="707853" y="3173376"/>
              <a:ext cx="6471963" cy="5753934"/>
              <a:chOff x="914400" y="6442641"/>
              <a:chExt cx="11658600" cy="6938135"/>
            </a:xfrm>
            <a:solidFill>
              <a:schemeClr val="bg1"/>
            </a:solidFill>
          </p:grpSpPr>
          <p:sp>
            <p:nvSpPr>
              <p:cNvPr id="34" name="Rectangle 33"/>
              <p:cNvSpPr/>
              <p:nvPr/>
            </p:nvSpPr>
            <p:spPr>
              <a:xfrm>
                <a:off x="914400" y="6762267"/>
                <a:ext cx="11658600" cy="6618509"/>
              </a:xfrm>
              <a:prstGeom prst="rect">
                <a:avLst/>
              </a:prstGeom>
              <a:grp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17" name="TextBox 16"/>
              <p:cNvSpPr txBox="1"/>
              <p:nvPr/>
            </p:nvSpPr>
            <p:spPr>
              <a:xfrm>
                <a:off x="3458986" y="6442641"/>
                <a:ext cx="6929943" cy="437686"/>
              </a:xfrm>
              <a:prstGeom prst="rect">
                <a:avLst/>
              </a:prstGeom>
              <a:grp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Zusammenfassung</a:t>
                </a:r>
                <a:endParaRPr lang="en-US" sz="2400">
                  <a:solidFill>
                    <a:srgbClr val="A51E37"/>
                  </a:solidFill>
                  <a:latin typeface="Arial"/>
                  <a:ea typeface="Bangla MN" charset="0"/>
                  <a:cs typeface="Arial"/>
                </a:endParaRPr>
              </a:p>
            </p:txBody>
          </p:sp>
        </p:grpSp>
        <p:sp>
          <p:nvSpPr>
            <p:cNvPr id="9" name="Textfeld 8">
              <a:extLst>
                <a:ext uri="{FF2B5EF4-FFF2-40B4-BE49-F238E27FC236}">
                  <a16:creationId xmlns:a16="http://schemas.microsoft.com/office/drawing/2014/main" id="{10B2D2E2-AACD-71C5-2435-8284A3B81235}"/>
                </a:ext>
              </a:extLst>
            </p:cNvPr>
            <p:cNvSpPr txBox="1"/>
            <p:nvPr/>
          </p:nvSpPr>
          <p:spPr>
            <a:xfrm>
              <a:off x="1154191" y="3784195"/>
              <a:ext cx="5950671" cy="4912347"/>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Wann und wo wir uns als Menschen sicher fühlen, ist abhängig von der eigenen Lebensrealität. Sicherheit ist damit perspektivisch. Das Lehrprojekt „Perspektive schafft (</a:t>
              </a:r>
              <a:r>
                <a:rPr lang="de-DE" sz="2000" dirty="0" err="1">
                  <a:solidFill>
                    <a:schemeClr val="bg1">
                      <a:lumMod val="50000"/>
                    </a:schemeClr>
                  </a:solidFill>
                  <a:latin typeface="Arial"/>
                  <a:cs typeface="Arial"/>
                </a:rPr>
                <a:t>Un</a:t>
              </a:r>
              <a:r>
                <a:rPr lang="de-DE" sz="2000" dirty="0">
                  <a:solidFill>
                    <a:schemeClr val="bg1">
                      <a:lumMod val="50000"/>
                    </a:schemeClr>
                  </a:solidFill>
                  <a:latin typeface="Arial"/>
                  <a:cs typeface="Arial"/>
                </a:rPr>
                <a:t>-)Sicherheit“ greift diese Annahme auf und beleuchtet Orte von Sicherheit und Unsicherheit aus verschiedenen Perspektiven. Lehramtsstudierende und </a:t>
              </a:r>
              <a:r>
                <a:rPr lang="de-DE" sz="2000" dirty="0" err="1">
                  <a:solidFill>
                    <a:schemeClr val="bg1">
                      <a:lumMod val="50000"/>
                    </a:schemeClr>
                  </a:solidFill>
                  <a:latin typeface="Arial"/>
                  <a:cs typeface="Arial"/>
                </a:rPr>
                <a:t>Student:innen</a:t>
              </a:r>
              <a:r>
                <a:rPr lang="de-DE" sz="2000" dirty="0">
                  <a:solidFill>
                    <a:schemeClr val="bg1">
                      <a:lumMod val="50000"/>
                    </a:schemeClr>
                  </a:solidFill>
                  <a:latin typeface="Arial"/>
                  <a:cs typeface="Arial"/>
                </a:rPr>
                <a:t> der Politikwissenschaft gingen in diesem Seminar wortwörtlich unterschiedlichen Sicherheitsvorstellungen nach. In Stadtrundgängen durch Stuttgart zeigten uns wohnungslose Personen, ehemalige Sexarbeiterinnen, die israelitische Gemeinde aber auch die Polizei sicherheitsrelevante Orte. Die Studierenden fotografierten auf den Stadtrundgängen ihre Eindrücke und fertigten Ausstellungsmaterial an. Die Erfahrungen wurden theoretisch im Seminar eingebettet und gemeinsam reflektiert.</a:t>
              </a:r>
            </a:p>
          </p:txBody>
        </p:sp>
      </p:grpSp>
      <p:grpSp>
        <p:nvGrpSpPr>
          <p:cNvPr id="12" name="Gruppieren 11">
            <a:extLst>
              <a:ext uri="{FF2B5EF4-FFF2-40B4-BE49-F238E27FC236}">
                <a16:creationId xmlns:a16="http://schemas.microsoft.com/office/drawing/2014/main" id="{7F194ACA-A856-1372-5885-D49BE25FECEB}"/>
              </a:ext>
            </a:extLst>
          </p:cNvPr>
          <p:cNvGrpSpPr/>
          <p:nvPr/>
        </p:nvGrpSpPr>
        <p:grpSpPr>
          <a:xfrm>
            <a:off x="6839393" y="2992950"/>
            <a:ext cx="7707963" cy="7318037"/>
            <a:chOff x="731546" y="9278496"/>
            <a:chExt cx="6444822" cy="6002254"/>
          </a:xfrm>
        </p:grpSpPr>
        <p:grpSp>
          <p:nvGrpSpPr>
            <p:cNvPr id="37" name="Group 36"/>
            <p:cNvGrpSpPr/>
            <p:nvPr/>
          </p:nvGrpSpPr>
          <p:grpSpPr>
            <a:xfrm>
              <a:off x="731546" y="9278496"/>
              <a:ext cx="6444822" cy="6002254"/>
              <a:chOff x="914401" y="19305058"/>
              <a:chExt cx="11609976" cy="12698942"/>
            </a:xfrm>
            <a:solidFill>
              <a:schemeClr val="bg1"/>
            </a:solidFill>
          </p:grpSpPr>
          <p:sp>
            <p:nvSpPr>
              <p:cNvPr id="35" name="Rectangle 34"/>
              <p:cNvSpPr/>
              <p:nvPr/>
            </p:nvSpPr>
            <p:spPr>
              <a:xfrm>
                <a:off x="914401" y="19784857"/>
                <a:ext cx="11609976" cy="12219143"/>
              </a:xfrm>
              <a:prstGeom prst="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36" name="TextBox 35"/>
              <p:cNvSpPr txBox="1"/>
              <p:nvPr/>
            </p:nvSpPr>
            <p:spPr>
              <a:xfrm>
                <a:off x="3622881" y="19305058"/>
                <a:ext cx="6338570" cy="801124"/>
              </a:xfrm>
              <a:prstGeom prst="rect">
                <a:avLst/>
              </a:prstGeom>
              <a:grpFill/>
              <a:ln>
                <a:noFill/>
              </a:ln>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Herausforderung</a:t>
                </a:r>
                <a:endParaRPr lang="en-US" sz="2400">
                  <a:solidFill>
                    <a:srgbClr val="A51E37"/>
                  </a:solidFill>
                  <a:latin typeface="Arial"/>
                  <a:ea typeface="Bangla MN" charset="0"/>
                  <a:cs typeface="Arial"/>
                </a:endParaRPr>
              </a:p>
            </p:txBody>
          </p:sp>
        </p:grpSp>
        <p:sp>
          <p:nvSpPr>
            <p:cNvPr id="10" name="Textfeld 9">
              <a:extLst>
                <a:ext uri="{FF2B5EF4-FFF2-40B4-BE49-F238E27FC236}">
                  <a16:creationId xmlns:a16="http://schemas.microsoft.com/office/drawing/2014/main" id="{6B868EF2-311B-A17A-3939-BE9F2994DD16}"/>
                </a:ext>
              </a:extLst>
            </p:cNvPr>
            <p:cNvSpPr txBox="1"/>
            <p:nvPr/>
          </p:nvSpPr>
          <p:spPr>
            <a:xfrm>
              <a:off x="892111" y="9829798"/>
              <a:ext cx="3996781" cy="5124498"/>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Eine der größten Herausforderungen war der Zugang zu Menschen, die bereit waren, mit uns </a:t>
              </a:r>
              <a:r>
                <a:rPr lang="de-DE" sz="2000" dirty="0" err="1">
                  <a:solidFill>
                    <a:schemeClr val="bg1">
                      <a:lumMod val="50000"/>
                    </a:schemeClr>
                  </a:solidFill>
                  <a:latin typeface="Arial"/>
                  <a:cs typeface="Arial"/>
                </a:rPr>
                <a:t>community</a:t>
              </a:r>
              <a:r>
                <a:rPr lang="de-DE" sz="2000" dirty="0">
                  <a:solidFill>
                    <a:schemeClr val="bg1">
                      <a:lumMod val="50000"/>
                    </a:schemeClr>
                  </a:solidFill>
                  <a:latin typeface="Arial"/>
                  <a:cs typeface="Arial"/>
                </a:rPr>
                <a:t> </a:t>
              </a:r>
              <a:r>
                <a:rPr lang="de-DE" sz="2000" dirty="0" err="1">
                  <a:solidFill>
                    <a:schemeClr val="bg1">
                      <a:lumMod val="50000"/>
                    </a:schemeClr>
                  </a:solidFill>
                  <a:latin typeface="Arial"/>
                  <a:cs typeface="Arial"/>
                </a:rPr>
                <a:t>learning</a:t>
              </a:r>
              <a:r>
                <a:rPr lang="de-DE" sz="2000" dirty="0">
                  <a:solidFill>
                    <a:schemeClr val="bg1">
                      <a:lumMod val="50000"/>
                    </a:schemeClr>
                  </a:solidFill>
                  <a:latin typeface="Arial"/>
                  <a:cs typeface="Arial"/>
                </a:rPr>
                <a:t> zu betreiben. Zudem zeigte die Erfahrung, dass Stadt und Sicherheit von unterschiedlichen </a:t>
              </a:r>
              <a:r>
                <a:rPr lang="de-DE" sz="2000" dirty="0" err="1">
                  <a:solidFill>
                    <a:schemeClr val="bg1">
                      <a:lumMod val="50000"/>
                    </a:schemeClr>
                  </a:solidFill>
                  <a:latin typeface="Arial"/>
                  <a:cs typeface="Arial"/>
                </a:rPr>
                <a:t>Akteur:innen</a:t>
              </a:r>
              <a:r>
                <a:rPr lang="de-DE" sz="2000" dirty="0">
                  <a:solidFill>
                    <a:schemeClr val="bg1">
                      <a:lumMod val="50000"/>
                    </a:schemeClr>
                  </a:solidFill>
                  <a:latin typeface="Arial"/>
                  <a:cs typeface="Arial"/>
                </a:rPr>
                <a:t> auch unterschiedlich begriffen wird.</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Ebenso erwies sich die Organisation der geplanten Ausstellung als aufwendig, da es hierzu geeignete Räumlichkeiten und ein gewisses Maß an Infrastruktur bedarf.</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Auf der hochschulpädagogischen Ebene war schließlich die Verbindung von mitunter anspruchsvoller Theorie, sehr konkreten praktischen Eindrücken und dem eigenen Erfahrungshorizont nicht trivial.</a:t>
              </a:r>
            </a:p>
          </p:txBody>
        </p:sp>
      </p:grpSp>
      <p:grpSp>
        <p:nvGrpSpPr>
          <p:cNvPr id="14" name="Gruppieren 13">
            <a:extLst>
              <a:ext uri="{FF2B5EF4-FFF2-40B4-BE49-F238E27FC236}">
                <a16:creationId xmlns:a16="http://schemas.microsoft.com/office/drawing/2014/main" id="{9AE8B048-2B96-0454-EADD-D2DEFE440F37}"/>
              </a:ext>
            </a:extLst>
          </p:cNvPr>
          <p:cNvGrpSpPr/>
          <p:nvPr/>
        </p:nvGrpSpPr>
        <p:grpSpPr>
          <a:xfrm>
            <a:off x="14884652" y="3053959"/>
            <a:ext cx="5927894" cy="7310513"/>
            <a:chOff x="731546" y="15694307"/>
            <a:chExt cx="6444822" cy="6919793"/>
          </a:xfrm>
        </p:grpSpPr>
        <p:grpSp>
          <p:nvGrpSpPr>
            <p:cNvPr id="7" name="Gruppieren 6">
              <a:extLst>
                <a:ext uri="{FF2B5EF4-FFF2-40B4-BE49-F238E27FC236}">
                  <a16:creationId xmlns:a16="http://schemas.microsoft.com/office/drawing/2014/main" id="{F6435900-D836-60C6-3701-05A01614C303}"/>
                </a:ext>
              </a:extLst>
            </p:cNvPr>
            <p:cNvGrpSpPr/>
            <p:nvPr/>
          </p:nvGrpSpPr>
          <p:grpSpPr>
            <a:xfrm>
              <a:off x="731546" y="15694307"/>
              <a:ext cx="6444822" cy="6919793"/>
              <a:chOff x="731546" y="15694307"/>
              <a:chExt cx="6444822" cy="6919793"/>
            </a:xfrm>
          </p:grpSpPr>
          <p:sp>
            <p:nvSpPr>
              <p:cNvPr id="77" name="Rectangle 76">
                <a:extLst>
                  <a:ext uri="{FF2B5EF4-FFF2-40B4-BE49-F238E27FC236}">
                    <a16:creationId xmlns:a16="http://schemas.microsoft.com/office/drawing/2014/main" id="{D32A5D87-7F7D-AD4A-AEA5-662F84FE5E2D}"/>
                  </a:ext>
                </a:extLst>
              </p:cNvPr>
              <p:cNvSpPr/>
              <p:nvPr/>
            </p:nvSpPr>
            <p:spPr>
              <a:xfrm>
                <a:off x="731546" y="15858716"/>
                <a:ext cx="6444822" cy="675538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78" name="TextBox 77">
                <a:extLst>
                  <a:ext uri="{FF2B5EF4-FFF2-40B4-BE49-F238E27FC236}">
                    <a16:creationId xmlns:a16="http://schemas.microsoft.com/office/drawing/2014/main" id="{505F8FE6-358E-B041-960A-E8BB7198256E}"/>
                  </a:ext>
                </a:extLst>
              </p:cNvPr>
              <p:cNvSpPr txBox="1"/>
              <p:nvPr/>
            </p:nvSpPr>
            <p:spPr>
              <a:xfrm>
                <a:off x="2716707" y="15694307"/>
                <a:ext cx="2474500" cy="426079"/>
              </a:xfrm>
              <a:prstGeom prst="rect">
                <a:avLst/>
              </a:prstGeom>
              <a:solidFill>
                <a:schemeClr val="bg1"/>
              </a:solidFill>
              <a:ln>
                <a:noFill/>
              </a:ln>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Zielsetzung</a:t>
                </a:r>
                <a:endParaRPr lang="en-US" sz="2400">
                  <a:solidFill>
                    <a:srgbClr val="A51E37"/>
                  </a:solidFill>
                  <a:latin typeface="Arial"/>
                  <a:ea typeface="Bangla MN" charset="0"/>
                  <a:cs typeface="Arial"/>
                </a:endParaRPr>
              </a:p>
            </p:txBody>
          </p:sp>
        </p:grpSp>
        <p:sp>
          <p:nvSpPr>
            <p:cNvPr id="13" name="Textfeld 12">
              <a:extLst>
                <a:ext uri="{FF2B5EF4-FFF2-40B4-BE49-F238E27FC236}">
                  <a16:creationId xmlns:a16="http://schemas.microsoft.com/office/drawing/2014/main" id="{F560AF43-D4F6-8B2B-55B1-0C4D11ABEBAF}"/>
                </a:ext>
              </a:extLst>
            </p:cNvPr>
            <p:cNvSpPr txBox="1"/>
            <p:nvPr/>
          </p:nvSpPr>
          <p:spPr>
            <a:xfrm>
              <a:off x="1193005" y="16377374"/>
              <a:ext cx="5486400" cy="5622612"/>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Das Ziel des Lehrprojekts ist es, angehende Lehrkräften sowie </a:t>
              </a:r>
              <a:r>
                <a:rPr lang="de-DE" sz="2000" dirty="0" err="1">
                  <a:solidFill>
                    <a:schemeClr val="bg1">
                      <a:lumMod val="50000"/>
                    </a:schemeClr>
                  </a:solidFill>
                  <a:latin typeface="Arial"/>
                  <a:cs typeface="Arial"/>
                </a:rPr>
                <a:t>Entscheidungsträger:innen</a:t>
              </a:r>
              <a:r>
                <a:rPr lang="de-DE" sz="2000" dirty="0">
                  <a:solidFill>
                    <a:schemeClr val="bg1">
                      <a:lumMod val="50000"/>
                    </a:schemeClr>
                  </a:solidFill>
                  <a:latin typeface="Arial"/>
                  <a:cs typeface="Arial"/>
                </a:rPr>
                <a:t> auf die Vielfältigkeit von Perspektiven auf Sicherheit als zentrales Thema für die Stärkung des gesellschaftlichen Zusammenhalts Aufmerksam zu machen.</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Zentrale Lernziele waren hierbei die Verknüpfung von theoretischen Sicherheitsperspektiven mit praktischem Erleben. Die Studierenden erfuhren subjektive Sicherheitsvorstellungen von gesellschaftlichen </a:t>
              </a:r>
              <a:r>
                <a:rPr lang="de-DE" sz="2000" dirty="0" err="1">
                  <a:solidFill>
                    <a:schemeClr val="bg1">
                      <a:lumMod val="50000"/>
                    </a:schemeClr>
                  </a:solidFill>
                  <a:latin typeface="Arial"/>
                  <a:cs typeface="Arial"/>
                </a:rPr>
                <a:t>Akteur:innen</a:t>
              </a:r>
              <a:r>
                <a:rPr lang="de-DE" sz="2000" dirty="0">
                  <a:solidFill>
                    <a:schemeClr val="bg1">
                      <a:lumMod val="50000"/>
                    </a:schemeClr>
                  </a:solidFill>
                  <a:latin typeface="Arial"/>
                  <a:cs typeface="Arial"/>
                </a:rPr>
                <a:t> und hielten diese durch ihre eigenen Fotos visuell fest. Sie reflektierten die Vielfältigkeit der Perspektiven und erlebten Schwierigkeiten und Vorzüge der gesellschaftlichen Verhandlung dieser.</a:t>
              </a:r>
            </a:p>
          </p:txBody>
        </p:sp>
      </p:grpSp>
      <p:grpSp>
        <p:nvGrpSpPr>
          <p:cNvPr id="16" name="Gruppieren 15">
            <a:extLst>
              <a:ext uri="{FF2B5EF4-FFF2-40B4-BE49-F238E27FC236}">
                <a16:creationId xmlns:a16="http://schemas.microsoft.com/office/drawing/2014/main" id="{130877E6-4D73-364C-A6CA-4975111E8B4D}"/>
              </a:ext>
            </a:extLst>
          </p:cNvPr>
          <p:cNvGrpSpPr/>
          <p:nvPr/>
        </p:nvGrpSpPr>
        <p:grpSpPr>
          <a:xfrm>
            <a:off x="257687" y="10848849"/>
            <a:ext cx="10439399" cy="9155069"/>
            <a:chOff x="7463596" y="3317487"/>
            <a:chExt cx="14270115" cy="5615339"/>
          </a:xfrm>
        </p:grpSpPr>
        <p:grpSp>
          <p:nvGrpSpPr>
            <p:cNvPr id="8" name="Group 7">
              <a:extLst>
                <a:ext uri="{FF2B5EF4-FFF2-40B4-BE49-F238E27FC236}">
                  <a16:creationId xmlns:a16="http://schemas.microsoft.com/office/drawing/2014/main" id="{F3A17757-1132-41D3-B375-A1C6758D8BC6}"/>
                </a:ext>
              </a:extLst>
            </p:cNvPr>
            <p:cNvGrpSpPr/>
            <p:nvPr/>
          </p:nvGrpSpPr>
          <p:grpSpPr>
            <a:xfrm>
              <a:off x="7463596" y="3317487"/>
              <a:ext cx="14270115" cy="5615339"/>
              <a:chOff x="12617171" y="24020360"/>
              <a:chExt cx="18153841" cy="6087901"/>
            </a:xfrm>
          </p:grpSpPr>
          <p:grpSp>
            <p:nvGrpSpPr>
              <p:cNvPr id="6" name="Group 5"/>
              <p:cNvGrpSpPr/>
              <p:nvPr/>
            </p:nvGrpSpPr>
            <p:grpSpPr>
              <a:xfrm>
                <a:off x="13058880" y="24020360"/>
                <a:ext cx="17712132" cy="6087901"/>
                <a:chOff x="13536444" y="21378905"/>
                <a:chExt cx="13899016" cy="8043231"/>
              </a:xfrm>
            </p:grpSpPr>
            <p:sp>
              <p:nvSpPr>
                <p:cNvPr id="50" name="Rectangle 49"/>
                <p:cNvSpPr/>
                <p:nvPr/>
              </p:nvSpPr>
              <p:spPr>
                <a:xfrm>
                  <a:off x="13536444" y="21566383"/>
                  <a:ext cx="13899016" cy="785575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51" name="TextBox 50"/>
                <p:cNvSpPr txBox="1"/>
                <p:nvPr/>
              </p:nvSpPr>
              <p:spPr>
                <a:xfrm>
                  <a:off x="18482803" y="21378905"/>
                  <a:ext cx="4006296" cy="405598"/>
                </a:xfrm>
                <a:prstGeom prst="rect">
                  <a:avLst/>
                </a:prstGeom>
                <a:solidFill>
                  <a:schemeClr val="bg1"/>
                </a:solid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Lösungsansatz</a:t>
                  </a:r>
                  <a:endParaRPr lang="en-US" sz="2400">
                    <a:solidFill>
                      <a:srgbClr val="A51E37"/>
                    </a:solidFill>
                    <a:latin typeface="Arial"/>
                    <a:ea typeface="Bangla MN" charset="0"/>
                    <a:cs typeface="Arial"/>
                  </a:endParaRPr>
                </a:p>
              </p:txBody>
            </p:sp>
          </p:grpSp>
          <p:sp>
            <p:nvSpPr>
              <p:cNvPr id="18" name="TextBox 17"/>
              <p:cNvSpPr txBox="1"/>
              <p:nvPr/>
            </p:nvSpPr>
            <p:spPr>
              <a:xfrm>
                <a:off x="12617171" y="24652548"/>
                <a:ext cx="18114021" cy="483321"/>
              </a:xfrm>
              <a:prstGeom prst="rect">
                <a:avLst/>
              </a:prstGeom>
              <a:noFill/>
            </p:spPr>
            <p:txBody>
              <a:bodyPr wrap="square" rtlCol="0">
                <a:spAutoFit/>
              </a:bodyPr>
              <a:lstStyle/>
              <a:p>
                <a:pPr marL="124141">
                  <a:spcAft>
                    <a:spcPts val="1033"/>
                  </a:spcAft>
                </a:pPr>
                <a:r>
                  <a:rPr lang="en-US" sz="1136" dirty="0">
                    <a:latin typeface="Al Bayan Plain" charset="-78"/>
                    <a:ea typeface="Al Bayan Plain" charset="-78"/>
                    <a:cs typeface="Al Bayan Plain" charset="-78"/>
                  </a:rPr>
                  <a:t> </a:t>
                </a:r>
              </a:p>
            </p:txBody>
          </p:sp>
        </p:grpSp>
        <p:sp>
          <p:nvSpPr>
            <p:cNvPr id="15" name="Textfeld 14">
              <a:extLst>
                <a:ext uri="{FF2B5EF4-FFF2-40B4-BE49-F238E27FC236}">
                  <a16:creationId xmlns:a16="http://schemas.microsoft.com/office/drawing/2014/main" id="{C6FF1109-5DEA-319B-5647-F6D8B2702F90}"/>
                </a:ext>
              </a:extLst>
            </p:cNvPr>
            <p:cNvSpPr txBox="1"/>
            <p:nvPr/>
          </p:nvSpPr>
          <p:spPr>
            <a:xfrm>
              <a:off x="8371459" y="3698283"/>
              <a:ext cx="12801600" cy="3454626"/>
            </a:xfrm>
            <a:prstGeom prst="rect">
              <a:avLst/>
            </a:prstGeom>
            <a:noFill/>
          </p:spPr>
          <p:txBody>
            <a:bodyPr wrap="square" lIns="91440" tIns="45720" rIns="91440" bIns="45720" rtlCol="0" anchor="t">
              <a:spAutoFit/>
            </a:bodyPr>
            <a:lstStyle/>
            <a:p>
              <a:pPr algn="ctr"/>
              <a:r>
                <a:rPr lang="de-DE" sz="2000" dirty="0">
                  <a:solidFill>
                    <a:schemeClr val="bg1">
                      <a:lumMod val="50000"/>
                    </a:schemeClr>
                  </a:solidFill>
                  <a:latin typeface="Arial"/>
                  <a:cs typeface="Arial"/>
                </a:rPr>
                <a:t>Die Herausforderungen wurden dank der tatkräftigen Unterstützung von Studierenden und der beteiligten </a:t>
              </a:r>
              <a:r>
                <a:rPr lang="de-DE" sz="2000" dirty="0" err="1">
                  <a:solidFill>
                    <a:schemeClr val="bg1">
                      <a:lumMod val="50000"/>
                    </a:schemeClr>
                  </a:solidFill>
                  <a:latin typeface="Arial"/>
                  <a:cs typeface="Arial"/>
                </a:rPr>
                <a:t>Stadtführer:innen</a:t>
              </a:r>
              <a:r>
                <a:rPr lang="de-DE" sz="2000" dirty="0">
                  <a:solidFill>
                    <a:schemeClr val="bg1">
                      <a:lumMod val="50000"/>
                    </a:schemeClr>
                  </a:solidFill>
                  <a:latin typeface="Arial"/>
                  <a:cs typeface="Arial"/>
                </a:rPr>
                <a:t> gelöst. So bot die israelitische Gemeinde statt der Stadtführung einen Besuch in ihren Einrichtungen (u.a. Synagoge und Schule) an. </a:t>
              </a:r>
              <a:r>
                <a:rPr lang="de-DE" sz="2000" dirty="0" err="1">
                  <a:solidFill>
                    <a:schemeClr val="bg1">
                      <a:lumMod val="50000"/>
                    </a:schemeClr>
                  </a:solidFill>
                  <a:latin typeface="Arial"/>
                  <a:cs typeface="Arial"/>
                </a:rPr>
                <a:t>Trott:war</a:t>
              </a:r>
              <a:r>
                <a:rPr lang="de-DE" sz="2000" dirty="0">
                  <a:solidFill>
                    <a:schemeClr val="bg1">
                      <a:lumMod val="50000"/>
                    </a:schemeClr>
                  </a:solidFill>
                  <a:latin typeface="Arial"/>
                  <a:cs typeface="Arial"/>
                </a:rPr>
                <a:t> aber auch die Stuttgarter Polizei unterstützten uns tatkräftig bei der Organisation der Stadtrundgängen.</a:t>
              </a:r>
            </a:p>
            <a:p>
              <a:pPr algn="ctr"/>
              <a:endParaRPr lang="de-DE" sz="2000" dirty="0">
                <a:solidFill>
                  <a:schemeClr val="bg1">
                    <a:lumMod val="50000"/>
                  </a:schemeClr>
                </a:solidFill>
                <a:latin typeface="Arial"/>
                <a:cs typeface="Arial"/>
              </a:endParaRPr>
            </a:p>
            <a:p>
              <a:pPr algn="ctr"/>
              <a:r>
                <a:rPr lang="de-DE" sz="2000" dirty="0">
                  <a:solidFill>
                    <a:schemeClr val="bg1">
                      <a:lumMod val="50000"/>
                    </a:schemeClr>
                  </a:solidFill>
                  <a:latin typeface="Arial"/>
                  <a:cs typeface="Arial"/>
                </a:rPr>
                <a:t>Die Wohnungslosen-Organisation </a:t>
              </a:r>
              <a:r>
                <a:rPr lang="de-DE" sz="2000" dirty="0" err="1">
                  <a:solidFill>
                    <a:schemeClr val="bg1">
                      <a:lumMod val="50000"/>
                    </a:schemeClr>
                  </a:solidFill>
                  <a:latin typeface="Arial"/>
                  <a:cs typeface="Arial"/>
                </a:rPr>
                <a:t>trott:war</a:t>
              </a:r>
              <a:r>
                <a:rPr lang="de-DE" sz="2000" dirty="0">
                  <a:solidFill>
                    <a:schemeClr val="bg1">
                      <a:lumMod val="50000"/>
                    </a:schemeClr>
                  </a:solidFill>
                  <a:latin typeface="Arial"/>
                  <a:cs typeface="Arial"/>
                </a:rPr>
                <a:t> bot schließlich ihre Räumlichkeiten für die Organisation einer Ausstellung an. Da sich dies dennoch als langfristiges Projekt erweist, konnten wir die Bilder bereits im Sommer 2025 in den Räumlichkeiten des Pop-up Stores der Universität Tübingen, dem Café Eckstein, ausstellen, wo sie schon einmal für Resonanz unter </a:t>
              </a:r>
              <a:r>
                <a:rPr lang="de-DE" sz="2000" dirty="0" err="1">
                  <a:solidFill>
                    <a:schemeClr val="bg1">
                      <a:lumMod val="50000"/>
                    </a:schemeClr>
                  </a:solidFill>
                  <a:latin typeface="Arial"/>
                  <a:cs typeface="Arial"/>
                </a:rPr>
                <a:t>Passant:innen</a:t>
              </a:r>
              <a:r>
                <a:rPr lang="de-DE" sz="2000" dirty="0">
                  <a:solidFill>
                    <a:schemeClr val="bg1">
                      <a:lumMod val="50000"/>
                    </a:schemeClr>
                  </a:solidFill>
                  <a:latin typeface="Arial"/>
                  <a:cs typeface="Arial"/>
                </a:rPr>
                <a:t> sorgten.</a:t>
              </a:r>
            </a:p>
            <a:p>
              <a:pPr algn="ctr"/>
              <a:endParaRPr lang="de-DE" sz="2000" dirty="0">
                <a:solidFill>
                  <a:schemeClr val="bg1">
                    <a:lumMod val="50000"/>
                  </a:schemeClr>
                </a:solidFill>
                <a:latin typeface="Arial"/>
                <a:cs typeface="Arial"/>
              </a:endParaRPr>
            </a:p>
            <a:p>
              <a:pPr algn="ctr"/>
              <a:r>
                <a:rPr lang="de-DE" sz="2000" dirty="0">
                  <a:solidFill>
                    <a:schemeClr val="bg1">
                      <a:lumMod val="50000"/>
                    </a:schemeClr>
                  </a:solidFill>
                  <a:latin typeface="Arial"/>
                  <a:cs typeface="Arial"/>
                </a:rPr>
                <a:t>Die unterschiedlichen sicherheitstheoretischen Zugänge wurden im Seminar gründlich diskutiert, um die Studierenden auf die kommenden Stadtrundgänge vorzubereiten. Jeder Stadtrundgang wurde anschließend im Seminar aufgearbeitet, wobei persönliche Erfahrungen mit theoretischen Perspektiven abgeglichen wurden. Hierdurch konnte die kognitive Lerndimension mit einer affektiven Lerndimension zusammengebracht werden.</a:t>
              </a:r>
            </a:p>
          </p:txBody>
        </p:sp>
      </p:grpSp>
      <p:grpSp>
        <p:nvGrpSpPr>
          <p:cNvPr id="28" name="Gruppieren 27">
            <a:extLst>
              <a:ext uri="{FF2B5EF4-FFF2-40B4-BE49-F238E27FC236}">
                <a16:creationId xmlns:a16="http://schemas.microsoft.com/office/drawing/2014/main" id="{C26A46C4-9006-7416-961A-2DCCC618A100}"/>
              </a:ext>
            </a:extLst>
          </p:cNvPr>
          <p:cNvGrpSpPr/>
          <p:nvPr/>
        </p:nvGrpSpPr>
        <p:grpSpPr>
          <a:xfrm>
            <a:off x="11003901" y="10755194"/>
            <a:ext cx="9717769" cy="9254026"/>
            <a:chOff x="10378607" y="6402370"/>
            <a:chExt cx="9811750" cy="7062258"/>
          </a:xfrm>
        </p:grpSpPr>
        <p:grpSp>
          <p:nvGrpSpPr>
            <p:cNvPr id="40" name="Group 39"/>
            <p:cNvGrpSpPr/>
            <p:nvPr/>
          </p:nvGrpSpPr>
          <p:grpSpPr>
            <a:xfrm>
              <a:off x="10378607" y="6402370"/>
              <a:ext cx="9811750" cy="7062258"/>
              <a:chOff x="939939" y="20078217"/>
              <a:chExt cx="11616995" cy="9915876"/>
            </a:xfrm>
          </p:grpSpPr>
          <p:sp>
            <p:nvSpPr>
              <p:cNvPr id="41" name="Rectangle 40"/>
              <p:cNvSpPr/>
              <p:nvPr/>
            </p:nvSpPr>
            <p:spPr>
              <a:xfrm>
                <a:off x="939939" y="20347496"/>
                <a:ext cx="11616995" cy="9646597"/>
              </a:xfrm>
              <a:prstGeom prst="rect">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42" name="TextBox 41"/>
              <p:cNvSpPr txBox="1"/>
              <p:nvPr/>
            </p:nvSpPr>
            <p:spPr>
              <a:xfrm>
                <a:off x="4792752" y="20078217"/>
                <a:ext cx="3733326" cy="494683"/>
              </a:xfrm>
              <a:prstGeom prst="rect">
                <a:avLst/>
              </a:prstGeom>
              <a:solidFill>
                <a:schemeClr val="bg1"/>
              </a:solidFill>
              <a:ln>
                <a:noFill/>
              </a:ln>
            </p:spPr>
            <p:txBody>
              <a:bodyPr wrap="square" lIns="91440" tIns="45720" rIns="91440" bIns="45720" rtlCol="0" anchor="t">
                <a:spAutoFit/>
              </a:bodyPr>
              <a:lstStyle/>
              <a:p>
                <a:pPr algn="ctr"/>
                <a:r>
                  <a:rPr lang="en-US" sz="2250" err="1">
                    <a:solidFill>
                      <a:srgbClr val="A51E37"/>
                    </a:solidFill>
                    <a:latin typeface="Arial"/>
                    <a:ea typeface="Bangla MN" charset="0"/>
                    <a:cs typeface="Arial"/>
                  </a:rPr>
                  <a:t>I</a:t>
                </a:r>
                <a:r>
                  <a:rPr lang="en-US" sz="2400" err="1">
                    <a:solidFill>
                      <a:srgbClr val="A51E37"/>
                    </a:solidFill>
                    <a:latin typeface="Arial"/>
                    <a:ea typeface="Bangla MN" charset="0"/>
                    <a:cs typeface="Arial"/>
                  </a:rPr>
                  <a:t>nnovationscharakter</a:t>
                </a:r>
                <a:endParaRPr lang="en-US" sz="2400">
                  <a:solidFill>
                    <a:srgbClr val="A51E37"/>
                  </a:solidFill>
                  <a:latin typeface="Arial"/>
                  <a:ea typeface="Bangla MN" charset="0"/>
                  <a:cs typeface="Arial"/>
                </a:endParaRPr>
              </a:p>
            </p:txBody>
          </p:sp>
        </p:grpSp>
        <p:sp>
          <p:nvSpPr>
            <p:cNvPr id="20" name="Textfeld 19">
              <a:extLst>
                <a:ext uri="{FF2B5EF4-FFF2-40B4-BE49-F238E27FC236}">
                  <a16:creationId xmlns:a16="http://schemas.microsoft.com/office/drawing/2014/main" id="{199257F9-B97A-DD06-EB8C-B73620DCA040}"/>
                </a:ext>
              </a:extLst>
            </p:cNvPr>
            <p:cNvSpPr txBox="1"/>
            <p:nvPr/>
          </p:nvSpPr>
          <p:spPr>
            <a:xfrm>
              <a:off x="10561371" y="6953090"/>
              <a:ext cx="9398434" cy="6412259"/>
            </a:xfrm>
            <a:prstGeom prst="rect">
              <a:avLst/>
            </a:prstGeom>
            <a:noFill/>
          </p:spPr>
          <p:txBody>
            <a:bodyPr wrap="square" lIns="91440" tIns="45720" rIns="91440" bIns="45720" rtlCol="0" anchor="t">
              <a:spAutoFit/>
            </a:bodyPr>
            <a:lstStyle/>
            <a:p>
              <a:pPr algn="ctr"/>
              <a:r>
                <a:rPr lang="de-DE" sz="2000" dirty="0">
                  <a:solidFill>
                    <a:schemeClr val="bg1">
                      <a:lumMod val="50000"/>
                    </a:schemeClr>
                  </a:solidFill>
                  <a:latin typeface="Arial"/>
                  <a:cs typeface="Arial"/>
                </a:rPr>
                <a:t>Der im Seminar gewählte Ansatz ist auf drei Ebenen innovativ:</a:t>
              </a:r>
            </a:p>
            <a:p>
              <a:pPr marL="457200" indent="-457200" algn="ctr">
                <a:buAutoNum type="arabicParenR"/>
              </a:pPr>
              <a:r>
                <a:rPr lang="de-DE" sz="2000" b="1" dirty="0">
                  <a:solidFill>
                    <a:schemeClr val="bg1">
                      <a:lumMod val="50000"/>
                    </a:schemeClr>
                  </a:solidFill>
                  <a:latin typeface="Arial"/>
                  <a:cs typeface="Arial"/>
                </a:rPr>
                <a:t>Lehr-Lernverhältnis:</a:t>
              </a:r>
              <a:r>
                <a:rPr lang="de-DE" sz="2000" dirty="0">
                  <a:solidFill>
                    <a:schemeClr val="bg1">
                      <a:lumMod val="50000"/>
                    </a:schemeClr>
                  </a:solidFill>
                  <a:latin typeface="Arial"/>
                  <a:cs typeface="Arial"/>
                </a:rPr>
                <a:t> In dem Seminar haben wir mit den Betroffenen und nicht über die Betroffenen von (</a:t>
              </a:r>
              <a:r>
                <a:rPr lang="de-DE" sz="2000" dirty="0" err="1">
                  <a:solidFill>
                    <a:schemeClr val="bg1">
                      <a:lumMod val="50000"/>
                    </a:schemeClr>
                  </a:solidFill>
                  <a:latin typeface="Arial"/>
                  <a:cs typeface="Arial"/>
                </a:rPr>
                <a:t>Un</a:t>
              </a:r>
              <a:r>
                <a:rPr lang="de-DE" sz="2000" dirty="0">
                  <a:solidFill>
                    <a:schemeClr val="bg1">
                      <a:lumMod val="50000"/>
                    </a:schemeClr>
                  </a:solidFill>
                  <a:latin typeface="Arial"/>
                  <a:cs typeface="Arial"/>
                </a:rPr>
                <a:t>)Sicherheiten gesprochen. Statt isolierter Sicherheitsaspekte konnten biographische Sicherheitszugänge in ihrer Komplexität einzeln behandelt und dann miteinander verhandelt werden. Die Betroffenen wurden zu Lehrkräften, die im Rahmen des </a:t>
              </a:r>
              <a:r>
                <a:rPr lang="de-DE" sz="2000" dirty="0" err="1">
                  <a:solidFill>
                    <a:schemeClr val="bg1">
                      <a:lumMod val="50000"/>
                    </a:schemeClr>
                  </a:solidFill>
                  <a:latin typeface="Arial"/>
                  <a:cs typeface="Arial"/>
                </a:rPr>
                <a:t>community</a:t>
              </a:r>
              <a:r>
                <a:rPr lang="de-DE" sz="2000" dirty="0">
                  <a:solidFill>
                    <a:schemeClr val="bg1">
                      <a:lumMod val="50000"/>
                    </a:schemeClr>
                  </a:solidFill>
                  <a:latin typeface="Arial"/>
                  <a:cs typeface="Arial"/>
                </a:rPr>
                <a:t> </a:t>
              </a:r>
              <a:r>
                <a:rPr lang="de-DE" sz="2000" dirty="0" err="1">
                  <a:solidFill>
                    <a:schemeClr val="bg1">
                      <a:lumMod val="50000"/>
                    </a:schemeClr>
                  </a:solidFill>
                  <a:latin typeface="Arial"/>
                  <a:cs typeface="Arial"/>
                </a:rPr>
                <a:t>learnings</a:t>
              </a:r>
              <a:r>
                <a:rPr lang="de-DE" sz="2000" dirty="0">
                  <a:solidFill>
                    <a:schemeClr val="bg1">
                      <a:lumMod val="50000"/>
                    </a:schemeClr>
                  </a:solidFill>
                  <a:latin typeface="Arial"/>
                  <a:cs typeface="Arial"/>
                </a:rPr>
                <a:t> als </a:t>
              </a:r>
              <a:r>
                <a:rPr lang="de-DE" sz="2000" dirty="0" err="1">
                  <a:solidFill>
                    <a:schemeClr val="bg1">
                      <a:lumMod val="50000"/>
                    </a:schemeClr>
                  </a:solidFill>
                  <a:latin typeface="Arial"/>
                  <a:cs typeface="Arial"/>
                </a:rPr>
                <a:t>Expert:innen</a:t>
              </a:r>
              <a:r>
                <a:rPr lang="de-DE" sz="2000" dirty="0">
                  <a:solidFill>
                    <a:schemeClr val="bg1">
                      <a:lumMod val="50000"/>
                    </a:schemeClr>
                  </a:solidFill>
                  <a:latin typeface="Arial"/>
                  <a:cs typeface="Arial"/>
                </a:rPr>
                <a:t> ihres eigenen Lebens auftraten.</a:t>
              </a:r>
            </a:p>
            <a:p>
              <a:pPr marL="457200" indent="-457200" algn="ctr">
                <a:buAutoNum type="arabicParenR"/>
              </a:pPr>
              <a:r>
                <a:rPr lang="de-DE" sz="2000" b="1" dirty="0">
                  <a:solidFill>
                    <a:schemeClr val="bg1">
                      <a:lumMod val="50000"/>
                    </a:schemeClr>
                  </a:solidFill>
                  <a:latin typeface="Arial"/>
                  <a:cs typeface="Arial"/>
                </a:rPr>
                <a:t>Wissensproduktion:</a:t>
              </a:r>
              <a:r>
                <a:rPr lang="de-DE" sz="2000" dirty="0">
                  <a:solidFill>
                    <a:schemeClr val="bg1">
                      <a:lumMod val="50000"/>
                    </a:schemeClr>
                  </a:solidFill>
                  <a:latin typeface="Arial"/>
                  <a:cs typeface="Arial"/>
                </a:rPr>
                <a:t> Die Studierenden waren nicht nur </a:t>
              </a:r>
              <a:r>
                <a:rPr lang="de-DE" sz="2000" dirty="0" err="1">
                  <a:solidFill>
                    <a:schemeClr val="bg1">
                      <a:lumMod val="50000"/>
                    </a:schemeClr>
                  </a:solidFill>
                  <a:latin typeface="Arial"/>
                  <a:cs typeface="Arial"/>
                </a:rPr>
                <a:t>Konsument:innen</a:t>
              </a:r>
              <a:r>
                <a:rPr lang="de-DE" sz="2000" dirty="0">
                  <a:solidFill>
                    <a:schemeClr val="bg1">
                      <a:lumMod val="50000"/>
                    </a:schemeClr>
                  </a:solidFill>
                  <a:latin typeface="Arial"/>
                  <a:cs typeface="Arial"/>
                </a:rPr>
                <a:t>, sondern zugleich </a:t>
              </a:r>
              <a:r>
                <a:rPr lang="de-DE" sz="2000" dirty="0" err="1">
                  <a:solidFill>
                    <a:schemeClr val="bg1">
                      <a:lumMod val="50000"/>
                    </a:schemeClr>
                  </a:solidFill>
                  <a:latin typeface="Arial"/>
                  <a:cs typeface="Arial"/>
                </a:rPr>
                <a:t>Produzent:innen</a:t>
              </a:r>
              <a:r>
                <a:rPr lang="de-DE" sz="2000" dirty="0">
                  <a:solidFill>
                    <a:schemeClr val="bg1">
                      <a:lumMod val="50000"/>
                    </a:schemeClr>
                  </a:solidFill>
                  <a:latin typeface="Arial"/>
                  <a:cs typeface="Arial"/>
                </a:rPr>
                <a:t> von Wissen. Ihnen wurde in einem ersten Schritt </a:t>
              </a:r>
              <a:r>
                <a:rPr lang="de-DE" sz="2000" dirty="0" err="1">
                  <a:solidFill>
                    <a:schemeClr val="bg1">
                      <a:lumMod val="50000"/>
                    </a:schemeClr>
                  </a:solidFill>
                  <a:latin typeface="Arial"/>
                  <a:cs typeface="Arial"/>
                </a:rPr>
                <a:t>unterschieldiche</a:t>
              </a:r>
              <a:r>
                <a:rPr lang="de-DE" sz="2000" dirty="0">
                  <a:solidFill>
                    <a:schemeClr val="bg1">
                      <a:lumMod val="50000"/>
                    </a:schemeClr>
                  </a:solidFill>
                  <a:latin typeface="Arial"/>
                  <a:cs typeface="Arial"/>
                </a:rPr>
                <a:t> Theorien vorgestellt. Diese haben sie vor dem Hintergrund ihrer eigenen Erfahrungshorizonte diskutiert und eigeordnet. Dieser Schritt diente ihrer klassischen akademischen Ausbildung. In einem zweiten Schritt wurden die theoretischen Zugänge mit komplexen Lebensrealitäten in den Stadtrundgängen konfrontiert. Schließlich agierten die Studierenden im dritten Schritt als </a:t>
              </a:r>
              <a:r>
                <a:rPr lang="de-DE" sz="2000" dirty="0" err="1">
                  <a:solidFill>
                    <a:schemeClr val="bg1">
                      <a:lumMod val="50000"/>
                    </a:schemeClr>
                  </a:solidFill>
                  <a:latin typeface="Arial"/>
                  <a:cs typeface="Arial"/>
                </a:rPr>
                <a:t>Produzent:innen</a:t>
              </a:r>
              <a:r>
                <a:rPr lang="de-DE" sz="2000" dirty="0">
                  <a:solidFill>
                    <a:schemeClr val="bg1">
                      <a:lumMod val="50000"/>
                    </a:schemeClr>
                  </a:solidFill>
                  <a:latin typeface="Arial"/>
                  <a:cs typeface="Arial"/>
                </a:rPr>
                <a:t>, da sie Fotos von (</a:t>
              </a:r>
              <a:r>
                <a:rPr lang="de-DE" sz="2000" dirty="0" err="1">
                  <a:solidFill>
                    <a:schemeClr val="bg1">
                      <a:lumMod val="50000"/>
                    </a:schemeClr>
                  </a:solidFill>
                  <a:latin typeface="Arial"/>
                  <a:cs typeface="Arial"/>
                </a:rPr>
                <a:t>Un</a:t>
              </a:r>
              <a:r>
                <a:rPr lang="de-DE" sz="2000" dirty="0">
                  <a:solidFill>
                    <a:schemeClr val="bg1">
                      <a:lumMod val="50000"/>
                    </a:schemeClr>
                  </a:solidFill>
                  <a:latin typeface="Arial"/>
                  <a:cs typeface="Arial"/>
                </a:rPr>
                <a:t>-)Sicherheitsorten machten und damit ihre eigene Perspektive aufbauend auf dem zuvor Gelernten produzierten. In der nachfolgenden Diskussion wählten sie aus weit über einhundert Fotos die aus ihrer Sicht aussagekräftigsten aus und versahen sie mit einer Bildunterschrift. Diese Verdichtung des Projektergebnisses stand am Ende eines iterativen Reflexionsprozesses.</a:t>
              </a:r>
            </a:p>
            <a:p>
              <a:pPr marL="457200" indent="-457200" algn="ctr">
                <a:buAutoNum type="arabicParenR"/>
              </a:pPr>
              <a:r>
                <a:rPr lang="de-DE" sz="2000" b="1" dirty="0">
                  <a:solidFill>
                    <a:schemeClr val="bg1">
                      <a:lumMod val="50000"/>
                    </a:schemeClr>
                  </a:solidFill>
                  <a:latin typeface="Arial"/>
                  <a:cs typeface="Arial"/>
                </a:rPr>
                <a:t>Wissenskommunikation: </a:t>
              </a:r>
              <a:r>
                <a:rPr lang="de-DE" sz="2000" dirty="0">
                  <a:solidFill>
                    <a:schemeClr val="bg1">
                      <a:lumMod val="50000"/>
                    </a:schemeClr>
                  </a:solidFill>
                  <a:latin typeface="Arial"/>
                  <a:cs typeface="Arial"/>
                </a:rPr>
                <a:t>Wissen wanderte aus dem öffentlichen Raum in den Seminarraum. Über die Anfertigung einer Ausstellung wurde der Grundstein dafür gelegt, dass dieses Wissen wieder in den öffentlichen Raum zurückkehrt, um dort nicht als feststehend bewundert, sondern als perspektivisch verhandelt zu werden. Dass dies gelingen kann zeigte bereits die Ausstellung im Café Eckstein.</a:t>
              </a:r>
            </a:p>
          </p:txBody>
        </p:sp>
      </p:grpSp>
      <p:grpSp>
        <p:nvGrpSpPr>
          <p:cNvPr id="3" name="Gruppieren 2">
            <a:extLst>
              <a:ext uri="{FF2B5EF4-FFF2-40B4-BE49-F238E27FC236}">
                <a16:creationId xmlns:a16="http://schemas.microsoft.com/office/drawing/2014/main" id="{07C0C5FA-F61D-2FB2-82B2-879B3F116A87}"/>
              </a:ext>
            </a:extLst>
          </p:cNvPr>
          <p:cNvGrpSpPr/>
          <p:nvPr/>
        </p:nvGrpSpPr>
        <p:grpSpPr>
          <a:xfrm>
            <a:off x="506418" y="20341488"/>
            <a:ext cx="10162249" cy="9251430"/>
            <a:chOff x="589693" y="21914229"/>
            <a:chExt cx="5101628" cy="7678660"/>
          </a:xfrm>
        </p:grpSpPr>
        <p:grpSp>
          <p:nvGrpSpPr>
            <p:cNvPr id="22" name="Gruppieren 21">
              <a:extLst>
                <a:ext uri="{FF2B5EF4-FFF2-40B4-BE49-F238E27FC236}">
                  <a16:creationId xmlns:a16="http://schemas.microsoft.com/office/drawing/2014/main" id="{A62DF119-0C47-05F3-32C9-334243923C2B}"/>
                </a:ext>
              </a:extLst>
            </p:cNvPr>
            <p:cNvGrpSpPr/>
            <p:nvPr/>
          </p:nvGrpSpPr>
          <p:grpSpPr>
            <a:xfrm>
              <a:off x="589693" y="22134289"/>
              <a:ext cx="5101628" cy="7458600"/>
              <a:chOff x="22364702" y="3448374"/>
              <a:chExt cx="7222951" cy="10559982"/>
            </a:xfrm>
          </p:grpSpPr>
          <p:sp>
            <p:nvSpPr>
              <p:cNvPr id="47" name="Rectangle 46"/>
              <p:cNvSpPr/>
              <p:nvPr/>
            </p:nvSpPr>
            <p:spPr>
              <a:xfrm>
                <a:off x="22364702" y="3448374"/>
                <a:ext cx="7222951" cy="10559982"/>
              </a:xfrm>
              <a:prstGeom prst="rect">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21" name="Textfeld 20">
                <a:extLst>
                  <a:ext uri="{FF2B5EF4-FFF2-40B4-BE49-F238E27FC236}">
                    <a16:creationId xmlns:a16="http://schemas.microsoft.com/office/drawing/2014/main" id="{F64D39DE-A593-2A20-7F56-EEB1AEC82FE7}"/>
                  </a:ext>
                </a:extLst>
              </p:cNvPr>
              <p:cNvSpPr txBox="1"/>
              <p:nvPr/>
            </p:nvSpPr>
            <p:spPr>
              <a:xfrm>
                <a:off x="23214806" y="4214812"/>
                <a:ext cx="5486400" cy="8788691"/>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Die im Projekt gesammelten Erfahrungen waren sehr gut. Das Seminarkonzept ist aufgegangen und die Studierenden haben einen deutlichen Zuwachs an Wissen über Sicherheitsverständnisse erhalten. Für mich noch wichtiger war jedoch der Raum, um verschiedene theoretische Zugänge und verschiedene Perspektiven zu reflektieren.</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Insbesondere die produktive Arbeit an und mit Bildern hat sich als gutes Mittel erwiesen, um Gelerntes zu verdichten und zu verdinglichen. Die Fokussierung auf eine Bildauswahl erfordert es sich klarzumachen, was eigentlich gesagt, welches Sicherheitsverständnis transportiert werden soll.</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Die Stadtführung aus Perspektive von wohnungslosen Personen wurde sehr partizipativ gestaltet. Hierdurch konnten die Studierenden (und auch ich) sehr eindrücklich erfahren, wie schnell Personen, die als wohnungslos wahrgenommen werden, für die meisten </a:t>
                </a:r>
                <a:r>
                  <a:rPr lang="de-DE" sz="2000" dirty="0" err="1">
                    <a:solidFill>
                      <a:schemeClr val="bg1">
                        <a:lumMod val="50000"/>
                      </a:schemeClr>
                    </a:solidFill>
                    <a:latin typeface="Arial"/>
                    <a:cs typeface="Arial"/>
                  </a:rPr>
                  <a:t>Passant:innen</a:t>
                </a:r>
                <a:r>
                  <a:rPr lang="de-DE" sz="2000" dirty="0">
                    <a:solidFill>
                      <a:schemeClr val="bg1">
                        <a:lumMod val="50000"/>
                      </a:schemeClr>
                    </a:solidFill>
                    <a:latin typeface="Arial"/>
                    <a:cs typeface="Arial"/>
                  </a:rPr>
                  <a:t> unsichtbar werden.</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Für eine folgende Wiederholung des Seminars würde ich die Stadtrundgänge vor die theoretischen Sitzungen verschieben. Hierdurch erhoffe ich mir, dass die Studierenden vor allem ihre eigenen Perspektiven noch stärker reflektieren und theoretisch hinterfragen bzw. einordnen.</a:t>
                </a:r>
              </a:p>
            </p:txBody>
          </p:sp>
        </p:grpSp>
        <p:sp>
          <p:nvSpPr>
            <p:cNvPr id="53" name="TextBox 52"/>
            <p:cNvSpPr txBox="1"/>
            <p:nvPr/>
          </p:nvSpPr>
          <p:spPr>
            <a:xfrm>
              <a:off x="2252191" y="21914229"/>
              <a:ext cx="1776632" cy="461976"/>
            </a:xfrm>
            <a:prstGeom prst="rect">
              <a:avLst/>
            </a:prstGeom>
            <a:solidFill>
              <a:schemeClr val="bg1"/>
            </a:solid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Erfahrungen</a:t>
              </a:r>
              <a:endParaRPr lang="en-US" sz="2400">
                <a:solidFill>
                  <a:srgbClr val="A51E37"/>
                </a:solidFill>
                <a:latin typeface="Arial"/>
                <a:ea typeface="Bangla MN" charset="0"/>
                <a:cs typeface="Arial"/>
              </a:endParaRPr>
            </a:p>
          </p:txBody>
        </p:sp>
      </p:grpSp>
      <p:grpSp>
        <p:nvGrpSpPr>
          <p:cNvPr id="27" name="Gruppieren 26">
            <a:extLst>
              <a:ext uri="{FF2B5EF4-FFF2-40B4-BE49-F238E27FC236}">
                <a16:creationId xmlns:a16="http://schemas.microsoft.com/office/drawing/2014/main" id="{3187543A-7ADA-104C-3346-1E3D3F942D2B}"/>
              </a:ext>
            </a:extLst>
          </p:cNvPr>
          <p:cNvGrpSpPr/>
          <p:nvPr/>
        </p:nvGrpSpPr>
        <p:grpSpPr>
          <a:xfrm>
            <a:off x="10999322" y="20427014"/>
            <a:ext cx="9679597" cy="9527659"/>
            <a:chOff x="15814341" y="17806908"/>
            <a:chExt cx="5101627" cy="4477265"/>
          </a:xfrm>
        </p:grpSpPr>
        <p:grpSp>
          <p:nvGrpSpPr>
            <p:cNvPr id="19" name="Group 42">
              <a:extLst>
                <a:ext uri="{FF2B5EF4-FFF2-40B4-BE49-F238E27FC236}">
                  <a16:creationId xmlns:a16="http://schemas.microsoft.com/office/drawing/2014/main" id="{01B17549-47C2-2273-65AC-1364705287CA}"/>
                </a:ext>
              </a:extLst>
            </p:cNvPr>
            <p:cNvGrpSpPr/>
            <p:nvPr/>
          </p:nvGrpSpPr>
          <p:grpSpPr>
            <a:xfrm>
              <a:off x="15814341" y="17806908"/>
              <a:ext cx="5101627" cy="4306346"/>
              <a:chOff x="845736" y="18712568"/>
              <a:chExt cx="11929274" cy="7332842"/>
            </a:xfrm>
          </p:grpSpPr>
          <p:sp>
            <p:nvSpPr>
              <p:cNvPr id="24" name="Rectangle 43">
                <a:extLst>
                  <a:ext uri="{FF2B5EF4-FFF2-40B4-BE49-F238E27FC236}">
                    <a16:creationId xmlns:a16="http://schemas.microsoft.com/office/drawing/2014/main" id="{10F28981-D45D-7913-E1FF-777D82003894}"/>
                  </a:ext>
                </a:extLst>
              </p:cNvPr>
              <p:cNvSpPr/>
              <p:nvPr/>
            </p:nvSpPr>
            <p:spPr>
              <a:xfrm>
                <a:off x="845736" y="18895071"/>
                <a:ext cx="11929274" cy="715033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25" name="TextBox 44">
                <a:extLst>
                  <a:ext uri="{FF2B5EF4-FFF2-40B4-BE49-F238E27FC236}">
                    <a16:creationId xmlns:a16="http://schemas.microsoft.com/office/drawing/2014/main" id="{9542B8C7-FFDF-8C83-F5D4-B0857134328F}"/>
                  </a:ext>
                </a:extLst>
              </p:cNvPr>
              <p:cNvSpPr txBox="1"/>
              <p:nvPr/>
            </p:nvSpPr>
            <p:spPr>
              <a:xfrm>
                <a:off x="4149023" y="18712568"/>
                <a:ext cx="5389812" cy="444691"/>
              </a:xfrm>
              <a:prstGeom prst="rect">
                <a:avLst/>
              </a:prstGeom>
              <a:solidFill>
                <a:schemeClr val="bg1"/>
              </a:solid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Studentische</a:t>
                </a:r>
                <a:r>
                  <a:rPr lang="en-US" sz="2400" dirty="0">
                    <a:solidFill>
                      <a:srgbClr val="C00000"/>
                    </a:solidFill>
                    <a:latin typeface="Arial"/>
                    <a:ea typeface="Bangla MN" charset="0"/>
                    <a:cs typeface="Arial"/>
                  </a:rPr>
                  <a:t> </a:t>
                </a:r>
                <a:r>
                  <a:rPr lang="en-US" sz="2400" err="1">
                    <a:solidFill>
                      <a:srgbClr val="C00000"/>
                    </a:solidFill>
                    <a:latin typeface="Arial"/>
                    <a:ea typeface="Bangla MN" charset="0"/>
                    <a:cs typeface="Arial"/>
                  </a:rPr>
                  <a:t>Perspektive</a:t>
                </a:r>
                <a:endParaRPr lang="en-US" sz="2400">
                  <a:solidFill>
                    <a:srgbClr val="C00000"/>
                  </a:solidFill>
                  <a:latin typeface="Arial"/>
                  <a:ea typeface="Bangla MN" charset="0"/>
                  <a:cs typeface="Arial"/>
                </a:endParaRPr>
              </a:p>
            </p:txBody>
          </p:sp>
        </p:grpSp>
        <p:sp>
          <p:nvSpPr>
            <p:cNvPr id="26" name="Textfeld 25">
              <a:extLst>
                <a:ext uri="{FF2B5EF4-FFF2-40B4-BE49-F238E27FC236}">
                  <a16:creationId xmlns:a16="http://schemas.microsoft.com/office/drawing/2014/main" id="{F1ADB718-062B-E06B-6626-F21F95A61E7E}"/>
                </a:ext>
              </a:extLst>
            </p:cNvPr>
            <p:cNvSpPr txBox="1"/>
            <p:nvPr/>
          </p:nvSpPr>
          <p:spPr>
            <a:xfrm>
              <a:off x="15912157" y="18191109"/>
              <a:ext cx="4833323" cy="4093064"/>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Die Studierenden haben das Seminar sehr positiv bewertet. Der größte </a:t>
              </a:r>
              <a:r>
                <a:rPr lang="de-DE" sz="2000" dirty="0" err="1">
                  <a:solidFill>
                    <a:schemeClr val="bg1">
                      <a:lumMod val="50000"/>
                    </a:schemeClr>
                  </a:solidFill>
                  <a:latin typeface="Arial"/>
                  <a:cs typeface="Arial"/>
                </a:rPr>
                <a:t>Lobpunkt</a:t>
              </a:r>
              <a:r>
                <a:rPr lang="de-DE" sz="2000" dirty="0">
                  <a:solidFill>
                    <a:schemeClr val="bg1">
                      <a:lumMod val="50000"/>
                    </a:schemeClr>
                  </a:solidFill>
                  <a:latin typeface="Arial"/>
                  <a:cs typeface="Arial"/>
                </a:rPr>
                <a:t> bezog sich auf das Kennenlernen neuer Perspektiven. So sagte eine teilnehmende Person auf die Frage, was ihr besonders gut am Seminar gefallen hat: „Die verschiedenen Sichtweisen besser kennenlernen und vor Allem besser nachvollziehen können.“ Verbesserungswürdig schien, dass zwei Stadtrundgänge an einem Tag sehr viel waren.</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Das Seminar hat bei den Studierenden einen bleibenden Eindruck hinterlassen. So äußerte sich eine teilnehmende Person, auf die Frage, was sie noch beschäftige: „Der Umgang von Menschen untereinander, die Ignoranz. Und das verhalten von Männern gegenüber Frauen auf der Straße.“ Eine weitere Person beschäftigte, „[d]</a:t>
              </a:r>
              <a:r>
                <a:rPr lang="de-DE" sz="2000" dirty="0" err="1">
                  <a:solidFill>
                    <a:schemeClr val="bg1">
                      <a:lumMod val="50000"/>
                    </a:schemeClr>
                  </a:solidFill>
                  <a:latin typeface="Arial"/>
                  <a:cs typeface="Arial"/>
                </a:rPr>
                <a:t>ass</a:t>
              </a:r>
              <a:r>
                <a:rPr lang="de-DE" sz="2000" dirty="0">
                  <a:solidFill>
                    <a:schemeClr val="bg1">
                      <a:lumMod val="50000"/>
                    </a:schemeClr>
                  </a:solidFill>
                  <a:latin typeface="Arial"/>
                  <a:cs typeface="Arial"/>
                </a:rPr>
                <a:t> man es als Obdachloser im Prinzip nur falsch machen kann, aufgrund von Regelungen zu Ordnungswidrigkeiten etc.“</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Genau diese Art von Reflexionsgewinnen habe ich mir von dem Seminar erhofft. Das eingesammelte Feedback ermutigt mich, das Seminar in einer ähnlichen Form erneut anzubieten.</a:t>
              </a:r>
            </a:p>
            <a:p>
              <a:endParaRPr lang="de-DE" sz="2000" dirty="0">
                <a:solidFill>
                  <a:schemeClr val="bg1">
                    <a:lumMod val="50000"/>
                  </a:schemeClr>
                </a:solidFill>
                <a:latin typeface="Arial"/>
                <a:cs typeface="Arial"/>
              </a:endParaRPr>
            </a:p>
            <a:p>
              <a:endParaRPr lang="de-DE" sz="2000" dirty="0">
                <a:solidFill>
                  <a:schemeClr val="bg1">
                    <a:lumMod val="50000"/>
                  </a:schemeClr>
                </a:solidFill>
                <a:latin typeface="Arial"/>
                <a:cs typeface="Arial"/>
              </a:endParaRPr>
            </a:p>
            <a:p>
              <a:r>
                <a:rPr lang="de-DE" sz="2000" b="1" dirty="0">
                  <a:solidFill>
                    <a:schemeClr val="bg1">
                      <a:lumMod val="50000"/>
                    </a:schemeClr>
                  </a:solidFill>
                  <a:latin typeface="Arial"/>
                  <a:cs typeface="Arial"/>
                </a:rPr>
                <a:t>Fotos:</a:t>
              </a:r>
            </a:p>
            <a:p>
              <a:r>
                <a:rPr lang="de-DE" sz="2000" dirty="0">
                  <a:solidFill>
                    <a:schemeClr val="bg1">
                      <a:lumMod val="50000"/>
                    </a:schemeClr>
                  </a:solidFill>
                  <a:latin typeface="Arial"/>
                  <a:cs typeface="Arial"/>
                </a:rPr>
                <a:t>[1] Trinkbrunnen: Zentrale urbane Infrastruktur für wohnungslose Personen</a:t>
              </a:r>
            </a:p>
            <a:p>
              <a:r>
                <a:rPr lang="de-DE" sz="2000" dirty="0">
                  <a:solidFill>
                    <a:schemeClr val="bg1">
                      <a:lumMod val="50000"/>
                    </a:schemeClr>
                  </a:solidFill>
                  <a:latin typeface="Arial"/>
                  <a:cs typeface="Arial"/>
                </a:rPr>
                <a:t>[2] Übernachtungsort: Person schläft in Stuttgarter U-Bahnstation</a:t>
              </a:r>
            </a:p>
            <a:p>
              <a:r>
                <a:rPr lang="de-DE" sz="2000" dirty="0">
                  <a:solidFill>
                    <a:schemeClr val="bg1">
                      <a:lumMod val="50000"/>
                    </a:schemeClr>
                  </a:solidFill>
                  <a:latin typeface="Arial"/>
                  <a:cs typeface="Arial"/>
                </a:rPr>
                <a:t>[3] Polizei: Schriftzug zur Ambivalenz zur Polizei als Sicherheitsakteurin</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Alle Aufnahmen sind im Rahmen der studentischen Dokumentation der Stadtrundgänge entstanden</a:t>
              </a:r>
            </a:p>
            <a:p>
              <a:endParaRPr lang="de-DE" sz="2000" dirty="0">
                <a:solidFill>
                  <a:schemeClr val="bg1">
                    <a:lumMod val="50000"/>
                  </a:schemeClr>
                </a:solidFill>
                <a:latin typeface="Arial"/>
                <a:cs typeface="Arial"/>
              </a:endParaRPr>
            </a:p>
            <a:p>
              <a:endParaRPr lang="de-DE" sz="2000" dirty="0">
                <a:solidFill>
                  <a:schemeClr val="bg1">
                    <a:lumMod val="50000"/>
                  </a:schemeClr>
                </a:solidFill>
                <a:latin typeface="Arial"/>
                <a:cs typeface="Arial"/>
              </a:endParaRPr>
            </a:p>
          </p:txBody>
        </p:sp>
      </p:grpSp>
      <p:pic>
        <p:nvPicPr>
          <p:cNvPr id="29" name="Grafik 28" descr="Ein Bild, das Text, Im Haus, Boden, Einzelhandelsgeschäft enthält.&#10;&#10;KI-generierte Inhalte können fehlerhaft sein.">
            <a:extLst>
              <a:ext uri="{FF2B5EF4-FFF2-40B4-BE49-F238E27FC236}">
                <a16:creationId xmlns:a16="http://schemas.microsoft.com/office/drawing/2014/main" id="{6EA6657B-1204-ECDE-BC33-1AA93AE17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59" y="17171771"/>
            <a:ext cx="4034744" cy="2689829"/>
          </a:xfrm>
          <a:prstGeom prst="rect">
            <a:avLst/>
          </a:prstGeom>
        </p:spPr>
      </p:pic>
      <p:pic>
        <p:nvPicPr>
          <p:cNvPr id="32" name="Grafik 31" descr="Ein Bild, das draußen, Gebäude, Straße, Verkehr enthält.&#10;&#10;KI-generierte Inhalte können fehlerhaft sein.">
            <a:extLst>
              <a:ext uri="{FF2B5EF4-FFF2-40B4-BE49-F238E27FC236}">
                <a16:creationId xmlns:a16="http://schemas.microsoft.com/office/drawing/2014/main" id="{86DEA69A-F250-A657-A907-6CFA03970EF7}"/>
              </a:ext>
            </a:extLst>
          </p:cNvPr>
          <p:cNvPicPr>
            <a:picLocks noChangeAspect="1"/>
          </p:cNvPicPr>
          <p:nvPr/>
        </p:nvPicPr>
        <p:blipFill>
          <a:blip r:embed="rId5" cstate="print">
            <a:extLst>
              <a:ext uri="{28A0092B-C50C-407E-A947-70E740481C1C}">
                <a14:useLocalDpi xmlns:a14="http://schemas.microsoft.com/office/drawing/2010/main" val="0"/>
              </a:ext>
            </a:extLst>
          </a:blip>
          <a:srcRect t="21428" b="14806"/>
          <a:stretch>
            <a:fillRect/>
          </a:stretch>
        </p:blipFill>
        <p:spPr>
          <a:xfrm rot="5400000">
            <a:off x="10344530" y="5323567"/>
            <a:ext cx="5498592" cy="2337488"/>
          </a:xfrm>
          <a:prstGeom prst="rect">
            <a:avLst/>
          </a:prstGeom>
        </p:spPr>
      </p:pic>
      <p:pic>
        <p:nvPicPr>
          <p:cNvPr id="38" name="Grafik 37" descr="Ein Bild, das draußen, Handschrift, Beton, Wand enthält.&#10;&#10;KI-generierte Inhalte können fehlerhaft sein.">
            <a:extLst>
              <a:ext uri="{FF2B5EF4-FFF2-40B4-BE49-F238E27FC236}">
                <a16:creationId xmlns:a16="http://schemas.microsoft.com/office/drawing/2014/main" id="{4126AD8E-5803-1D14-3B23-CAB0C3182ECE}"/>
              </a:ext>
            </a:extLst>
          </p:cNvPr>
          <p:cNvPicPr>
            <a:picLocks noChangeAspect="1"/>
          </p:cNvPicPr>
          <p:nvPr/>
        </p:nvPicPr>
        <p:blipFill>
          <a:blip r:embed="rId6" cstate="print">
            <a:extLst>
              <a:ext uri="{28A0092B-C50C-407E-A947-70E740481C1C}">
                <a14:useLocalDpi xmlns:a14="http://schemas.microsoft.com/office/drawing/2010/main" val="0"/>
              </a:ext>
            </a:extLst>
          </a:blip>
          <a:srcRect l="-2578" t="-4470" r="13519" b="40321"/>
          <a:stretch>
            <a:fillRect/>
          </a:stretch>
        </p:blipFill>
        <p:spPr>
          <a:xfrm>
            <a:off x="5470699" y="17063943"/>
            <a:ext cx="4975047" cy="2687572"/>
          </a:xfrm>
          <a:prstGeom prst="rect">
            <a:avLst/>
          </a:prstGeom>
        </p:spPr>
      </p:pic>
    </p:spTree>
    <p:extLst>
      <p:ext uri="{BB962C8B-B14F-4D97-AF65-F5344CB8AC3E}">
        <p14:creationId xmlns:p14="http://schemas.microsoft.com/office/powerpoint/2010/main" val="283623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F0769FAA5CA4584E3F53925FFCABB" ma:contentTypeVersion="13" ma:contentTypeDescription="Create a new document." ma:contentTypeScope="" ma:versionID="35e377b7e6fcb5f9ae58097486bd4e95">
  <xsd:schema xmlns:xsd="http://www.w3.org/2001/XMLSchema" xmlns:xs="http://www.w3.org/2001/XMLSchema" xmlns:p="http://schemas.microsoft.com/office/2006/metadata/properties" xmlns:ns2="7c492254-2547-41a6-8658-dc936ab556c4" xmlns:ns3="3ee7f305-f753-4bf8-86de-c2d099ddd268" targetNamespace="http://schemas.microsoft.com/office/2006/metadata/properties" ma:root="true" ma:fieldsID="8b07912edd019880be02e635b415f871" ns2:_="" ns3:_="">
    <xsd:import namespace="7c492254-2547-41a6-8658-dc936ab556c4"/>
    <xsd:import namespace="3ee7f305-f753-4bf8-86de-c2d099ddd2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92254-2547-41a6-8658-dc936ab55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de38a42-f053-4c2a-847a-0f3502bf1d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7f305-f753-4bf8-86de-c2d099ddd2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492254-2547-41a6-8658-dc936ab556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60B783-0EAE-41DC-925B-BD54C56CF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92254-2547-41a6-8658-dc936ab556c4"/>
    <ds:schemaRef ds:uri="3ee7f305-f753-4bf8-86de-c2d099ddd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4805BA-D12A-4863-ADB7-A72C28FC077D}">
  <ds:schemaRefs>
    <ds:schemaRef ds:uri="http://schemas.microsoft.com/sharepoint/v3/contenttype/forms"/>
  </ds:schemaRefs>
</ds:datastoreItem>
</file>

<file path=customXml/itemProps3.xml><?xml version="1.0" encoding="utf-8"?>
<ds:datastoreItem xmlns:ds="http://schemas.openxmlformats.org/officeDocument/2006/customXml" ds:itemID="{ED6A5D2D-35CD-4CDA-9520-2B9ED6DAA0ED}">
  <ds:schemaRefs>
    <ds:schemaRef ds:uri="3ee7f305-f753-4bf8-86de-c2d099ddd268"/>
    <ds:schemaRef ds:uri="7c492254-2547-41a6-8658-dc936ab556c4"/>
    <ds:schemaRef ds:uri="http://www.w3.org/XML/1998/namespac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1126</Words>
  <Application>Microsoft Office PowerPoint</Application>
  <PresentationFormat>Benutzerdefiniert</PresentationFormat>
  <Paragraphs>50</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Al Bayan Plain</vt:lpstr>
      <vt:lpstr>Arial</vt:lpstr>
      <vt:lpstr>Calibri</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Krüger</dc:creator>
  <cp:lastModifiedBy>Marco Krüger</cp:lastModifiedBy>
  <cp:revision>84</cp:revision>
  <dcterms:created xsi:type="dcterms:W3CDTF">2012-08-24T00:53:15Z</dcterms:created>
  <dcterms:modified xsi:type="dcterms:W3CDTF">2025-09-03T09:03:44Z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0x010100E18F0769FAA5CA4584E3F53925FFCABB</vt:lpwstr>
  </property>
  <property fmtid="{D5CDD505-2E9C-101B-9397-08002B2CF9AE}" pid="3" name="MediaServiceImageTags">
    <vt:lpwstr/>
  </property>
</Properties>
</file>