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F03E3E-D8E4-4F4D-97E1-898C7AB22B97}" v="4" dt="2025-05-01T08:54:06.0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05" autoAdjust="0"/>
    <p:restoredTop sz="94694"/>
  </p:normalViewPr>
  <p:slideViewPr>
    <p:cSldViewPr>
      <p:cViewPr>
        <p:scale>
          <a:sx n="65" d="100"/>
          <a:sy n="65" d="100"/>
        </p:scale>
        <p:origin x="648" y="-5664"/>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4/30/25</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4/30/25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4/30/25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4/30/25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4/30/25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4/30/25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4/30/25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4/30/25</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37207" y="764684"/>
            <a:ext cx="15059601" cy="892552"/>
          </a:xfrm>
          <a:prstGeom prst="rect">
            <a:avLst/>
          </a:prstGeom>
          <a:noFill/>
        </p:spPr>
        <p:txBody>
          <a:bodyPr wrap="square" lIns="91440" tIns="45720" rIns="91440" bIns="45720" rtlCol="0" anchor="t">
            <a:spAutoFit/>
          </a:bodyPr>
          <a:lstStyle/>
          <a:p>
            <a:r>
              <a:rPr lang="en-US" sz="2600" b="1" dirty="0" err="1">
                <a:ln w="3175">
                  <a:noFill/>
                </a:ln>
                <a:solidFill>
                  <a:srgbClr val="A51E37"/>
                </a:solidFill>
                <a:latin typeface="Arial"/>
                <a:ea typeface="Bangla MN" charset="0"/>
                <a:cs typeface="Arial"/>
              </a:rPr>
              <a:t>Philosophieren</a:t>
            </a:r>
            <a:r>
              <a:rPr lang="en-US" sz="2600" b="1" dirty="0">
                <a:ln w="3175">
                  <a:noFill/>
                </a:ln>
                <a:solidFill>
                  <a:srgbClr val="A51E37"/>
                </a:solidFill>
                <a:latin typeface="Arial"/>
                <a:ea typeface="Bangla MN" charset="0"/>
                <a:cs typeface="Arial"/>
              </a:rPr>
              <a:t> </a:t>
            </a:r>
            <a:r>
              <a:rPr lang="en-US" sz="2600" b="1" dirty="0" err="1">
                <a:ln w="3175">
                  <a:noFill/>
                </a:ln>
                <a:solidFill>
                  <a:srgbClr val="A51E37"/>
                </a:solidFill>
                <a:latin typeface="Arial"/>
                <a:ea typeface="Bangla MN" charset="0"/>
                <a:cs typeface="Arial"/>
              </a:rPr>
              <a:t>als</a:t>
            </a:r>
            <a:r>
              <a:rPr lang="en-US" sz="2600" b="1" dirty="0">
                <a:ln w="3175">
                  <a:noFill/>
                </a:ln>
                <a:solidFill>
                  <a:srgbClr val="A51E37"/>
                </a:solidFill>
                <a:latin typeface="Arial"/>
                <a:ea typeface="Bangla MN" charset="0"/>
                <a:cs typeface="Arial"/>
              </a:rPr>
              <a:t> </a:t>
            </a:r>
            <a:r>
              <a:rPr lang="en-US" sz="2600" b="1" dirty="0" err="1">
                <a:ln w="3175">
                  <a:noFill/>
                </a:ln>
                <a:solidFill>
                  <a:srgbClr val="A51E37"/>
                </a:solidFill>
                <a:latin typeface="Arial"/>
                <a:ea typeface="Bangla MN" charset="0"/>
                <a:cs typeface="Arial"/>
              </a:rPr>
              <a:t>fächerübergreifende</a:t>
            </a:r>
            <a:r>
              <a:rPr lang="en-US" sz="2600" b="1" dirty="0">
                <a:ln w="3175">
                  <a:noFill/>
                </a:ln>
                <a:solidFill>
                  <a:srgbClr val="A51E37"/>
                </a:solidFill>
                <a:latin typeface="Arial"/>
                <a:ea typeface="Bangla MN" charset="0"/>
                <a:cs typeface="Arial"/>
              </a:rPr>
              <a:t> </a:t>
            </a:r>
            <a:r>
              <a:rPr lang="en-US" sz="2600" b="1" dirty="0" err="1">
                <a:ln w="3175">
                  <a:noFill/>
                </a:ln>
                <a:solidFill>
                  <a:srgbClr val="A51E37"/>
                </a:solidFill>
                <a:latin typeface="Arial"/>
                <a:ea typeface="Bangla MN" charset="0"/>
                <a:cs typeface="Arial"/>
              </a:rPr>
              <a:t>Kulturtechnik</a:t>
            </a:r>
            <a:r>
              <a:rPr lang="en-US" sz="2600" b="1" dirty="0">
                <a:ln w="3175">
                  <a:noFill/>
                </a:ln>
                <a:solidFill>
                  <a:srgbClr val="A51E37"/>
                </a:solidFill>
                <a:latin typeface="Arial"/>
                <a:ea typeface="Bangla MN" charset="0"/>
                <a:cs typeface="Arial"/>
              </a:rPr>
              <a:t> und </a:t>
            </a:r>
            <a:r>
              <a:rPr lang="en-US" sz="2600" b="1" dirty="0" err="1">
                <a:ln w="3175">
                  <a:noFill/>
                </a:ln>
                <a:solidFill>
                  <a:srgbClr val="A51E37"/>
                </a:solidFill>
                <a:latin typeface="Arial"/>
                <a:ea typeface="Bangla MN" charset="0"/>
                <a:cs typeface="Arial"/>
              </a:rPr>
              <a:t>als</a:t>
            </a:r>
            <a:r>
              <a:rPr lang="en-US" sz="2600" b="1" dirty="0">
                <a:ln w="3175">
                  <a:noFill/>
                </a:ln>
                <a:solidFill>
                  <a:srgbClr val="A51E37"/>
                </a:solidFill>
                <a:latin typeface="Arial"/>
                <a:ea typeface="Bangla MN" charset="0"/>
                <a:cs typeface="Arial"/>
              </a:rPr>
              <a:t> </a:t>
            </a:r>
            <a:r>
              <a:rPr lang="en-US" sz="2600" b="1" dirty="0" err="1">
                <a:ln w="3175">
                  <a:noFill/>
                </a:ln>
                <a:solidFill>
                  <a:srgbClr val="A51E37"/>
                </a:solidFill>
                <a:latin typeface="Arial"/>
                <a:ea typeface="Bangla MN" charset="0"/>
                <a:cs typeface="Arial"/>
              </a:rPr>
              <a:t>Bildungsprinzip</a:t>
            </a:r>
            <a:r>
              <a:rPr lang="en-US" sz="2600" b="1" dirty="0">
                <a:ln w="3175">
                  <a:noFill/>
                </a:ln>
                <a:solidFill>
                  <a:srgbClr val="A51E37"/>
                </a:solidFill>
                <a:latin typeface="Arial"/>
                <a:ea typeface="Bangla MN" charset="0"/>
                <a:cs typeface="Arial"/>
              </a:rPr>
              <a:t> in Schule und</a:t>
            </a:r>
          </a:p>
          <a:p>
            <a:r>
              <a:rPr lang="en-US" sz="2600" b="1" dirty="0">
                <a:ln w="3175">
                  <a:noFill/>
                </a:ln>
                <a:solidFill>
                  <a:srgbClr val="A51E37"/>
                </a:solidFill>
                <a:latin typeface="Arial"/>
                <a:ea typeface="Bangla MN" charset="0"/>
                <a:cs typeface="Arial"/>
              </a:rPr>
              <a:t>Lehrer:innenbildung</a:t>
            </a:r>
          </a:p>
        </p:txBody>
      </p:sp>
      <p:sp>
        <p:nvSpPr>
          <p:cNvPr id="115" name="TextBox 114"/>
          <p:cNvSpPr txBox="1"/>
          <p:nvPr/>
        </p:nvSpPr>
        <p:spPr>
          <a:xfrm>
            <a:off x="745314" y="1548530"/>
            <a:ext cx="867784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Christian von Stietencron</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1937557"/>
            <a:ext cx="9366407" cy="707886"/>
          </a:xfrm>
          <a:prstGeom prst="rect">
            <a:avLst/>
          </a:prstGeom>
          <a:noFill/>
        </p:spPr>
        <p:txBody>
          <a:bodyPr wrap="square" lIns="91440" tIns="45720" rIns="91440" bIns="45720" rtlCol="0" anchor="t">
            <a:spAutoFit/>
          </a:bodyPr>
          <a:lstStyle/>
          <a:p>
            <a:r>
              <a:rPr lang="en-US" sz="2000" dirty="0" err="1">
                <a:latin typeface="Arial"/>
                <a:ea typeface="Bangla MN" charset="0"/>
                <a:cs typeface="Arial"/>
              </a:rPr>
              <a:t>Wirtschafts</a:t>
            </a:r>
            <a:r>
              <a:rPr lang="en-US" sz="2000" dirty="0">
                <a:latin typeface="Arial"/>
                <a:ea typeface="Bangla MN" charset="0"/>
                <a:cs typeface="Arial"/>
              </a:rPr>
              <a:t>- und </a:t>
            </a:r>
            <a:r>
              <a:rPr lang="en-US" sz="2000" dirty="0" err="1">
                <a:latin typeface="Arial"/>
                <a:ea typeface="Bangla MN" charset="0"/>
                <a:cs typeface="Arial"/>
              </a:rPr>
              <a:t>Sozialwissenschaftliche</a:t>
            </a:r>
            <a:r>
              <a:rPr lang="en-US" sz="2000" dirty="0">
                <a:latin typeface="Arial"/>
                <a:ea typeface="Bangla MN" charset="0"/>
                <a:cs typeface="Arial"/>
              </a:rPr>
              <a:t> </a:t>
            </a:r>
            <a:r>
              <a:rPr lang="en-US" sz="2000" dirty="0" err="1">
                <a:latin typeface="Arial"/>
                <a:ea typeface="Bangla MN" charset="0"/>
                <a:cs typeface="Arial"/>
              </a:rPr>
              <a:t>Fakultät</a:t>
            </a:r>
            <a:r>
              <a:rPr lang="en-US" sz="2000" dirty="0">
                <a:latin typeface="Arial"/>
                <a:ea typeface="Bangla MN" charset="0"/>
                <a:cs typeface="Arial"/>
              </a:rPr>
              <a:t>, </a:t>
            </a:r>
            <a:r>
              <a:rPr lang="en-US" sz="2000" dirty="0" err="1">
                <a:latin typeface="Arial"/>
                <a:ea typeface="Bangla MN" charset="0"/>
                <a:cs typeface="Arial"/>
              </a:rPr>
              <a:t>Institut</a:t>
            </a:r>
            <a:r>
              <a:rPr lang="en-US" sz="2000" dirty="0">
                <a:latin typeface="Arial"/>
                <a:ea typeface="Bangla MN" charset="0"/>
                <a:cs typeface="Arial"/>
              </a:rPr>
              <a:t> </a:t>
            </a:r>
            <a:r>
              <a:rPr lang="en-US" sz="2000" dirty="0" err="1">
                <a:latin typeface="Arial"/>
                <a:ea typeface="Bangla MN" charset="0"/>
                <a:cs typeface="Arial"/>
              </a:rPr>
              <a:t>für</a:t>
            </a:r>
            <a:endParaRPr lang="en-US" sz="2000" dirty="0">
              <a:latin typeface="Arial"/>
              <a:ea typeface="Bangla MN" charset="0"/>
              <a:cs typeface="Arial"/>
            </a:endParaRPr>
          </a:p>
          <a:p>
            <a:r>
              <a:rPr lang="en-US" sz="2000" dirty="0" err="1">
                <a:latin typeface="Arial"/>
                <a:ea typeface="Bangla MN" charset="0"/>
                <a:cs typeface="Arial"/>
              </a:rPr>
              <a:t>Erziehungswissenschaft</a:t>
            </a:r>
            <a:r>
              <a:rPr lang="en-US" sz="2000" dirty="0">
                <a:latin typeface="Arial"/>
                <a:ea typeface="Bangla MN" charset="0"/>
                <a:cs typeface="Arial"/>
              </a:rPr>
              <a:t>, </a:t>
            </a:r>
            <a:r>
              <a:rPr lang="en-US" sz="2000" dirty="0" err="1">
                <a:latin typeface="Arial"/>
                <a:ea typeface="Bangla MN" charset="0"/>
                <a:cs typeface="Arial"/>
              </a:rPr>
              <a:t>Abteilung</a:t>
            </a:r>
            <a:r>
              <a:rPr lang="en-US" sz="2000" dirty="0">
                <a:latin typeface="Arial"/>
                <a:ea typeface="Bangla MN" charset="0"/>
                <a:cs typeface="Arial"/>
              </a:rPr>
              <a:t> </a:t>
            </a:r>
            <a:r>
              <a:rPr lang="en-US" sz="2000" dirty="0" err="1">
                <a:latin typeface="Arial"/>
                <a:ea typeface="Bangla MN" charset="0"/>
                <a:cs typeface="Arial"/>
              </a:rPr>
              <a:t>Schulpädagogik</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200633" y="3945729"/>
              <a:ext cx="5486400" cy="4670360"/>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Das Innovationsprojekt fokussierte die Implementierung des Philosophierens</a:t>
              </a:r>
            </a:p>
            <a:p>
              <a:r>
                <a:rPr lang="de-DE" sz="2000" dirty="0">
                  <a:solidFill>
                    <a:schemeClr val="bg1">
                      <a:lumMod val="50000"/>
                    </a:schemeClr>
                  </a:solidFill>
                  <a:latin typeface="Arial"/>
                  <a:cs typeface="Arial"/>
                </a:rPr>
                <a:t>innerhalb des Bildungswissenschaftlichen Studiums, speziell im Vertiefungsbereich </a:t>
              </a:r>
              <a:r>
                <a:rPr lang="de-DE" sz="2000" dirty="0" err="1">
                  <a:solidFill>
                    <a:schemeClr val="bg1">
                      <a:lumMod val="50000"/>
                    </a:schemeClr>
                  </a:solidFill>
                  <a:latin typeface="Arial"/>
                  <a:cs typeface="Arial"/>
                </a:rPr>
                <a:t>für</a:t>
              </a:r>
              <a:r>
                <a:rPr lang="de-DE" sz="2000" dirty="0">
                  <a:solidFill>
                    <a:schemeClr val="bg1">
                      <a:lumMod val="50000"/>
                    </a:schemeClr>
                  </a:solidFill>
                  <a:latin typeface="Arial"/>
                  <a:cs typeface="Arial"/>
                </a:rPr>
                <a:t> Lehramtsstudierende aller Schularten und -fächer. Durch praxisnahe Erfahrungen sollten Studierende befähigt werden, das Philosophieren</a:t>
              </a:r>
            </a:p>
            <a:p>
              <a:r>
                <a:rPr lang="de-DE" sz="2000" dirty="0">
                  <a:solidFill>
                    <a:schemeClr val="bg1">
                      <a:lumMod val="50000"/>
                    </a:schemeClr>
                  </a:solidFill>
                  <a:latin typeface="Arial"/>
                  <a:cs typeface="Arial"/>
                </a:rPr>
                <a:t>gewinnbringend in ihr eigenes pädagogisches und didaktisches Handeln zu integrieren.</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Das Projekt wurde im Rahmen eines semesterbegleitenden Seminars </a:t>
              </a:r>
              <a:r>
                <a:rPr lang="de-DE" sz="2000" dirty="0" err="1">
                  <a:solidFill>
                    <a:schemeClr val="bg1">
                      <a:lumMod val="50000"/>
                    </a:schemeClr>
                  </a:solidFill>
                  <a:latin typeface="Arial"/>
                  <a:cs typeface="Arial"/>
                </a:rPr>
                <a:t>für</a:t>
              </a:r>
              <a:r>
                <a:rPr lang="de-DE" sz="2000" dirty="0">
                  <a:solidFill>
                    <a:schemeClr val="bg1">
                      <a:lumMod val="50000"/>
                    </a:schemeClr>
                  </a:solidFill>
                  <a:latin typeface="Arial"/>
                  <a:cs typeface="Arial"/>
                </a:rPr>
                <a:t> eine Gruppe von 15 Studierenden umgesetzt. Dabei stand im Fokus, kritisches Denken sowohl bei den Studierenden selbst als auch perspektivisch bei ihren künftigen </a:t>
              </a:r>
              <a:r>
                <a:rPr lang="de-DE" sz="2000" dirty="0" err="1">
                  <a:solidFill>
                    <a:schemeClr val="bg1">
                      <a:lumMod val="50000"/>
                    </a:schemeClr>
                  </a:solidFill>
                  <a:latin typeface="Arial"/>
                  <a:cs typeface="Arial"/>
                </a:rPr>
                <a:t>Schülerinnen</a:t>
              </a:r>
              <a:r>
                <a:rPr lang="de-DE" sz="2000" dirty="0">
                  <a:solidFill>
                    <a:schemeClr val="bg1">
                      <a:lumMod val="50000"/>
                    </a:schemeClr>
                  </a:solidFill>
                  <a:latin typeface="Arial"/>
                  <a:cs typeface="Arial"/>
                </a:rPr>
                <a:t> und </a:t>
              </a:r>
              <a:r>
                <a:rPr lang="de-DE" sz="2000" dirty="0" err="1">
                  <a:solidFill>
                    <a:schemeClr val="bg1">
                      <a:lumMod val="50000"/>
                    </a:schemeClr>
                  </a:solidFill>
                  <a:latin typeface="Arial"/>
                  <a:cs typeface="Arial"/>
                </a:rPr>
                <a:t>Schülern</a:t>
              </a:r>
              <a:r>
                <a:rPr lang="de-DE" sz="2000" dirty="0">
                  <a:solidFill>
                    <a:schemeClr val="bg1">
                      <a:lumMod val="50000"/>
                    </a:schemeClr>
                  </a:solidFill>
                  <a:latin typeface="Arial"/>
                  <a:cs typeface="Arial"/>
                </a:rPr>
                <a:t> zu fördern.</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1"/>
            <a:ext cx="7707963" cy="7318038"/>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90098" y="10062090"/>
              <a:ext cx="5486400" cy="4872060"/>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Insbesondere im Kontext Unterricht, der traditionell mit dem Lernen von Inhalten als auch Kompetenzerweiterung verbunden ist (vgl. Lenzen, 1997, S. 951) und durch neue Technologien sowie </a:t>
              </a:r>
              <a:r>
                <a:rPr lang="de-DE" sz="2000" dirty="0" err="1">
                  <a:solidFill>
                    <a:schemeClr val="bg1">
                      <a:lumMod val="50000"/>
                    </a:schemeClr>
                  </a:solidFill>
                  <a:latin typeface="Arial"/>
                  <a:cs typeface="Arial"/>
                </a:rPr>
                <a:t>künstliche</a:t>
              </a:r>
              <a:r>
                <a:rPr lang="de-DE" sz="2000" dirty="0">
                  <a:solidFill>
                    <a:schemeClr val="bg1">
                      <a:lumMod val="50000"/>
                    </a:schemeClr>
                  </a:solidFill>
                  <a:latin typeface="Arial"/>
                  <a:cs typeface="Arial"/>
                </a:rPr>
                <a:t> Intelligenz zunehmend herausgefordert wird,</a:t>
              </a:r>
            </a:p>
            <a:p>
              <a:r>
                <a:rPr lang="de-DE" sz="2000" dirty="0">
                  <a:solidFill>
                    <a:schemeClr val="bg1">
                      <a:lumMod val="50000"/>
                    </a:schemeClr>
                  </a:solidFill>
                  <a:latin typeface="Arial"/>
                  <a:cs typeface="Arial"/>
                </a:rPr>
                <a:t>eröffnet das Philosophieren funktional bedeutsame Dimensionen (vgl. </a:t>
              </a:r>
              <a:r>
                <a:rPr lang="de-DE" sz="2000" dirty="0" err="1">
                  <a:solidFill>
                    <a:schemeClr val="bg1">
                      <a:lumMod val="50000"/>
                    </a:schemeClr>
                  </a:solidFill>
                  <a:latin typeface="Arial"/>
                  <a:cs typeface="Arial"/>
                </a:rPr>
                <a:t>Kron</a:t>
              </a:r>
              <a:r>
                <a:rPr lang="de-DE" sz="2000" dirty="0">
                  <a:solidFill>
                    <a:schemeClr val="bg1">
                      <a:lumMod val="50000"/>
                    </a:schemeClr>
                  </a:solidFill>
                  <a:latin typeface="Arial"/>
                  <a:cs typeface="Arial"/>
                </a:rPr>
                <a:t>, 2013, S. 68) von Bildung. Statt einer einseitigen Betonung von reinem Wissenserwerb</a:t>
              </a:r>
            </a:p>
            <a:p>
              <a:r>
                <a:rPr lang="de-DE" sz="2000" dirty="0">
                  <a:solidFill>
                    <a:schemeClr val="bg1">
                      <a:lumMod val="50000"/>
                    </a:schemeClr>
                  </a:solidFill>
                  <a:latin typeface="Arial"/>
                  <a:cs typeface="Arial"/>
                </a:rPr>
                <a:t>(materiale Bildung) werden beim Philosophieren Inhalte und Begriffe nicht nur auf ihre Oberfläche hin untersucht, sondern auch kritisch hinterfragt (formale Bildung als Kulturtechnik). Diese methodische Tiefe bei der Erschließung von Inhalten ermöglicht es, Bildung als dynamischen Prozess zu begreifen, der tiefe Einsichten</a:t>
              </a:r>
            </a:p>
            <a:p>
              <a:r>
                <a:rPr lang="de-DE" sz="2000" dirty="0">
                  <a:solidFill>
                    <a:schemeClr val="bg1">
                      <a:lumMod val="50000"/>
                    </a:schemeClr>
                  </a:solidFill>
                  <a:latin typeface="Arial"/>
                  <a:cs typeface="Arial"/>
                </a:rPr>
                <a:t>und Transformationen erlaubt. In einer Zeit, in der traditionelle Formen der Wissensvermittlung durch Technologie substituiert werden können, ist es von</a:t>
              </a:r>
            </a:p>
            <a:p>
              <a:r>
                <a:rPr lang="de-DE" sz="2000" dirty="0">
                  <a:solidFill>
                    <a:schemeClr val="bg1">
                      <a:lumMod val="50000"/>
                    </a:schemeClr>
                  </a:solidFill>
                  <a:latin typeface="Arial"/>
                  <a:cs typeface="Arial"/>
                </a:rPr>
                <a:t>entscheidender Bedeutung, auf zentrale </a:t>
              </a:r>
              <a:r>
                <a:rPr lang="de-DE" sz="2000" dirty="0" err="1">
                  <a:solidFill>
                    <a:schemeClr val="bg1">
                      <a:lumMod val="50000"/>
                    </a:schemeClr>
                  </a:solidFill>
                  <a:latin typeface="Arial"/>
                  <a:cs typeface="Arial"/>
                </a:rPr>
                <a:t>Schlüsselfähigkeiten</a:t>
              </a:r>
              <a:r>
                <a:rPr lang="de-DE" sz="2000" dirty="0">
                  <a:solidFill>
                    <a:schemeClr val="bg1">
                      <a:lumMod val="50000"/>
                    </a:schemeClr>
                  </a:solidFill>
                  <a:latin typeface="Arial"/>
                  <a:cs typeface="Arial"/>
                </a:rPr>
                <a:t> einer formalen Bildung abzuheben.</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9"/>
            <a:ext cx="5927894" cy="7310513"/>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433022" y="16540850"/>
              <a:ext cx="5486400" cy="5039958"/>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Ziel dieses Projekts war es, angehenden Lehrpersonen das Philosophieren als essenzielle Kulturtechnik vorzustellen und es als ein </a:t>
              </a:r>
              <a:r>
                <a:rPr lang="de-DE" sz="2000" dirty="0" err="1">
                  <a:solidFill>
                    <a:schemeClr val="bg1">
                      <a:lumMod val="50000"/>
                    </a:schemeClr>
                  </a:solidFill>
                  <a:latin typeface="Arial"/>
                  <a:cs typeface="Arial"/>
                </a:rPr>
                <a:t>Schlüsselelement</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für</a:t>
              </a:r>
              <a:r>
                <a:rPr lang="de-DE" sz="2000" dirty="0">
                  <a:solidFill>
                    <a:schemeClr val="bg1">
                      <a:lumMod val="50000"/>
                    </a:schemeClr>
                  </a:solidFill>
                  <a:latin typeface="Arial"/>
                  <a:cs typeface="Arial"/>
                </a:rPr>
                <a:t> die Förderung von Demokratie- und Wertebildung zu positionieren.</a:t>
              </a:r>
            </a:p>
            <a:p>
              <a:r>
                <a:rPr lang="de-DE" sz="2000" dirty="0">
                  <a:solidFill>
                    <a:schemeClr val="bg1">
                      <a:lumMod val="50000"/>
                    </a:schemeClr>
                  </a:solidFill>
                  <a:latin typeface="Arial"/>
                  <a:cs typeface="Arial"/>
                </a:rPr>
                <a:t>Perspektivisch soll das Philosophieren nachhaltig </a:t>
              </a:r>
              <a:r>
                <a:rPr lang="de-DE" sz="2000" dirty="0" err="1">
                  <a:solidFill>
                    <a:schemeClr val="bg1">
                      <a:lumMod val="50000"/>
                    </a:schemeClr>
                  </a:solidFill>
                  <a:latin typeface="Arial"/>
                  <a:cs typeface="Arial"/>
                </a:rPr>
                <a:t>über</a:t>
              </a:r>
              <a:r>
                <a:rPr lang="de-DE" sz="2000" dirty="0">
                  <a:solidFill>
                    <a:schemeClr val="bg1">
                      <a:lumMod val="50000"/>
                    </a:schemeClr>
                  </a:solidFill>
                  <a:latin typeface="Arial"/>
                  <a:cs typeface="Arial"/>
                </a:rPr>
                <a:t> die traditionelle Philosophiedidaktik hinaus in das Lehramtsstudium integriert werden.</a:t>
              </a:r>
            </a:p>
            <a:p>
              <a:endParaRPr lang="de-DE" sz="2000" dirty="0">
                <a:solidFill>
                  <a:schemeClr val="bg1">
                    <a:lumMod val="50000"/>
                  </a:schemeClr>
                </a:solidFill>
                <a:latin typeface="Arial"/>
                <a:cs typeface="Arial"/>
              </a:endParaRPr>
            </a:p>
            <a:p>
              <a:pPr marL="342900" indent="-342900">
                <a:buFont typeface="Arial" panose="020B0604020202020204" pitchFamily="34" charset="0"/>
                <a:buChar char="•"/>
              </a:pPr>
              <a:endParaRPr lang="de-DE" sz="2000" dirty="0">
                <a:solidFill>
                  <a:schemeClr val="bg1">
                    <a:lumMod val="50000"/>
                  </a:schemeClr>
                </a:solidFill>
                <a:latin typeface="Arial"/>
                <a:cs typeface="Arial"/>
              </a:endParaRPr>
            </a:p>
            <a:p>
              <a:pPr marL="342900" indent="-342900">
                <a:buFont typeface="Arial" panose="020B0604020202020204" pitchFamily="34" charset="0"/>
                <a:buChar char="•"/>
              </a:pPr>
              <a:r>
                <a:rPr lang="de-DE" sz="2000" dirty="0">
                  <a:solidFill>
                    <a:schemeClr val="bg1">
                      <a:lumMod val="50000"/>
                    </a:schemeClr>
                  </a:solidFill>
                  <a:latin typeface="Arial"/>
                  <a:cs typeface="Arial"/>
                </a:rPr>
                <a:t>Zuhören</a:t>
              </a:r>
            </a:p>
            <a:p>
              <a:pPr marL="342900" indent="-342900">
                <a:buFont typeface="Arial" panose="020B0604020202020204" pitchFamily="34" charset="0"/>
                <a:buChar char="•"/>
              </a:pPr>
              <a:r>
                <a:rPr lang="de-DE" sz="2000" dirty="0">
                  <a:solidFill>
                    <a:schemeClr val="bg1">
                      <a:lumMod val="50000"/>
                    </a:schemeClr>
                  </a:solidFill>
                  <a:latin typeface="Arial"/>
                  <a:cs typeface="Arial"/>
                </a:rPr>
                <a:t>Kritisches Denken,</a:t>
              </a:r>
            </a:p>
            <a:p>
              <a:pPr marL="342900" indent="-342900">
                <a:buFont typeface="Arial" panose="020B0604020202020204" pitchFamily="34" charset="0"/>
                <a:buChar char="•"/>
              </a:pPr>
              <a:r>
                <a:rPr lang="de-DE" sz="2000" dirty="0">
                  <a:solidFill>
                    <a:schemeClr val="bg1">
                      <a:lumMod val="50000"/>
                    </a:schemeClr>
                  </a:solidFill>
                  <a:latin typeface="Arial"/>
                  <a:cs typeface="Arial"/>
                </a:rPr>
                <a:t>Perspektivwechsel</a:t>
              </a:r>
            </a:p>
            <a:p>
              <a:pPr marL="342900" indent="-342900">
                <a:buFont typeface="Arial" panose="020B0604020202020204" pitchFamily="34" charset="0"/>
                <a:buChar char="•"/>
              </a:pPr>
              <a:r>
                <a:rPr lang="de-DE" sz="2000" dirty="0">
                  <a:solidFill>
                    <a:schemeClr val="bg1">
                      <a:lumMod val="50000"/>
                    </a:schemeClr>
                  </a:solidFill>
                  <a:latin typeface="Arial"/>
                  <a:cs typeface="Arial"/>
                </a:rPr>
                <a:t>Argumentieren</a:t>
              </a:r>
            </a:p>
            <a:p>
              <a:pPr marL="342900" indent="-342900">
                <a:buFont typeface="Arial" panose="020B0604020202020204" pitchFamily="34" charset="0"/>
                <a:buChar char="•"/>
              </a:pPr>
              <a:r>
                <a:rPr lang="de-DE" sz="2000" dirty="0">
                  <a:solidFill>
                    <a:schemeClr val="bg1">
                      <a:lumMod val="50000"/>
                    </a:schemeClr>
                  </a:solidFill>
                  <a:latin typeface="Arial"/>
                  <a:cs typeface="Arial"/>
                </a:rPr>
                <a:t>Kreativität</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2133184"/>
            </a:xfrm>
            <a:prstGeom prst="rect">
              <a:avLst/>
            </a:prstGeom>
            <a:noFill/>
          </p:spPr>
          <p:txBody>
            <a:bodyPr wrap="square" lIns="91440" tIns="45720" rIns="91440" bIns="45720" rtlCol="0" anchor="t">
              <a:spAutoFit/>
            </a:bodyPr>
            <a:lstStyle/>
            <a:p>
              <a:pPr algn="ctr"/>
              <a:r>
                <a:rPr lang="de-DE" sz="2000" dirty="0">
                  <a:solidFill>
                    <a:schemeClr val="bg1">
                      <a:lumMod val="50000"/>
                    </a:schemeClr>
                  </a:solidFill>
                  <a:latin typeface="Arial"/>
                  <a:cs typeface="Arial"/>
                </a:rPr>
                <a:t>Im Fokus stand dabei die Vertiefung der philosophischen Tätigkeiten, darunter</a:t>
              </a:r>
            </a:p>
            <a:p>
              <a:pPr algn="ctr"/>
              <a:r>
                <a:rPr lang="de-DE" sz="2000" b="1" dirty="0">
                  <a:solidFill>
                    <a:schemeClr val="bg1">
                      <a:lumMod val="50000"/>
                    </a:schemeClr>
                  </a:solidFill>
                  <a:latin typeface="Arial"/>
                  <a:cs typeface="Arial"/>
                </a:rPr>
                <a:t>Erfahrungsbezug herstellen, Begriffliches untersuchen, Perspektiven wechseln, Argumentieren, Hinterfragen </a:t>
              </a:r>
              <a:r>
                <a:rPr lang="de-DE" sz="2000" dirty="0">
                  <a:solidFill>
                    <a:schemeClr val="bg1">
                      <a:lumMod val="50000"/>
                    </a:schemeClr>
                  </a:solidFill>
                  <a:latin typeface="Arial"/>
                  <a:cs typeface="Arial"/>
                </a:rPr>
                <a:t>sowie </a:t>
              </a:r>
              <a:r>
                <a:rPr lang="de-DE" sz="2000" b="1" dirty="0">
                  <a:solidFill>
                    <a:schemeClr val="bg1">
                      <a:lumMod val="50000"/>
                    </a:schemeClr>
                  </a:solidFill>
                  <a:latin typeface="Arial"/>
                  <a:cs typeface="Arial"/>
                </a:rPr>
                <a:t>Zusammenhänge herstellen </a:t>
              </a:r>
              <a:r>
                <a:rPr lang="de-DE" sz="2000" dirty="0">
                  <a:solidFill>
                    <a:schemeClr val="bg1">
                      <a:lumMod val="50000"/>
                    </a:schemeClr>
                  </a:solidFill>
                  <a:latin typeface="Arial"/>
                  <a:cs typeface="Arial"/>
                </a:rPr>
                <a:t>(vgl. Jackson, 2017, S. 12), welche sich z. T. auch bei Martens (2003, S. 54) als</a:t>
              </a:r>
            </a:p>
            <a:p>
              <a:pPr algn="ctr"/>
              <a:r>
                <a:rPr lang="de-DE" sz="2000" dirty="0">
                  <a:solidFill>
                    <a:schemeClr val="bg1">
                      <a:lumMod val="50000"/>
                    </a:schemeClr>
                  </a:solidFill>
                  <a:latin typeface="Arial"/>
                  <a:cs typeface="Arial"/>
                </a:rPr>
                <a:t>Phänomenologie, Hermeneutik, Analyse, Dialektik und Spekulation wiederfinden.</a:t>
              </a:r>
            </a:p>
            <a:p>
              <a:pPr algn="ctr"/>
              <a:r>
                <a:rPr lang="de-DE" sz="2000" dirty="0">
                  <a:solidFill>
                    <a:schemeClr val="bg1">
                      <a:lumMod val="50000"/>
                    </a:schemeClr>
                  </a:solidFill>
                  <a:latin typeface="Arial"/>
                  <a:cs typeface="Arial"/>
                </a:rPr>
                <a:t>Gleichzeitig erfolgte eine intensive Auseinandersetzung mit philosophischen</a:t>
              </a:r>
            </a:p>
            <a:p>
              <a:pPr algn="ctr"/>
              <a:r>
                <a:rPr lang="de-DE" sz="2000" dirty="0">
                  <a:solidFill>
                    <a:schemeClr val="bg1">
                      <a:lumMod val="50000"/>
                    </a:schemeClr>
                  </a:solidFill>
                  <a:latin typeface="Arial"/>
                  <a:cs typeface="Arial"/>
                </a:rPr>
                <a:t>(</a:t>
              </a:r>
              <a:r>
                <a:rPr lang="de-DE" sz="2000" b="1" dirty="0">
                  <a:solidFill>
                    <a:schemeClr val="bg1">
                      <a:lumMod val="50000"/>
                    </a:schemeClr>
                  </a:solidFill>
                  <a:latin typeface="Arial"/>
                  <a:cs typeface="Arial"/>
                </a:rPr>
                <a:t>Weisheit</a:t>
              </a:r>
              <a:r>
                <a:rPr lang="de-DE" sz="2000" dirty="0">
                  <a:solidFill>
                    <a:schemeClr val="bg1">
                      <a:lumMod val="50000"/>
                    </a:schemeClr>
                  </a:solidFill>
                  <a:latin typeface="Arial"/>
                  <a:cs typeface="Arial"/>
                </a:rPr>
                <a:t>) und pädagogischen Haltungen (</a:t>
              </a:r>
              <a:r>
                <a:rPr lang="de-DE" sz="2000" b="1" dirty="0">
                  <a:solidFill>
                    <a:schemeClr val="bg1">
                      <a:lumMod val="50000"/>
                    </a:schemeClr>
                  </a:solidFill>
                  <a:latin typeface="Arial"/>
                  <a:cs typeface="Arial"/>
                </a:rPr>
                <a:t>Wertschätzung, Zutrauen, Staunen,</a:t>
              </a:r>
            </a:p>
            <a:p>
              <a:pPr algn="ctr"/>
              <a:r>
                <a:rPr lang="de-DE" sz="2000" b="1" dirty="0">
                  <a:solidFill>
                    <a:schemeClr val="bg1">
                      <a:lumMod val="50000"/>
                    </a:schemeClr>
                  </a:solidFill>
                  <a:latin typeface="Arial"/>
                  <a:cs typeface="Arial"/>
                </a:rPr>
                <a:t>Zweifel</a:t>
              </a:r>
              <a:r>
                <a:rPr lang="de-DE" sz="2000" dirty="0">
                  <a:solidFill>
                    <a:schemeClr val="bg1">
                      <a:lumMod val="50000"/>
                    </a:schemeClr>
                  </a:solidFill>
                  <a:latin typeface="Arial"/>
                  <a:cs typeface="Arial"/>
                </a:rPr>
                <a:t>), welche auch in Verbindung mit Konzepten wie Ambiguitätstoleranz und</a:t>
              </a:r>
            </a:p>
            <a:p>
              <a:pPr algn="ctr"/>
              <a:r>
                <a:rPr lang="de-DE" sz="2000" dirty="0">
                  <a:solidFill>
                    <a:schemeClr val="bg1">
                      <a:lumMod val="50000"/>
                    </a:schemeClr>
                  </a:solidFill>
                  <a:latin typeface="Arial"/>
                  <a:cs typeface="Arial"/>
                </a:rPr>
                <a:t>Meta-Reflexivität (vgl. Cramer et al., 2023) stehen. Erst durch die sinnvolle Verschränkung von geistigen Tätigkeiten des Denkens und den gelebten Haltungen wird Demokratie- und Wertebildung im Philosophieren realisiert.</a:t>
              </a: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9778" y="7708301"/>
              <a:ext cx="9398434" cy="5002971"/>
            </a:xfrm>
            <a:prstGeom prst="rect">
              <a:avLst/>
            </a:prstGeom>
            <a:noFill/>
          </p:spPr>
          <p:txBody>
            <a:bodyPr wrap="square" lIns="91440" tIns="45720" rIns="91440" bIns="45720" rtlCol="0" anchor="t">
              <a:spAutoFit/>
            </a:bodyPr>
            <a:lstStyle/>
            <a:p>
              <a:pPr algn="ctr"/>
              <a:r>
                <a:rPr lang="de-DE" sz="2000" dirty="0">
                  <a:solidFill>
                    <a:schemeClr val="bg1">
                      <a:lumMod val="50000"/>
                    </a:schemeClr>
                  </a:solidFill>
                  <a:latin typeface="Arial"/>
                  <a:cs typeface="Arial"/>
                </a:rPr>
                <a:t>Die erstmalige </a:t>
              </a:r>
              <a:r>
                <a:rPr lang="de-DE" sz="2000" dirty="0" err="1">
                  <a:solidFill>
                    <a:schemeClr val="bg1">
                      <a:lumMod val="50000"/>
                    </a:schemeClr>
                  </a:solidFill>
                  <a:latin typeface="Arial"/>
                  <a:cs typeface="Arial"/>
                </a:rPr>
                <a:t>Durchführung</a:t>
              </a:r>
              <a:r>
                <a:rPr lang="de-DE" sz="2000" dirty="0">
                  <a:solidFill>
                    <a:schemeClr val="bg1">
                      <a:lumMod val="50000"/>
                    </a:schemeClr>
                  </a:solidFill>
                  <a:latin typeface="Arial"/>
                  <a:cs typeface="Arial"/>
                </a:rPr>
                <a:t> des Lehrangebots Philosophieren in der Schule im</a:t>
              </a:r>
            </a:p>
            <a:p>
              <a:pPr algn="ctr"/>
              <a:r>
                <a:rPr lang="de-DE" sz="2000" dirty="0">
                  <a:solidFill>
                    <a:schemeClr val="bg1">
                      <a:lumMod val="50000"/>
                    </a:schemeClr>
                  </a:solidFill>
                  <a:latin typeface="Arial"/>
                  <a:cs typeface="Arial"/>
                </a:rPr>
                <a:t>BWS-Vertiefungsbereich markiert einen innovativen Schritt in der</a:t>
              </a:r>
            </a:p>
            <a:p>
              <a:pPr algn="ctr"/>
              <a:r>
                <a:rPr lang="de-DE" sz="2000" dirty="0">
                  <a:solidFill>
                    <a:schemeClr val="bg1">
                      <a:lumMod val="50000"/>
                    </a:schemeClr>
                  </a:solidFill>
                  <a:latin typeface="Arial"/>
                  <a:cs typeface="Arial"/>
                </a:rPr>
                <a:t>Weiterentwicklung der Lehrpraxis. Dieses Format soll nicht nur eine Bereicherung </a:t>
              </a:r>
              <a:r>
                <a:rPr lang="de-DE" sz="2000" dirty="0" err="1">
                  <a:solidFill>
                    <a:schemeClr val="bg1">
                      <a:lumMod val="50000"/>
                    </a:schemeClr>
                  </a:solidFill>
                  <a:latin typeface="Arial"/>
                  <a:cs typeface="Arial"/>
                </a:rPr>
                <a:t>für</a:t>
              </a:r>
              <a:r>
                <a:rPr lang="de-DE" sz="2000" dirty="0">
                  <a:solidFill>
                    <a:schemeClr val="bg1">
                      <a:lumMod val="50000"/>
                    </a:schemeClr>
                  </a:solidFill>
                  <a:latin typeface="Arial"/>
                  <a:cs typeface="Arial"/>
                </a:rPr>
                <a:t> das Bildungswissenschaftliche Studium darstellen, sondern fungiert auch als gezielter Baustein </a:t>
              </a:r>
              <a:r>
                <a:rPr lang="de-DE" sz="2000" dirty="0" err="1">
                  <a:solidFill>
                    <a:schemeClr val="bg1">
                      <a:lumMod val="50000"/>
                    </a:schemeClr>
                  </a:solidFill>
                  <a:latin typeface="Arial"/>
                  <a:cs typeface="Arial"/>
                </a:rPr>
                <a:t>für</a:t>
              </a:r>
              <a:r>
                <a:rPr lang="de-DE" sz="2000" dirty="0">
                  <a:solidFill>
                    <a:schemeClr val="bg1">
                      <a:lumMod val="50000"/>
                    </a:schemeClr>
                  </a:solidFill>
                  <a:latin typeface="Arial"/>
                  <a:cs typeface="Arial"/>
                </a:rPr>
                <a:t> die Förderung von Demokratie- und Wertebildung. Neben der erfahrungsbasierten Vermittlung der Gesprächsführung und den Grundzügen des Ansatzes des Philosophierens, können Studierende hier eigene konzeptuell offene Fragen entwickeln und vorläufig beantworten.</a:t>
              </a:r>
            </a:p>
            <a:p>
              <a:pPr algn="ctr"/>
              <a:endParaRPr lang="de-DE" sz="2000" dirty="0">
                <a:solidFill>
                  <a:schemeClr val="bg1">
                    <a:lumMod val="50000"/>
                  </a:schemeClr>
                </a:solidFill>
                <a:latin typeface="Arial"/>
                <a:cs typeface="Arial"/>
              </a:endParaRPr>
            </a:p>
            <a:p>
              <a:pPr algn="ctr"/>
              <a:r>
                <a:rPr lang="de-DE" sz="2000" dirty="0">
                  <a:solidFill>
                    <a:schemeClr val="bg1">
                      <a:lumMod val="50000"/>
                    </a:schemeClr>
                  </a:solidFill>
                  <a:latin typeface="Arial"/>
                  <a:cs typeface="Arial"/>
                </a:rPr>
                <a:t>Durch das Zusammenkommen im philosophischen Gespräch werden nicht nur</a:t>
              </a:r>
            </a:p>
            <a:p>
              <a:pPr algn="ctr"/>
              <a:r>
                <a:rPr lang="de-DE" sz="2000" dirty="0">
                  <a:solidFill>
                    <a:schemeClr val="bg1">
                      <a:lumMod val="50000"/>
                    </a:schemeClr>
                  </a:solidFill>
                  <a:latin typeface="Arial"/>
                  <a:cs typeface="Arial"/>
                </a:rPr>
                <a:t>persönliche, individuelle Sichtweisen offenbart, sondern auch das Verständnis </a:t>
              </a:r>
              <a:r>
                <a:rPr lang="de-DE" sz="2000" dirty="0" err="1">
                  <a:solidFill>
                    <a:schemeClr val="bg1">
                      <a:lumMod val="50000"/>
                    </a:schemeClr>
                  </a:solidFill>
                  <a:latin typeface="Arial"/>
                  <a:cs typeface="Arial"/>
                </a:rPr>
                <a:t>für</a:t>
              </a:r>
              <a:endParaRPr lang="de-DE" sz="2000" dirty="0">
                <a:solidFill>
                  <a:schemeClr val="bg1">
                    <a:lumMod val="50000"/>
                  </a:schemeClr>
                </a:solidFill>
                <a:latin typeface="Arial"/>
                <a:cs typeface="Arial"/>
              </a:endParaRPr>
            </a:p>
            <a:p>
              <a:pPr algn="ctr"/>
              <a:r>
                <a:rPr lang="de-DE" sz="2000" dirty="0">
                  <a:solidFill>
                    <a:schemeClr val="bg1">
                      <a:lumMod val="50000"/>
                    </a:schemeClr>
                  </a:solidFill>
                  <a:latin typeface="Arial"/>
                  <a:cs typeface="Arial"/>
                </a:rPr>
                <a:t>unterschiedliche Perspektiven geschärft. Gleichzeitig trägt das Philosophieren</a:t>
              </a:r>
            </a:p>
            <a:p>
              <a:pPr algn="ctr"/>
              <a:r>
                <a:rPr lang="de-DE" sz="2000" dirty="0">
                  <a:solidFill>
                    <a:schemeClr val="bg1">
                      <a:lumMod val="50000"/>
                    </a:schemeClr>
                  </a:solidFill>
                  <a:latin typeface="Arial"/>
                  <a:cs typeface="Arial"/>
                </a:rPr>
                <a:t>dazu bei, ein kritisches Zuhören zu schulen, eine Fähigkeit, die in einer</a:t>
              </a:r>
            </a:p>
            <a:p>
              <a:pPr algn="ctr"/>
              <a:r>
                <a:rPr lang="de-DE" sz="2000" dirty="0">
                  <a:solidFill>
                    <a:schemeClr val="bg1">
                      <a:lumMod val="50000"/>
                    </a:schemeClr>
                  </a:solidFill>
                  <a:latin typeface="Arial"/>
                  <a:cs typeface="Arial"/>
                </a:rPr>
                <a:t>zunehmend vielschichtigen und globalisierten Welt von großer Relevanz ist. Durch die gezielte Förderung dieser persönlichen und professionellen Kompetenzen wird das Philosophieren nicht nur als Kulturtechnik, sondern auch als nachhaltiges Bildungsprinzip in den Unterricht und die Schule integriert. Diese Innovation im Bildungswissenschaftlichen Studium verspricht somit nicht nur eine zeitgemäße Antwort auf die Herausforderungen unseres Bildungssystems, sondern auch eine nachhaltige Förderung von kritischem Denken und kommunikativer Kompetenz.</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7492003"/>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7341993"/>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Studierende aus verschiedenen pädagogischen Studiengängen kamen zusammen. Es wurde viel philosophiert, selbst erprobt und viel hinterfragt, selbstverständlich auch das vorgestellte Konzept.</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12 Studierende haben das Angebot positiv angenommen, darunter auch 2 Studierende, die sich das Seminar nicht für Ihr Studium anrechnen ließen und eine große Motivation über formale Vorgaben hinaus mitbrachten.</a:t>
                </a:r>
              </a:p>
              <a:p>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Das Seminarformat von wöchentlich 90 Minuten war mitunter zu kurz. Zudem wären 2 Seminare (idealerweise in aufeinanderfolgenden Semestern) notwendig, um die wichtigsten Grundzüge der Gesprächsführung zu vermitteln und ausreichend Praxiserfahrungen im Philosophieren zu gewährleisten.</a:t>
                </a:r>
              </a:p>
              <a:p>
                <a:endParaRPr lang="de-DE" sz="2000" dirty="0">
                  <a:solidFill>
                    <a:schemeClr val="bg1">
                      <a:lumMod val="50000"/>
                    </a:schemeClr>
                  </a:solidFill>
                  <a:latin typeface="Arial" panose="020B0604020202020204" pitchFamily="34" charset="0"/>
                  <a:cs typeface="Arial" panose="020B0604020202020204" pitchFamily="34" charset="0"/>
                </a:endParaRPr>
              </a:p>
              <a:p>
                <a:r>
                  <a:rPr lang="de-DE" sz="2000" dirty="0">
                    <a:solidFill>
                      <a:schemeClr val="bg1">
                        <a:lumMod val="50000"/>
                      </a:schemeClr>
                    </a:solidFill>
                    <a:latin typeface="Arial" panose="020B0604020202020204" pitchFamily="34" charset="0"/>
                    <a:cs typeface="Arial" panose="020B0604020202020204" pitchFamily="34" charset="0"/>
                  </a:rPr>
                  <a:t>Wie würde sich dieses Format in ein BWS-Studium über diese Seminare hinaus integrieren lassen?</a:t>
                </a:r>
              </a:p>
              <a:p>
                <a:r>
                  <a:rPr lang="de-DE" sz="2000" dirty="0">
                    <a:solidFill>
                      <a:schemeClr val="bg1">
                        <a:lumMod val="50000"/>
                      </a:schemeClr>
                    </a:solidFill>
                    <a:latin typeface="Arial" panose="020B0604020202020204" pitchFamily="34" charset="0"/>
                    <a:cs typeface="Arial" panose="020B0604020202020204" pitchFamily="34" charset="0"/>
                  </a:rPr>
                  <a:t>Welche Haltung nehmen andere Lehrende zu diesem Format ein?</a:t>
                </a:r>
              </a:p>
              <a:p>
                <a:r>
                  <a:rPr lang="de-DE" sz="2000" dirty="0">
                    <a:solidFill>
                      <a:schemeClr val="bg1">
                        <a:lumMod val="50000"/>
                      </a:schemeClr>
                    </a:solidFill>
                    <a:latin typeface="Arial" panose="020B0604020202020204" pitchFamily="34" charset="0"/>
                    <a:cs typeface="Arial" panose="020B0604020202020204" pitchFamily="34" charset="0"/>
                  </a:rPr>
                  <a:t>Welchen Einfluss hat das Philosophieren auf die Professionalisierung von Lehrpersonen?</a:t>
                </a: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3"/>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5926986" y="18191109"/>
              <a:ext cx="4818495" cy="3651939"/>
            </a:xfrm>
            <a:prstGeom prst="rect">
              <a:avLst/>
            </a:prstGeom>
            <a:noFill/>
          </p:spPr>
          <p:txBody>
            <a:bodyPr wrap="square" lIns="91440" tIns="45720" rIns="91440" bIns="45720" rtlCol="0" anchor="t">
              <a:spAutoFit/>
            </a:bodyPr>
            <a:lstStyle/>
            <a:p>
              <a:r>
                <a:rPr lang="de-DE" sz="1600" i="1" dirty="0">
                  <a:solidFill>
                    <a:schemeClr val="bg1">
                      <a:lumMod val="50000"/>
                    </a:schemeClr>
                  </a:solidFill>
                  <a:latin typeface="Arial"/>
                  <a:cs typeface="Arial"/>
                </a:rPr>
                <a:t>„mich mit Sachen tiefer auseinanderzusetzen von denen ich glaube sie zu wissen, Hinterfragen von vielen Gegebenheiten, vor allem die Abschlussrunde in der letzten Sitzung hat mir unglaublich Vorfreude auf die Schule und das Unterrichten gemacht !! Vielen vielen Dank !“</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„gute Atmosphäre in der Seminargruppe, gute Größe der Gruppe; grundsätzlich hätte ich mir mehr philosophische Primärliteratur gewünscht, die sich expliziter mit der Frage der Bedeutung von Philosophie als Kulturtechnik befasst. Auch für die einzelnen philosophischen Gespräche hätte ich es produktiver gefunden, wenn zuvor auch inhaltlich, gerne auch mit philosophischen Texten, zu den Fragen gearbeitet worden wäre, um dann im Gespräch die Frage konstruktiver und tiefgehender besprechen zu können“</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„Man hat gelernt, dass JEDER philosophieren kann und dass man es auch schon sehr früh machen kann. Für die Schule bietet es sicher auch spannende Möglichkeiten. Im privaten Umfeld weiß man nun auf jeden Fall besser, wie man mit philosophischen Fragen umgehen kann. Danke für die tollen Sitzungen!“</a:t>
              </a:r>
              <a:endParaRPr lang="de-DE" sz="2400" i="1" dirty="0">
                <a:solidFill>
                  <a:schemeClr val="bg1">
                    <a:lumMod val="50000"/>
                  </a:schemeClr>
                </a:solidFill>
                <a:latin typeface="Arial"/>
                <a:cs typeface="Arial"/>
              </a:endParaRPr>
            </a:p>
            <a:p>
              <a:endParaRPr lang="de-DE" sz="24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„Ich glaube jetzt ein besseres Gefühl dafür bekommen zu haben, wie man Gespräche in Gruppen leitet und zurück in die gewollte Richtung lenkt, ohne Teilnehmende zu übergehen.“</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„Besonders gut gefallen haben mir die Einstiege in die verschiedenen Themenfelder.</a:t>
              </a:r>
              <a:r>
                <a:rPr lang="de-DE" sz="1100" i="1" dirty="0">
                  <a:solidFill>
                    <a:schemeClr val="bg1">
                      <a:lumMod val="50000"/>
                    </a:schemeClr>
                  </a:solidFill>
                  <a:latin typeface="Arial"/>
                  <a:cs typeface="Arial"/>
                </a:rPr>
                <a:t>“</a:t>
              </a:r>
            </a:p>
            <a:p>
              <a:endParaRPr lang="de-DE" sz="11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„Die "Gastvorträge" waren sehr interessant, gerne wieder!“</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„Ich möchte das Philosophieren in meinen Unterricht einbauen.“</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„Ich möchte mich aber an dieser Stelle noch für das tolle abwechslungsreiche und praxisorientierte Seminar bedanken. Durch die vielfältigen Einblicke und Gespräche konnte ich viel mitnehmen, was ich gerne in Zukunft versuchen möchte anzuwenden.“</a:t>
              </a:r>
            </a:p>
            <a:p>
              <a:endParaRPr lang="de-DE" sz="1600" i="1" dirty="0">
                <a:solidFill>
                  <a:schemeClr val="bg1">
                    <a:lumMod val="50000"/>
                  </a:schemeClr>
                </a:solidFill>
                <a:latin typeface="Arial"/>
                <a:cs typeface="Arial"/>
              </a:endParaRPr>
            </a:p>
            <a:p>
              <a:r>
                <a:rPr lang="de-DE" sz="1600" i="1" dirty="0">
                  <a:solidFill>
                    <a:schemeClr val="bg1">
                      <a:lumMod val="50000"/>
                    </a:schemeClr>
                  </a:solidFill>
                  <a:latin typeface="Arial"/>
                  <a:cs typeface="Arial"/>
                </a:rPr>
                <a:t>„Vielen Dank für das tolle Seminar, ich werde bestimmt mit meinen zukünftigen Schüler*innen oder Mitbewohner*innen das ein oder andere Mal ein philosophisches Gespräch durchführen :)“</a:t>
              </a:r>
            </a:p>
          </p:txBody>
        </p:sp>
      </p:grpSp>
      <p:sp>
        <p:nvSpPr>
          <p:cNvPr id="48" name="Textfeld 47">
            <a:extLst>
              <a:ext uri="{FF2B5EF4-FFF2-40B4-BE49-F238E27FC236}">
                <a16:creationId xmlns:a16="http://schemas.microsoft.com/office/drawing/2014/main" id="{85A8997D-F058-E065-CC6D-A4DD568C7D6B}"/>
              </a:ext>
            </a:extLst>
          </p:cNvPr>
          <p:cNvSpPr txBox="1"/>
          <p:nvPr/>
        </p:nvSpPr>
        <p:spPr>
          <a:xfrm>
            <a:off x="506418" y="28033750"/>
            <a:ext cx="10162249" cy="1569660"/>
          </a:xfrm>
          <a:prstGeom prst="rect">
            <a:avLst/>
          </a:prstGeom>
          <a:noFill/>
        </p:spPr>
        <p:txBody>
          <a:bodyPr wrap="square">
            <a:spAutoFit/>
          </a:bodyPr>
          <a:lstStyle/>
          <a:p>
            <a:pPr>
              <a:buNone/>
            </a:pPr>
            <a:r>
              <a:rPr lang="de-DE" sz="1200" dirty="0">
                <a:effectLst/>
                <a:latin typeface="Helvetica" pitchFamily="2" charset="0"/>
              </a:rPr>
              <a:t>Cramer, C., Brown, C., &amp; Aldridge, D. (2023). Meta-</a:t>
            </a:r>
            <a:r>
              <a:rPr lang="de-DE" sz="1200" dirty="0" err="1">
                <a:effectLst/>
                <a:latin typeface="Helvetica" pitchFamily="2" charset="0"/>
              </a:rPr>
              <a:t>Reflexivity</a:t>
            </a:r>
            <a:r>
              <a:rPr lang="de-DE" sz="1200" dirty="0">
                <a:effectLst/>
                <a:latin typeface="Helvetica" pitchFamily="2" charset="0"/>
              </a:rPr>
              <a:t> and Teacher </a:t>
            </a:r>
            <a:r>
              <a:rPr lang="de-DE" sz="1200" dirty="0" err="1">
                <a:effectLst/>
                <a:latin typeface="Helvetica" pitchFamily="2" charset="0"/>
              </a:rPr>
              <a:t>Professionalism</a:t>
            </a:r>
            <a:r>
              <a:rPr lang="de-DE" sz="1200" dirty="0">
                <a:effectLst/>
                <a:latin typeface="Helvetica" pitchFamily="2" charset="0"/>
              </a:rPr>
              <a:t>: </a:t>
            </a:r>
            <a:r>
              <a:rPr lang="de-DE" sz="1200" dirty="0" err="1">
                <a:effectLst/>
                <a:latin typeface="Helvetica" pitchFamily="2" charset="0"/>
              </a:rPr>
              <a:t>Facilitating</a:t>
            </a:r>
            <a:r>
              <a:rPr lang="de-DE" sz="1200" dirty="0">
                <a:effectLst/>
                <a:latin typeface="Helvetica" pitchFamily="2" charset="0"/>
              </a:rPr>
              <a:t> </a:t>
            </a:r>
            <a:r>
              <a:rPr lang="de-DE" sz="1200" dirty="0" err="1">
                <a:effectLst/>
                <a:latin typeface="Helvetica" pitchFamily="2" charset="0"/>
              </a:rPr>
              <a:t>Multiparadigmatic</a:t>
            </a:r>
            <a:r>
              <a:rPr lang="de-DE" sz="1200" dirty="0">
                <a:effectLst/>
                <a:latin typeface="Helvetica" pitchFamily="2" charset="0"/>
              </a:rPr>
              <a:t> Teacher Education </a:t>
            </a:r>
            <a:r>
              <a:rPr lang="de-DE" sz="1200" dirty="0" err="1">
                <a:effectLst/>
                <a:latin typeface="Helvetica" pitchFamily="2" charset="0"/>
              </a:rPr>
              <a:t>to</a:t>
            </a:r>
            <a:r>
              <a:rPr lang="de-DE" sz="1200" dirty="0">
                <a:latin typeface="Helvetica" pitchFamily="2" charset="0"/>
              </a:rPr>
              <a:t> </a:t>
            </a:r>
            <a:r>
              <a:rPr lang="de-DE" sz="1200" dirty="0" err="1">
                <a:effectLst/>
                <a:latin typeface="Helvetica" pitchFamily="2" charset="0"/>
              </a:rPr>
              <a:t>Achieve</a:t>
            </a:r>
            <a:r>
              <a:rPr lang="de-DE" sz="1200" dirty="0">
                <a:effectLst/>
                <a:latin typeface="Helvetica" pitchFamily="2" charset="0"/>
              </a:rPr>
              <a:t> a Future-Proof Profession. Journal </a:t>
            </a:r>
            <a:r>
              <a:rPr lang="de-DE" sz="1200" dirty="0" err="1">
                <a:effectLst/>
                <a:latin typeface="Helvetica" pitchFamily="2" charset="0"/>
              </a:rPr>
              <a:t>of</a:t>
            </a:r>
            <a:r>
              <a:rPr lang="de-DE" sz="1200" dirty="0">
                <a:effectLst/>
                <a:latin typeface="Helvetica" pitchFamily="2" charset="0"/>
              </a:rPr>
              <a:t> Teacher Education, 74(5), 467–480. </a:t>
            </a:r>
            <a:r>
              <a:rPr lang="de-DE" sz="1200" dirty="0">
                <a:solidFill>
                  <a:srgbClr val="0563C2"/>
                </a:solidFill>
                <a:effectLst/>
                <a:latin typeface="Helvetica" pitchFamily="2" charset="0"/>
              </a:rPr>
              <a:t>https://</a:t>
            </a:r>
            <a:r>
              <a:rPr lang="de-DE" sz="1200" dirty="0" err="1">
                <a:solidFill>
                  <a:srgbClr val="0563C2"/>
                </a:solidFill>
                <a:effectLst/>
                <a:latin typeface="Helvetica" pitchFamily="2" charset="0"/>
              </a:rPr>
              <a:t>doi.org</a:t>
            </a:r>
            <a:r>
              <a:rPr lang="de-DE" sz="1200" dirty="0">
                <a:solidFill>
                  <a:srgbClr val="0563C2"/>
                </a:solidFill>
                <a:effectLst/>
                <a:latin typeface="Helvetica" pitchFamily="2" charset="0"/>
              </a:rPr>
              <a:t>/10.1177/00224871231162295</a:t>
            </a:r>
            <a:endParaRPr lang="de-DE" sz="1200" dirty="0">
              <a:effectLst/>
              <a:latin typeface="Helvetica" pitchFamily="2" charset="0"/>
            </a:endParaRPr>
          </a:p>
          <a:p>
            <a:pPr>
              <a:buNone/>
            </a:pPr>
            <a:r>
              <a:rPr lang="de-DE" sz="1200" dirty="0">
                <a:effectLst/>
                <a:latin typeface="Helvetica" pitchFamily="2" charset="0"/>
              </a:rPr>
              <a:t>Jackson, T. E. (2017). </a:t>
            </a:r>
            <a:r>
              <a:rPr lang="de-DE" sz="1200" dirty="0" err="1">
                <a:effectLst/>
                <a:latin typeface="Helvetica" pitchFamily="2" charset="0"/>
              </a:rPr>
              <a:t>Gently</a:t>
            </a:r>
            <a:r>
              <a:rPr lang="de-DE" sz="1200" dirty="0">
                <a:effectLst/>
                <a:latin typeface="Helvetica" pitchFamily="2" charset="0"/>
              </a:rPr>
              <a:t> </a:t>
            </a:r>
            <a:r>
              <a:rPr lang="de-DE" sz="1200" dirty="0" err="1">
                <a:effectLst/>
                <a:latin typeface="Helvetica" pitchFamily="2" charset="0"/>
              </a:rPr>
              <a:t>Socratic</a:t>
            </a:r>
            <a:r>
              <a:rPr lang="de-DE" sz="1200" dirty="0">
                <a:effectLst/>
                <a:latin typeface="Helvetica" pitchFamily="2" charset="0"/>
              </a:rPr>
              <a:t> </a:t>
            </a:r>
            <a:r>
              <a:rPr lang="de-DE" sz="1200" dirty="0" err="1">
                <a:effectLst/>
                <a:latin typeface="Helvetica" pitchFamily="2" charset="0"/>
              </a:rPr>
              <a:t>Inquiry</a:t>
            </a:r>
            <a:r>
              <a:rPr lang="de-DE" sz="1200" dirty="0">
                <a:effectLst/>
                <a:latin typeface="Helvetica" pitchFamily="2" charset="0"/>
              </a:rPr>
              <a:t>. PDF. </a:t>
            </a:r>
            <a:r>
              <a:rPr lang="de-DE" sz="1200" dirty="0">
                <a:solidFill>
                  <a:srgbClr val="0563C2"/>
                </a:solidFill>
                <a:effectLst/>
                <a:latin typeface="Helvetica" pitchFamily="2" charset="0"/>
              </a:rPr>
              <a:t>http://p4chawaii</a:t>
            </a:r>
            <a:r>
              <a:rPr lang="de-DE" sz="1200" dirty="0">
                <a:effectLst/>
                <a:latin typeface="Helvetica" pitchFamily="2" charset="0"/>
              </a:rPr>
              <a:t>. </a:t>
            </a:r>
            <a:r>
              <a:rPr lang="de-DE" sz="1200" dirty="0" err="1">
                <a:effectLst/>
                <a:latin typeface="Helvetica" pitchFamily="2" charset="0"/>
              </a:rPr>
              <a:t>org</a:t>
            </a:r>
            <a:r>
              <a:rPr lang="de-DE" sz="1200" dirty="0">
                <a:effectLst/>
                <a:latin typeface="Helvetica" pitchFamily="2" charset="0"/>
              </a:rPr>
              <a:t>/</a:t>
            </a:r>
            <a:r>
              <a:rPr lang="de-DE" sz="1200" dirty="0" err="1">
                <a:effectLst/>
                <a:latin typeface="Helvetica" pitchFamily="2" charset="0"/>
              </a:rPr>
              <a:t>wp</a:t>
            </a:r>
            <a:r>
              <a:rPr lang="de-DE" sz="1200" dirty="0">
                <a:effectLst/>
                <a:latin typeface="Helvetica" pitchFamily="2" charset="0"/>
              </a:rPr>
              <a:t>-content/</a:t>
            </a:r>
            <a:r>
              <a:rPr lang="de-DE" sz="1200" dirty="0" err="1">
                <a:effectLst/>
                <a:latin typeface="Helvetica" pitchFamily="2" charset="0"/>
              </a:rPr>
              <a:t>uploads</a:t>
            </a:r>
            <a:r>
              <a:rPr lang="de-DE" sz="1200" dirty="0">
                <a:effectLst/>
                <a:latin typeface="Helvetica" pitchFamily="2" charset="0"/>
              </a:rPr>
              <a:t>/Gently-Socratic-Inquiry15_v3. 120517pdf. </a:t>
            </a:r>
            <a:r>
              <a:rPr lang="de-DE" sz="1200" dirty="0" err="1">
                <a:effectLst/>
                <a:latin typeface="Helvetica" pitchFamily="2" charset="0"/>
              </a:rPr>
              <a:t>Pdf</a:t>
            </a:r>
            <a:r>
              <a:rPr lang="de-DE" sz="1200" dirty="0">
                <a:latin typeface="Helvetica" pitchFamily="2" charset="0"/>
              </a:rPr>
              <a:t> </a:t>
            </a:r>
            <a:r>
              <a:rPr lang="de-DE" sz="1200" dirty="0">
                <a:effectLst/>
                <a:latin typeface="Helvetica" pitchFamily="2" charset="0"/>
              </a:rPr>
              <a:t>[</a:t>
            </a:r>
            <a:r>
              <a:rPr lang="de-DE" sz="1200" dirty="0" err="1">
                <a:effectLst/>
                <a:latin typeface="Helvetica" pitchFamily="2" charset="0"/>
              </a:rPr>
              <a:t>accessed</a:t>
            </a:r>
            <a:r>
              <a:rPr lang="de-DE" sz="1200" dirty="0">
                <a:effectLst/>
                <a:latin typeface="Helvetica" pitchFamily="2" charset="0"/>
              </a:rPr>
              <a:t> in </a:t>
            </a:r>
            <a:r>
              <a:rPr lang="de-DE" sz="1200" dirty="0" err="1">
                <a:effectLst/>
                <a:latin typeface="Helvetica" pitchFamily="2" charset="0"/>
              </a:rPr>
              <a:t>February</a:t>
            </a:r>
            <a:r>
              <a:rPr lang="de-DE" sz="1200" dirty="0">
                <a:effectLst/>
                <a:latin typeface="Helvetica" pitchFamily="2" charset="0"/>
              </a:rPr>
              <a:t> 2018].</a:t>
            </a:r>
          </a:p>
          <a:p>
            <a:pPr>
              <a:buNone/>
            </a:pPr>
            <a:r>
              <a:rPr lang="de-DE" sz="1200" dirty="0" err="1">
                <a:effectLst/>
                <a:latin typeface="Helvetica" pitchFamily="2" charset="0"/>
              </a:rPr>
              <a:t>Kron</a:t>
            </a:r>
            <a:r>
              <a:rPr lang="de-DE" sz="1200" dirty="0">
                <a:effectLst/>
                <a:latin typeface="Helvetica" pitchFamily="2" charset="0"/>
              </a:rPr>
              <a:t>, F. W. (2013). Bildung. In F. W. </a:t>
            </a:r>
            <a:r>
              <a:rPr lang="de-DE" sz="1200" dirty="0" err="1">
                <a:effectLst/>
                <a:latin typeface="Helvetica" pitchFamily="2" charset="0"/>
              </a:rPr>
              <a:t>Kron</a:t>
            </a:r>
            <a:r>
              <a:rPr lang="de-DE" sz="1200" dirty="0">
                <a:effectLst/>
                <a:latin typeface="Helvetica" pitchFamily="2" charset="0"/>
              </a:rPr>
              <a:t>, E. </a:t>
            </a:r>
            <a:r>
              <a:rPr lang="de-DE" sz="1200" dirty="0" err="1">
                <a:effectLst/>
                <a:latin typeface="Helvetica" pitchFamily="2" charset="0"/>
              </a:rPr>
              <a:t>Jürgens</a:t>
            </a:r>
            <a:r>
              <a:rPr lang="de-DE" sz="1200" dirty="0">
                <a:effectLst/>
                <a:latin typeface="Helvetica" pitchFamily="2" charset="0"/>
              </a:rPr>
              <a:t>, &amp; J. </a:t>
            </a:r>
            <a:r>
              <a:rPr lang="de-DE" sz="1200" dirty="0" err="1">
                <a:effectLst/>
                <a:latin typeface="Helvetica" pitchFamily="2" charset="0"/>
              </a:rPr>
              <a:t>Standop</a:t>
            </a:r>
            <a:r>
              <a:rPr lang="de-DE" sz="1200" dirty="0">
                <a:effectLst/>
                <a:latin typeface="Helvetica" pitchFamily="2" charset="0"/>
              </a:rPr>
              <a:t> (Eds.), Grundwissen Pädagogik. Ernst Reinhardt Verlag.</a:t>
            </a:r>
          </a:p>
          <a:p>
            <a:pPr>
              <a:buNone/>
            </a:pPr>
            <a:r>
              <a:rPr lang="de-DE" sz="1200" dirty="0">
                <a:effectLst/>
                <a:latin typeface="Helvetica" pitchFamily="2" charset="0"/>
              </a:rPr>
              <a:t>Lenzen, D. (1997). Lösen die Begriffe Selbstorganisation, Autopoiesis und Emergenz den </a:t>
            </a:r>
            <a:r>
              <a:rPr lang="de-DE" sz="1200" dirty="0" err="1">
                <a:effectLst/>
                <a:latin typeface="Helvetica" pitchFamily="2" charset="0"/>
              </a:rPr>
              <a:t>Bildungbegriff</a:t>
            </a:r>
            <a:r>
              <a:rPr lang="de-DE" sz="1200" dirty="0">
                <a:effectLst/>
                <a:latin typeface="Helvetica" pitchFamily="2" charset="0"/>
              </a:rPr>
              <a:t> ab? Niklas Luhmann zum 70. Geburtstag. Zeitschrift </a:t>
            </a:r>
            <a:r>
              <a:rPr lang="de-DE" sz="1200" dirty="0" err="1">
                <a:effectLst/>
                <a:latin typeface="Helvetica" pitchFamily="2" charset="0"/>
              </a:rPr>
              <a:t>für</a:t>
            </a:r>
            <a:r>
              <a:rPr lang="de-DE" sz="1200" dirty="0">
                <a:effectLst/>
                <a:latin typeface="Helvetica" pitchFamily="2" charset="0"/>
              </a:rPr>
              <a:t> Pädagogik, 43(6), 949–968.</a:t>
            </a:r>
          </a:p>
          <a:p>
            <a:r>
              <a:rPr lang="de-DE" sz="1200" dirty="0">
                <a:effectLst/>
                <a:latin typeface="Helvetica" pitchFamily="2" charset="0"/>
              </a:rPr>
              <a:t>Martens, E. (2003). Methodik des Ethik- und Philosophieunterrichts. Philosophieren als elementare Kulturtechnik. 1. Aufl. Siebert.</a:t>
            </a:r>
          </a:p>
        </p:txBody>
      </p:sp>
      <p:pic>
        <p:nvPicPr>
          <p:cNvPr id="54" name="Grafik 53">
            <a:extLst>
              <a:ext uri="{FF2B5EF4-FFF2-40B4-BE49-F238E27FC236}">
                <a16:creationId xmlns:a16="http://schemas.microsoft.com/office/drawing/2014/main" id="{47CAEF20-2610-6E48-8F2A-7C41B64DC0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2339" y="16093961"/>
            <a:ext cx="7404100" cy="2933700"/>
          </a:xfrm>
          <a:prstGeom prst="rect">
            <a:avLst/>
          </a:prstGeom>
        </p:spPr>
      </p:pic>
      <p:sp>
        <p:nvSpPr>
          <p:cNvPr id="55" name="Textfeld 54">
            <a:extLst>
              <a:ext uri="{FF2B5EF4-FFF2-40B4-BE49-F238E27FC236}">
                <a16:creationId xmlns:a16="http://schemas.microsoft.com/office/drawing/2014/main" id="{F0CA986A-4705-A572-50EE-D6E4EE743CB4}"/>
              </a:ext>
            </a:extLst>
          </p:cNvPr>
          <p:cNvSpPr txBox="1"/>
          <p:nvPr/>
        </p:nvSpPr>
        <p:spPr>
          <a:xfrm>
            <a:off x="1948070" y="19182522"/>
            <a:ext cx="7219742" cy="369332"/>
          </a:xfrm>
          <a:prstGeom prst="rect">
            <a:avLst/>
          </a:prstGeom>
          <a:noFill/>
        </p:spPr>
        <p:txBody>
          <a:bodyPr wrap="square" rtlCol="0">
            <a:spAutoFit/>
          </a:bodyPr>
          <a:lstStyle/>
          <a:p>
            <a:r>
              <a:rPr lang="de-DE" sz="1800" dirty="0"/>
              <a:t>Abb.: Tugend der Weisheit in einem Werte- und Entwicklungsquadrat</a:t>
            </a:r>
          </a:p>
        </p:txBody>
      </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6A5D2D-35CD-4CDA-9520-2B9ED6DAA0ED}">
  <ds:schemaRefs>
    <ds:schemaRef ds:uri="http://schemas.microsoft.com/office/infopath/2007/PartnerControls"/>
    <ds:schemaRef ds:uri="http://schemas.microsoft.com/office/2006/documentManagement/types"/>
    <ds:schemaRef ds:uri="3ee7f305-f753-4bf8-86de-c2d099ddd268"/>
    <ds:schemaRef ds:uri="http://purl.org/dc/elements/1.1/"/>
    <ds:schemaRef ds:uri="http://purl.org/dc/dcmitype/"/>
    <ds:schemaRef ds:uri="http://purl.org/dc/terms/"/>
    <ds:schemaRef ds:uri="http://schemas.microsoft.com/office/2006/metadata/properties"/>
    <ds:schemaRef ds:uri="http://schemas.openxmlformats.org/package/2006/metadata/core-properties"/>
    <ds:schemaRef ds:uri="7c492254-2547-41a6-8658-dc936ab556c4"/>
    <ds:schemaRef ds:uri="http://www.w3.org/XML/1998/namespace"/>
  </ds:schemaRefs>
</ds:datastoreItem>
</file>

<file path=customXml/itemProps2.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3.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1309</Words>
  <Application>Microsoft Macintosh PowerPoint</Application>
  <PresentationFormat>Benutzerdefiniert</PresentationFormat>
  <Paragraphs>81</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Al Bayan Plain</vt:lpstr>
      <vt:lpstr>Arial</vt:lpstr>
      <vt:lpstr>Calibri</vt:lpstr>
      <vt:lpstr>Helvetica</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82</cp:revision>
  <dcterms:created xsi:type="dcterms:W3CDTF">2012-08-24T00:53:15Z</dcterms:created>
  <dcterms:modified xsi:type="dcterms:W3CDTF">2025-05-01T08:55:06Z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