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6"/>
  </p:notesMasterIdLst>
  <p:sldIdLst>
    <p:sldId id="258" r:id="rId5"/>
  </p:sldIdLst>
  <p:sldSz cx="21383625" cy="30275213"/>
  <p:notesSz cx="6858000" cy="9144000"/>
  <p:defaultTextStyle>
    <a:defPPr>
      <a:defRPr lang="en-US"/>
    </a:defPPr>
    <a:lvl1pPr marL="0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1pPr>
    <a:lvl2pPr marL="1475842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2pPr>
    <a:lvl3pPr marL="2951683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3pPr>
    <a:lvl4pPr marL="4427525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4pPr>
    <a:lvl5pPr marL="5903366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5pPr>
    <a:lvl6pPr marL="7379208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6pPr>
    <a:lvl7pPr marL="8855050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7pPr>
    <a:lvl8pPr marL="10330891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8pPr>
    <a:lvl9pPr marL="11806733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3377" userDrawn="1">
          <p15:clr>
            <a:srgbClr val="A4A3A4"/>
          </p15:clr>
        </p15:guide>
        <p15:guide id="2" orient="horz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1E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D2D85A-14CF-4F55-9202-80F00200CDD3}" v="1" dt="2023-12-19T11:18:02.743"/>
    <p1510:client id="{CC8852B2-F180-4F18-8E42-C860501947AF}" v="75" dt="2023-12-19T11:22:04.1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31" autoAdjust="0"/>
    <p:restoredTop sz="94694"/>
  </p:normalViewPr>
  <p:slideViewPr>
    <p:cSldViewPr>
      <p:cViewPr>
        <p:scale>
          <a:sx n="50" d="100"/>
          <a:sy n="50" d="100"/>
        </p:scale>
        <p:origin x="523" y="-2347"/>
      </p:cViewPr>
      <p:guideLst>
        <p:guide pos="13377"/>
        <p:guide orient="horz"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E861C-486B-4E18-A0E9-A790238A915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11066-0135-4CAA-8AD4-89A97190AC00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1pPr>
    <a:lvl2pPr marL="1475842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2pPr>
    <a:lvl3pPr marL="2951683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3pPr>
    <a:lvl4pPr marL="4427525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4pPr>
    <a:lvl5pPr marL="5903366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5pPr>
    <a:lvl6pPr marL="7379208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6pPr>
    <a:lvl7pPr marL="8855050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7pPr>
    <a:lvl8pPr marL="10330891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8pPr>
    <a:lvl9pPr marL="11806733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17738" y="685800"/>
            <a:ext cx="24225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811066-0135-4CAA-8AD4-89A97190AC0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674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9404941"/>
            <a:ext cx="18176081" cy="648954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7544" y="17155955"/>
            <a:ext cx="14968537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99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65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3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98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64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31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3128" y="1212414"/>
            <a:ext cx="4811316" cy="2583204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182" y="1212414"/>
            <a:ext cx="14077553" cy="2583204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59" y="19454629"/>
            <a:ext cx="18176081" cy="6012994"/>
          </a:xfrm>
        </p:spPr>
        <p:txBody>
          <a:bodyPr anchor="t"/>
          <a:lstStyle>
            <a:lvl1pPr algn="l">
              <a:defRPr sz="495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59" y="12831930"/>
            <a:ext cx="18176081" cy="6622701"/>
          </a:xfrm>
        </p:spPr>
        <p:txBody>
          <a:bodyPr anchor="b"/>
          <a:lstStyle>
            <a:lvl1pPr marL="0" indent="0">
              <a:buNone/>
              <a:defRPr sz="2478">
                <a:solidFill>
                  <a:schemeClr val="tx1">
                    <a:tint val="75000"/>
                  </a:schemeClr>
                </a:solidFill>
              </a:defRPr>
            </a:lvl1pPr>
            <a:lvl2pPr marL="566376" indent="0">
              <a:buNone/>
              <a:defRPr sz="2230">
                <a:solidFill>
                  <a:schemeClr val="tx1">
                    <a:tint val="75000"/>
                  </a:schemeClr>
                </a:solidFill>
              </a:defRPr>
            </a:lvl2pPr>
            <a:lvl3pPr marL="1132753" indent="0">
              <a:buNone/>
              <a:defRPr sz="1982">
                <a:solidFill>
                  <a:schemeClr val="tx1">
                    <a:tint val="75000"/>
                  </a:schemeClr>
                </a:solidFill>
              </a:defRPr>
            </a:lvl3pPr>
            <a:lvl4pPr marL="1699130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4pPr>
            <a:lvl5pPr marL="2265506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5pPr>
            <a:lvl6pPr marL="2831882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6pPr>
            <a:lvl7pPr marL="3398259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7pPr>
            <a:lvl8pPr marL="3964636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8pPr>
            <a:lvl9pPr marL="4531012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182" y="7064220"/>
            <a:ext cx="9444434" cy="19980241"/>
          </a:xfrm>
        </p:spPr>
        <p:txBody>
          <a:bodyPr/>
          <a:lstStyle>
            <a:lvl1pPr>
              <a:defRPr sz="3469"/>
            </a:lvl1pPr>
            <a:lvl2pPr>
              <a:defRPr sz="2973"/>
            </a:lvl2pPr>
            <a:lvl3pPr>
              <a:defRPr sz="2478"/>
            </a:lvl3pPr>
            <a:lvl4pPr>
              <a:defRPr sz="2230"/>
            </a:lvl4pPr>
            <a:lvl5pPr>
              <a:defRPr sz="2230"/>
            </a:lvl5pPr>
            <a:lvl6pPr>
              <a:defRPr sz="2230"/>
            </a:lvl6pPr>
            <a:lvl7pPr>
              <a:defRPr sz="2230"/>
            </a:lvl7pPr>
            <a:lvl8pPr>
              <a:defRPr sz="2230"/>
            </a:lvl8pPr>
            <a:lvl9pPr>
              <a:defRPr sz="22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0009" y="7064220"/>
            <a:ext cx="9444434" cy="19980241"/>
          </a:xfrm>
        </p:spPr>
        <p:txBody>
          <a:bodyPr/>
          <a:lstStyle>
            <a:lvl1pPr>
              <a:defRPr sz="3469"/>
            </a:lvl1pPr>
            <a:lvl2pPr>
              <a:defRPr sz="2973"/>
            </a:lvl2pPr>
            <a:lvl3pPr>
              <a:defRPr sz="2478"/>
            </a:lvl3pPr>
            <a:lvl4pPr>
              <a:defRPr sz="2230"/>
            </a:lvl4pPr>
            <a:lvl5pPr>
              <a:defRPr sz="2230"/>
            </a:lvl5pPr>
            <a:lvl6pPr>
              <a:defRPr sz="2230"/>
            </a:lvl6pPr>
            <a:lvl7pPr>
              <a:defRPr sz="2230"/>
            </a:lvl7pPr>
            <a:lvl8pPr>
              <a:defRPr sz="2230"/>
            </a:lvl8pPr>
            <a:lvl9pPr>
              <a:defRPr sz="22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6776885"/>
            <a:ext cx="9448148" cy="2824283"/>
          </a:xfrm>
        </p:spPr>
        <p:txBody>
          <a:bodyPr anchor="b"/>
          <a:lstStyle>
            <a:lvl1pPr marL="0" indent="0">
              <a:buNone/>
              <a:defRPr sz="2973" b="1"/>
            </a:lvl1pPr>
            <a:lvl2pPr marL="566376" indent="0">
              <a:buNone/>
              <a:defRPr sz="2478" b="1"/>
            </a:lvl2pPr>
            <a:lvl3pPr marL="1132753" indent="0">
              <a:buNone/>
              <a:defRPr sz="2230" b="1"/>
            </a:lvl3pPr>
            <a:lvl4pPr marL="1699130" indent="0">
              <a:buNone/>
              <a:defRPr sz="1982" b="1"/>
            </a:lvl4pPr>
            <a:lvl5pPr marL="2265506" indent="0">
              <a:buNone/>
              <a:defRPr sz="1982" b="1"/>
            </a:lvl5pPr>
            <a:lvl6pPr marL="2831882" indent="0">
              <a:buNone/>
              <a:defRPr sz="1982" b="1"/>
            </a:lvl6pPr>
            <a:lvl7pPr marL="3398259" indent="0">
              <a:buNone/>
              <a:defRPr sz="1982" b="1"/>
            </a:lvl7pPr>
            <a:lvl8pPr marL="3964636" indent="0">
              <a:buNone/>
              <a:defRPr sz="1982" b="1"/>
            </a:lvl8pPr>
            <a:lvl9pPr marL="4531012" indent="0">
              <a:buNone/>
              <a:defRPr sz="198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181" y="9601169"/>
            <a:ext cx="9448148" cy="17443290"/>
          </a:xfrm>
        </p:spPr>
        <p:txBody>
          <a:bodyPr/>
          <a:lstStyle>
            <a:lvl1pPr>
              <a:defRPr sz="2973"/>
            </a:lvl1pPr>
            <a:lvl2pPr>
              <a:defRPr sz="2478"/>
            </a:lvl2pPr>
            <a:lvl3pPr>
              <a:defRPr sz="2230"/>
            </a:lvl3pPr>
            <a:lvl4pPr>
              <a:defRPr sz="1982"/>
            </a:lvl4pPr>
            <a:lvl5pPr>
              <a:defRPr sz="1982"/>
            </a:lvl5pPr>
            <a:lvl6pPr>
              <a:defRPr sz="1982"/>
            </a:lvl6pPr>
            <a:lvl7pPr>
              <a:defRPr sz="1982"/>
            </a:lvl7pPr>
            <a:lvl8pPr>
              <a:defRPr sz="1982"/>
            </a:lvl8pPr>
            <a:lvl9pPr>
              <a:defRPr sz="198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586" y="6776885"/>
            <a:ext cx="9451860" cy="2824283"/>
          </a:xfrm>
        </p:spPr>
        <p:txBody>
          <a:bodyPr anchor="b"/>
          <a:lstStyle>
            <a:lvl1pPr marL="0" indent="0">
              <a:buNone/>
              <a:defRPr sz="2973" b="1"/>
            </a:lvl1pPr>
            <a:lvl2pPr marL="566376" indent="0">
              <a:buNone/>
              <a:defRPr sz="2478" b="1"/>
            </a:lvl2pPr>
            <a:lvl3pPr marL="1132753" indent="0">
              <a:buNone/>
              <a:defRPr sz="2230" b="1"/>
            </a:lvl3pPr>
            <a:lvl4pPr marL="1699130" indent="0">
              <a:buNone/>
              <a:defRPr sz="1982" b="1"/>
            </a:lvl4pPr>
            <a:lvl5pPr marL="2265506" indent="0">
              <a:buNone/>
              <a:defRPr sz="1982" b="1"/>
            </a:lvl5pPr>
            <a:lvl6pPr marL="2831882" indent="0">
              <a:buNone/>
              <a:defRPr sz="1982" b="1"/>
            </a:lvl6pPr>
            <a:lvl7pPr marL="3398259" indent="0">
              <a:buNone/>
              <a:defRPr sz="1982" b="1"/>
            </a:lvl7pPr>
            <a:lvl8pPr marL="3964636" indent="0">
              <a:buNone/>
              <a:defRPr sz="1982" b="1"/>
            </a:lvl8pPr>
            <a:lvl9pPr marL="4531012" indent="0">
              <a:buNone/>
              <a:defRPr sz="198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586" y="9601169"/>
            <a:ext cx="9451860" cy="17443290"/>
          </a:xfrm>
        </p:spPr>
        <p:txBody>
          <a:bodyPr/>
          <a:lstStyle>
            <a:lvl1pPr>
              <a:defRPr sz="2973"/>
            </a:lvl1pPr>
            <a:lvl2pPr>
              <a:defRPr sz="2478"/>
            </a:lvl2pPr>
            <a:lvl3pPr>
              <a:defRPr sz="2230"/>
            </a:lvl3pPr>
            <a:lvl4pPr>
              <a:defRPr sz="1982"/>
            </a:lvl4pPr>
            <a:lvl5pPr>
              <a:defRPr sz="1982"/>
            </a:lvl5pPr>
            <a:lvl6pPr>
              <a:defRPr sz="1982"/>
            </a:lvl6pPr>
            <a:lvl7pPr>
              <a:defRPr sz="1982"/>
            </a:lvl7pPr>
            <a:lvl8pPr>
              <a:defRPr sz="1982"/>
            </a:lvl8pPr>
            <a:lvl9pPr>
              <a:defRPr sz="198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3" y="1205402"/>
            <a:ext cx="7035066" cy="5129966"/>
          </a:xfrm>
        </p:spPr>
        <p:txBody>
          <a:bodyPr anchor="b"/>
          <a:lstStyle>
            <a:lvl1pPr algn="l">
              <a:defRPr sz="24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404" y="1205405"/>
            <a:ext cx="11954040" cy="25839055"/>
          </a:xfrm>
        </p:spPr>
        <p:txBody>
          <a:bodyPr/>
          <a:lstStyle>
            <a:lvl1pPr>
              <a:defRPr sz="3964"/>
            </a:lvl1pPr>
            <a:lvl2pPr>
              <a:defRPr sz="3469"/>
            </a:lvl2pPr>
            <a:lvl3pPr>
              <a:defRPr sz="2973"/>
            </a:lvl3pPr>
            <a:lvl4pPr>
              <a:defRPr sz="2478"/>
            </a:lvl4pPr>
            <a:lvl5pPr>
              <a:defRPr sz="2478"/>
            </a:lvl5pPr>
            <a:lvl6pPr>
              <a:defRPr sz="2478"/>
            </a:lvl6pPr>
            <a:lvl7pPr>
              <a:defRPr sz="2478"/>
            </a:lvl7pPr>
            <a:lvl8pPr>
              <a:defRPr sz="2478"/>
            </a:lvl8pPr>
            <a:lvl9pPr>
              <a:defRPr sz="24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183" y="6335373"/>
            <a:ext cx="7035066" cy="20709089"/>
          </a:xfrm>
        </p:spPr>
        <p:txBody>
          <a:bodyPr/>
          <a:lstStyle>
            <a:lvl1pPr marL="0" indent="0">
              <a:buNone/>
              <a:defRPr sz="1734"/>
            </a:lvl1pPr>
            <a:lvl2pPr marL="566376" indent="0">
              <a:buNone/>
              <a:defRPr sz="1487"/>
            </a:lvl2pPr>
            <a:lvl3pPr marL="1132753" indent="0">
              <a:buNone/>
              <a:defRPr sz="1239"/>
            </a:lvl3pPr>
            <a:lvl4pPr marL="1699130" indent="0">
              <a:buNone/>
              <a:defRPr sz="1115"/>
            </a:lvl4pPr>
            <a:lvl5pPr marL="2265506" indent="0">
              <a:buNone/>
              <a:defRPr sz="1115"/>
            </a:lvl5pPr>
            <a:lvl6pPr marL="2831882" indent="0">
              <a:buNone/>
              <a:defRPr sz="1115"/>
            </a:lvl6pPr>
            <a:lvl7pPr marL="3398259" indent="0">
              <a:buNone/>
              <a:defRPr sz="1115"/>
            </a:lvl7pPr>
            <a:lvl8pPr marL="3964636" indent="0">
              <a:buNone/>
              <a:defRPr sz="1115"/>
            </a:lvl8pPr>
            <a:lvl9pPr marL="4531012" indent="0">
              <a:buNone/>
              <a:defRPr sz="11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40" y="21192650"/>
            <a:ext cx="12830175" cy="2501911"/>
          </a:xfrm>
        </p:spPr>
        <p:txBody>
          <a:bodyPr anchor="b"/>
          <a:lstStyle>
            <a:lvl1pPr algn="l">
              <a:defRPr sz="24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340" y="2705146"/>
            <a:ext cx="12830175" cy="18165128"/>
          </a:xfrm>
        </p:spPr>
        <p:txBody>
          <a:bodyPr/>
          <a:lstStyle>
            <a:lvl1pPr marL="0" indent="0">
              <a:buNone/>
              <a:defRPr sz="3964"/>
            </a:lvl1pPr>
            <a:lvl2pPr marL="566376" indent="0">
              <a:buNone/>
              <a:defRPr sz="3469"/>
            </a:lvl2pPr>
            <a:lvl3pPr marL="1132753" indent="0">
              <a:buNone/>
              <a:defRPr sz="2973"/>
            </a:lvl3pPr>
            <a:lvl4pPr marL="1699130" indent="0">
              <a:buNone/>
              <a:defRPr sz="2478"/>
            </a:lvl4pPr>
            <a:lvl5pPr marL="2265506" indent="0">
              <a:buNone/>
              <a:defRPr sz="2478"/>
            </a:lvl5pPr>
            <a:lvl6pPr marL="2831882" indent="0">
              <a:buNone/>
              <a:defRPr sz="2478"/>
            </a:lvl6pPr>
            <a:lvl7pPr marL="3398259" indent="0">
              <a:buNone/>
              <a:defRPr sz="2478"/>
            </a:lvl7pPr>
            <a:lvl8pPr marL="3964636" indent="0">
              <a:buNone/>
              <a:defRPr sz="2478"/>
            </a:lvl8pPr>
            <a:lvl9pPr marL="4531012" indent="0">
              <a:buNone/>
              <a:defRPr sz="247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340" y="23694562"/>
            <a:ext cx="12830175" cy="3553131"/>
          </a:xfrm>
        </p:spPr>
        <p:txBody>
          <a:bodyPr/>
          <a:lstStyle>
            <a:lvl1pPr marL="0" indent="0">
              <a:buNone/>
              <a:defRPr sz="1734"/>
            </a:lvl1pPr>
            <a:lvl2pPr marL="566376" indent="0">
              <a:buNone/>
              <a:defRPr sz="1487"/>
            </a:lvl2pPr>
            <a:lvl3pPr marL="1132753" indent="0">
              <a:buNone/>
              <a:defRPr sz="1239"/>
            </a:lvl3pPr>
            <a:lvl4pPr marL="1699130" indent="0">
              <a:buNone/>
              <a:defRPr sz="1115"/>
            </a:lvl4pPr>
            <a:lvl5pPr marL="2265506" indent="0">
              <a:buNone/>
              <a:defRPr sz="1115"/>
            </a:lvl5pPr>
            <a:lvl6pPr marL="2831882" indent="0">
              <a:buNone/>
              <a:defRPr sz="1115"/>
            </a:lvl6pPr>
            <a:lvl7pPr marL="3398259" indent="0">
              <a:buNone/>
              <a:defRPr sz="1115"/>
            </a:lvl7pPr>
            <a:lvl8pPr marL="3964636" indent="0">
              <a:buNone/>
              <a:defRPr sz="1115"/>
            </a:lvl8pPr>
            <a:lvl9pPr marL="4531012" indent="0">
              <a:buNone/>
              <a:defRPr sz="11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181" y="1212411"/>
            <a:ext cx="19245263" cy="50458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7064220"/>
            <a:ext cx="19245263" cy="199802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182" y="28060639"/>
            <a:ext cx="4989512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2BAB4-8B8D-41DD-85C7-81A0CA962007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6072" y="28060639"/>
            <a:ext cx="6771481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4931" y="28060639"/>
            <a:ext cx="4989512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32753" rtl="0" eaLnBrk="1" latinLnBrk="0" hangingPunct="1">
        <a:spcBef>
          <a:spcPct val="0"/>
        </a:spcBef>
        <a:buNone/>
        <a:defRPr sz="54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4782" indent="-424782" algn="l" defTabSz="1132753" rtl="0" eaLnBrk="1" latinLnBrk="0" hangingPunct="1">
        <a:spcBef>
          <a:spcPct val="20000"/>
        </a:spcBef>
        <a:buFont typeface="Arial" pitchFamily="34" charset="0"/>
        <a:buChar char="•"/>
        <a:defRPr sz="3964" kern="1200">
          <a:solidFill>
            <a:schemeClr val="tx1"/>
          </a:solidFill>
          <a:latin typeface="+mn-lt"/>
          <a:ea typeface="+mn-ea"/>
          <a:cs typeface="+mn-cs"/>
        </a:defRPr>
      </a:lvl1pPr>
      <a:lvl2pPr marL="920362" indent="-353986" algn="l" defTabSz="1132753" rtl="0" eaLnBrk="1" latinLnBrk="0" hangingPunct="1">
        <a:spcBef>
          <a:spcPct val="20000"/>
        </a:spcBef>
        <a:buFont typeface="Arial" pitchFamily="34" charset="0"/>
        <a:buChar char="–"/>
        <a:defRPr sz="3469" kern="1200">
          <a:solidFill>
            <a:schemeClr val="tx1"/>
          </a:solidFill>
          <a:latin typeface="+mn-lt"/>
          <a:ea typeface="+mn-ea"/>
          <a:cs typeface="+mn-cs"/>
        </a:defRPr>
      </a:lvl2pPr>
      <a:lvl3pPr marL="1415942" indent="-283188" algn="l" defTabSz="1132753" rtl="0" eaLnBrk="1" latinLnBrk="0" hangingPunct="1">
        <a:spcBef>
          <a:spcPct val="20000"/>
        </a:spcBef>
        <a:buFont typeface="Arial" pitchFamily="34" charset="0"/>
        <a:buChar char="•"/>
        <a:defRPr sz="2973" kern="1200">
          <a:solidFill>
            <a:schemeClr val="tx1"/>
          </a:solidFill>
          <a:latin typeface="+mn-lt"/>
          <a:ea typeface="+mn-ea"/>
          <a:cs typeface="+mn-cs"/>
        </a:defRPr>
      </a:lvl3pPr>
      <a:lvl4pPr marL="1982318" indent="-283188" algn="l" defTabSz="1132753" rtl="0" eaLnBrk="1" latinLnBrk="0" hangingPunct="1">
        <a:spcBef>
          <a:spcPct val="20000"/>
        </a:spcBef>
        <a:buFont typeface="Arial" pitchFamily="34" charset="0"/>
        <a:buChar char="–"/>
        <a:defRPr sz="2478" kern="1200">
          <a:solidFill>
            <a:schemeClr val="tx1"/>
          </a:solidFill>
          <a:latin typeface="+mn-lt"/>
          <a:ea typeface="+mn-ea"/>
          <a:cs typeface="+mn-cs"/>
        </a:defRPr>
      </a:lvl4pPr>
      <a:lvl5pPr marL="2548694" indent="-283188" algn="l" defTabSz="1132753" rtl="0" eaLnBrk="1" latinLnBrk="0" hangingPunct="1">
        <a:spcBef>
          <a:spcPct val="20000"/>
        </a:spcBef>
        <a:buFont typeface="Arial" pitchFamily="34" charset="0"/>
        <a:buChar char="»"/>
        <a:defRPr sz="2478" kern="1200">
          <a:solidFill>
            <a:schemeClr val="tx1"/>
          </a:solidFill>
          <a:latin typeface="+mn-lt"/>
          <a:ea typeface="+mn-ea"/>
          <a:cs typeface="+mn-cs"/>
        </a:defRPr>
      </a:lvl5pPr>
      <a:lvl6pPr marL="3115070" indent="-283188" algn="l" defTabSz="1132753" rtl="0" eaLnBrk="1" latinLnBrk="0" hangingPunct="1">
        <a:spcBef>
          <a:spcPct val="20000"/>
        </a:spcBef>
        <a:buFont typeface="Arial" pitchFamily="34" charset="0"/>
        <a:buChar char="•"/>
        <a:defRPr sz="2478" kern="1200">
          <a:solidFill>
            <a:schemeClr val="tx1"/>
          </a:solidFill>
          <a:latin typeface="+mn-lt"/>
          <a:ea typeface="+mn-ea"/>
          <a:cs typeface="+mn-cs"/>
        </a:defRPr>
      </a:lvl6pPr>
      <a:lvl7pPr marL="3681447" indent="-283188" algn="l" defTabSz="1132753" rtl="0" eaLnBrk="1" latinLnBrk="0" hangingPunct="1">
        <a:spcBef>
          <a:spcPct val="20000"/>
        </a:spcBef>
        <a:buFont typeface="Arial" pitchFamily="34" charset="0"/>
        <a:buChar char="•"/>
        <a:defRPr sz="2478" kern="1200">
          <a:solidFill>
            <a:schemeClr val="tx1"/>
          </a:solidFill>
          <a:latin typeface="+mn-lt"/>
          <a:ea typeface="+mn-ea"/>
          <a:cs typeface="+mn-cs"/>
        </a:defRPr>
      </a:lvl7pPr>
      <a:lvl8pPr marL="4247824" indent="-283188" algn="l" defTabSz="1132753" rtl="0" eaLnBrk="1" latinLnBrk="0" hangingPunct="1">
        <a:spcBef>
          <a:spcPct val="20000"/>
        </a:spcBef>
        <a:buFont typeface="Arial" pitchFamily="34" charset="0"/>
        <a:buChar char="•"/>
        <a:defRPr sz="2478" kern="1200">
          <a:solidFill>
            <a:schemeClr val="tx1"/>
          </a:solidFill>
          <a:latin typeface="+mn-lt"/>
          <a:ea typeface="+mn-ea"/>
          <a:cs typeface="+mn-cs"/>
        </a:defRPr>
      </a:lvl8pPr>
      <a:lvl9pPr marL="4814200" indent="-283188" algn="l" defTabSz="1132753" rtl="0" eaLnBrk="1" latinLnBrk="0" hangingPunct="1">
        <a:spcBef>
          <a:spcPct val="20000"/>
        </a:spcBef>
        <a:buFont typeface="Arial" pitchFamily="34" charset="0"/>
        <a:buChar char="•"/>
        <a:defRPr sz="24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1pPr>
      <a:lvl2pPr marL="566376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2pPr>
      <a:lvl3pPr marL="1132753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3pPr>
      <a:lvl4pPr marL="1699130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4pPr>
      <a:lvl5pPr marL="2265506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5pPr>
      <a:lvl6pPr marL="2831882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6pPr>
      <a:lvl7pPr marL="3398259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7pPr>
      <a:lvl8pPr marL="3964636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8pPr>
      <a:lvl9pPr marL="4531012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Raps%202024/RAP%20%20SLAM%20LHOME/Making-Of%20atelier%20rap%20juin%2024.mp4" TargetMode="External"/><Relationship Id="rId4" Type="http://schemas.openxmlformats.org/officeDocument/2006/relationships/hyperlink" Target="Raps%202024/Rap%20Tubingen%2001.mp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6782" y="202406"/>
            <a:ext cx="20990061" cy="29870400"/>
          </a:xfrm>
          <a:prstGeom prst="rect">
            <a:avLst/>
          </a:prstGeom>
          <a:noFill/>
          <a:ln w="101600">
            <a:solidFill>
              <a:srgbClr val="A51E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30"/>
          </a:p>
        </p:txBody>
      </p:sp>
      <p:sp>
        <p:nvSpPr>
          <p:cNvPr id="5" name="Snip Diagonal Corner Rectangle 4"/>
          <p:cNvSpPr/>
          <p:nvPr/>
        </p:nvSpPr>
        <p:spPr>
          <a:xfrm>
            <a:off x="499963" y="507206"/>
            <a:ext cx="20398034" cy="2275254"/>
          </a:xfrm>
          <a:prstGeom prst="snip2Diag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30"/>
          </a:p>
        </p:txBody>
      </p:sp>
      <p:sp>
        <p:nvSpPr>
          <p:cNvPr id="52" name="TextBox 51"/>
          <p:cNvSpPr txBox="1"/>
          <p:nvPr/>
        </p:nvSpPr>
        <p:spPr>
          <a:xfrm>
            <a:off x="742647" y="973740"/>
            <a:ext cx="10127948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200" b="1">
                <a:ln w="3175">
                  <a:noFill/>
                </a:ln>
                <a:solidFill>
                  <a:srgbClr val="A51E37"/>
                </a:solidFill>
                <a:latin typeface="Arial"/>
                <a:ea typeface="Bangla MN" charset="0"/>
                <a:cs typeface="Arial"/>
              </a:rPr>
              <a:t>Rappen im Französischunterricht 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745314" y="1548530"/>
            <a:ext cx="8677848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 smtClean="0">
                <a:latin typeface="Arial"/>
                <a:ea typeface="Bangla MN" charset="0"/>
                <a:cs typeface="Arial"/>
              </a:rPr>
              <a:t>Audrey da Rocha</a:t>
            </a:r>
            <a:endParaRPr lang="en-US" sz="2400" b="1" baseline="30000" dirty="0">
              <a:latin typeface="Arial"/>
              <a:ea typeface="Bangla MN" charset="0"/>
              <a:cs typeface="Arial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ABD6380-F16B-42AE-AB20-AED81D8BA8F5}"/>
              </a:ext>
            </a:extLst>
          </p:cNvPr>
          <p:cNvSpPr txBox="1"/>
          <p:nvPr/>
        </p:nvSpPr>
        <p:spPr>
          <a:xfrm>
            <a:off x="742647" y="1978925"/>
            <a:ext cx="9366407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dirty="0" err="1" smtClean="0">
                <a:latin typeface="Arial"/>
                <a:ea typeface="Bangla MN" charset="0"/>
                <a:cs typeface="Arial"/>
              </a:rPr>
              <a:t>Neuphilologie</a:t>
            </a:r>
            <a:r>
              <a:rPr lang="en-US" sz="2000" dirty="0" smtClean="0">
                <a:latin typeface="Arial"/>
                <a:ea typeface="Bangla MN" charset="0"/>
                <a:cs typeface="Arial"/>
              </a:rPr>
              <a:t>, </a:t>
            </a:r>
            <a:r>
              <a:rPr lang="en-US" sz="2000" dirty="0" err="1" smtClean="0">
                <a:latin typeface="Arial"/>
                <a:ea typeface="Bangla MN" charset="0"/>
                <a:cs typeface="Arial"/>
              </a:rPr>
              <a:t>Romanisches</a:t>
            </a:r>
            <a:r>
              <a:rPr lang="en-US" sz="2000" dirty="0" smtClean="0">
                <a:latin typeface="Arial"/>
                <a:ea typeface="Bangla MN" charset="0"/>
                <a:cs typeface="Arial"/>
              </a:rPr>
              <a:t> Seminar</a:t>
            </a:r>
            <a:r>
              <a:rPr lang="en-US" sz="2000" dirty="0" smtClean="0">
                <a:latin typeface="Arial" panose="020B0604020202020204" pitchFamily="34" charset="0"/>
                <a:ea typeface="Bangla MN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/>
                <a:ea typeface="Bangla MN" charset="0"/>
                <a:cs typeface="Arial"/>
              </a:rPr>
              <a:t>Universität</a:t>
            </a:r>
            <a:r>
              <a:rPr lang="en-US" sz="2000" dirty="0" smtClean="0">
                <a:latin typeface="Arial"/>
                <a:ea typeface="Bangla MN" charset="0"/>
                <a:cs typeface="Arial"/>
              </a:rPr>
              <a:t> </a:t>
            </a:r>
            <a:r>
              <a:rPr lang="en-US" sz="2000" dirty="0" err="1" smtClean="0">
                <a:latin typeface="Arial"/>
                <a:ea typeface="Bangla MN" charset="0"/>
                <a:cs typeface="Arial"/>
              </a:rPr>
              <a:t>Tübingen</a:t>
            </a:r>
            <a:endParaRPr lang="en-US" sz="2000" dirty="0">
              <a:latin typeface="Arial" panose="020B0604020202020204" pitchFamily="34" charset="0"/>
              <a:ea typeface="Bangla MN" charset="0"/>
              <a:cs typeface="Arial" panose="020B0604020202020204" pitchFamily="34" charset="0"/>
            </a:endParaRPr>
          </a:p>
        </p:txBody>
      </p:sp>
      <p:pic>
        <p:nvPicPr>
          <p:cNvPr id="4" name="Grafik 3" descr="Ein Bild, das Text, Schrift, Grafiken, Grafikdesign enthält.&#10;&#10;Automatisch generierte Beschreibung">
            <a:extLst>
              <a:ext uri="{FF2B5EF4-FFF2-40B4-BE49-F238E27FC236}">
                <a16:creationId xmlns:a16="http://schemas.microsoft.com/office/drawing/2014/main" id="{677ACE1F-AA55-4FC9-2CDF-BD02026DC7A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5654" y="645171"/>
            <a:ext cx="4533332" cy="1164092"/>
          </a:xfrm>
          <a:prstGeom prst="rect">
            <a:avLst/>
          </a:prstGeom>
        </p:spPr>
      </p:pic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76B51D90-4E5C-C966-A625-644086F34D9A}"/>
              </a:ext>
            </a:extLst>
          </p:cNvPr>
          <p:cNvGrpSpPr/>
          <p:nvPr/>
        </p:nvGrpSpPr>
        <p:grpSpPr>
          <a:xfrm>
            <a:off x="499962" y="2965990"/>
            <a:ext cx="5951253" cy="7318253"/>
            <a:chOff x="707853" y="3173376"/>
            <a:chExt cx="6471963" cy="5753934"/>
          </a:xfrm>
        </p:grpSpPr>
        <p:grpSp>
          <p:nvGrpSpPr>
            <p:cNvPr id="39" name="Group 38"/>
            <p:cNvGrpSpPr/>
            <p:nvPr/>
          </p:nvGrpSpPr>
          <p:grpSpPr>
            <a:xfrm>
              <a:off x="707853" y="3173376"/>
              <a:ext cx="6471963" cy="5753934"/>
              <a:chOff x="914400" y="6442641"/>
              <a:chExt cx="11658600" cy="6938135"/>
            </a:xfrm>
            <a:solidFill>
              <a:schemeClr val="bg1"/>
            </a:solidFill>
          </p:grpSpPr>
          <p:sp>
            <p:nvSpPr>
              <p:cNvPr id="34" name="Rectangle 33"/>
              <p:cNvSpPr/>
              <p:nvPr/>
            </p:nvSpPr>
            <p:spPr>
              <a:xfrm>
                <a:off x="914400" y="6762267"/>
                <a:ext cx="11658600" cy="6618509"/>
              </a:xfrm>
              <a:prstGeom prst="rect">
                <a:avLst/>
              </a:prstGeom>
              <a:grpFill/>
              <a:ln w="762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30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458986" y="6442641"/>
                <a:ext cx="6929943" cy="437686"/>
              </a:xfrm>
              <a:prstGeom prst="rect">
                <a:avLst/>
              </a:prstGeom>
              <a:grp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r>
                  <a:rPr lang="en-US" sz="2400" err="1">
                    <a:solidFill>
                      <a:srgbClr val="A51E37"/>
                    </a:solidFill>
                    <a:latin typeface="Arial"/>
                    <a:ea typeface="Bangla MN" charset="0"/>
                    <a:cs typeface="Arial"/>
                  </a:rPr>
                  <a:t>Zusammenfassung</a:t>
                </a:r>
                <a:endParaRPr lang="en-US" sz="2400">
                  <a:solidFill>
                    <a:srgbClr val="A51E37"/>
                  </a:solidFill>
                  <a:latin typeface="Arial"/>
                  <a:ea typeface="Bangla MN" charset="0"/>
                  <a:cs typeface="Arial"/>
                </a:endParaRPr>
              </a:p>
            </p:txBody>
          </p:sp>
        </p:grp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10B2D2E2-AACD-71C5-2435-8284A3B81235}"/>
                </a:ext>
              </a:extLst>
            </p:cNvPr>
            <p:cNvSpPr txBox="1"/>
            <p:nvPr/>
          </p:nvSpPr>
          <p:spPr>
            <a:xfrm>
              <a:off x="1144572" y="3744817"/>
              <a:ext cx="5486400" cy="346042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de-DE" sz="2000" b="1" dirty="0" smtClean="0">
                  <a:solidFill>
                    <a:srgbClr val="A51E37"/>
                  </a:solidFill>
                  <a:latin typeface="Arial"/>
                  <a:cs typeface="Arial"/>
                </a:rPr>
                <a:t>Format</a:t>
              </a:r>
            </a:p>
            <a:p>
              <a:r>
                <a:rPr lang="de-DE" sz="2000" dirty="0" smtClean="0">
                  <a:latin typeface="Arial"/>
                  <a:cs typeface="Arial"/>
                </a:rPr>
                <a:t>- </a:t>
              </a:r>
              <a:r>
                <a:rPr lang="de-DE" sz="2000" dirty="0" smtClean="0">
                  <a:latin typeface="Arial"/>
                  <a:cs typeface="Arial"/>
                </a:rPr>
                <a:t>Das Projekt wurde </a:t>
              </a:r>
              <a:r>
                <a:rPr lang="de-DE" sz="2000" dirty="0" smtClean="0">
                  <a:latin typeface="Arial"/>
                  <a:cs typeface="Arial"/>
                </a:rPr>
                <a:t>im Rahmen des Kurses 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„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Einführung in die französische Kulturwissenschaft“ </a:t>
              </a:r>
              <a:r>
                <a:rPr lang="de-DE" sz="2000" dirty="0" smtClean="0">
                  <a:latin typeface="Arial"/>
                  <a:cs typeface="Arial"/>
                </a:rPr>
                <a:t>angeboten.</a:t>
              </a:r>
            </a:p>
            <a:p>
              <a:r>
                <a:rPr lang="de-DE" sz="2000" dirty="0" smtClean="0">
                  <a:latin typeface="Arial"/>
                  <a:cs typeface="Arial"/>
                </a:rPr>
                <a:t>- 5 </a:t>
              </a:r>
              <a:r>
                <a:rPr lang="de-DE" sz="2000" dirty="0" smtClean="0">
                  <a:latin typeface="Arial"/>
                  <a:cs typeface="Arial"/>
                </a:rPr>
                <a:t>regulären </a:t>
              </a:r>
              <a:r>
                <a:rPr lang="de-DE" sz="2000" dirty="0" smtClean="0">
                  <a:latin typeface="Arial"/>
                  <a:cs typeface="Arial"/>
                </a:rPr>
                <a:t>Semestersitzungen </a:t>
              </a:r>
              <a:r>
                <a:rPr lang="de-DE" sz="2000" dirty="0" smtClean="0">
                  <a:latin typeface="Arial"/>
                  <a:cs typeface="Arial"/>
                </a:rPr>
                <a:t>+ </a:t>
              </a:r>
              <a:r>
                <a:rPr lang="de-DE" sz="2000" dirty="0" smtClean="0">
                  <a:latin typeface="Arial"/>
                  <a:cs typeface="Arial"/>
                </a:rPr>
                <a:t>2-tägiger Workshop (9h-16Uhr)</a:t>
              </a:r>
              <a:endParaRPr lang="de-DE" sz="2000" dirty="0" smtClean="0">
                <a:latin typeface="Arial"/>
                <a:cs typeface="Arial"/>
              </a:endParaRPr>
            </a:p>
            <a:p>
              <a:r>
                <a:rPr lang="de-DE" sz="2000" dirty="0" smtClean="0">
                  <a:latin typeface="Arial"/>
                  <a:cs typeface="Arial"/>
                </a:rPr>
                <a:t>- </a:t>
              </a:r>
              <a:r>
                <a:rPr lang="de-DE" sz="2000" dirty="0" smtClean="0">
                  <a:latin typeface="Arial"/>
                  <a:cs typeface="Arial"/>
                </a:rPr>
                <a:t>Projekt </a:t>
              </a:r>
              <a:r>
                <a:rPr lang="de-DE" sz="2000" dirty="0" smtClean="0">
                  <a:latin typeface="Arial"/>
                  <a:cs typeface="Arial"/>
                </a:rPr>
                <a:t>ausgeführt im Sommersemester </a:t>
              </a:r>
              <a:r>
                <a:rPr lang="de-DE" sz="2000" dirty="0" smtClean="0">
                  <a:latin typeface="Arial"/>
                  <a:cs typeface="Arial"/>
                </a:rPr>
                <a:t>2024 mit dem Rapper und Künstler Lhomé und seinem Team</a:t>
              </a:r>
            </a:p>
            <a:p>
              <a:r>
                <a:rPr lang="de-DE" sz="2000" dirty="0" smtClean="0">
                  <a:latin typeface="Arial"/>
                  <a:cs typeface="Arial"/>
                </a:rPr>
                <a:t>- </a:t>
              </a:r>
              <a:r>
                <a:rPr lang="de-DE" sz="2000" dirty="0" smtClean="0">
                  <a:latin typeface="Arial"/>
                  <a:cs typeface="Arial"/>
                </a:rPr>
                <a:t>Motto </a:t>
              </a:r>
              <a:r>
                <a:rPr lang="de-DE" sz="2000" dirty="0" smtClean="0">
                  <a:latin typeface="Arial"/>
                  <a:cs typeface="Arial"/>
                </a:rPr>
                <a:t>des Projektes: „Politisches  </a:t>
              </a:r>
              <a:r>
                <a:rPr lang="de-DE" sz="2000" dirty="0">
                  <a:latin typeface="Arial"/>
                  <a:cs typeface="Arial"/>
                </a:rPr>
                <a:t>Engagement  -  Zeugen  unserer  Epoche“ </a:t>
              </a:r>
              <a:endParaRPr lang="de-DE" sz="2000" dirty="0" smtClean="0">
                <a:latin typeface="Arial"/>
                <a:cs typeface="Arial"/>
              </a:endParaRPr>
            </a:p>
            <a:p>
              <a:pPr marL="241935" indent="-241935">
                <a:buFont typeface="Arial" panose="020B0604020202020204" pitchFamily="34" charset="0"/>
                <a:buChar char="•"/>
              </a:pPr>
              <a:endParaRPr lang="de-DE" sz="2000" dirty="0">
                <a:latin typeface="Arial"/>
                <a:cs typeface="Arial"/>
              </a:endParaRPr>
            </a:p>
            <a:p>
              <a:r>
                <a:rPr lang="de-DE" sz="2000" b="1" dirty="0" smtClean="0">
                  <a:solidFill>
                    <a:srgbClr val="A51E37"/>
                  </a:solidFill>
                  <a:latin typeface="Arial"/>
                  <a:cs typeface="Arial"/>
                </a:rPr>
                <a:t>Zielgruppe</a:t>
              </a:r>
              <a:endParaRPr lang="de-DE" sz="2000" dirty="0">
                <a:latin typeface="Arial"/>
                <a:cs typeface="Arial"/>
              </a:endParaRPr>
            </a:p>
            <a:p>
              <a:r>
                <a:rPr lang="de-DE" sz="2000" dirty="0" smtClean="0">
                  <a:latin typeface="Arial"/>
                  <a:cs typeface="Arial"/>
                </a:rPr>
                <a:t>Bachelor </a:t>
              </a:r>
              <a:r>
                <a:rPr lang="de-DE" sz="2000" dirty="0" smtClean="0">
                  <a:latin typeface="Arial"/>
                  <a:cs typeface="Arial"/>
                </a:rPr>
                <a:t>Französisch</a:t>
              </a:r>
              <a:endParaRPr lang="de-DE" sz="2000" dirty="0">
                <a:latin typeface="Arial"/>
                <a:cs typeface="Arial"/>
              </a:endParaRPr>
            </a:p>
          </p:txBody>
        </p:sp>
      </p:grp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7F194ACA-A856-1372-5885-D49BE25FECEB}"/>
              </a:ext>
            </a:extLst>
          </p:cNvPr>
          <p:cNvGrpSpPr/>
          <p:nvPr/>
        </p:nvGrpSpPr>
        <p:grpSpPr>
          <a:xfrm>
            <a:off x="6839393" y="2992949"/>
            <a:ext cx="7707963" cy="7318036"/>
            <a:chOff x="731546" y="9278496"/>
            <a:chExt cx="6444822" cy="6002254"/>
          </a:xfrm>
        </p:grpSpPr>
        <p:grpSp>
          <p:nvGrpSpPr>
            <p:cNvPr id="37" name="Group 36"/>
            <p:cNvGrpSpPr/>
            <p:nvPr/>
          </p:nvGrpSpPr>
          <p:grpSpPr>
            <a:xfrm>
              <a:off x="731546" y="9278496"/>
              <a:ext cx="6444822" cy="6002254"/>
              <a:chOff x="914401" y="19305058"/>
              <a:chExt cx="11609976" cy="12698942"/>
            </a:xfrm>
            <a:solidFill>
              <a:schemeClr val="bg1"/>
            </a:solidFill>
          </p:grpSpPr>
          <p:sp>
            <p:nvSpPr>
              <p:cNvPr id="35" name="Rectangle 34"/>
              <p:cNvSpPr/>
              <p:nvPr/>
            </p:nvSpPr>
            <p:spPr>
              <a:xfrm>
                <a:off x="914401" y="19784857"/>
                <a:ext cx="11609976" cy="12219143"/>
              </a:xfrm>
              <a:prstGeom prst="rect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30" dirty="0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3622881" y="19305058"/>
                <a:ext cx="6338570" cy="801124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r>
                  <a:rPr lang="en-US" sz="2400" err="1">
                    <a:solidFill>
                      <a:srgbClr val="A51E37"/>
                    </a:solidFill>
                    <a:latin typeface="Arial"/>
                    <a:ea typeface="Bangla MN" charset="0"/>
                    <a:cs typeface="Arial"/>
                  </a:rPr>
                  <a:t>Herausforderung</a:t>
                </a:r>
                <a:endParaRPr lang="en-US" sz="2400">
                  <a:solidFill>
                    <a:srgbClr val="A51E37"/>
                  </a:solidFill>
                  <a:latin typeface="Arial"/>
                  <a:ea typeface="Bangla MN" charset="0"/>
                  <a:cs typeface="Arial"/>
                </a:endParaRPr>
              </a:p>
            </p:txBody>
          </p:sp>
        </p:grp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6B868EF2-311B-A17A-3939-BE9F2994DD16}"/>
                </a:ext>
              </a:extLst>
            </p:cNvPr>
            <p:cNvSpPr txBox="1"/>
            <p:nvPr/>
          </p:nvSpPr>
          <p:spPr>
            <a:xfrm>
              <a:off x="1119624" y="9692093"/>
              <a:ext cx="5486400" cy="386230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endParaRPr lang="de-DE" sz="20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Das 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Projekt reagiert auf sinkende Studierendenzahlen im Fach Französisch, indem es das Romanistikstudium durch den Einsatz moderner digitaler Medien (Video, Ton) und jugendnaher Ausdrucksformen (Rap, </a:t>
              </a:r>
              <a:r>
                <a:rPr lang="de-DE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Poetry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 Slam) attraktiver macht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  <a:p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Es vertieft Inhalte der „Einführung in die französische Kulturwissenschaft“ 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und: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fördert 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gezielt die mündliche Ausdrucksfähigkeit, insbesondere durch kreative, niedrigschwellige 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Sprechgelegenheiten.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stellt einen 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ganzheitlichen Ansatz in den Fokus, der alle vier Kompetenzbereiche der Sprachlehre sowie landeskundliche Inhalte integriert.</a:t>
              </a: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9AE8B048-2B96-0454-EADD-D2DEFE440F37}"/>
              </a:ext>
            </a:extLst>
          </p:cNvPr>
          <p:cNvGrpSpPr/>
          <p:nvPr/>
        </p:nvGrpSpPr>
        <p:grpSpPr>
          <a:xfrm>
            <a:off x="14884652" y="3053959"/>
            <a:ext cx="5927894" cy="7310513"/>
            <a:chOff x="731546" y="15694307"/>
            <a:chExt cx="6444822" cy="6919793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F6435900-D836-60C6-3701-05A01614C303}"/>
                </a:ext>
              </a:extLst>
            </p:cNvPr>
            <p:cNvGrpSpPr/>
            <p:nvPr/>
          </p:nvGrpSpPr>
          <p:grpSpPr>
            <a:xfrm>
              <a:off x="731546" y="15694307"/>
              <a:ext cx="6444822" cy="6919793"/>
              <a:chOff x="731546" y="15694307"/>
              <a:chExt cx="6444822" cy="6919793"/>
            </a:xfrm>
          </p:grpSpPr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D32A5D87-7F7D-AD4A-AEA5-662F84FE5E2D}"/>
                  </a:ext>
                </a:extLst>
              </p:cNvPr>
              <p:cNvSpPr/>
              <p:nvPr/>
            </p:nvSpPr>
            <p:spPr>
              <a:xfrm>
                <a:off x="731546" y="15858716"/>
                <a:ext cx="6444822" cy="6755384"/>
              </a:xfrm>
              <a:prstGeom prst="rect">
                <a:avLst/>
              </a:prstGeom>
              <a:solidFill>
                <a:schemeClr val="bg1"/>
              </a:solidFill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30" dirty="0"/>
              </a:p>
            </p:txBody>
          </p: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505F8FE6-358E-B041-960A-E8BB7198256E}"/>
                  </a:ext>
                </a:extLst>
              </p:cNvPr>
              <p:cNvSpPr txBox="1"/>
              <p:nvPr/>
            </p:nvSpPr>
            <p:spPr>
              <a:xfrm>
                <a:off x="2716707" y="15694307"/>
                <a:ext cx="2474500" cy="42607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r>
                  <a:rPr lang="en-US" sz="2400" err="1">
                    <a:solidFill>
                      <a:srgbClr val="A51E37"/>
                    </a:solidFill>
                    <a:latin typeface="Arial"/>
                    <a:ea typeface="Bangla MN" charset="0"/>
                    <a:cs typeface="Arial"/>
                  </a:rPr>
                  <a:t>Zielsetzung</a:t>
                </a:r>
                <a:endParaRPr lang="en-US" sz="2400">
                  <a:solidFill>
                    <a:srgbClr val="A51E37"/>
                  </a:solidFill>
                  <a:latin typeface="Arial"/>
                  <a:ea typeface="Bangla MN" charset="0"/>
                  <a:cs typeface="Arial"/>
                </a:endParaRPr>
              </a:p>
            </p:txBody>
          </p:sp>
        </p:grpSp>
        <p:sp>
          <p:nvSpPr>
            <p:cNvPr id="13" name="Textfeld 12">
              <a:extLst>
                <a:ext uri="{FF2B5EF4-FFF2-40B4-BE49-F238E27FC236}">
                  <a16:creationId xmlns:a16="http://schemas.microsoft.com/office/drawing/2014/main" id="{F560AF43-D4F6-8B2B-55B1-0C4D11ABEBAF}"/>
                </a:ext>
              </a:extLst>
            </p:cNvPr>
            <p:cNvSpPr txBox="1"/>
            <p:nvPr/>
          </p:nvSpPr>
          <p:spPr>
            <a:xfrm>
              <a:off x="1210757" y="16410324"/>
              <a:ext cx="5486400" cy="474863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de-DE" sz="2000" b="1" dirty="0">
                  <a:solidFill>
                    <a:srgbClr val="A51E3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Lernziele</a:t>
              </a:r>
            </a:p>
            <a:p>
              <a:pPr>
                <a:buFont typeface="Arial" panose="020B0604020202020204" pitchFamily="34" charset="0"/>
                <a:buChar char="•"/>
              </a:pP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Förderung von Schreib- und Sprechkompetenz mit Fokus auf Kreativität</a:t>
              </a:r>
            </a:p>
            <a:p>
              <a:pPr>
                <a:buFont typeface="Arial" panose="020B0604020202020204" pitchFamily="34" charset="0"/>
                <a:buChar char="•"/>
              </a:pP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Entwicklung einer kritischen Auseinandersetzung mit gesellschaftlich relevanten Themen</a:t>
              </a:r>
            </a:p>
            <a:p>
              <a:pPr>
                <a:buFont typeface="Arial" panose="020B0604020202020204" pitchFamily="34" charset="0"/>
                <a:buChar char="•"/>
              </a:pP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Stärkung kritischer Sprachbewusstheit – Reflexion über sprachliche Strukturen und gesellschaftliche 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Normen</a:t>
              </a:r>
            </a:p>
            <a:p>
              <a:pPr>
                <a:buFont typeface="Arial" panose="020B0604020202020204" pitchFamily="34" charset="0"/>
                <a:buChar char="•"/>
              </a:pPr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2000" b="1" dirty="0">
                  <a:solidFill>
                    <a:srgbClr val="A51E3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Projektziele</a:t>
              </a:r>
              <a:endParaRPr lang="de-DE" sz="2000" dirty="0">
                <a:solidFill>
                  <a:srgbClr val="A51E37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buFont typeface="Arial" panose="020B0604020202020204" pitchFamily="34" charset="0"/>
                <a:buChar char="•"/>
              </a:pP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Verfassen eigener Texte und professionelle Aufnahme/Arrangement gemeinsam mit Musiker*innen</a:t>
              </a:r>
            </a:p>
            <a:p>
              <a:pPr>
                <a:buFont typeface="Arial" panose="020B0604020202020204" pitchFamily="34" charset="0"/>
                <a:buChar char="•"/>
              </a:pP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Erstellung eines Making-</a:t>
              </a:r>
              <a:r>
                <a:rPr lang="de-DE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of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-Videos zur Dokumentation des kreativen Prozesses</a:t>
              </a:r>
            </a:p>
          </p:txBody>
        </p:sp>
      </p:grp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130877E6-4D73-364C-A6CA-4975111E8B4D}"/>
              </a:ext>
            </a:extLst>
          </p:cNvPr>
          <p:cNvGrpSpPr/>
          <p:nvPr/>
        </p:nvGrpSpPr>
        <p:grpSpPr>
          <a:xfrm>
            <a:off x="257687" y="10848849"/>
            <a:ext cx="10439399" cy="9155069"/>
            <a:chOff x="7463596" y="3317487"/>
            <a:chExt cx="14270115" cy="5615339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F3A17757-1132-41D3-B375-A1C6758D8BC6}"/>
                </a:ext>
              </a:extLst>
            </p:cNvPr>
            <p:cNvGrpSpPr/>
            <p:nvPr/>
          </p:nvGrpSpPr>
          <p:grpSpPr>
            <a:xfrm>
              <a:off x="7463596" y="3317487"/>
              <a:ext cx="14270115" cy="5615339"/>
              <a:chOff x="12617171" y="24020360"/>
              <a:chExt cx="18153841" cy="6087901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13058880" y="24020360"/>
                <a:ext cx="17712132" cy="6087901"/>
                <a:chOff x="13536444" y="21378905"/>
                <a:chExt cx="13899016" cy="8043231"/>
              </a:xfrm>
            </p:grpSpPr>
            <p:sp>
              <p:nvSpPr>
                <p:cNvPr id="50" name="Rectangle 49"/>
                <p:cNvSpPr/>
                <p:nvPr/>
              </p:nvSpPr>
              <p:spPr>
                <a:xfrm>
                  <a:off x="13536444" y="21566383"/>
                  <a:ext cx="13899016" cy="7855753"/>
                </a:xfrm>
                <a:prstGeom prst="rect">
                  <a:avLst/>
                </a:prstGeom>
                <a:noFill/>
                <a:ln w="762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230"/>
                </a:p>
              </p:txBody>
            </p:sp>
            <p:sp>
              <p:nvSpPr>
                <p:cNvPr id="51" name="TextBox 50"/>
                <p:cNvSpPr txBox="1"/>
                <p:nvPr/>
              </p:nvSpPr>
              <p:spPr>
                <a:xfrm>
                  <a:off x="18482803" y="21378905"/>
                  <a:ext cx="4006296" cy="405598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lIns="91440" tIns="45720" rIns="91440" bIns="45720" rtlCol="0" anchor="t">
                  <a:spAutoFit/>
                </a:bodyPr>
                <a:lstStyle/>
                <a:p>
                  <a:pPr algn="ctr"/>
                  <a:r>
                    <a:rPr lang="en-US" sz="2400" err="1">
                      <a:solidFill>
                        <a:srgbClr val="A51E37"/>
                      </a:solidFill>
                      <a:latin typeface="Arial"/>
                      <a:ea typeface="Bangla MN" charset="0"/>
                      <a:cs typeface="Arial"/>
                    </a:rPr>
                    <a:t>Lösungsansatz</a:t>
                  </a:r>
                  <a:endParaRPr lang="en-US" sz="2400">
                    <a:solidFill>
                      <a:srgbClr val="A51E37"/>
                    </a:solidFill>
                    <a:latin typeface="Arial"/>
                    <a:ea typeface="Bangla MN" charset="0"/>
                    <a:cs typeface="Arial"/>
                  </a:endParaRPr>
                </a:p>
              </p:txBody>
            </p:sp>
          </p:grpSp>
          <p:sp>
            <p:nvSpPr>
              <p:cNvPr id="18" name="TextBox 17"/>
              <p:cNvSpPr txBox="1"/>
              <p:nvPr/>
            </p:nvSpPr>
            <p:spPr>
              <a:xfrm>
                <a:off x="12617171" y="24652548"/>
                <a:ext cx="18114021" cy="4833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24141">
                  <a:spcAft>
                    <a:spcPts val="1033"/>
                  </a:spcAft>
                </a:pPr>
                <a:r>
                  <a:rPr lang="en-US" sz="1136" dirty="0">
                    <a:latin typeface="Al Bayan Plain" charset="-78"/>
                    <a:ea typeface="Al Bayan Plain" charset="-78"/>
                    <a:cs typeface="Al Bayan Plain" charset="-78"/>
                  </a:rPr>
                  <a:t> </a:t>
                </a:r>
              </a:p>
            </p:txBody>
          </p:sp>
        </p:grp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C6FF1109-5DEA-319B-5647-F6D8B2702F90}"/>
                </a:ext>
              </a:extLst>
            </p:cNvPr>
            <p:cNvSpPr txBox="1"/>
            <p:nvPr/>
          </p:nvSpPr>
          <p:spPr>
            <a:xfrm>
              <a:off x="8355806" y="4214812"/>
              <a:ext cx="12801600" cy="364340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Das 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Projekt trägt dazu bei, das Romanistikstudium attraktiver zu gestalten, indem es:</a:t>
              </a:r>
            </a:p>
            <a:p>
              <a:pPr>
                <a:buFont typeface="Arial" panose="020B0604020202020204" pitchFamily="34" charset="0"/>
                <a:buChar char="•"/>
              </a:pP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moderne digitale Techniken wie Video- und Tonaufnahmen einbezieht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</a:t>
              </a:r>
            </a:p>
            <a:p>
              <a:pPr>
                <a:buFont typeface="Arial" panose="020B0604020202020204" pitchFamily="34" charset="0"/>
                <a:buChar char="•"/>
              </a:pPr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buFont typeface="Arial" panose="020B0604020202020204" pitchFamily="34" charset="0"/>
                <a:buChar char="•"/>
              </a:pP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aktuelle, bei jungen Menschen beliebte Themen, Musikgenres und Ausdrucksformen (z. B. Rap) in den Unterricht integriert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</a:t>
              </a:r>
            </a:p>
            <a:p>
              <a:pPr>
                <a:buFont typeface="Arial" panose="020B0604020202020204" pitchFamily="34" charset="0"/>
                <a:buChar char="•"/>
              </a:pPr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buFont typeface="Arial" panose="020B0604020202020204" pitchFamily="34" charset="0"/>
                <a:buChar char="•"/>
              </a:pP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ein praxisorientiertes Angebot schafft, das insbesondere Lehramtsstudierenden Werkzeuge an die Hand gibt, die später im schulischen Kontext weiterverwendet werden können („das Problem an der Wurzel packen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“),</a:t>
              </a:r>
            </a:p>
            <a:p>
              <a:pPr>
                <a:buFont typeface="Arial" panose="020B0604020202020204" pitchFamily="34" charset="0"/>
                <a:buChar char="•"/>
              </a:pPr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buFont typeface="Arial" panose="020B0604020202020204" pitchFamily="34" charset="0"/>
                <a:buChar char="•"/>
              </a:pP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gezielt die Aussprache fördert und Möglichkeiten schafft, fehlerhafte Aussprache frühzeitig zu erkennen und zu korrigieren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  <a:p>
              <a:pPr>
                <a:buFont typeface="Arial" panose="020B0604020202020204" pitchFamily="34" charset="0"/>
                <a:buChar char="•"/>
              </a:pPr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Darüber hinaus haben die im Projekt entstandenen Ergebnisse – insbesondere die Ton-Samples und das Making-</a:t>
              </a:r>
              <a:r>
                <a:rPr lang="de-DE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of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-Video – eine stark motivierende und selbstbewusstseinsfördernde Wirkung auf andere Studierende. </a:t>
              </a:r>
              <a:endParaRPr lang="de-DE" sz="20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Sie 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vermitteln das Gefühl: „Ja, es ist möglich – ich kann das auch!“</a:t>
              </a:r>
            </a:p>
            <a:p>
              <a:pPr algn="ctr"/>
              <a:endParaRPr lang="de-DE" sz="20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endParaRPr>
            </a:p>
          </p:txBody>
        </p:sp>
      </p:grpSp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C26A46C4-9006-7416-961A-2DCCC618A100}"/>
              </a:ext>
            </a:extLst>
          </p:cNvPr>
          <p:cNvGrpSpPr/>
          <p:nvPr/>
        </p:nvGrpSpPr>
        <p:grpSpPr>
          <a:xfrm>
            <a:off x="11003901" y="10755194"/>
            <a:ext cx="9717769" cy="9254026"/>
            <a:chOff x="10378607" y="6402370"/>
            <a:chExt cx="9811750" cy="7062258"/>
          </a:xfrm>
        </p:grpSpPr>
        <p:grpSp>
          <p:nvGrpSpPr>
            <p:cNvPr id="40" name="Group 39"/>
            <p:cNvGrpSpPr/>
            <p:nvPr/>
          </p:nvGrpSpPr>
          <p:grpSpPr>
            <a:xfrm>
              <a:off x="10378607" y="6402370"/>
              <a:ext cx="9811750" cy="7062258"/>
              <a:chOff x="939939" y="20078217"/>
              <a:chExt cx="11616995" cy="9915876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939939" y="20347496"/>
                <a:ext cx="11616995" cy="9646597"/>
              </a:xfrm>
              <a:prstGeom prst="rect">
                <a:avLst/>
              </a:prstGeom>
              <a:noFill/>
              <a:ln w="762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30" dirty="0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4792752" y="20078217"/>
                <a:ext cx="3733326" cy="4946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r>
                  <a:rPr lang="en-US" sz="2250" err="1">
                    <a:solidFill>
                      <a:srgbClr val="A51E37"/>
                    </a:solidFill>
                    <a:latin typeface="Arial"/>
                    <a:ea typeface="Bangla MN" charset="0"/>
                    <a:cs typeface="Arial"/>
                  </a:rPr>
                  <a:t>I</a:t>
                </a:r>
                <a:r>
                  <a:rPr lang="en-US" sz="2400" err="1">
                    <a:solidFill>
                      <a:srgbClr val="A51E37"/>
                    </a:solidFill>
                    <a:latin typeface="Arial"/>
                    <a:ea typeface="Bangla MN" charset="0"/>
                    <a:cs typeface="Arial"/>
                  </a:rPr>
                  <a:t>nnovationscharakter</a:t>
                </a:r>
                <a:endParaRPr lang="en-US" sz="2400">
                  <a:solidFill>
                    <a:srgbClr val="A51E37"/>
                  </a:solidFill>
                  <a:latin typeface="Arial"/>
                  <a:ea typeface="Bangla MN" charset="0"/>
                  <a:cs typeface="Arial"/>
                </a:endParaRPr>
              </a:p>
            </p:txBody>
          </p:sp>
        </p:grpSp>
        <p:sp>
          <p:nvSpPr>
            <p:cNvPr id="20" name="Textfeld 19">
              <a:extLst>
                <a:ext uri="{FF2B5EF4-FFF2-40B4-BE49-F238E27FC236}">
                  <a16:creationId xmlns:a16="http://schemas.microsoft.com/office/drawing/2014/main" id="{199257F9-B97A-DD06-EB8C-B73620DCA040}"/>
                </a:ext>
              </a:extLst>
            </p:cNvPr>
            <p:cNvSpPr txBox="1"/>
            <p:nvPr/>
          </p:nvSpPr>
          <p:spPr>
            <a:xfrm>
              <a:off x="10585264" y="6861418"/>
              <a:ext cx="9398434" cy="6177378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just"/>
              <a:endParaRPr lang="de-DE" sz="20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/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Für 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Studierende des Französischen stellt dieser am Romanischen 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Seminar einzigartige 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Workshop eine Gelegenheit dar, 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sich 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kreativ mit der Fremdsprache auseinanderzusetzen. Einen Workshop mit einem </a:t>
              </a:r>
              <a:r>
                <a:rPr lang="de-DE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Poetry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20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Slammer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und  Rapper  anzubieten  ist  dabei  nicht  nur  für  die  Lehre  im  Fach  Französisch 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äußerst  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innovativ,  sondern  auch  für  die  Schreib-  und  Aussprachekompetenz  der 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Studierenden 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besonders förderlich. Ein ganzheitlicher Umgang mit Sprache wird dadurch 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möglich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, dass das Rappen unter Bezugnahme auf Themen geschieht, die den Studierenden 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auch)  in  persönlicher  Hinsicht  wichtig  sind  (</a:t>
              </a:r>
              <a:r>
                <a:rPr lang="de-DE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Empowerment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).  </a:t>
              </a:r>
              <a:endParaRPr lang="de-DE" sz="20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/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Durch  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das  Motto  des 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Workshops 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„Politisches Engagement - Zeugen unserer Epoche“ werden Studierende dazu 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angeleitet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,  gesellschaftliche  Themen  kritisch  zu  hinterfragen  und  zu  diesen  Stellung  zu 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beziehen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. Die Begleitung des Raps durch Beats und die Anweisungen eines Toningenieurs 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schaffen 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eine professionelle Atmosphäre, die wiederrum eine stark motivierende Wirkung 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auf 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die Studierende hat. </a:t>
              </a:r>
            </a:p>
            <a:p>
              <a:pPr algn="just"/>
              <a:endParaRPr lang="de-DE" sz="20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/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Außerdem lässt  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sich  der  Bezug  von  </a:t>
              </a:r>
              <a:r>
                <a:rPr lang="de-DE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Rapmusik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  zur  kritischen  Hinterfragung  der 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Gesellschaft 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historisch erklären. Frankreich ist stark durch eine multikulturelle Bevölkerung 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geprägt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.  Rap  integriert  verschiedene  kulturelle  Einflüsse  und  schafft  eine  Plattform  für 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Künstler*innen 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verschiedener Hintergründe, ihre Perspektiven und Reflexionen zu Themen 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wie  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Kolonialismus,  Sklaverei  und  (französische)  Einwanderungsgesetze  auszudrücken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 Ein </a:t>
              </a:r>
              <a:r>
                <a:rPr lang="de-DE" sz="20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kulturwissenschatlicher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Seminar zum Thema Rap anzubieten, ermöglicht also auch die Vermittlung von vielfältigen, landeskundlichen Aspekten. </a:t>
              </a:r>
              <a:endParaRPr lang="de-DE" sz="2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07C0C5FA-F61D-2FB2-82B2-879B3F116A87}"/>
              </a:ext>
            </a:extLst>
          </p:cNvPr>
          <p:cNvGrpSpPr/>
          <p:nvPr/>
        </p:nvGrpSpPr>
        <p:grpSpPr>
          <a:xfrm>
            <a:off x="506418" y="20341487"/>
            <a:ext cx="10162249" cy="9259091"/>
            <a:chOff x="589693" y="21914229"/>
            <a:chExt cx="5101628" cy="7685019"/>
          </a:xfrm>
        </p:grpSpPr>
        <p:grpSp>
          <p:nvGrpSpPr>
            <p:cNvPr id="22" name="Gruppieren 21">
              <a:extLst>
                <a:ext uri="{FF2B5EF4-FFF2-40B4-BE49-F238E27FC236}">
                  <a16:creationId xmlns:a16="http://schemas.microsoft.com/office/drawing/2014/main" id="{A62DF119-0C47-05F3-32C9-334243923C2B}"/>
                </a:ext>
              </a:extLst>
            </p:cNvPr>
            <p:cNvGrpSpPr/>
            <p:nvPr/>
          </p:nvGrpSpPr>
          <p:grpSpPr>
            <a:xfrm>
              <a:off x="589693" y="22134289"/>
              <a:ext cx="5101628" cy="7464959"/>
              <a:chOff x="22364702" y="3448374"/>
              <a:chExt cx="7222951" cy="10568985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22364702" y="3448374"/>
                <a:ext cx="7222951" cy="10559982"/>
              </a:xfrm>
              <a:prstGeom prst="rect">
                <a:avLst/>
              </a:prstGeom>
              <a:noFill/>
              <a:ln w="762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30"/>
              </a:p>
            </p:txBody>
          </p:sp>
          <p:sp>
            <p:nvSpPr>
              <p:cNvPr id="21" name="Textfeld 20">
                <a:extLst>
                  <a:ext uri="{FF2B5EF4-FFF2-40B4-BE49-F238E27FC236}">
                    <a16:creationId xmlns:a16="http://schemas.microsoft.com/office/drawing/2014/main" id="{F64D39DE-A593-2A20-7F56-EEB1AEC82FE7}"/>
                  </a:ext>
                </a:extLst>
              </p:cNvPr>
              <p:cNvSpPr txBox="1"/>
              <p:nvPr/>
            </p:nvSpPr>
            <p:spPr>
              <a:xfrm>
                <a:off x="23054427" y="3781968"/>
                <a:ext cx="5486400" cy="102353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r>
                  <a:rPr lang="de-DE" sz="2000" b="1" dirty="0">
                    <a:solidFill>
                      <a:srgbClr val="A51E3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Erfolgserlebnisse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Sehr positive Rückmeldungen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Gestärkte und motivierte Studierende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Nachhaltiges </a:t>
                </a:r>
                <a:r>
                  <a:rPr lang="de-DE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Videoergebnis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de-DE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eine große Kooperation zwischen allen Akteuren. Herzlichen Dank an alle, die das ermöglicht haben: Lhomé und sein Team, die Förderer (Dezernat III + Zentrum für frankophone Welten), die Studierenden!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endParaRPr lang="de-DE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de-DE" sz="2000" b="1" dirty="0">
                    <a:solidFill>
                      <a:srgbClr val="A51E3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Organisatorische Herausforderungen</a:t>
                </a:r>
                <a:endParaRPr lang="de-DE" sz="2000" dirty="0">
                  <a:solidFill>
                    <a:srgbClr val="A51E37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Schwierigkeit, das Projekt im Rahmen eines regulären sprachpraktischen Seminars umzusetzen: Da die Teilnahme freiwillig bleiben muss, muss parallel ein regulärer Kurs ohne Projektschwerpunkt angeboten werden (→ mögliches Problem im Hinblick auf das Lehrdeputat).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Ein extracurriculares Angebot ist nicht möglich, da in diesem Fall weder eine Anrechnung auf das Lehrdeputat noch eine Vergabe von ECTS-Punkten möglich wäre.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Ohne ECTS wiederum verliert das Projekt deutlich an Attraktivität für Studierende.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Hoher organisatorischer und finanzieller Aufwand: Die beteiligten Künstler reisen aus Frankreich an, und es sind mehrere Personen eingebunden (Rapper, Toningenieur, Kameramann</a:t>
                </a:r>
                <a:r>
                  <a:rPr lang="de-DE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).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endParaRPr lang="de-DE" sz="2000" dirty="0">
                  <a:solidFill>
                    <a:srgbClr val="A51E37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de-DE" sz="2000" b="1" dirty="0">
                    <a:solidFill>
                      <a:srgbClr val="A51E3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Offene Fragen</a:t>
                </a:r>
                <a:endParaRPr lang="de-DE" sz="2000" dirty="0">
                  <a:solidFill>
                    <a:srgbClr val="A51E37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Wie ließe sich das Projekt nachhaltig in der Lehre verankern, sodass es ggf. regelmäßig (z. B. im Turnus) angeboten werden könnte?</a:t>
                </a:r>
              </a:p>
            </p:txBody>
          </p:sp>
        </p:grpSp>
        <p:sp>
          <p:nvSpPr>
            <p:cNvPr id="53" name="TextBox 52"/>
            <p:cNvSpPr txBox="1"/>
            <p:nvPr/>
          </p:nvSpPr>
          <p:spPr>
            <a:xfrm>
              <a:off x="2252191" y="21914229"/>
              <a:ext cx="1776632" cy="46197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2400" dirty="0" err="1">
                  <a:solidFill>
                    <a:srgbClr val="A51E37"/>
                  </a:solidFill>
                  <a:latin typeface="Arial"/>
                  <a:ea typeface="Bangla MN" charset="0"/>
                  <a:cs typeface="Arial"/>
                </a:rPr>
                <a:t>Erfahrungen</a:t>
              </a:r>
              <a:endParaRPr lang="en-US" sz="2400" dirty="0">
                <a:solidFill>
                  <a:srgbClr val="A51E37"/>
                </a:solidFill>
                <a:latin typeface="Arial"/>
                <a:ea typeface="Bangla MN" charset="0"/>
                <a:cs typeface="Arial"/>
              </a:endParaRPr>
            </a:p>
          </p:txBody>
        </p:sp>
      </p:grp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3187543A-7ADA-104C-3346-1E3D3F942D2B}"/>
              </a:ext>
            </a:extLst>
          </p:cNvPr>
          <p:cNvGrpSpPr/>
          <p:nvPr/>
        </p:nvGrpSpPr>
        <p:grpSpPr>
          <a:xfrm>
            <a:off x="10999322" y="20427014"/>
            <a:ext cx="9679597" cy="9163942"/>
            <a:chOff x="15814341" y="17806908"/>
            <a:chExt cx="5101627" cy="4306346"/>
          </a:xfrm>
        </p:grpSpPr>
        <p:grpSp>
          <p:nvGrpSpPr>
            <p:cNvPr id="19" name="Group 42">
              <a:extLst>
                <a:ext uri="{FF2B5EF4-FFF2-40B4-BE49-F238E27FC236}">
                  <a16:creationId xmlns:a16="http://schemas.microsoft.com/office/drawing/2014/main" id="{01B17549-47C2-2273-65AC-1364705287CA}"/>
                </a:ext>
              </a:extLst>
            </p:cNvPr>
            <p:cNvGrpSpPr/>
            <p:nvPr/>
          </p:nvGrpSpPr>
          <p:grpSpPr>
            <a:xfrm>
              <a:off x="15814341" y="17806908"/>
              <a:ext cx="5101627" cy="4306346"/>
              <a:chOff x="845736" y="18712568"/>
              <a:chExt cx="11929274" cy="7332842"/>
            </a:xfrm>
          </p:grpSpPr>
          <p:sp>
            <p:nvSpPr>
              <p:cNvPr id="24" name="Rectangle 43">
                <a:extLst>
                  <a:ext uri="{FF2B5EF4-FFF2-40B4-BE49-F238E27FC236}">
                    <a16:creationId xmlns:a16="http://schemas.microsoft.com/office/drawing/2014/main" id="{10F28981-D45D-7913-E1FF-777D82003894}"/>
                  </a:ext>
                </a:extLst>
              </p:cNvPr>
              <p:cNvSpPr/>
              <p:nvPr/>
            </p:nvSpPr>
            <p:spPr>
              <a:xfrm>
                <a:off x="845736" y="18895071"/>
                <a:ext cx="11929274" cy="7150339"/>
              </a:xfrm>
              <a:prstGeom prst="rect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30" dirty="0"/>
              </a:p>
            </p:txBody>
          </p:sp>
          <p:sp>
            <p:nvSpPr>
              <p:cNvPr id="25" name="TextBox 44">
                <a:extLst>
                  <a:ext uri="{FF2B5EF4-FFF2-40B4-BE49-F238E27FC236}">
                    <a16:creationId xmlns:a16="http://schemas.microsoft.com/office/drawing/2014/main" id="{9542B8C7-FFDF-8C83-F5D4-B0857134328F}"/>
                  </a:ext>
                </a:extLst>
              </p:cNvPr>
              <p:cNvSpPr txBox="1"/>
              <p:nvPr/>
            </p:nvSpPr>
            <p:spPr>
              <a:xfrm>
                <a:off x="4149023" y="18712568"/>
                <a:ext cx="5389812" cy="44469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r>
                  <a:rPr lang="en-US" sz="2400" err="1">
                    <a:solidFill>
                      <a:srgbClr val="A51E37"/>
                    </a:solidFill>
                    <a:latin typeface="Arial"/>
                    <a:ea typeface="Bangla MN" charset="0"/>
                    <a:cs typeface="Arial"/>
                  </a:rPr>
                  <a:t>Studentische</a:t>
                </a:r>
                <a:r>
                  <a:rPr lang="en-US" sz="2400" dirty="0">
                    <a:solidFill>
                      <a:srgbClr val="C00000"/>
                    </a:solidFill>
                    <a:latin typeface="Arial"/>
                    <a:ea typeface="Bangla MN" charset="0"/>
                    <a:cs typeface="Arial"/>
                  </a:rPr>
                  <a:t> </a:t>
                </a:r>
                <a:r>
                  <a:rPr lang="en-US" sz="2400" err="1">
                    <a:solidFill>
                      <a:srgbClr val="C00000"/>
                    </a:solidFill>
                    <a:latin typeface="Arial"/>
                    <a:ea typeface="Bangla MN" charset="0"/>
                    <a:cs typeface="Arial"/>
                  </a:rPr>
                  <a:t>Perspektive</a:t>
                </a:r>
                <a:endParaRPr lang="en-US" sz="2400">
                  <a:solidFill>
                    <a:srgbClr val="C00000"/>
                  </a:solidFill>
                  <a:latin typeface="Arial"/>
                  <a:ea typeface="Bangla MN" charset="0"/>
                  <a:cs typeface="Arial"/>
                </a:endParaRPr>
              </a:p>
            </p:txBody>
          </p:sp>
        </p:grpSp>
        <p:sp>
          <p:nvSpPr>
            <p:cNvPr id="26" name="Textfeld 25">
              <a:extLst>
                <a:ext uri="{FF2B5EF4-FFF2-40B4-BE49-F238E27FC236}">
                  <a16:creationId xmlns:a16="http://schemas.microsoft.com/office/drawing/2014/main" id="{F1ADB718-062B-E06B-6626-F21F95A61E7E}"/>
                </a:ext>
              </a:extLst>
            </p:cNvPr>
            <p:cNvSpPr txBox="1"/>
            <p:nvPr/>
          </p:nvSpPr>
          <p:spPr>
            <a:xfrm>
              <a:off x="16432094" y="18191109"/>
              <a:ext cx="3958007" cy="2357489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Es liegen 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sowohl mündliche Rückmeldungen als auch </a:t>
              </a:r>
              <a:r>
                <a:rPr lang="de-DE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Evasys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-Bögen vor. Eine exemplarische Rückmeldung:</a:t>
              </a:r>
              <a:b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DE" sz="2000" i="1" dirty="0">
                  <a:latin typeface="Arial" panose="020B0604020202020204" pitchFamily="34" charset="0"/>
                  <a:cs typeface="Arial" panose="020B0604020202020204" pitchFamily="34" charset="0"/>
                </a:rPr>
                <a:t>„Die Rap-Veranstaltung war eine gute Möglichkeit, um seinen Horizont zu erweitern und neue Ausdrucksformen kennenzulernen</a:t>
              </a:r>
              <a:r>
                <a:rPr lang="de-DE" sz="20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.“</a:t>
              </a:r>
            </a:p>
            <a:p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Die Rückmeldungen fließen in die Weiterentwicklung des Projekts ein, insbesondere durch die Veröffentlichung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studentischer O-Töne 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eines 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Making-</a:t>
              </a:r>
              <a:r>
                <a:rPr lang="de-DE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of</a:t>
              </a: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-Videos, das den kreativen Prozess dokumentiert und neue Teilnehmende motivieren soll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  <a:p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Ein Teil der Ergebnisse sind:</a:t>
              </a:r>
            </a:p>
            <a:p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  <a:hlinkClick r:id="rId4" action="ppaction://hlinkfile"/>
                </a:rPr>
                <a:t>hier zu hören </a:t>
              </a:r>
              <a:endParaRPr lang="de-DE" sz="20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de-DE" sz="2000" dirty="0" smtClean="0">
                  <a:latin typeface="Arial" panose="020B0604020202020204" pitchFamily="34" charset="0"/>
                  <a:cs typeface="Arial" panose="020B0604020202020204" pitchFamily="34" charset="0"/>
                  <a:hlinkClick r:id="rId5" action="ppaction://hlinkfile"/>
                </a:rPr>
                <a:t>hier zu sehen</a:t>
              </a:r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>
                <a:buFont typeface="Arial"/>
                <a:buChar char="•"/>
              </a:pPr>
              <a:endParaRPr lang="de-DE" sz="20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623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c492254-2547-41a6-8658-dc936ab556c4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8F0769FAA5CA4584E3F53925FFCABB" ma:contentTypeVersion="13" ma:contentTypeDescription="Create a new document." ma:contentTypeScope="" ma:versionID="35e377b7e6fcb5f9ae58097486bd4e95">
  <xsd:schema xmlns:xsd="http://www.w3.org/2001/XMLSchema" xmlns:xs="http://www.w3.org/2001/XMLSchema" xmlns:p="http://schemas.microsoft.com/office/2006/metadata/properties" xmlns:ns2="7c492254-2547-41a6-8658-dc936ab556c4" xmlns:ns3="3ee7f305-f753-4bf8-86de-c2d099ddd268" targetNamespace="http://schemas.microsoft.com/office/2006/metadata/properties" ma:root="true" ma:fieldsID="8b07912edd019880be02e635b415f871" ns2:_="" ns3:_="">
    <xsd:import namespace="7c492254-2547-41a6-8658-dc936ab556c4"/>
    <xsd:import namespace="3ee7f305-f753-4bf8-86de-c2d099ddd2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92254-2547-41a6-8658-dc936ab556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bde38a42-f053-4c2a-847a-0f3502bf1d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e7f305-f753-4bf8-86de-c2d099ddd26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D6A5D2D-35CD-4CDA-9520-2B9ED6DAA0ED}">
  <ds:schemaRefs>
    <ds:schemaRef ds:uri="3ee7f305-f753-4bf8-86de-c2d099ddd268"/>
    <ds:schemaRef ds:uri="7c492254-2547-41a6-8658-dc936ab556c4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460B783-0EAE-41DC-925B-BD54C56CF4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492254-2547-41a6-8658-dc936ab556c4"/>
    <ds:schemaRef ds:uri="3ee7f305-f753-4bf8-86de-c2d099ddd2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44805BA-D12A-4863-ADB7-A72C28FC07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654</Words>
  <Application>Microsoft Office PowerPoint</Application>
  <PresentationFormat>Benutzerdefiniert</PresentationFormat>
  <Paragraphs>71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Al Bayan Plain</vt:lpstr>
      <vt:lpstr>Arial</vt:lpstr>
      <vt:lpstr>Bangla MN</vt:lpstr>
      <vt:lpstr>Calibri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/>
  <cp:lastModifiedBy/>
  <cp:revision>82</cp:revision>
  <dcterms:created xsi:type="dcterms:W3CDTF">2012-08-24T00:53:15Z</dcterms:created>
  <dcterms:modified xsi:type="dcterms:W3CDTF">2025-04-04T09:32:02Z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0x010100E18F0769FAA5CA4584E3F53925FFCABB</vt:lpwstr>
  </property>
  <property fmtid="{D5CDD505-2E9C-101B-9397-08002B2CF9AE}" pid="3" name="MediaServiceImageTags">
    <vt:lpwstr/>
  </property>
</Properties>
</file>