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8" r:id="rId5"/>
  </p:sldIdLst>
  <p:sldSz cx="21383625" cy="30275213"/>
  <p:notesSz cx="6858000" cy="9144000"/>
  <p:defaultTextStyle>
    <a:defPPr>
      <a:defRPr lang="en-US"/>
    </a:defPPr>
    <a:lvl1pPr marL="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58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3377" userDrawn="1">
          <p15:clr>
            <a:srgbClr val="A4A3A4"/>
          </p15:clr>
        </p15:guide>
        <p15:guide id="2" orient="horz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2D85A-14CF-4F55-9202-80F00200CDD3}" v="1" dt="2023-12-19T11:18:02.743"/>
    <p1510:client id="{CC8852B2-F180-4F18-8E42-C860501947AF}" v="75" dt="2023-12-19T11:22:04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94"/>
  </p:normalViewPr>
  <p:slideViewPr>
    <p:cSldViewPr>
      <p:cViewPr>
        <p:scale>
          <a:sx n="75" d="100"/>
          <a:sy n="75" d="100"/>
        </p:scale>
        <p:origin x="90" y="18"/>
      </p:cViewPr>
      <p:guideLst>
        <p:guide pos="13377"/>
        <p:guide orient="horz"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1pPr>
    <a:lvl2pPr marL="1475842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2pPr>
    <a:lvl3pPr marL="295168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3pPr>
    <a:lvl4pPr marL="4427525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4pPr>
    <a:lvl5pPr marL="5903366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5pPr>
    <a:lvl6pPr marL="7379208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6pPr>
    <a:lvl7pPr marL="8855050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7pPr>
    <a:lvl8pPr marL="10330891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8pPr>
    <a:lvl9pPr marL="11806733" algn="l" defTabSz="2951683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7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9404941"/>
            <a:ext cx="18176081" cy="64895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544" y="17155955"/>
            <a:ext cx="14968537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5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4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4"/>
            <a:ext cx="4811316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4"/>
            <a:ext cx="14077553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29"/>
            <a:ext cx="18176081" cy="6012994"/>
          </a:xfrm>
        </p:spPr>
        <p:txBody>
          <a:bodyPr anchor="t"/>
          <a:lstStyle>
            <a:lvl1pPr algn="l">
              <a:defRPr sz="495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1"/>
          </a:xfrm>
        </p:spPr>
        <p:txBody>
          <a:bodyPr anchor="b"/>
          <a:lstStyle>
            <a:lvl1pPr marL="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1pPr>
            <a:lvl2pPr marL="566376" indent="0">
              <a:buNone/>
              <a:defRPr sz="2230">
                <a:solidFill>
                  <a:schemeClr val="tx1">
                    <a:tint val="75000"/>
                  </a:schemeClr>
                </a:solidFill>
              </a:defRPr>
            </a:lvl2pPr>
            <a:lvl3pPr marL="1132753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699130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4pPr>
            <a:lvl5pPr marL="226550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5pPr>
            <a:lvl6pPr marL="283188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6pPr>
            <a:lvl7pPr marL="3398259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7pPr>
            <a:lvl8pPr marL="3964636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8pPr>
            <a:lvl9pPr marL="4531012" indent="0">
              <a:buNone/>
              <a:defRPr sz="17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20"/>
            <a:ext cx="9444434" cy="19980241"/>
          </a:xfrm>
        </p:spPr>
        <p:txBody>
          <a:bodyPr/>
          <a:lstStyle>
            <a:lvl1pPr>
              <a:defRPr sz="3469"/>
            </a:lvl1pPr>
            <a:lvl2pPr>
              <a:defRPr sz="2973"/>
            </a:lvl2pPr>
            <a:lvl3pPr>
              <a:defRPr sz="2478"/>
            </a:lvl3pPr>
            <a:lvl4pPr>
              <a:defRPr sz="2230"/>
            </a:lvl4pPr>
            <a:lvl5pPr>
              <a:defRPr sz="2230"/>
            </a:lvl5pPr>
            <a:lvl6pPr>
              <a:defRPr sz="2230"/>
            </a:lvl6pPr>
            <a:lvl7pPr>
              <a:defRPr sz="2230"/>
            </a:lvl7pPr>
            <a:lvl8pPr>
              <a:defRPr sz="2230"/>
            </a:lvl8pPr>
            <a:lvl9pPr>
              <a:defRPr sz="2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6776885"/>
            <a:ext cx="9448148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1" y="9601169"/>
            <a:ext cx="9448148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6" y="6776885"/>
            <a:ext cx="9451860" cy="2824283"/>
          </a:xfrm>
        </p:spPr>
        <p:txBody>
          <a:bodyPr anchor="b"/>
          <a:lstStyle>
            <a:lvl1pPr marL="0" indent="0">
              <a:buNone/>
              <a:defRPr sz="2973" b="1"/>
            </a:lvl1pPr>
            <a:lvl2pPr marL="566376" indent="0">
              <a:buNone/>
              <a:defRPr sz="2478" b="1"/>
            </a:lvl2pPr>
            <a:lvl3pPr marL="1132753" indent="0">
              <a:buNone/>
              <a:defRPr sz="2230" b="1"/>
            </a:lvl3pPr>
            <a:lvl4pPr marL="1699130" indent="0">
              <a:buNone/>
              <a:defRPr sz="1982" b="1"/>
            </a:lvl4pPr>
            <a:lvl5pPr marL="2265506" indent="0">
              <a:buNone/>
              <a:defRPr sz="1982" b="1"/>
            </a:lvl5pPr>
            <a:lvl6pPr marL="2831882" indent="0">
              <a:buNone/>
              <a:defRPr sz="1982" b="1"/>
            </a:lvl6pPr>
            <a:lvl7pPr marL="3398259" indent="0">
              <a:buNone/>
              <a:defRPr sz="1982" b="1"/>
            </a:lvl7pPr>
            <a:lvl8pPr marL="3964636" indent="0">
              <a:buNone/>
              <a:defRPr sz="1982" b="1"/>
            </a:lvl8pPr>
            <a:lvl9pPr marL="4531012" indent="0">
              <a:buNone/>
              <a:defRPr sz="198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6" y="9601169"/>
            <a:ext cx="9451860" cy="17443290"/>
          </a:xfrm>
        </p:spPr>
        <p:txBody>
          <a:bodyPr/>
          <a:lstStyle>
            <a:lvl1pPr>
              <a:defRPr sz="2973"/>
            </a:lvl1pPr>
            <a:lvl2pPr>
              <a:defRPr sz="2478"/>
            </a:lvl2pPr>
            <a:lvl3pPr>
              <a:defRPr sz="2230"/>
            </a:lvl3pPr>
            <a:lvl4pPr>
              <a:defRPr sz="1982"/>
            </a:lvl4pPr>
            <a:lvl5pPr>
              <a:defRPr sz="1982"/>
            </a:lvl5pPr>
            <a:lvl6pPr>
              <a:defRPr sz="1982"/>
            </a:lvl6pPr>
            <a:lvl7pPr>
              <a:defRPr sz="1982"/>
            </a:lvl7pPr>
            <a:lvl8pPr>
              <a:defRPr sz="1982"/>
            </a:lvl8pPr>
            <a:lvl9pPr>
              <a:defRPr sz="19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6" cy="5129966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3964"/>
            </a:lvl1pPr>
            <a:lvl2pPr>
              <a:defRPr sz="3469"/>
            </a:lvl2pPr>
            <a:lvl3pPr>
              <a:defRPr sz="2973"/>
            </a:lvl3pPr>
            <a:lvl4pPr>
              <a:defRPr sz="2478"/>
            </a:lvl4pPr>
            <a:lvl5pPr>
              <a:defRPr sz="2478"/>
            </a:lvl5pPr>
            <a:lvl6pPr>
              <a:defRPr sz="2478"/>
            </a:lvl6pPr>
            <a:lvl7pPr>
              <a:defRPr sz="2478"/>
            </a:lvl7pPr>
            <a:lvl8pPr>
              <a:defRPr sz="2478"/>
            </a:lvl8pPr>
            <a:lvl9pPr>
              <a:defRPr sz="24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3"/>
            <a:ext cx="7035066" cy="20709089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50"/>
            <a:ext cx="12830175" cy="2501911"/>
          </a:xfrm>
        </p:spPr>
        <p:txBody>
          <a:bodyPr anchor="b"/>
          <a:lstStyle>
            <a:lvl1pPr algn="l">
              <a:defRPr sz="24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6"/>
            <a:ext cx="12830175" cy="18165128"/>
          </a:xfrm>
        </p:spPr>
        <p:txBody>
          <a:bodyPr/>
          <a:lstStyle>
            <a:lvl1pPr marL="0" indent="0">
              <a:buNone/>
              <a:defRPr sz="3964"/>
            </a:lvl1pPr>
            <a:lvl2pPr marL="566376" indent="0">
              <a:buNone/>
              <a:defRPr sz="3469"/>
            </a:lvl2pPr>
            <a:lvl3pPr marL="1132753" indent="0">
              <a:buNone/>
              <a:defRPr sz="2973"/>
            </a:lvl3pPr>
            <a:lvl4pPr marL="1699130" indent="0">
              <a:buNone/>
              <a:defRPr sz="2478"/>
            </a:lvl4pPr>
            <a:lvl5pPr marL="2265506" indent="0">
              <a:buNone/>
              <a:defRPr sz="2478"/>
            </a:lvl5pPr>
            <a:lvl6pPr marL="2831882" indent="0">
              <a:buNone/>
              <a:defRPr sz="2478"/>
            </a:lvl6pPr>
            <a:lvl7pPr marL="3398259" indent="0">
              <a:buNone/>
              <a:defRPr sz="2478"/>
            </a:lvl7pPr>
            <a:lvl8pPr marL="3964636" indent="0">
              <a:buNone/>
              <a:defRPr sz="2478"/>
            </a:lvl8pPr>
            <a:lvl9pPr marL="4531012" indent="0">
              <a:buNone/>
              <a:defRPr sz="24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1"/>
          </a:xfrm>
        </p:spPr>
        <p:txBody>
          <a:bodyPr/>
          <a:lstStyle>
            <a:lvl1pPr marL="0" indent="0">
              <a:buNone/>
              <a:defRPr sz="1734"/>
            </a:lvl1pPr>
            <a:lvl2pPr marL="566376" indent="0">
              <a:buNone/>
              <a:defRPr sz="1487"/>
            </a:lvl2pPr>
            <a:lvl3pPr marL="1132753" indent="0">
              <a:buNone/>
              <a:defRPr sz="1239"/>
            </a:lvl3pPr>
            <a:lvl4pPr marL="1699130" indent="0">
              <a:buNone/>
              <a:defRPr sz="1115"/>
            </a:lvl4pPr>
            <a:lvl5pPr marL="2265506" indent="0">
              <a:buNone/>
              <a:defRPr sz="1115"/>
            </a:lvl5pPr>
            <a:lvl6pPr marL="2831882" indent="0">
              <a:buNone/>
              <a:defRPr sz="1115"/>
            </a:lvl6pPr>
            <a:lvl7pPr marL="3398259" indent="0">
              <a:buNone/>
              <a:defRPr sz="1115"/>
            </a:lvl7pPr>
            <a:lvl8pPr marL="3964636" indent="0">
              <a:buNone/>
              <a:defRPr sz="1115"/>
            </a:lvl8pPr>
            <a:lvl9pPr marL="4531012" indent="0">
              <a:buNone/>
              <a:defRPr sz="11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1"/>
            <a:ext cx="19245263" cy="5045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20"/>
            <a:ext cx="19245263" cy="19980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2" y="28060639"/>
            <a:ext cx="67714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1" y="28060639"/>
            <a:ext cx="498951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2753" rtl="0" eaLnBrk="1" latinLnBrk="0" hangingPunct="1">
        <a:spcBef>
          <a:spcPct val="0"/>
        </a:spcBef>
        <a:buNone/>
        <a:defRPr sz="54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782" indent="-424782" algn="l" defTabSz="1132753" rtl="0" eaLnBrk="1" latinLnBrk="0" hangingPunct="1">
        <a:spcBef>
          <a:spcPct val="20000"/>
        </a:spcBef>
        <a:buFont typeface="Arial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1pPr>
      <a:lvl2pPr marL="920362" indent="-353986" algn="l" defTabSz="1132753" rtl="0" eaLnBrk="1" latinLnBrk="0" hangingPunct="1">
        <a:spcBef>
          <a:spcPct val="20000"/>
        </a:spcBef>
        <a:buFont typeface="Arial" pitchFamily="34" charset="0"/>
        <a:buChar char="–"/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415942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973" kern="1200">
          <a:solidFill>
            <a:schemeClr val="tx1"/>
          </a:solidFill>
          <a:latin typeface="+mn-lt"/>
          <a:ea typeface="+mn-ea"/>
          <a:cs typeface="+mn-cs"/>
        </a:defRPr>
      </a:lvl3pPr>
      <a:lvl4pPr marL="1982318" indent="-283188" algn="l" defTabSz="1132753" rtl="0" eaLnBrk="1" latinLnBrk="0" hangingPunct="1">
        <a:spcBef>
          <a:spcPct val="20000"/>
        </a:spcBef>
        <a:buFont typeface="Arial" pitchFamily="34" charset="0"/>
        <a:buChar char="–"/>
        <a:defRPr sz="2478" kern="1200">
          <a:solidFill>
            <a:schemeClr val="tx1"/>
          </a:solidFill>
          <a:latin typeface="+mn-lt"/>
          <a:ea typeface="+mn-ea"/>
          <a:cs typeface="+mn-cs"/>
        </a:defRPr>
      </a:lvl4pPr>
      <a:lvl5pPr marL="2548694" indent="-283188" algn="l" defTabSz="1132753" rtl="0" eaLnBrk="1" latinLnBrk="0" hangingPunct="1">
        <a:spcBef>
          <a:spcPct val="20000"/>
        </a:spcBef>
        <a:buFont typeface="Arial" pitchFamily="34" charset="0"/>
        <a:buChar char="»"/>
        <a:defRPr sz="2478" kern="1200">
          <a:solidFill>
            <a:schemeClr val="tx1"/>
          </a:solidFill>
          <a:latin typeface="+mn-lt"/>
          <a:ea typeface="+mn-ea"/>
          <a:cs typeface="+mn-cs"/>
        </a:defRPr>
      </a:lvl5pPr>
      <a:lvl6pPr marL="311507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6pPr>
      <a:lvl7pPr marL="3681447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7pPr>
      <a:lvl8pPr marL="4247824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8pPr>
      <a:lvl9pPr marL="4814200" indent="-283188" algn="l" defTabSz="1132753" rtl="0" eaLnBrk="1" latinLnBrk="0" hangingPunct="1">
        <a:spcBef>
          <a:spcPct val="20000"/>
        </a:spcBef>
        <a:buFont typeface="Arial" pitchFamily="34" charset="0"/>
        <a:buChar char="•"/>
        <a:defRPr sz="2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1pPr>
      <a:lvl2pPr marL="56637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2pPr>
      <a:lvl3pPr marL="1132753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3pPr>
      <a:lvl4pPr marL="1699130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4pPr>
      <a:lvl5pPr marL="226550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5pPr>
      <a:lvl6pPr marL="283188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6pPr>
      <a:lvl7pPr marL="3398259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7pPr>
      <a:lvl8pPr marL="3964636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8pPr>
      <a:lvl9pPr marL="4531012" algn="l" defTabSz="1132753" rtl="0" eaLnBrk="1" latinLnBrk="0" hangingPunct="1">
        <a:defRPr sz="22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82" y="202406"/>
            <a:ext cx="20990061" cy="29870400"/>
          </a:xfrm>
          <a:prstGeom prst="rect">
            <a:avLst/>
          </a:prstGeom>
          <a:noFill/>
          <a:ln w="101600">
            <a:solidFill>
              <a:srgbClr val="A51E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" name="Snip Diagonal Corner Rectangle 4"/>
          <p:cNvSpPr/>
          <p:nvPr/>
        </p:nvSpPr>
        <p:spPr>
          <a:xfrm>
            <a:off x="499963" y="507206"/>
            <a:ext cx="20398034" cy="2275254"/>
          </a:xfrm>
          <a:prstGeom prst="snip2Diag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30"/>
          </a:p>
        </p:txBody>
      </p:sp>
      <p:sp>
        <p:nvSpPr>
          <p:cNvPr id="52" name="TextBox 51"/>
          <p:cNvSpPr txBox="1"/>
          <p:nvPr/>
        </p:nvSpPr>
        <p:spPr>
          <a:xfrm>
            <a:off x="742646" y="973740"/>
            <a:ext cx="1380470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 err="1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Projekttitel</a:t>
            </a:r>
            <a:r>
              <a:rPr lang="en-US" sz="3200" b="1" dirty="0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: </a:t>
            </a:r>
            <a:r>
              <a:rPr lang="en-US" sz="3200" b="1" dirty="0" err="1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Didaktische</a:t>
            </a:r>
            <a:r>
              <a:rPr lang="en-US" sz="3200" b="1" dirty="0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 Innovation </a:t>
            </a:r>
            <a:r>
              <a:rPr lang="en-US" sz="3200" b="1" dirty="0" err="1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Biblische</a:t>
            </a:r>
            <a:r>
              <a:rPr lang="en-US" sz="3200" b="1" dirty="0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 </a:t>
            </a:r>
            <a:r>
              <a:rPr lang="en-US" sz="3200" b="1" dirty="0" err="1" smtClean="0">
                <a:ln w="3175">
                  <a:noFill/>
                </a:ln>
                <a:solidFill>
                  <a:srgbClr val="A51E37"/>
                </a:solidFill>
                <a:latin typeface="Arial"/>
                <a:ea typeface="Bangla MN" charset="0"/>
                <a:cs typeface="Arial"/>
              </a:rPr>
              <a:t>Sprachen</a:t>
            </a:r>
            <a:endParaRPr lang="en-US" sz="3200" b="1" dirty="0">
              <a:ln w="3175">
                <a:noFill/>
              </a:ln>
              <a:solidFill>
                <a:srgbClr val="A51E37"/>
              </a:solidFill>
              <a:latin typeface="Arial"/>
              <a:ea typeface="Bangla MN" charset="0"/>
              <a:cs typeface="Arial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745314" y="1548530"/>
            <a:ext cx="867784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 smtClean="0">
                <a:latin typeface="Arial"/>
                <a:ea typeface="Bangla MN" charset="0"/>
                <a:cs typeface="Arial"/>
              </a:rPr>
              <a:t>Dr. phil. Dipl. Theol. Ursula </a:t>
            </a:r>
            <a:r>
              <a:rPr lang="en-US" sz="2400" b="1" smtClean="0">
                <a:latin typeface="Arial"/>
                <a:ea typeface="Bangla MN" charset="0"/>
                <a:cs typeface="Arial"/>
              </a:rPr>
              <a:t>Hepperle</a:t>
            </a:r>
            <a:endParaRPr lang="en-US" sz="2400" b="1" baseline="30000">
              <a:latin typeface="Arial"/>
              <a:ea typeface="Bangla MN" charset="0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BD6380-F16B-42AE-AB20-AED81D8BA8F5}"/>
              </a:ext>
            </a:extLst>
          </p:cNvPr>
          <p:cNvSpPr txBox="1"/>
          <p:nvPr/>
        </p:nvSpPr>
        <p:spPr>
          <a:xfrm>
            <a:off x="737207" y="2017399"/>
            <a:ext cx="93664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Katholische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Fakultät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,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Abteilung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Biblische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 </a:t>
            </a:r>
            <a:r>
              <a:rPr lang="en-US" sz="2000" dirty="0" err="1" smtClean="0">
                <a:latin typeface="Arial"/>
                <a:ea typeface="Bangla MN" charset="0"/>
                <a:cs typeface="Arial"/>
              </a:rPr>
              <a:t>Sprachen</a:t>
            </a:r>
            <a:r>
              <a:rPr lang="en-US" sz="2000" dirty="0" smtClean="0">
                <a:latin typeface="Arial"/>
                <a:ea typeface="Bangla MN" charset="0"/>
                <a:cs typeface="Arial"/>
              </a:rPr>
              <a:t>, </a:t>
            </a:r>
            <a:r>
              <a:rPr lang="en-US" sz="2000" dirty="0">
                <a:latin typeface="Arial"/>
                <a:ea typeface="Bangla MN" charset="0"/>
                <a:cs typeface="Arial"/>
              </a:rPr>
              <a:t>Universität Tübingen </a:t>
            </a:r>
            <a:endParaRPr lang="en-US" sz="2000" dirty="0">
              <a:latin typeface="Arial" panose="020B0604020202020204" pitchFamily="34" charset="0"/>
              <a:ea typeface="Bangla MN" charset="0"/>
              <a:cs typeface="Arial" panose="020B0604020202020204" pitchFamily="34" charset="0"/>
            </a:endParaRPr>
          </a:p>
        </p:txBody>
      </p:sp>
      <p:pic>
        <p:nvPicPr>
          <p:cNvPr id="4" name="Grafik 3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677ACE1F-AA55-4FC9-2CDF-BD02026DC7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54" y="645171"/>
            <a:ext cx="4533332" cy="1164092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6B51D90-4E5C-C966-A625-644086F34D9A}"/>
              </a:ext>
            </a:extLst>
          </p:cNvPr>
          <p:cNvGrpSpPr/>
          <p:nvPr/>
        </p:nvGrpSpPr>
        <p:grpSpPr>
          <a:xfrm>
            <a:off x="499962" y="2965989"/>
            <a:ext cx="5951253" cy="7344997"/>
            <a:chOff x="707854" y="3173376"/>
            <a:chExt cx="6471963" cy="6208753"/>
          </a:xfrm>
        </p:grpSpPr>
        <p:grpSp>
          <p:nvGrpSpPr>
            <p:cNvPr id="39" name="Group 38"/>
            <p:cNvGrpSpPr/>
            <p:nvPr/>
          </p:nvGrpSpPr>
          <p:grpSpPr>
            <a:xfrm>
              <a:off x="707854" y="3173376"/>
              <a:ext cx="6471963" cy="6208753"/>
              <a:chOff x="914402" y="6442641"/>
              <a:chExt cx="11658600" cy="7486559"/>
            </a:xfrm>
            <a:solidFill>
              <a:schemeClr val="bg1"/>
            </a:solidFill>
          </p:grpSpPr>
          <p:sp>
            <p:nvSpPr>
              <p:cNvPr id="34" name="Rectangle 33"/>
              <p:cNvSpPr/>
              <p:nvPr/>
            </p:nvSpPr>
            <p:spPr>
              <a:xfrm>
                <a:off x="914402" y="6762266"/>
                <a:ext cx="11658600" cy="7166934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458986" y="6442641"/>
                <a:ext cx="6929943" cy="437686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Zusammenfassung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10B2D2E2-AACD-71C5-2435-8284A3B81235}"/>
                </a:ext>
              </a:extLst>
            </p:cNvPr>
            <p:cNvSpPr txBox="1"/>
            <p:nvPr/>
          </p:nvSpPr>
          <p:spPr>
            <a:xfrm>
              <a:off x="873287" y="3498683"/>
              <a:ext cx="6082305" cy="466632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>
                <a:spcBef>
                  <a:spcPts val="50"/>
                </a:spcBef>
              </a:pPr>
              <a:r>
                <a:rPr lang="de-DE" sz="2400" b="1" spc="30" dirty="0">
                  <a:solidFill>
                    <a:srgbClr val="333333"/>
                  </a:solidFill>
                </a:rPr>
                <a:t>Pilotprojekt Didaktische Innovation Biblische Sprachen</a:t>
              </a:r>
            </a:p>
            <a:p>
              <a:pPr>
                <a:spcBef>
                  <a:spcPts val="50"/>
                </a:spcBef>
              </a:pPr>
              <a:endParaRPr lang="de-DE" sz="1000" b="1" dirty="0" smtClean="0"/>
            </a:p>
            <a:p>
              <a:pPr marL="342900" indent="-342900">
                <a:spcBef>
                  <a:spcPts val="50"/>
                </a:spcBef>
                <a:buFont typeface="Wingdings" panose="05000000000000000000" pitchFamily="2" charset="2"/>
                <a:buChar char="§"/>
              </a:pPr>
              <a:r>
                <a:rPr lang="de-DE" sz="2000" b="1" dirty="0" smtClean="0"/>
                <a:t>Laufzeit</a:t>
              </a:r>
              <a:r>
                <a:rPr lang="de-DE" sz="2000" b="1" dirty="0"/>
                <a:t>:</a:t>
              </a:r>
              <a:r>
                <a:rPr lang="de-DE" sz="2000" dirty="0"/>
                <a:t> Sommersemester 2023 bis Ende Sommersemester 2025 </a:t>
              </a:r>
            </a:p>
            <a:p>
              <a:pPr marL="342900" indent="-342900">
                <a:spcBef>
                  <a:spcPts val="800"/>
                </a:spcBef>
                <a:buFont typeface="Wingdings" panose="05000000000000000000" pitchFamily="2" charset="2"/>
                <a:buChar char="§"/>
              </a:pPr>
              <a:r>
                <a:rPr lang="de-DE" sz="2000" b="1" dirty="0"/>
                <a:t>Projektidee:</a:t>
              </a:r>
              <a:r>
                <a:rPr lang="de-DE" sz="2000" dirty="0"/>
                <a:t> Ausstattung der Studierenden mit der flexibel erweiterbaren Bibel-Software „Logos</a:t>
              </a:r>
              <a:r>
                <a:rPr lang="de-DE" sz="2000" dirty="0" smtClean="0"/>
                <a:t>“</a:t>
              </a:r>
            </a:p>
            <a:p>
              <a:pPr marL="342900" indent="-342900">
                <a:spcBef>
                  <a:spcPts val="800"/>
                </a:spcBef>
                <a:buFont typeface="Wingdings" panose="05000000000000000000" pitchFamily="2" charset="2"/>
                <a:buChar char="§"/>
              </a:pPr>
              <a:r>
                <a:rPr lang="de-DE" sz="2000" b="1" dirty="0"/>
                <a:t>Einsatz:</a:t>
              </a:r>
              <a:r>
                <a:rPr lang="de-DE" sz="2000" dirty="0"/>
                <a:t> in den Sprachkursen Bibelgriechisch und Biblisches </a:t>
              </a:r>
              <a:r>
                <a:rPr lang="de-DE" sz="2000" dirty="0" smtClean="0"/>
                <a:t>Hebräisch und zum selbstständigen Lernen</a:t>
              </a:r>
            </a:p>
            <a:p>
              <a:pPr marL="342900" indent="-342900">
                <a:spcBef>
                  <a:spcPts val="800"/>
                </a:spcBef>
                <a:buFont typeface="Wingdings" panose="05000000000000000000" pitchFamily="2" charset="2"/>
                <a:buChar char="§"/>
              </a:pPr>
              <a:r>
                <a:rPr lang="de-DE" sz="2000" b="1" dirty="0"/>
                <a:t>Zielgruppe: </a:t>
              </a:r>
              <a:r>
                <a:rPr lang="de-DE" sz="2000" dirty="0" smtClean="0"/>
                <a:t>primär alle Studierenden der katholischen Theologie, aber auch alle interessierte Studierende der Universität Tübingen (Bachelor und Magister)</a:t>
              </a:r>
              <a:endParaRPr lang="de-DE" sz="2000" dirty="0"/>
            </a:p>
            <a:p>
              <a:endParaRPr lang="de-DE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7F194ACA-A856-1372-5885-D49BE25FECEB}"/>
              </a:ext>
            </a:extLst>
          </p:cNvPr>
          <p:cNvGrpSpPr/>
          <p:nvPr/>
        </p:nvGrpSpPr>
        <p:grpSpPr>
          <a:xfrm>
            <a:off x="6839393" y="2992950"/>
            <a:ext cx="7707963" cy="7318037"/>
            <a:chOff x="731546" y="9278496"/>
            <a:chExt cx="6444822" cy="6002254"/>
          </a:xfrm>
        </p:grpSpPr>
        <p:grpSp>
          <p:nvGrpSpPr>
            <p:cNvPr id="37" name="Group 36"/>
            <p:cNvGrpSpPr/>
            <p:nvPr/>
          </p:nvGrpSpPr>
          <p:grpSpPr>
            <a:xfrm>
              <a:off x="731546" y="9278496"/>
              <a:ext cx="6444822" cy="6002254"/>
              <a:chOff x="914401" y="19305058"/>
              <a:chExt cx="11609976" cy="12698942"/>
            </a:xfrm>
            <a:solidFill>
              <a:schemeClr val="bg1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914401" y="19784857"/>
                <a:ext cx="11609976" cy="12219143"/>
              </a:xfrm>
              <a:prstGeom prst="rect">
                <a:avLst/>
              </a:prstGeom>
              <a:grp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622881" y="19305058"/>
                <a:ext cx="6338570" cy="80112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Herausforderung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6B868EF2-311B-A17A-3939-BE9F2994DD16}"/>
                </a:ext>
              </a:extLst>
            </p:cNvPr>
            <p:cNvSpPr txBox="1"/>
            <p:nvPr/>
          </p:nvSpPr>
          <p:spPr>
            <a:xfrm>
              <a:off x="1193006" y="10288726"/>
              <a:ext cx="5486400" cy="209523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/>
                <a:t>Das Pilotprojekt  bzw. </a:t>
              </a:r>
              <a:r>
                <a:rPr lang="de-DE" sz="2000" dirty="0"/>
                <a:t>die didaktische Innovation, Biblische Sprachen durch die Unterstützung der Lern- und Bibelsoftware Logos zu unterrichten, reagiert auf die hohen Anforderungen der antiken Sprachen im  </a:t>
              </a:r>
              <a:r>
                <a:rPr lang="de-DE" sz="2000" dirty="0" smtClean="0"/>
                <a:t>Theologiestudium. Es ermöglicht, nicht nur neu- und alttestamentliche Texte zu analysieren und zu übersetzen, sondern auch </a:t>
              </a:r>
              <a:r>
                <a:rPr lang="de-DE" sz="2000" dirty="0"/>
                <a:t>außerbiblische Quellentexte </a:t>
              </a:r>
              <a:r>
                <a:rPr lang="de-DE" sz="2000" dirty="0" smtClean="0"/>
                <a:t>werden zugänglich.</a:t>
              </a:r>
              <a:endParaRPr lang="de-DE" sz="2000" dirty="0"/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AE8B048-2B96-0454-EADD-D2DEFE440F37}"/>
              </a:ext>
            </a:extLst>
          </p:cNvPr>
          <p:cNvGrpSpPr/>
          <p:nvPr/>
        </p:nvGrpSpPr>
        <p:grpSpPr>
          <a:xfrm>
            <a:off x="14884652" y="3053959"/>
            <a:ext cx="5927894" cy="7310513"/>
            <a:chOff x="731546" y="15694307"/>
            <a:chExt cx="6444822" cy="6919793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F6435900-D836-60C6-3701-05A01614C303}"/>
                </a:ext>
              </a:extLst>
            </p:cNvPr>
            <p:cNvGrpSpPr/>
            <p:nvPr/>
          </p:nvGrpSpPr>
          <p:grpSpPr>
            <a:xfrm>
              <a:off x="731546" y="15694307"/>
              <a:ext cx="6444822" cy="6919793"/>
              <a:chOff x="731546" y="15694307"/>
              <a:chExt cx="6444822" cy="6919793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D32A5D87-7F7D-AD4A-AEA5-662F84FE5E2D}"/>
                  </a:ext>
                </a:extLst>
              </p:cNvPr>
              <p:cNvSpPr/>
              <p:nvPr/>
            </p:nvSpPr>
            <p:spPr>
              <a:xfrm>
                <a:off x="731546" y="15858716"/>
                <a:ext cx="6444822" cy="675538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05F8FE6-358E-B041-960A-E8BB7198256E}"/>
                  </a:ext>
                </a:extLst>
              </p:cNvPr>
              <p:cNvSpPr txBox="1"/>
              <p:nvPr/>
            </p:nvSpPr>
            <p:spPr>
              <a:xfrm>
                <a:off x="2716707" y="15694307"/>
                <a:ext cx="2474500" cy="4260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Zielsetzung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F560AF43-D4F6-8B2B-55B1-0C4D11ABEBAF}"/>
                </a:ext>
              </a:extLst>
            </p:cNvPr>
            <p:cNvSpPr txBox="1"/>
            <p:nvPr/>
          </p:nvSpPr>
          <p:spPr>
            <a:xfrm>
              <a:off x="1193006" y="16541783"/>
              <a:ext cx="5722639" cy="520989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342900" indent="-342900">
                <a:spcBef>
                  <a:spcPts val="800"/>
                </a:spcBef>
                <a:buFont typeface="Wingdings" panose="05000000000000000000" pitchFamily="2" charset="2"/>
                <a:buChar char="§"/>
              </a:pPr>
              <a:r>
                <a:rPr lang="de-DE" sz="2000" b="1" dirty="0" smtClean="0"/>
                <a:t>Zielsetzung des Projekts: </a:t>
              </a:r>
            </a:p>
            <a:p>
              <a:pPr marL="342900" indent="-342900">
                <a:spcBef>
                  <a:spcPts val="800"/>
                </a:spcBef>
                <a:buFont typeface="Wingdings" panose="05000000000000000000" pitchFamily="2" charset="2"/>
                <a:buChar char="§"/>
              </a:pPr>
              <a:r>
                <a:rPr lang="de-DE" sz="2000" dirty="0" smtClean="0"/>
                <a:t>Die </a:t>
              </a:r>
              <a:r>
                <a:rPr lang="de-DE" sz="2000" dirty="0"/>
                <a:t>schnellen Nachschlage- und Verknüpfungsmöglichkeiten von „Logos“ führen zu einem deutlichen Zeitgewinn, um…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die Besonderheiten der griechischen und hebräischen Grammatik zu erörtern,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den Fokus auf Syntax der biblischen Texte zu legen,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unterschiedliche Bibelübersetzungen für die Studierenden plausibel und nachvollziehbar zu machen, 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biblische Texte synoptisch miteinander in Beziehung zu setzen,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biblische Texte semantisch in den Kontext antiker Texte einzuordnen.</a:t>
              </a:r>
            </a:p>
            <a:p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130877E6-4D73-364C-A6CA-4975111E8B4D}"/>
              </a:ext>
            </a:extLst>
          </p:cNvPr>
          <p:cNvGrpSpPr/>
          <p:nvPr/>
        </p:nvGrpSpPr>
        <p:grpSpPr>
          <a:xfrm>
            <a:off x="257687" y="10848849"/>
            <a:ext cx="10439399" cy="9155069"/>
            <a:chOff x="7463596" y="3317487"/>
            <a:chExt cx="14270115" cy="561533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A17757-1132-41D3-B375-A1C6758D8BC6}"/>
                </a:ext>
              </a:extLst>
            </p:cNvPr>
            <p:cNvGrpSpPr/>
            <p:nvPr/>
          </p:nvGrpSpPr>
          <p:grpSpPr>
            <a:xfrm>
              <a:off x="7463596" y="3317487"/>
              <a:ext cx="14270115" cy="5615339"/>
              <a:chOff x="12617171" y="24020360"/>
              <a:chExt cx="18153841" cy="608790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13058880" y="24020360"/>
                <a:ext cx="17712132" cy="6087901"/>
                <a:chOff x="13536444" y="21378905"/>
                <a:chExt cx="13899016" cy="8043231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3536444" y="21566383"/>
                  <a:ext cx="13899016" cy="7855753"/>
                </a:xfrm>
                <a:prstGeom prst="rect">
                  <a:avLst/>
                </a:prstGeom>
                <a:noFill/>
                <a:ln w="762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30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18482803" y="21378905"/>
                  <a:ext cx="4006296" cy="4055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algn="ctr"/>
                  <a:r>
                    <a:rPr lang="en-US" sz="2400" err="1">
                      <a:solidFill>
                        <a:srgbClr val="A51E37"/>
                      </a:solidFill>
                      <a:latin typeface="Arial"/>
                      <a:ea typeface="Bangla MN" charset="0"/>
                      <a:cs typeface="Arial"/>
                    </a:rPr>
                    <a:t>Lösungsansatz</a:t>
                  </a:r>
                  <a:endParaRPr lang="en-US" sz="2400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endParaRPr>
                </a:p>
              </p:txBody>
            </p:sp>
          </p:grpSp>
          <p:sp>
            <p:nvSpPr>
              <p:cNvPr id="18" name="TextBox 17"/>
              <p:cNvSpPr txBox="1"/>
              <p:nvPr/>
            </p:nvSpPr>
            <p:spPr>
              <a:xfrm>
                <a:off x="12617171" y="24652548"/>
                <a:ext cx="18114021" cy="483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4141">
                  <a:spcAft>
                    <a:spcPts val="1033"/>
                  </a:spcAft>
                </a:pPr>
                <a:r>
                  <a:rPr lang="en-US" sz="1136" dirty="0">
                    <a:latin typeface="Al Bayan Plain" charset="-78"/>
                    <a:ea typeface="Al Bayan Plain" charset="-78"/>
                    <a:cs typeface="Al Bayan Plain" charset="-78"/>
                  </a:rPr>
                  <a:t> </a:t>
                </a:r>
              </a:p>
            </p:txBody>
          </p:sp>
        </p:grp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C6FF1109-5DEA-319B-5647-F6D8B2702F90}"/>
                </a:ext>
              </a:extLst>
            </p:cNvPr>
            <p:cNvSpPr txBox="1"/>
            <p:nvPr/>
          </p:nvSpPr>
          <p:spPr>
            <a:xfrm>
              <a:off x="8355806" y="4214812"/>
              <a:ext cx="12801600" cy="232196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/>
                <a:t>„Logos“ ermöglicht es, im Sprachenunterricht deutlich mehr biblische Texte zu besprechen als dies mit herkömmlichen Unterrichtsmaterialen in Print Form bisher möglich war.</a:t>
              </a:r>
            </a:p>
            <a:p>
              <a:endParaRPr lang="de-DE" sz="2000" dirty="0"/>
            </a:p>
            <a:p>
              <a:r>
                <a:rPr lang="de-DE" sz="2000" dirty="0"/>
                <a:t>Der Erfolg des Projekts bzw. des Einsatzes der Bibelsoftware „Logos“ spiegelt sich deutlich in den Prüfungsergebnissen der Studierenden wider.</a:t>
              </a: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/>
              <a:endParaRPr lang="de-DE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/>
              <a:endParaRPr lang="de-DE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  <a:p>
              <a:pPr algn="ctr"/>
              <a:endParaRPr lang="de-DE" sz="20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C26A46C4-9006-7416-961A-2DCCC618A100}"/>
              </a:ext>
            </a:extLst>
          </p:cNvPr>
          <p:cNvGrpSpPr/>
          <p:nvPr/>
        </p:nvGrpSpPr>
        <p:grpSpPr>
          <a:xfrm>
            <a:off x="11003901" y="10755194"/>
            <a:ext cx="9717769" cy="9254026"/>
            <a:chOff x="10378607" y="6402370"/>
            <a:chExt cx="9811750" cy="7062258"/>
          </a:xfrm>
        </p:grpSpPr>
        <p:grpSp>
          <p:nvGrpSpPr>
            <p:cNvPr id="40" name="Group 39"/>
            <p:cNvGrpSpPr/>
            <p:nvPr/>
          </p:nvGrpSpPr>
          <p:grpSpPr>
            <a:xfrm>
              <a:off x="10378607" y="6402370"/>
              <a:ext cx="9811750" cy="7062258"/>
              <a:chOff x="939939" y="20078217"/>
              <a:chExt cx="11616995" cy="9915876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939939" y="20347496"/>
                <a:ext cx="11616995" cy="9646597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4792752" y="20078217"/>
                <a:ext cx="3733326" cy="4946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25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I</a:t>
                </a:r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nnovationscharakter</a:t>
                </a:r>
                <a:endParaRPr lang="en-US" sz="2400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199257F9-B97A-DD06-EB8C-B73620DCA040}"/>
                </a:ext>
              </a:extLst>
            </p:cNvPr>
            <p:cNvSpPr txBox="1"/>
            <p:nvPr/>
          </p:nvSpPr>
          <p:spPr>
            <a:xfrm>
              <a:off x="10589778" y="7708301"/>
              <a:ext cx="9398434" cy="387749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de-DE" sz="2000" b="1" dirty="0"/>
                <a:t>Verstetigung / Nachhaltigkeit:</a:t>
              </a:r>
              <a:r>
                <a:rPr lang="de-DE" sz="2000" dirty="0"/>
                <a:t> </a:t>
              </a:r>
              <a:r>
                <a:rPr lang="de-DE" sz="2000" dirty="0"/>
                <a:t>Digitalisier</a:t>
              </a:r>
              <a:r>
                <a:rPr lang="de-DE" sz="2000" dirty="0"/>
                <a:t>ung </a:t>
              </a:r>
              <a:r>
                <a:rPr lang="de-DE" sz="2000" dirty="0" smtClean="0"/>
                <a:t>der Sprachenlehre bzw</a:t>
              </a:r>
              <a:r>
                <a:rPr lang="de-DE" sz="2000" dirty="0"/>
                <a:t>. </a:t>
              </a:r>
              <a:r>
                <a:rPr lang="de-DE" sz="2000" dirty="0" smtClean="0"/>
                <a:t>der Einsatz von „Logos</a:t>
              </a:r>
              <a:r>
                <a:rPr lang="de-DE" sz="2000" dirty="0"/>
                <a:t>“ ermöglicht:</a:t>
              </a:r>
            </a:p>
            <a:p>
              <a:pPr marL="800100" lvl="1" indent="-342900">
                <a:spcBef>
                  <a:spcPts val="10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die rasche Erstellung wiederverwendbarer Lehr- und Lernmaterialien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den Studierenden aller Altersgruppen, insbesondere auch älteren Quereinsteigern</a:t>
              </a:r>
            </a:p>
            <a:p>
              <a:pPr lvl="1"/>
              <a:r>
                <a:rPr lang="de-DE" sz="2000" dirty="0"/>
                <a:t>    - den Erwerb digitaler Kompetenzen</a:t>
              </a:r>
            </a:p>
            <a:p>
              <a:pPr lvl="1">
                <a:spcBef>
                  <a:spcPts val="70"/>
                </a:spcBef>
              </a:pPr>
              <a:r>
                <a:rPr lang="de-DE" sz="2000" dirty="0"/>
                <a:t>    - die Vernetzung in Gruppen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eine vielseitige Anwendung in verschiedenen Bereichen des späteren Berufslebens, z.B.</a:t>
              </a:r>
            </a:p>
            <a:p>
              <a:pPr lvl="1"/>
              <a:r>
                <a:rPr lang="de-DE" sz="2000" dirty="0"/>
                <a:t>    - beim fundierten Vorbereiten des Religionsunterrichts</a:t>
              </a:r>
            </a:p>
            <a:p>
              <a:pPr lvl="1"/>
              <a:r>
                <a:rPr lang="de-DE" sz="2000" dirty="0"/>
                <a:t>    - beim Verfassen einer Predigt</a:t>
              </a:r>
            </a:p>
            <a:p>
              <a:pPr marL="800100" lvl="1" indent="-342900">
                <a:spcBef>
                  <a:spcPts val="600"/>
                </a:spcBef>
                <a:buFont typeface="Courier New" panose="02070309020205020404" pitchFamily="49" charset="0"/>
                <a:buChar char="o"/>
              </a:pPr>
              <a:r>
                <a:rPr lang="de-DE" sz="2000" dirty="0"/>
                <a:t>eine Einsparung von Ressourcen, wie v.a.</a:t>
              </a:r>
            </a:p>
            <a:p>
              <a:pPr lvl="1"/>
              <a:r>
                <a:rPr lang="de-DE" sz="2000" dirty="0"/>
                <a:t>    - Papiervorlagen</a:t>
              </a:r>
            </a:p>
            <a:p>
              <a:pPr lvl="1"/>
              <a:r>
                <a:rPr lang="de-DE" sz="2000" dirty="0"/>
                <a:t>    - Wörterbücher</a:t>
              </a:r>
            </a:p>
            <a:p>
              <a:pPr algn="ctr"/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7C0C5FA-F61D-2FB2-82B2-879B3F116A87}"/>
              </a:ext>
            </a:extLst>
          </p:cNvPr>
          <p:cNvGrpSpPr/>
          <p:nvPr/>
        </p:nvGrpSpPr>
        <p:grpSpPr>
          <a:xfrm>
            <a:off x="499962" y="20327596"/>
            <a:ext cx="10162249" cy="9251430"/>
            <a:chOff x="589693" y="21914229"/>
            <a:chExt cx="5101628" cy="7678660"/>
          </a:xfrm>
        </p:grpSpPr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A62DF119-0C47-05F3-32C9-334243923C2B}"/>
                </a:ext>
              </a:extLst>
            </p:cNvPr>
            <p:cNvGrpSpPr/>
            <p:nvPr/>
          </p:nvGrpSpPr>
          <p:grpSpPr>
            <a:xfrm>
              <a:off x="589693" y="22134289"/>
              <a:ext cx="5101628" cy="7458600"/>
              <a:chOff x="22364702" y="3448374"/>
              <a:chExt cx="7222951" cy="10559982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2364702" y="3448374"/>
                <a:ext cx="7222951" cy="10559982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/>
              </a:p>
            </p:txBody>
          </p:sp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F64D39DE-A593-2A20-7F56-EEB1AEC82FE7}"/>
                  </a:ext>
                </a:extLst>
              </p:cNvPr>
              <p:cNvSpPr txBox="1"/>
              <p:nvPr/>
            </p:nvSpPr>
            <p:spPr>
              <a:xfrm>
                <a:off x="23214806" y="4214812"/>
                <a:ext cx="5486400" cy="444859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de-DE" sz="2000" dirty="0"/>
                  <a:t>Der Verwaltungsaufwand und die Implementierung waren v.a. zu </a:t>
                </a:r>
                <a:r>
                  <a:rPr lang="de-DE" sz="2000" dirty="0"/>
                  <a:t>A</a:t>
                </a:r>
                <a:r>
                  <a:rPr lang="de-DE" sz="2000" dirty="0"/>
                  <a:t>nfang des Projekts gigantisch; </a:t>
                </a:r>
              </a:p>
              <a:p>
                <a:r>
                  <a:rPr lang="de-DE" sz="2000" dirty="0"/>
                  <a:t>Durch geschickte Verhandlungen konnte aber die Laufzeit von 2 Semestern auf 5 Semester (</a:t>
                </a:r>
                <a:r>
                  <a:rPr lang="de-DE" sz="2000" dirty="0"/>
                  <a:t>Sommersemester 2023 bis Ende Sommersemester </a:t>
                </a:r>
                <a:r>
                  <a:rPr lang="de-DE" sz="2000" dirty="0"/>
                  <a:t>2025) erweitert werden, ohne dass die Projektmittel überzogen </a:t>
                </a:r>
                <a:r>
                  <a:rPr lang="de-DE" sz="2000" dirty="0" smtClean="0"/>
                  <a:t>wurden, sodass sich der Verhandlungs- und Verwaltungsaufwand wieder amortisiert;</a:t>
                </a:r>
              </a:p>
              <a:p>
                <a:r>
                  <a:rPr lang="de-DE" sz="2000" dirty="0" smtClean="0"/>
                  <a:t>Die Studierenden sind froh, ein zeitgemäßes Hilfsmittel beim Sprachenlernen anwenden zu können.</a:t>
                </a:r>
              </a:p>
              <a:p>
                <a:endParaRPr lang="de-DE" sz="2000" dirty="0"/>
              </a:p>
              <a:p>
                <a:endParaRPr lang="de-DE" sz="2000" dirty="0"/>
              </a:p>
              <a:p>
                <a:endParaRPr lang="de-DE" sz="2000" dirty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252191" y="21914229"/>
              <a:ext cx="1776632" cy="4619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400" err="1">
                  <a:solidFill>
                    <a:srgbClr val="A51E37"/>
                  </a:solidFill>
                  <a:latin typeface="Arial"/>
                  <a:ea typeface="Bangla MN" charset="0"/>
                  <a:cs typeface="Arial"/>
                </a:rPr>
                <a:t>Erfahrungen</a:t>
              </a:r>
              <a:endParaRPr lang="en-US" sz="2400">
                <a:solidFill>
                  <a:srgbClr val="A51E37"/>
                </a:solidFill>
                <a:latin typeface="Arial"/>
                <a:ea typeface="Bangla MN" charset="0"/>
                <a:cs typeface="Arial"/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3187543A-7ADA-104C-3346-1E3D3F942D2B}"/>
              </a:ext>
            </a:extLst>
          </p:cNvPr>
          <p:cNvGrpSpPr/>
          <p:nvPr/>
        </p:nvGrpSpPr>
        <p:grpSpPr>
          <a:xfrm>
            <a:off x="10999322" y="20427014"/>
            <a:ext cx="9679597" cy="9163942"/>
            <a:chOff x="15814341" y="17806908"/>
            <a:chExt cx="5101627" cy="4306346"/>
          </a:xfrm>
        </p:grpSpPr>
        <p:grpSp>
          <p:nvGrpSpPr>
            <p:cNvPr id="19" name="Group 42">
              <a:extLst>
                <a:ext uri="{FF2B5EF4-FFF2-40B4-BE49-F238E27FC236}">
                  <a16:creationId xmlns:a16="http://schemas.microsoft.com/office/drawing/2014/main" id="{01B17549-47C2-2273-65AC-1364705287CA}"/>
                </a:ext>
              </a:extLst>
            </p:cNvPr>
            <p:cNvGrpSpPr/>
            <p:nvPr/>
          </p:nvGrpSpPr>
          <p:grpSpPr>
            <a:xfrm>
              <a:off x="15814341" y="17806908"/>
              <a:ext cx="5101627" cy="4306346"/>
              <a:chOff x="845736" y="18712568"/>
              <a:chExt cx="11929274" cy="7332842"/>
            </a:xfrm>
          </p:grpSpPr>
          <p:sp>
            <p:nvSpPr>
              <p:cNvPr id="24" name="Rectangle 43">
                <a:extLst>
                  <a:ext uri="{FF2B5EF4-FFF2-40B4-BE49-F238E27FC236}">
                    <a16:creationId xmlns:a16="http://schemas.microsoft.com/office/drawing/2014/main" id="{10F28981-D45D-7913-E1FF-777D82003894}"/>
                  </a:ext>
                </a:extLst>
              </p:cNvPr>
              <p:cNvSpPr/>
              <p:nvPr/>
            </p:nvSpPr>
            <p:spPr>
              <a:xfrm>
                <a:off x="845736" y="18895071"/>
                <a:ext cx="11929274" cy="7150339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30" dirty="0"/>
              </a:p>
            </p:txBody>
          </p:sp>
          <p:sp>
            <p:nvSpPr>
              <p:cNvPr id="25" name="TextBox 44">
                <a:extLst>
                  <a:ext uri="{FF2B5EF4-FFF2-40B4-BE49-F238E27FC236}">
                    <a16:creationId xmlns:a16="http://schemas.microsoft.com/office/drawing/2014/main" id="{9542B8C7-FFDF-8C83-F5D4-B0857134328F}"/>
                  </a:ext>
                </a:extLst>
              </p:cNvPr>
              <p:cNvSpPr txBox="1"/>
              <p:nvPr/>
            </p:nvSpPr>
            <p:spPr>
              <a:xfrm>
                <a:off x="4149023" y="18712568"/>
                <a:ext cx="5389812" cy="4446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400" err="1">
                    <a:solidFill>
                      <a:srgbClr val="A51E37"/>
                    </a:solidFill>
                    <a:latin typeface="Arial"/>
                    <a:ea typeface="Bangla MN" charset="0"/>
                    <a:cs typeface="Arial"/>
                  </a:rPr>
                  <a:t>Studentische</a:t>
                </a:r>
                <a:r>
                  <a:rPr lang="en-US" sz="2400" dirty="0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 </a:t>
                </a:r>
                <a:r>
                  <a:rPr lang="en-US" sz="2400" err="1">
                    <a:solidFill>
                      <a:srgbClr val="C00000"/>
                    </a:solidFill>
                    <a:latin typeface="Arial"/>
                    <a:ea typeface="Bangla MN" charset="0"/>
                    <a:cs typeface="Arial"/>
                  </a:rPr>
                  <a:t>Perspektive</a:t>
                </a:r>
                <a:endParaRPr lang="en-US" sz="2400">
                  <a:solidFill>
                    <a:srgbClr val="C00000"/>
                  </a:solidFill>
                  <a:latin typeface="Arial"/>
                  <a:ea typeface="Bangla MN" charset="0"/>
                  <a:cs typeface="Arial"/>
                </a:endParaRPr>
              </a:p>
            </p:txBody>
          </p:sp>
        </p:grp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F1ADB718-062B-E06B-6626-F21F95A61E7E}"/>
                </a:ext>
              </a:extLst>
            </p:cNvPr>
            <p:cNvSpPr txBox="1"/>
            <p:nvPr/>
          </p:nvSpPr>
          <p:spPr>
            <a:xfrm>
              <a:off x="16432094" y="18191109"/>
              <a:ext cx="3958007" cy="308064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000" dirty="0"/>
                <a:t>Einbezug studentischer Perspektiven/Rückmeldungen</a:t>
              </a:r>
            </a:p>
            <a:p>
              <a:endParaRPr lang="de-DE" sz="2000" dirty="0"/>
            </a:p>
            <a:p>
              <a:pPr marL="342900" indent="-342900">
                <a:buFont typeface="Arial"/>
                <a:buChar char="•"/>
              </a:pPr>
              <a:r>
                <a:rPr lang="de-DE" sz="2000" dirty="0"/>
                <a:t>Liegen Ihnen studentische Perspektiven/Rückmeldungen vor</a:t>
              </a:r>
              <a:r>
                <a:rPr lang="de-DE" sz="2000" dirty="0"/>
                <a:t>?</a:t>
              </a:r>
            </a:p>
            <a:p>
              <a:pPr defTabSz="360000"/>
              <a:r>
                <a:rPr lang="de-DE" sz="2000" dirty="0"/>
                <a:t>	</a:t>
              </a:r>
              <a:r>
                <a:rPr lang="de-DE" sz="2000" dirty="0"/>
                <a:t>- ja, mittels einer </a:t>
              </a:r>
              <a:r>
                <a:rPr lang="de-DE" sz="2000" dirty="0" err="1"/>
                <a:t>L</a:t>
              </a:r>
              <a:r>
                <a:rPr lang="de-DE" sz="2000" dirty="0" err="1"/>
                <a:t>ikert</a:t>
              </a:r>
              <a:r>
                <a:rPr lang="de-DE" sz="2000" dirty="0"/>
                <a:t>-skalierter Evaluation jeweils zum 	Semesterende, mit zusätzlichem Bemerkungsfeld </a:t>
              </a:r>
              <a:endParaRPr lang="de-DE" sz="2000" dirty="0"/>
            </a:p>
            <a:p>
              <a:pPr marL="342900" indent="-342900">
                <a:buFont typeface="Arial"/>
                <a:buChar char="•"/>
              </a:pPr>
              <a:r>
                <a:rPr lang="de-DE" sz="2000" dirty="0"/>
                <a:t>Inwieweit können bzw. möchten Sie diese Eindrücke in folgenden Projektschritten berücksichtigen?</a:t>
              </a:r>
            </a:p>
            <a:p>
              <a:pPr defTabSz="360000"/>
              <a:r>
                <a:rPr lang="de-DE" sz="2000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	</a:t>
              </a:r>
              <a:r>
                <a:rPr lang="de-DE" sz="2000" dirty="0"/>
                <a:t>- </a:t>
              </a:r>
              <a:r>
                <a:rPr lang="de-DE" sz="2000" dirty="0"/>
                <a:t>in Zusammenarbeit mit den Betreuern von Logos wird die </a:t>
              </a:r>
              <a:r>
                <a:rPr lang="de-DE" sz="2000" dirty="0"/>
                <a:t>	Oberfläche </a:t>
              </a:r>
              <a:r>
                <a:rPr lang="de-DE" sz="2000" dirty="0"/>
                <a:t>immer wieder modifiziert </a:t>
              </a:r>
            </a:p>
            <a:p>
              <a:pPr marL="342900" indent="-342900" defTabSz="360000">
                <a:buFont typeface="Arial"/>
                <a:buChar char="•"/>
              </a:pPr>
              <a:r>
                <a:rPr lang="de-DE" sz="2000" dirty="0"/>
                <a:t>O-Töne: </a:t>
              </a:r>
            </a:p>
            <a:p>
              <a:pPr defTabSz="360000"/>
              <a:r>
                <a:rPr lang="de-DE" sz="2000" dirty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	</a:t>
              </a:r>
              <a:r>
                <a:rPr 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- Tutorinnen: </a:t>
              </a:r>
              <a:r>
                <a:rPr lang="de-DE" sz="2000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Logos hilft bei der Vorbereitung von 	Übungsmaterialien und hilft den Stoff passend zum 	Lernfortschritt der Studierenden zu vermitteln</a:t>
              </a:r>
            </a:p>
            <a:p>
              <a:pPr defTabSz="360000"/>
              <a:r>
                <a:rPr lang="de-DE" sz="2000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	</a:t>
              </a:r>
              <a:r>
                <a:rPr 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- Studierende: </a:t>
              </a:r>
              <a:r>
                <a:rPr lang="de-DE" sz="2000" dirty="0" smtClean="0">
                  <a:solidFill>
                    <a:schemeClr val="bg1">
                      <a:lumMod val="50000"/>
                    </a:schemeClr>
                  </a:solidFill>
                  <a:latin typeface="Arial"/>
                  <a:cs typeface="Arial"/>
                </a:rPr>
                <a:t>„Logos hilft, schwierige Grammatikformen zu 	analysieren“; „Tolles Programm! U.a. für das selbstständige 	Üben und Lernen ein Traum, da schwierige Formen nicht nur 	nachgeschaut, sondern auch nachvollzogen werden können“; 	„Durch die Möglichkeiten der Interlinearübersetzung und der 	Formbestimmungen werden die Lernmöglichkeiten ganz toll 	erweitert.“; „Das Gesamtbild der Hebräischen Bibel ist 	deutlicher geworden“</a:t>
              </a:r>
              <a:endParaRPr lang="de-DE" sz="20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62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492254-2547-41a6-8658-dc936ab556c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18F0769FAA5CA4584E3F53925FFCABB" ma:contentTypeVersion="13" ma:contentTypeDescription="Ein neues Dokument erstellen." ma:contentTypeScope="" ma:versionID="66769d37adbc06cd1cdef1e07588c442">
  <xsd:schema xmlns:xsd="http://www.w3.org/2001/XMLSchema" xmlns:xs="http://www.w3.org/2001/XMLSchema" xmlns:p="http://schemas.microsoft.com/office/2006/metadata/properties" xmlns:ns2="7c492254-2547-41a6-8658-dc936ab556c4" xmlns:ns3="3ee7f305-f753-4bf8-86de-c2d099ddd268" targetNamespace="http://schemas.microsoft.com/office/2006/metadata/properties" ma:root="true" ma:fieldsID="d9651002d8b09dd852d9e0c164155c49" ns2:_="" ns3:_="">
    <xsd:import namespace="7c492254-2547-41a6-8658-dc936ab556c4"/>
    <xsd:import namespace="3ee7f305-f753-4bf8-86de-c2d099ddd2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92254-2547-41a6-8658-dc936ab55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bde38a42-f053-4c2a-847a-0f3502bf1d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7f305-f753-4bf8-86de-c2d099ddd26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4805BA-D12A-4863-ADB7-A72C28FC07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6A5D2D-35CD-4CDA-9520-2B9ED6DAA0ED}">
  <ds:schemaRefs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7c492254-2547-41a6-8658-dc936ab556c4"/>
    <ds:schemaRef ds:uri="http://schemas.openxmlformats.org/package/2006/metadata/core-properties"/>
    <ds:schemaRef ds:uri="3ee7f305-f753-4bf8-86de-c2d099ddd26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C5F8D15-574D-4508-AEC7-B45D8DD97E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92254-2547-41a6-8658-dc936ab556c4"/>
    <ds:schemaRef ds:uri="3ee7f305-f753-4bf8-86de-c2d099ddd2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577</Words>
  <Application>Microsoft Office PowerPoint</Application>
  <PresentationFormat>Benutzerdefiniert</PresentationFormat>
  <Paragraphs>58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Al Bayan Plain</vt:lpstr>
      <vt:lpstr>Arial</vt:lpstr>
      <vt:lpstr>Bangla MN</vt:lpstr>
      <vt:lpstr>Calibri</vt:lpstr>
      <vt:lpstr>Courier New</vt:lpstr>
      <vt:lpstr>Wingdings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/>
  <cp:lastModifiedBy/>
  <cp:revision>81</cp:revision>
  <dcterms:created xsi:type="dcterms:W3CDTF">2012-08-24T00:53:15Z</dcterms:created>
  <dcterms:modified xsi:type="dcterms:W3CDTF">2024-04-09T14:34:54Z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0x010100E18F0769FAA5CA4584E3F53925FFCABB</vt:lpwstr>
  </property>
  <property fmtid="{D5CDD505-2E9C-101B-9397-08002B2CF9AE}" pid="3" name="MediaServiceImageTags">
    <vt:lpwstr/>
  </property>
</Properties>
</file>