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4"/>
  </p:sldMasterIdLst>
  <p:notesMasterIdLst>
    <p:notesMasterId r:id="rId6"/>
  </p:notesMasterIdLst>
  <p:sldIdLst>
    <p:sldId id="258" r:id="rId5"/>
  </p:sldIdLst>
  <p:sldSz cx="21383625" cy="30275213"/>
  <p:notesSz cx="6858000" cy="9144000"/>
  <p:defaultTextStyle>
    <a:defPPr>
      <a:defRPr lang="en-US"/>
    </a:defPPr>
    <a:lvl1pPr marL="0" algn="l" defTabSz="2951683" rtl="0" eaLnBrk="1" latinLnBrk="0" hangingPunct="1">
      <a:defRPr sz="5810" kern="1200">
        <a:solidFill>
          <a:schemeClr val="tx1"/>
        </a:solidFill>
        <a:latin typeface="+mn-lt"/>
        <a:ea typeface="+mn-ea"/>
        <a:cs typeface="+mn-cs"/>
      </a:defRPr>
    </a:lvl1pPr>
    <a:lvl2pPr marL="1475842" algn="l" defTabSz="2951683" rtl="0" eaLnBrk="1" latinLnBrk="0" hangingPunct="1">
      <a:defRPr sz="5810" kern="1200">
        <a:solidFill>
          <a:schemeClr val="tx1"/>
        </a:solidFill>
        <a:latin typeface="+mn-lt"/>
        <a:ea typeface="+mn-ea"/>
        <a:cs typeface="+mn-cs"/>
      </a:defRPr>
    </a:lvl2pPr>
    <a:lvl3pPr marL="2951683" algn="l" defTabSz="2951683" rtl="0" eaLnBrk="1" latinLnBrk="0" hangingPunct="1">
      <a:defRPr sz="5810" kern="1200">
        <a:solidFill>
          <a:schemeClr val="tx1"/>
        </a:solidFill>
        <a:latin typeface="+mn-lt"/>
        <a:ea typeface="+mn-ea"/>
        <a:cs typeface="+mn-cs"/>
      </a:defRPr>
    </a:lvl3pPr>
    <a:lvl4pPr marL="4427525" algn="l" defTabSz="2951683" rtl="0" eaLnBrk="1" latinLnBrk="0" hangingPunct="1">
      <a:defRPr sz="5810" kern="1200">
        <a:solidFill>
          <a:schemeClr val="tx1"/>
        </a:solidFill>
        <a:latin typeface="+mn-lt"/>
        <a:ea typeface="+mn-ea"/>
        <a:cs typeface="+mn-cs"/>
      </a:defRPr>
    </a:lvl4pPr>
    <a:lvl5pPr marL="5903366" algn="l" defTabSz="2951683" rtl="0" eaLnBrk="1" latinLnBrk="0" hangingPunct="1">
      <a:defRPr sz="5810" kern="1200">
        <a:solidFill>
          <a:schemeClr val="tx1"/>
        </a:solidFill>
        <a:latin typeface="+mn-lt"/>
        <a:ea typeface="+mn-ea"/>
        <a:cs typeface="+mn-cs"/>
      </a:defRPr>
    </a:lvl5pPr>
    <a:lvl6pPr marL="7379208" algn="l" defTabSz="2951683" rtl="0" eaLnBrk="1" latinLnBrk="0" hangingPunct="1">
      <a:defRPr sz="5810" kern="1200">
        <a:solidFill>
          <a:schemeClr val="tx1"/>
        </a:solidFill>
        <a:latin typeface="+mn-lt"/>
        <a:ea typeface="+mn-ea"/>
        <a:cs typeface="+mn-cs"/>
      </a:defRPr>
    </a:lvl6pPr>
    <a:lvl7pPr marL="8855050" algn="l" defTabSz="2951683" rtl="0" eaLnBrk="1" latinLnBrk="0" hangingPunct="1">
      <a:defRPr sz="5810" kern="1200">
        <a:solidFill>
          <a:schemeClr val="tx1"/>
        </a:solidFill>
        <a:latin typeface="+mn-lt"/>
        <a:ea typeface="+mn-ea"/>
        <a:cs typeface="+mn-cs"/>
      </a:defRPr>
    </a:lvl7pPr>
    <a:lvl8pPr marL="10330891" algn="l" defTabSz="2951683" rtl="0" eaLnBrk="1" latinLnBrk="0" hangingPunct="1">
      <a:defRPr sz="5810" kern="1200">
        <a:solidFill>
          <a:schemeClr val="tx1"/>
        </a:solidFill>
        <a:latin typeface="+mn-lt"/>
        <a:ea typeface="+mn-ea"/>
        <a:cs typeface="+mn-cs"/>
      </a:defRPr>
    </a:lvl8pPr>
    <a:lvl9pPr marL="11806733" algn="l" defTabSz="2951683" rtl="0" eaLnBrk="1" latinLnBrk="0" hangingPunct="1">
      <a:defRPr sz="581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13377" userDrawn="1">
          <p15:clr>
            <a:srgbClr val="A4A3A4"/>
          </p15:clr>
        </p15:guide>
        <p15:guide id="2" orient="horz" pos="9536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51E3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AD2D85A-14CF-4F55-9202-80F00200CDD3}" v="1" dt="2023-12-19T11:18:02.743"/>
    <p1510:client id="{CC8852B2-F180-4F18-8E42-C860501947AF}" v="75" dt="2023-12-19T11:22:04.19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231" autoAdjust="0"/>
    <p:restoredTop sz="94694"/>
  </p:normalViewPr>
  <p:slideViewPr>
    <p:cSldViewPr>
      <p:cViewPr>
        <p:scale>
          <a:sx n="50" d="100"/>
          <a:sy n="50" d="100"/>
        </p:scale>
        <p:origin x="42" y="36"/>
      </p:cViewPr>
      <p:guideLst>
        <p:guide pos="13377"/>
        <p:guide orient="horz" pos="9536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0FE861C-486B-4E18-A0E9-A790238A915C}" type="datetimeFigureOut">
              <a:rPr lang="en-US" smtClean="0"/>
              <a:t>1/31/2024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17738" y="685800"/>
            <a:ext cx="24225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F811066-0135-4CAA-8AD4-89A97190AC00}" type="slidenum">
              <a:rPr lang="en-US" smtClean="0"/>
              <a:t>‹Nr.›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2951683" rtl="0" eaLnBrk="1" latinLnBrk="0" hangingPunct="1">
      <a:defRPr sz="3874" kern="1200">
        <a:solidFill>
          <a:schemeClr val="tx1"/>
        </a:solidFill>
        <a:latin typeface="+mn-lt"/>
        <a:ea typeface="+mn-ea"/>
        <a:cs typeface="+mn-cs"/>
      </a:defRPr>
    </a:lvl1pPr>
    <a:lvl2pPr marL="1475842" algn="l" defTabSz="2951683" rtl="0" eaLnBrk="1" latinLnBrk="0" hangingPunct="1">
      <a:defRPr sz="3874" kern="1200">
        <a:solidFill>
          <a:schemeClr val="tx1"/>
        </a:solidFill>
        <a:latin typeface="+mn-lt"/>
        <a:ea typeface="+mn-ea"/>
        <a:cs typeface="+mn-cs"/>
      </a:defRPr>
    </a:lvl2pPr>
    <a:lvl3pPr marL="2951683" algn="l" defTabSz="2951683" rtl="0" eaLnBrk="1" latinLnBrk="0" hangingPunct="1">
      <a:defRPr sz="3874" kern="1200">
        <a:solidFill>
          <a:schemeClr val="tx1"/>
        </a:solidFill>
        <a:latin typeface="+mn-lt"/>
        <a:ea typeface="+mn-ea"/>
        <a:cs typeface="+mn-cs"/>
      </a:defRPr>
    </a:lvl3pPr>
    <a:lvl4pPr marL="4427525" algn="l" defTabSz="2951683" rtl="0" eaLnBrk="1" latinLnBrk="0" hangingPunct="1">
      <a:defRPr sz="3874" kern="1200">
        <a:solidFill>
          <a:schemeClr val="tx1"/>
        </a:solidFill>
        <a:latin typeface="+mn-lt"/>
        <a:ea typeface="+mn-ea"/>
        <a:cs typeface="+mn-cs"/>
      </a:defRPr>
    </a:lvl4pPr>
    <a:lvl5pPr marL="5903366" algn="l" defTabSz="2951683" rtl="0" eaLnBrk="1" latinLnBrk="0" hangingPunct="1">
      <a:defRPr sz="3874" kern="1200">
        <a:solidFill>
          <a:schemeClr val="tx1"/>
        </a:solidFill>
        <a:latin typeface="+mn-lt"/>
        <a:ea typeface="+mn-ea"/>
        <a:cs typeface="+mn-cs"/>
      </a:defRPr>
    </a:lvl5pPr>
    <a:lvl6pPr marL="7379208" algn="l" defTabSz="2951683" rtl="0" eaLnBrk="1" latinLnBrk="0" hangingPunct="1">
      <a:defRPr sz="3874" kern="1200">
        <a:solidFill>
          <a:schemeClr val="tx1"/>
        </a:solidFill>
        <a:latin typeface="+mn-lt"/>
        <a:ea typeface="+mn-ea"/>
        <a:cs typeface="+mn-cs"/>
      </a:defRPr>
    </a:lvl6pPr>
    <a:lvl7pPr marL="8855050" algn="l" defTabSz="2951683" rtl="0" eaLnBrk="1" latinLnBrk="0" hangingPunct="1">
      <a:defRPr sz="3874" kern="1200">
        <a:solidFill>
          <a:schemeClr val="tx1"/>
        </a:solidFill>
        <a:latin typeface="+mn-lt"/>
        <a:ea typeface="+mn-ea"/>
        <a:cs typeface="+mn-cs"/>
      </a:defRPr>
    </a:lvl7pPr>
    <a:lvl8pPr marL="10330891" algn="l" defTabSz="2951683" rtl="0" eaLnBrk="1" latinLnBrk="0" hangingPunct="1">
      <a:defRPr sz="3874" kern="1200">
        <a:solidFill>
          <a:schemeClr val="tx1"/>
        </a:solidFill>
        <a:latin typeface="+mn-lt"/>
        <a:ea typeface="+mn-ea"/>
        <a:cs typeface="+mn-cs"/>
      </a:defRPr>
    </a:lvl8pPr>
    <a:lvl9pPr marL="11806733" algn="l" defTabSz="2951683" rtl="0" eaLnBrk="1" latinLnBrk="0" hangingPunct="1">
      <a:defRPr sz="3874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217738" y="685800"/>
            <a:ext cx="242252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811066-0135-4CAA-8AD4-89A97190AC00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26744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03772" y="9404941"/>
            <a:ext cx="18176081" cy="648954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07544" y="17155955"/>
            <a:ext cx="14968537" cy="7736999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663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13275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6991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2655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8318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39825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96463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5310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02BAB4-8B8D-41DD-85C7-81A0CA962007}" type="datetimeFigureOut">
              <a:rPr lang="en-US" smtClean="0"/>
              <a:t>1/31/2024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4824F-EBE0-443F-8A8F-F64816AF04DC}" type="slidenum">
              <a:rPr lang="en-US" smtClean="0"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02BAB4-8B8D-41DD-85C7-81A0CA962007}" type="datetimeFigureOut">
              <a:rPr lang="en-US" smtClean="0"/>
              <a:t>1/31/2024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4824F-EBE0-443F-8A8F-F64816AF04DC}" type="slidenum">
              <a:rPr lang="en-US" smtClean="0"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5503128" y="1212414"/>
            <a:ext cx="4811316" cy="2583204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9182" y="1212414"/>
            <a:ext cx="14077553" cy="2583204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02BAB4-8B8D-41DD-85C7-81A0CA962007}" type="datetimeFigureOut">
              <a:rPr lang="en-US" smtClean="0"/>
              <a:t>1/31/2024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4824F-EBE0-443F-8A8F-F64816AF04DC}" type="slidenum">
              <a:rPr lang="en-US" smtClean="0"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02BAB4-8B8D-41DD-85C7-81A0CA962007}" type="datetimeFigureOut">
              <a:rPr lang="en-US" smtClean="0"/>
              <a:t>1/31/2024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4824F-EBE0-443F-8A8F-F64816AF04DC}" type="slidenum">
              <a:rPr lang="en-US" smtClean="0"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89159" y="19454629"/>
            <a:ext cx="18176081" cy="6012994"/>
          </a:xfrm>
        </p:spPr>
        <p:txBody>
          <a:bodyPr anchor="t"/>
          <a:lstStyle>
            <a:lvl1pPr algn="l">
              <a:defRPr sz="4955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89159" y="12831930"/>
            <a:ext cx="18176081" cy="6622701"/>
          </a:xfrm>
        </p:spPr>
        <p:txBody>
          <a:bodyPr anchor="b"/>
          <a:lstStyle>
            <a:lvl1pPr marL="0" indent="0">
              <a:buNone/>
              <a:defRPr sz="2478">
                <a:solidFill>
                  <a:schemeClr val="tx1">
                    <a:tint val="75000"/>
                  </a:schemeClr>
                </a:solidFill>
              </a:defRPr>
            </a:lvl1pPr>
            <a:lvl2pPr marL="566376" indent="0">
              <a:buNone/>
              <a:defRPr sz="2230">
                <a:solidFill>
                  <a:schemeClr val="tx1">
                    <a:tint val="75000"/>
                  </a:schemeClr>
                </a:solidFill>
              </a:defRPr>
            </a:lvl2pPr>
            <a:lvl3pPr marL="1132753" indent="0">
              <a:buNone/>
              <a:defRPr sz="1982">
                <a:solidFill>
                  <a:schemeClr val="tx1">
                    <a:tint val="75000"/>
                  </a:schemeClr>
                </a:solidFill>
              </a:defRPr>
            </a:lvl3pPr>
            <a:lvl4pPr marL="1699130" indent="0">
              <a:buNone/>
              <a:defRPr sz="1734">
                <a:solidFill>
                  <a:schemeClr val="tx1">
                    <a:tint val="75000"/>
                  </a:schemeClr>
                </a:solidFill>
              </a:defRPr>
            </a:lvl4pPr>
            <a:lvl5pPr marL="2265506" indent="0">
              <a:buNone/>
              <a:defRPr sz="1734">
                <a:solidFill>
                  <a:schemeClr val="tx1">
                    <a:tint val="75000"/>
                  </a:schemeClr>
                </a:solidFill>
              </a:defRPr>
            </a:lvl5pPr>
            <a:lvl6pPr marL="2831882" indent="0">
              <a:buNone/>
              <a:defRPr sz="1734">
                <a:solidFill>
                  <a:schemeClr val="tx1">
                    <a:tint val="75000"/>
                  </a:schemeClr>
                </a:solidFill>
              </a:defRPr>
            </a:lvl6pPr>
            <a:lvl7pPr marL="3398259" indent="0">
              <a:buNone/>
              <a:defRPr sz="1734">
                <a:solidFill>
                  <a:schemeClr val="tx1">
                    <a:tint val="75000"/>
                  </a:schemeClr>
                </a:solidFill>
              </a:defRPr>
            </a:lvl7pPr>
            <a:lvl8pPr marL="3964636" indent="0">
              <a:buNone/>
              <a:defRPr sz="1734">
                <a:solidFill>
                  <a:schemeClr val="tx1">
                    <a:tint val="75000"/>
                  </a:schemeClr>
                </a:solidFill>
              </a:defRPr>
            </a:lvl8pPr>
            <a:lvl9pPr marL="4531012" indent="0">
              <a:buNone/>
              <a:defRPr sz="173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02BAB4-8B8D-41DD-85C7-81A0CA962007}" type="datetimeFigureOut">
              <a:rPr lang="en-US" smtClean="0"/>
              <a:t>1/31/2024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4824F-EBE0-443F-8A8F-F64816AF04DC}" type="slidenum">
              <a:rPr lang="en-US" smtClean="0"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182" y="7064220"/>
            <a:ext cx="9444434" cy="19980241"/>
          </a:xfrm>
        </p:spPr>
        <p:txBody>
          <a:bodyPr/>
          <a:lstStyle>
            <a:lvl1pPr>
              <a:defRPr sz="3469"/>
            </a:lvl1pPr>
            <a:lvl2pPr>
              <a:defRPr sz="2973"/>
            </a:lvl2pPr>
            <a:lvl3pPr>
              <a:defRPr sz="2478"/>
            </a:lvl3pPr>
            <a:lvl4pPr>
              <a:defRPr sz="2230"/>
            </a:lvl4pPr>
            <a:lvl5pPr>
              <a:defRPr sz="2230"/>
            </a:lvl5pPr>
            <a:lvl6pPr>
              <a:defRPr sz="2230"/>
            </a:lvl6pPr>
            <a:lvl7pPr>
              <a:defRPr sz="2230"/>
            </a:lvl7pPr>
            <a:lvl8pPr>
              <a:defRPr sz="2230"/>
            </a:lvl8pPr>
            <a:lvl9pPr>
              <a:defRPr sz="223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870009" y="7064220"/>
            <a:ext cx="9444434" cy="19980241"/>
          </a:xfrm>
        </p:spPr>
        <p:txBody>
          <a:bodyPr/>
          <a:lstStyle>
            <a:lvl1pPr>
              <a:defRPr sz="3469"/>
            </a:lvl1pPr>
            <a:lvl2pPr>
              <a:defRPr sz="2973"/>
            </a:lvl2pPr>
            <a:lvl3pPr>
              <a:defRPr sz="2478"/>
            </a:lvl3pPr>
            <a:lvl4pPr>
              <a:defRPr sz="2230"/>
            </a:lvl4pPr>
            <a:lvl5pPr>
              <a:defRPr sz="2230"/>
            </a:lvl5pPr>
            <a:lvl6pPr>
              <a:defRPr sz="2230"/>
            </a:lvl6pPr>
            <a:lvl7pPr>
              <a:defRPr sz="2230"/>
            </a:lvl7pPr>
            <a:lvl8pPr>
              <a:defRPr sz="2230"/>
            </a:lvl8pPr>
            <a:lvl9pPr>
              <a:defRPr sz="223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02BAB4-8B8D-41DD-85C7-81A0CA962007}" type="datetimeFigureOut">
              <a:rPr lang="en-US" smtClean="0"/>
              <a:t>1/31/2024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4824F-EBE0-443F-8A8F-F64816AF04DC}" type="slidenum">
              <a:rPr lang="en-US" smtClean="0"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181" y="6776885"/>
            <a:ext cx="9448148" cy="2824283"/>
          </a:xfrm>
        </p:spPr>
        <p:txBody>
          <a:bodyPr anchor="b"/>
          <a:lstStyle>
            <a:lvl1pPr marL="0" indent="0">
              <a:buNone/>
              <a:defRPr sz="2973" b="1"/>
            </a:lvl1pPr>
            <a:lvl2pPr marL="566376" indent="0">
              <a:buNone/>
              <a:defRPr sz="2478" b="1"/>
            </a:lvl2pPr>
            <a:lvl3pPr marL="1132753" indent="0">
              <a:buNone/>
              <a:defRPr sz="2230" b="1"/>
            </a:lvl3pPr>
            <a:lvl4pPr marL="1699130" indent="0">
              <a:buNone/>
              <a:defRPr sz="1982" b="1"/>
            </a:lvl4pPr>
            <a:lvl5pPr marL="2265506" indent="0">
              <a:buNone/>
              <a:defRPr sz="1982" b="1"/>
            </a:lvl5pPr>
            <a:lvl6pPr marL="2831882" indent="0">
              <a:buNone/>
              <a:defRPr sz="1982" b="1"/>
            </a:lvl6pPr>
            <a:lvl7pPr marL="3398259" indent="0">
              <a:buNone/>
              <a:defRPr sz="1982" b="1"/>
            </a:lvl7pPr>
            <a:lvl8pPr marL="3964636" indent="0">
              <a:buNone/>
              <a:defRPr sz="1982" b="1"/>
            </a:lvl8pPr>
            <a:lvl9pPr marL="4531012" indent="0">
              <a:buNone/>
              <a:defRPr sz="1982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181" y="9601169"/>
            <a:ext cx="9448148" cy="17443290"/>
          </a:xfrm>
        </p:spPr>
        <p:txBody>
          <a:bodyPr/>
          <a:lstStyle>
            <a:lvl1pPr>
              <a:defRPr sz="2973"/>
            </a:lvl1pPr>
            <a:lvl2pPr>
              <a:defRPr sz="2478"/>
            </a:lvl2pPr>
            <a:lvl3pPr>
              <a:defRPr sz="2230"/>
            </a:lvl3pPr>
            <a:lvl4pPr>
              <a:defRPr sz="1982"/>
            </a:lvl4pPr>
            <a:lvl5pPr>
              <a:defRPr sz="1982"/>
            </a:lvl5pPr>
            <a:lvl6pPr>
              <a:defRPr sz="1982"/>
            </a:lvl6pPr>
            <a:lvl7pPr>
              <a:defRPr sz="1982"/>
            </a:lvl7pPr>
            <a:lvl8pPr>
              <a:defRPr sz="1982"/>
            </a:lvl8pPr>
            <a:lvl9pPr>
              <a:defRPr sz="1982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0862586" y="6776885"/>
            <a:ext cx="9451860" cy="2824283"/>
          </a:xfrm>
        </p:spPr>
        <p:txBody>
          <a:bodyPr anchor="b"/>
          <a:lstStyle>
            <a:lvl1pPr marL="0" indent="0">
              <a:buNone/>
              <a:defRPr sz="2973" b="1"/>
            </a:lvl1pPr>
            <a:lvl2pPr marL="566376" indent="0">
              <a:buNone/>
              <a:defRPr sz="2478" b="1"/>
            </a:lvl2pPr>
            <a:lvl3pPr marL="1132753" indent="0">
              <a:buNone/>
              <a:defRPr sz="2230" b="1"/>
            </a:lvl3pPr>
            <a:lvl4pPr marL="1699130" indent="0">
              <a:buNone/>
              <a:defRPr sz="1982" b="1"/>
            </a:lvl4pPr>
            <a:lvl5pPr marL="2265506" indent="0">
              <a:buNone/>
              <a:defRPr sz="1982" b="1"/>
            </a:lvl5pPr>
            <a:lvl6pPr marL="2831882" indent="0">
              <a:buNone/>
              <a:defRPr sz="1982" b="1"/>
            </a:lvl6pPr>
            <a:lvl7pPr marL="3398259" indent="0">
              <a:buNone/>
              <a:defRPr sz="1982" b="1"/>
            </a:lvl7pPr>
            <a:lvl8pPr marL="3964636" indent="0">
              <a:buNone/>
              <a:defRPr sz="1982" b="1"/>
            </a:lvl8pPr>
            <a:lvl9pPr marL="4531012" indent="0">
              <a:buNone/>
              <a:defRPr sz="1982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0862586" y="9601169"/>
            <a:ext cx="9451860" cy="17443290"/>
          </a:xfrm>
        </p:spPr>
        <p:txBody>
          <a:bodyPr/>
          <a:lstStyle>
            <a:lvl1pPr>
              <a:defRPr sz="2973"/>
            </a:lvl1pPr>
            <a:lvl2pPr>
              <a:defRPr sz="2478"/>
            </a:lvl2pPr>
            <a:lvl3pPr>
              <a:defRPr sz="2230"/>
            </a:lvl3pPr>
            <a:lvl4pPr>
              <a:defRPr sz="1982"/>
            </a:lvl4pPr>
            <a:lvl5pPr>
              <a:defRPr sz="1982"/>
            </a:lvl5pPr>
            <a:lvl6pPr>
              <a:defRPr sz="1982"/>
            </a:lvl6pPr>
            <a:lvl7pPr>
              <a:defRPr sz="1982"/>
            </a:lvl7pPr>
            <a:lvl8pPr>
              <a:defRPr sz="1982"/>
            </a:lvl8pPr>
            <a:lvl9pPr>
              <a:defRPr sz="1982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02BAB4-8B8D-41DD-85C7-81A0CA962007}" type="datetimeFigureOut">
              <a:rPr lang="en-US" smtClean="0"/>
              <a:t>1/31/2024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4824F-EBE0-443F-8A8F-F64816AF04DC}" type="slidenum">
              <a:rPr lang="en-US" smtClean="0"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02BAB4-8B8D-41DD-85C7-81A0CA962007}" type="datetimeFigureOut">
              <a:rPr lang="en-US" smtClean="0"/>
              <a:t>1/31/2024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4824F-EBE0-443F-8A8F-F64816AF04DC}" type="slidenum">
              <a:rPr lang="en-US" smtClean="0"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02BAB4-8B8D-41DD-85C7-81A0CA962007}" type="datetimeFigureOut">
              <a:rPr lang="en-US" smtClean="0"/>
              <a:t>1/31/2024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4824F-EBE0-443F-8A8F-F64816AF04DC}" type="slidenum">
              <a:rPr lang="en-US" smtClean="0"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9183" y="1205402"/>
            <a:ext cx="7035066" cy="5129966"/>
          </a:xfrm>
        </p:spPr>
        <p:txBody>
          <a:bodyPr anchor="b"/>
          <a:lstStyle>
            <a:lvl1pPr algn="l">
              <a:defRPr sz="2478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60404" y="1205405"/>
            <a:ext cx="11954040" cy="25839055"/>
          </a:xfrm>
        </p:spPr>
        <p:txBody>
          <a:bodyPr/>
          <a:lstStyle>
            <a:lvl1pPr>
              <a:defRPr sz="3964"/>
            </a:lvl1pPr>
            <a:lvl2pPr>
              <a:defRPr sz="3469"/>
            </a:lvl2pPr>
            <a:lvl3pPr>
              <a:defRPr sz="2973"/>
            </a:lvl3pPr>
            <a:lvl4pPr>
              <a:defRPr sz="2478"/>
            </a:lvl4pPr>
            <a:lvl5pPr>
              <a:defRPr sz="2478"/>
            </a:lvl5pPr>
            <a:lvl6pPr>
              <a:defRPr sz="2478"/>
            </a:lvl6pPr>
            <a:lvl7pPr>
              <a:defRPr sz="2478"/>
            </a:lvl7pPr>
            <a:lvl8pPr>
              <a:defRPr sz="2478"/>
            </a:lvl8pPr>
            <a:lvl9pPr>
              <a:defRPr sz="2478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69183" y="6335373"/>
            <a:ext cx="7035066" cy="20709089"/>
          </a:xfrm>
        </p:spPr>
        <p:txBody>
          <a:bodyPr/>
          <a:lstStyle>
            <a:lvl1pPr marL="0" indent="0">
              <a:buNone/>
              <a:defRPr sz="1734"/>
            </a:lvl1pPr>
            <a:lvl2pPr marL="566376" indent="0">
              <a:buNone/>
              <a:defRPr sz="1487"/>
            </a:lvl2pPr>
            <a:lvl3pPr marL="1132753" indent="0">
              <a:buNone/>
              <a:defRPr sz="1239"/>
            </a:lvl3pPr>
            <a:lvl4pPr marL="1699130" indent="0">
              <a:buNone/>
              <a:defRPr sz="1115"/>
            </a:lvl4pPr>
            <a:lvl5pPr marL="2265506" indent="0">
              <a:buNone/>
              <a:defRPr sz="1115"/>
            </a:lvl5pPr>
            <a:lvl6pPr marL="2831882" indent="0">
              <a:buNone/>
              <a:defRPr sz="1115"/>
            </a:lvl6pPr>
            <a:lvl7pPr marL="3398259" indent="0">
              <a:buNone/>
              <a:defRPr sz="1115"/>
            </a:lvl7pPr>
            <a:lvl8pPr marL="3964636" indent="0">
              <a:buNone/>
              <a:defRPr sz="1115"/>
            </a:lvl8pPr>
            <a:lvl9pPr marL="4531012" indent="0">
              <a:buNone/>
              <a:defRPr sz="111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02BAB4-8B8D-41DD-85C7-81A0CA962007}" type="datetimeFigureOut">
              <a:rPr lang="en-US" smtClean="0"/>
              <a:t>1/31/2024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4824F-EBE0-443F-8A8F-F64816AF04DC}" type="slidenum">
              <a:rPr lang="en-US" smtClean="0"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91340" y="21192650"/>
            <a:ext cx="12830175" cy="2501911"/>
          </a:xfrm>
        </p:spPr>
        <p:txBody>
          <a:bodyPr anchor="b"/>
          <a:lstStyle>
            <a:lvl1pPr algn="l">
              <a:defRPr sz="2478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191340" y="2705146"/>
            <a:ext cx="12830175" cy="18165128"/>
          </a:xfrm>
        </p:spPr>
        <p:txBody>
          <a:bodyPr/>
          <a:lstStyle>
            <a:lvl1pPr marL="0" indent="0">
              <a:buNone/>
              <a:defRPr sz="3964"/>
            </a:lvl1pPr>
            <a:lvl2pPr marL="566376" indent="0">
              <a:buNone/>
              <a:defRPr sz="3469"/>
            </a:lvl2pPr>
            <a:lvl3pPr marL="1132753" indent="0">
              <a:buNone/>
              <a:defRPr sz="2973"/>
            </a:lvl3pPr>
            <a:lvl4pPr marL="1699130" indent="0">
              <a:buNone/>
              <a:defRPr sz="2478"/>
            </a:lvl4pPr>
            <a:lvl5pPr marL="2265506" indent="0">
              <a:buNone/>
              <a:defRPr sz="2478"/>
            </a:lvl5pPr>
            <a:lvl6pPr marL="2831882" indent="0">
              <a:buNone/>
              <a:defRPr sz="2478"/>
            </a:lvl6pPr>
            <a:lvl7pPr marL="3398259" indent="0">
              <a:buNone/>
              <a:defRPr sz="2478"/>
            </a:lvl7pPr>
            <a:lvl8pPr marL="3964636" indent="0">
              <a:buNone/>
              <a:defRPr sz="2478"/>
            </a:lvl8pPr>
            <a:lvl9pPr marL="4531012" indent="0">
              <a:buNone/>
              <a:defRPr sz="2478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91340" y="23694562"/>
            <a:ext cx="12830175" cy="3553131"/>
          </a:xfrm>
        </p:spPr>
        <p:txBody>
          <a:bodyPr/>
          <a:lstStyle>
            <a:lvl1pPr marL="0" indent="0">
              <a:buNone/>
              <a:defRPr sz="1734"/>
            </a:lvl1pPr>
            <a:lvl2pPr marL="566376" indent="0">
              <a:buNone/>
              <a:defRPr sz="1487"/>
            </a:lvl2pPr>
            <a:lvl3pPr marL="1132753" indent="0">
              <a:buNone/>
              <a:defRPr sz="1239"/>
            </a:lvl3pPr>
            <a:lvl4pPr marL="1699130" indent="0">
              <a:buNone/>
              <a:defRPr sz="1115"/>
            </a:lvl4pPr>
            <a:lvl5pPr marL="2265506" indent="0">
              <a:buNone/>
              <a:defRPr sz="1115"/>
            </a:lvl5pPr>
            <a:lvl6pPr marL="2831882" indent="0">
              <a:buNone/>
              <a:defRPr sz="1115"/>
            </a:lvl6pPr>
            <a:lvl7pPr marL="3398259" indent="0">
              <a:buNone/>
              <a:defRPr sz="1115"/>
            </a:lvl7pPr>
            <a:lvl8pPr marL="3964636" indent="0">
              <a:buNone/>
              <a:defRPr sz="1115"/>
            </a:lvl8pPr>
            <a:lvl9pPr marL="4531012" indent="0">
              <a:buNone/>
              <a:defRPr sz="111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02BAB4-8B8D-41DD-85C7-81A0CA962007}" type="datetimeFigureOut">
              <a:rPr lang="en-US" smtClean="0"/>
              <a:t>1/31/2024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4824F-EBE0-443F-8A8F-F64816AF04DC}" type="slidenum">
              <a:rPr lang="en-US" smtClean="0"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181" y="1212411"/>
            <a:ext cx="19245263" cy="50458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181" y="7064220"/>
            <a:ext cx="19245263" cy="1998024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9182" y="28060639"/>
            <a:ext cx="4989512" cy="16118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8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02BAB4-8B8D-41DD-85C7-81A0CA962007}" type="datetimeFigureOut">
              <a:rPr lang="en-US" smtClean="0"/>
              <a:t>1/31/2024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306072" y="28060639"/>
            <a:ext cx="6771481" cy="16118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8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324931" y="28060639"/>
            <a:ext cx="4989512" cy="16118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8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44824F-EBE0-443F-8A8F-F64816AF04DC}" type="slidenum">
              <a:rPr lang="en-US" smtClean="0"/>
              <a:t>‹Nr.›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132753" rtl="0" eaLnBrk="1" latinLnBrk="0" hangingPunct="1">
        <a:spcBef>
          <a:spcPct val="0"/>
        </a:spcBef>
        <a:buNone/>
        <a:defRPr sz="545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4782" indent="-424782" algn="l" defTabSz="1132753" rtl="0" eaLnBrk="1" latinLnBrk="0" hangingPunct="1">
        <a:spcBef>
          <a:spcPct val="20000"/>
        </a:spcBef>
        <a:buFont typeface="Arial" pitchFamily="34" charset="0"/>
        <a:buChar char="•"/>
        <a:defRPr sz="3964" kern="1200">
          <a:solidFill>
            <a:schemeClr val="tx1"/>
          </a:solidFill>
          <a:latin typeface="+mn-lt"/>
          <a:ea typeface="+mn-ea"/>
          <a:cs typeface="+mn-cs"/>
        </a:defRPr>
      </a:lvl1pPr>
      <a:lvl2pPr marL="920362" indent="-353986" algn="l" defTabSz="1132753" rtl="0" eaLnBrk="1" latinLnBrk="0" hangingPunct="1">
        <a:spcBef>
          <a:spcPct val="20000"/>
        </a:spcBef>
        <a:buFont typeface="Arial" pitchFamily="34" charset="0"/>
        <a:buChar char="–"/>
        <a:defRPr sz="3469" kern="1200">
          <a:solidFill>
            <a:schemeClr val="tx1"/>
          </a:solidFill>
          <a:latin typeface="+mn-lt"/>
          <a:ea typeface="+mn-ea"/>
          <a:cs typeface="+mn-cs"/>
        </a:defRPr>
      </a:lvl2pPr>
      <a:lvl3pPr marL="1415942" indent="-283188" algn="l" defTabSz="1132753" rtl="0" eaLnBrk="1" latinLnBrk="0" hangingPunct="1">
        <a:spcBef>
          <a:spcPct val="20000"/>
        </a:spcBef>
        <a:buFont typeface="Arial" pitchFamily="34" charset="0"/>
        <a:buChar char="•"/>
        <a:defRPr sz="2973" kern="1200">
          <a:solidFill>
            <a:schemeClr val="tx1"/>
          </a:solidFill>
          <a:latin typeface="+mn-lt"/>
          <a:ea typeface="+mn-ea"/>
          <a:cs typeface="+mn-cs"/>
        </a:defRPr>
      </a:lvl3pPr>
      <a:lvl4pPr marL="1982318" indent="-283188" algn="l" defTabSz="1132753" rtl="0" eaLnBrk="1" latinLnBrk="0" hangingPunct="1">
        <a:spcBef>
          <a:spcPct val="20000"/>
        </a:spcBef>
        <a:buFont typeface="Arial" pitchFamily="34" charset="0"/>
        <a:buChar char="–"/>
        <a:defRPr sz="2478" kern="1200">
          <a:solidFill>
            <a:schemeClr val="tx1"/>
          </a:solidFill>
          <a:latin typeface="+mn-lt"/>
          <a:ea typeface="+mn-ea"/>
          <a:cs typeface="+mn-cs"/>
        </a:defRPr>
      </a:lvl4pPr>
      <a:lvl5pPr marL="2548694" indent="-283188" algn="l" defTabSz="1132753" rtl="0" eaLnBrk="1" latinLnBrk="0" hangingPunct="1">
        <a:spcBef>
          <a:spcPct val="20000"/>
        </a:spcBef>
        <a:buFont typeface="Arial" pitchFamily="34" charset="0"/>
        <a:buChar char="»"/>
        <a:defRPr sz="2478" kern="1200">
          <a:solidFill>
            <a:schemeClr val="tx1"/>
          </a:solidFill>
          <a:latin typeface="+mn-lt"/>
          <a:ea typeface="+mn-ea"/>
          <a:cs typeface="+mn-cs"/>
        </a:defRPr>
      </a:lvl5pPr>
      <a:lvl6pPr marL="3115070" indent="-283188" algn="l" defTabSz="1132753" rtl="0" eaLnBrk="1" latinLnBrk="0" hangingPunct="1">
        <a:spcBef>
          <a:spcPct val="20000"/>
        </a:spcBef>
        <a:buFont typeface="Arial" pitchFamily="34" charset="0"/>
        <a:buChar char="•"/>
        <a:defRPr sz="2478" kern="1200">
          <a:solidFill>
            <a:schemeClr val="tx1"/>
          </a:solidFill>
          <a:latin typeface="+mn-lt"/>
          <a:ea typeface="+mn-ea"/>
          <a:cs typeface="+mn-cs"/>
        </a:defRPr>
      </a:lvl6pPr>
      <a:lvl7pPr marL="3681447" indent="-283188" algn="l" defTabSz="1132753" rtl="0" eaLnBrk="1" latinLnBrk="0" hangingPunct="1">
        <a:spcBef>
          <a:spcPct val="20000"/>
        </a:spcBef>
        <a:buFont typeface="Arial" pitchFamily="34" charset="0"/>
        <a:buChar char="•"/>
        <a:defRPr sz="2478" kern="1200">
          <a:solidFill>
            <a:schemeClr val="tx1"/>
          </a:solidFill>
          <a:latin typeface="+mn-lt"/>
          <a:ea typeface="+mn-ea"/>
          <a:cs typeface="+mn-cs"/>
        </a:defRPr>
      </a:lvl7pPr>
      <a:lvl8pPr marL="4247824" indent="-283188" algn="l" defTabSz="1132753" rtl="0" eaLnBrk="1" latinLnBrk="0" hangingPunct="1">
        <a:spcBef>
          <a:spcPct val="20000"/>
        </a:spcBef>
        <a:buFont typeface="Arial" pitchFamily="34" charset="0"/>
        <a:buChar char="•"/>
        <a:defRPr sz="2478" kern="1200">
          <a:solidFill>
            <a:schemeClr val="tx1"/>
          </a:solidFill>
          <a:latin typeface="+mn-lt"/>
          <a:ea typeface="+mn-ea"/>
          <a:cs typeface="+mn-cs"/>
        </a:defRPr>
      </a:lvl8pPr>
      <a:lvl9pPr marL="4814200" indent="-283188" algn="l" defTabSz="1132753" rtl="0" eaLnBrk="1" latinLnBrk="0" hangingPunct="1">
        <a:spcBef>
          <a:spcPct val="20000"/>
        </a:spcBef>
        <a:buFont typeface="Arial" pitchFamily="34" charset="0"/>
        <a:buChar char="•"/>
        <a:defRPr sz="247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132753" rtl="0" eaLnBrk="1" latinLnBrk="0" hangingPunct="1">
        <a:defRPr sz="2230" kern="1200">
          <a:solidFill>
            <a:schemeClr val="tx1"/>
          </a:solidFill>
          <a:latin typeface="+mn-lt"/>
          <a:ea typeface="+mn-ea"/>
          <a:cs typeface="+mn-cs"/>
        </a:defRPr>
      </a:lvl1pPr>
      <a:lvl2pPr marL="566376" algn="l" defTabSz="1132753" rtl="0" eaLnBrk="1" latinLnBrk="0" hangingPunct="1">
        <a:defRPr sz="2230" kern="1200">
          <a:solidFill>
            <a:schemeClr val="tx1"/>
          </a:solidFill>
          <a:latin typeface="+mn-lt"/>
          <a:ea typeface="+mn-ea"/>
          <a:cs typeface="+mn-cs"/>
        </a:defRPr>
      </a:lvl2pPr>
      <a:lvl3pPr marL="1132753" algn="l" defTabSz="1132753" rtl="0" eaLnBrk="1" latinLnBrk="0" hangingPunct="1">
        <a:defRPr sz="2230" kern="1200">
          <a:solidFill>
            <a:schemeClr val="tx1"/>
          </a:solidFill>
          <a:latin typeface="+mn-lt"/>
          <a:ea typeface="+mn-ea"/>
          <a:cs typeface="+mn-cs"/>
        </a:defRPr>
      </a:lvl3pPr>
      <a:lvl4pPr marL="1699130" algn="l" defTabSz="1132753" rtl="0" eaLnBrk="1" latinLnBrk="0" hangingPunct="1">
        <a:defRPr sz="2230" kern="1200">
          <a:solidFill>
            <a:schemeClr val="tx1"/>
          </a:solidFill>
          <a:latin typeface="+mn-lt"/>
          <a:ea typeface="+mn-ea"/>
          <a:cs typeface="+mn-cs"/>
        </a:defRPr>
      </a:lvl4pPr>
      <a:lvl5pPr marL="2265506" algn="l" defTabSz="1132753" rtl="0" eaLnBrk="1" latinLnBrk="0" hangingPunct="1">
        <a:defRPr sz="2230" kern="1200">
          <a:solidFill>
            <a:schemeClr val="tx1"/>
          </a:solidFill>
          <a:latin typeface="+mn-lt"/>
          <a:ea typeface="+mn-ea"/>
          <a:cs typeface="+mn-cs"/>
        </a:defRPr>
      </a:lvl5pPr>
      <a:lvl6pPr marL="2831882" algn="l" defTabSz="1132753" rtl="0" eaLnBrk="1" latinLnBrk="0" hangingPunct="1">
        <a:defRPr sz="2230" kern="1200">
          <a:solidFill>
            <a:schemeClr val="tx1"/>
          </a:solidFill>
          <a:latin typeface="+mn-lt"/>
          <a:ea typeface="+mn-ea"/>
          <a:cs typeface="+mn-cs"/>
        </a:defRPr>
      </a:lvl6pPr>
      <a:lvl7pPr marL="3398259" algn="l" defTabSz="1132753" rtl="0" eaLnBrk="1" latinLnBrk="0" hangingPunct="1">
        <a:defRPr sz="2230" kern="1200">
          <a:solidFill>
            <a:schemeClr val="tx1"/>
          </a:solidFill>
          <a:latin typeface="+mn-lt"/>
          <a:ea typeface="+mn-ea"/>
          <a:cs typeface="+mn-cs"/>
        </a:defRPr>
      </a:lvl7pPr>
      <a:lvl8pPr marL="3964636" algn="l" defTabSz="1132753" rtl="0" eaLnBrk="1" latinLnBrk="0" hangingPunct="1">
        <a:defRPr sz="2230" kern="1200">
          <a:solidFill>
            <a:schemeClr val="tx1"/>
          </a:solidFill>
          <a:latin typeface="+mn-lt"/>
          <a:ea typeface="+mn-ea"/>
          <a:cs typeface="+mn-cs"/>
        </a:defRPr>
      </a:lvl8pPr>
      <a:lvl9pPr marL="4531012" algn="l" defTabSz="1132753" rtl="0" eaLnBrk="1" latinLnBrk="0" hangingPunct="1">
        <a:defRPr sz="22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96782" y="202406"/>
            <a:ext cx="20990061" cy="29870400"/>
          </a:xfrm>
          <a:prstGeom prst="rect">
            <a:avLst/>
          </a:prstGeom>
          <a:noFill/>
          <a:ln w="101600">
            <a:solidFill>
              <a:srgbClr val="A51E3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230"/>
          </a:p>
        </p:txBody>
      </p:sp>
      <p:sp>
        <p:nvSpPr>
          <p:cNvPr id="5" name="Snip Diagonal Corner Rectangle 4"/>
          <p:cNvSpPr/>
          <p:nvPr/>
        </p:nvSpPr>
        <p:spPr>
          <a:xfrm>
            <a:off x="499963" y="507206"/>
            <a:ext cx="20398034" cy="2275254"/>
          </a:xfrm>
          <a:prstGeom prst="snip2Diag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230"/>
          </a:p>
        </p:txBody>
      </p:sp>
      <p:sp>
        <p:nvSpPr>
          <p:cNvPr id="52" name="TextBox 51"/>
          <p:cNvSpPr txBox="1"/>
          <p:nvPr/>
        </p:nvSpPr>
        <p:spPr>
          <a:xfrm>
            <a:off x="742647" y="973740"/>
            <a:ext cx="10127948" cy="58477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3200" b="1" dirty="0">
                <a:ln w="3175">
                  <a:noFill/>
                </a:ln>
                <a:solidFill>
                  <a:srgbClr val="A51E37"/>
                </a:solidFill>
                <a:latin typeface="Arial"/>
                <a:ea typeface="Bangla MN" charset="0"/>
                <a:cs typeface="Arial"/>
              </a:rPr>
              <a:t>Science for a Change</a:t>
            </a:r>
          </a:p>
        </p:txBody>
      </p:sp>
      <p:sp>
        <p:nvSpPr>
          <p:cNvPr id="115" name="TextBox 114"/>
          <p:cNvSpPr txBox="1"/>
          <p:nvPr/>
        </p:nvSpPr>
        <p:spPr>
          <a:xfrm>
            <a:off x="745314" y="1548530"/>
            <a:ext cx="8677848" cy="46166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2400" b="1" dirty="0">
                <a:latin typeface="Arial"/>
                <a:ea typeface="Bangla MN" charset="0"/>
                <a:cs typeface="Arial"/>
              </a:rPr>
              <a:t>Luisa Haiss, Dr. Julia Fitzgerald, Dr. </a:t>
            </a:r>
            <a:r>
              <a:rPr lang="en-US" sz="2400" b="1" dirty="0" err="1">
                <a:latin typeface="Arial"/>
                <a:ea typeface="Bangla MN" charset="0"/>
                <a:cs typeface="Arial"/>
              </a:rPr>
              <a:t>Konstanze</a:t>
            </a:r>
            <a:r>
              <a:rPr lang="en-US" sz="2400" b="1" dirty="0">
                <a:latin typeface="Arial"/>
                <a:ea typeface="Bangla MN" charset="0"/>
                <a:cs typeface="Arial"/>
              </a:rPr>
              <a:t> </a:t>
            </a:r>
            <a:r>
              <a:rPr lang="en-US" sz="2400" b="1" dirty="0" err="1">
                <a:latin typeface="Arial"/>
                <a:ea typeface="Bangla MN" charset="0"/>
                <a:cs typeface="Arial"/>
              </a:rPr>
              <a:t>Muschko</a:t>
            </a:r>
            <a:endParaRPr lang="en-US" sz="2400" b="1" baseline="30000" dirty="0">
              <a:latin typeface="Arial"/>
              <a:ea typeface="Bangla MN" charset="0"/>
              <a:cs typeface="Arial"/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EABD6380-F16B-42AE-AB20-AED81D8BA8F5}"/>
              </a:ext>
            </a:extLst>
          </p:cNvPr>
          <p:cNvSpPr txBox="1"/>
          <p:nvPr/>
        </p:nvSpPr>
        <p:spPr>
          <a:xfrm>
            <a:off x="737207" y="2017399"/>
            <a:ext cx="9366407" cy="40011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2000" dirty="0" err="1">
                <a:latin typeface="Arial"/>
                <a:ea typeface="Bangla MN" charset="0"/>
                <a:cs typeface="Arial"/>
              </a:rPr>
              <a:t>Medizinische</a:t>
            </a:r>
            <a:r>
              <a:rPr lang="en-US" sz="2000" dirty="0">
                <a:latin typeface="Arial"/>
                <a:ea typeface="Bangla MN" charset="0"/>
                <a:cs typeface="Arial"/>
              </a:rPr>
              <a:t> </a:t>
            </a:r>
            <a:r>
              <a:rPr lang="en-US" sz="2000" dirty="0" err="1">
                <a:latin typeface="Arial"/>
                <a:ea typeface="Bangla MN" charset="0"/>
                <a:cs typeface="Arial"/>
              </a:rPr>
              <a:t>Fakultät</a:t>
            </a:r>
            <a:r>
              <a:rPr lang="en-US" sz="2000" dirty="0">
                <a:latin typeface="Arial"/>
                <a:ea typeface="Bangla MN" charset="0"/>
                <a:cs typeface="Arial"/>
              </a:rPr>
              <a:t>/</a:t>
            </a:r>
            <a:r>
              <a:rPr lang="en-US" sz="2000" dirty="0" err="1">
                <a:latin typeface="Arial"/>
                <a:ea typeface="Bangla MN" charset="0"/>
                <a:cs typeface="Arial"/>
              </a:rPr>
              <a:t>Molekulare</a:t>
            </a:r>
            <a:r>
              <a:rPr lang="en-US" sz="2000" dirty="0">
                <a:latin typeface="Arial"/>
                <a:ea typeface="Bangla MN" charset="0"/>
                <a:cs typeface="Arial"/>
              </a:rPr>
              <a:t> </a:t>
            </a:r>
            <a:r>
              <a:rPr lang="en-US" sz="2000" dirty="0" err="1">
                <a:latin typeface="Arial"/>
                <a:ea typeface="Bangla MN" charset="0"/>
                <a:cs typeface="Arial"/>
              </a:rPr>
              <a:t>Medizin</a:t>
            </a:r>
            <a:r>
              <a:rPr lang="en-US" sz="2000" dirty="0">
                <a:latin typeface="Arial"/>
                <a:ea typeface="Bangla MN" charset="0"/>
                <a:cs typeface="Arial"/>
              </a:rPr>
              <a:t>, Universität Tübingen </a:t>
            </a:r>
            <a:endParaRPr lang="en-US" sz="2000" dirty="0">
              <a:latin typeface="Arial" panose="020B0604020202020204" pitchFamily="34" charset="0"/>
              <a:ea typeface="Bangla MN" charset="0"/>
              <a:cs typeface="Arial" panose="020B0604020202020204" pitchFamily="34" charset="0"/>
            </a:endParaRPr>
          </a:p>
        </p:txBody>
      </p:sp>
      <p:pic>
        <p:nvPicPr>
          <p:cNvPr id="4" name="Grafik 3" descr="Ein Bild, das Text, Schrift, Grafiken, Grafikdesign enthält.&#10;&#10;Automatisch generierte Beschreibung">
            <a:extLst>
              <a:ext uri="{FF2B5EF4-FFF2-40B4-BE49-F238E27FC236}">
                <a16:creationId xmlns:a16="http://schemas.microsoft.com/office/drawing/2014/main" id="{677ACE1F-AA55-4FC9-2CDF-BD02026DC7AC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085654" y="645171"/>
            <a:ext cx="4533332" cy="1164092"/>
          </a:xfrm>
          <a:prstGeom prst="rect">
            <a:avLst/>
          </a:prstGeom>
        </p:spPr>
      </p:pic>
      <p:grpSp>
        <p:nvGrpSpPr>
          <p:cNvPr id="11" name="Gruppieren 10">
            <a:extLst>
              <a:ext uri="{FF2B5EF4-FFF2-40B4-BE49-F238E27FC236}">
                <a16:creationId xmlns:a16="http://schemas.microsoft.com/office/drawing/2014/main" id="{76B51D90-4E5C-C966-A625-644086F34D9A}"/>
              </a:ext>
            </a:extLst>
          </p:cNvPr>
          <p:cNvGrpSpPr/>
          <p:nvPr/>
        </p:nvGrpSpPr>
        <p:grpSpPr>
          <a:xfrm>
            <a:off x="499962" y="2965990"/>
            <a:ext cx="5951253" cy="7318253"/>
            <a:chOff x="707853" y="3173376"/>
            <a:chExt cx="6471963" cy="5753934"/>
          </a:xfrm>
        </p:grpSpPr>
        <p:grpSp>
          <p:nvGrpSpPr>
            <p:cNvPr id="39" name="Group 38"/>
            <p:cNvGrpSpPr/>
            <p:nvPr/>
          </p:nvGrpSpPr>
          <p:grpSpPr>
            <a:xfrm>
              <a:off x="707853" y="3173376"/>
              <a:ext cx="6471963" cy="5753934"/>
              <a:chOff x="914400" y="6442641"/>
              <a:chExt cx="11658600" cy="6938135"/>
            </a:xfrm>
            <a:solidFill>
              <a:schemeClr val="bg1"/>
            </a:solidFill>
          </p:grpSpPr>
          <p:sp>
            <p:nvSpPr>
              <p:cNvPr id="34" name="Rectangle 33"/>
              <p:cNvSpPr/>
              <p:nvPr/>
            </p:nvSpPr>
            <p:spPr>
              <a:xfrm>
                <a:off x="914400" y="6762267"/>
                <a:ext cx="11658600" cy="6618509"/>
              </a:xfrm>
              <a:prstGeom prst="rect">
                <a:avLst/>
              </a:prstGeom>
              <a:grpFill/>
              <a:ln w="76200">
                <a:solidFill>
                  <a:schemeClr val="tx1"/>
                </a:solidFill>
                <a:prstDash val="soli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230"/>
              </a:p>
            </p:txBody>
          </p:sp>
          <p:sp>
            <p:nvSpPr>
              <p:cNvPr id="17" name="TextBox 16"/>
              <p:cNvSpPr txBox="1"/>
              <p:nvPr/>
            </p:nvSpPr>
            <p:spPr>
              <a:xfrm>
                <a:off x="3458986" y="6442641"/>
                <a:ext cx="6929943" cy="437686"/>
              </a:xfrm>
              <a:prstGeom prst="rect">
                <a:avLst/>
              </a:prstGeom>
              <a:grpFill/>
            </p:spPr>
            <p:txBody>
              <a:bodyPr wrap="square" lIns="91440" tIns="45720" rIns="91440" bIns="45720" rtlCol="0" anchor="t">
                <a:spAutoFit/>
              </a:bodyPr>
              <a:lstStyle/>
              <a:p>
                <a:pPr algn="ctr"/>
                <a:r>
                  <a:rPr lang="en-US" sz="2400" err="1">
                    <a:solidFill>
                      <a:srgbClr val="A51E37"/>
                    </a:solidFill>
                    <a:latin typeface="Arial"/>
                    <a:ea typeface="Bangla MN" charset="0"/>
                    <a:cs typeface="Arial"/>
                  </a:rPr>
                  <a:t>Zusammenfassung</a:t>
                </a:r>
                <a:endParaRPr lang="en-US" sz="2400">
                  <a:solidFill>
                    <a:srgbClr val="A51E37"/>
                  </a:solidFill>
                  <a:latin typeface="Arial"/>
                  <a:ea typeface="Bangla MN" charset="0"/>
                  <a:cs typeface="Arial"/>
                </a:endParaRPr>
              </a:p>
            </p:txBody>
          </p:sp>
        </p:grpSp>
        <p:sp>
          <p:nvSpPr>
            <p:cNvPr id="9" name="Textfeld 8">
              <a:extLst>
                <a:ext uri="{FF2B5EF4-FFF2-40B4-BE49-F238E27FC236}">
                  <a16:creationId xmlns:a16="http://schemas.microsoft.com/office/drawing/2014/main" id="{10B2D2E2-AACD-71C5-2435-8284A3B81235}"/>
                </a:ext>
              </a:extLst>
            </p:cNvPr>
            <p:cNvSpPr txBox="1"/>
            <p:nvPr/>
          </p:nvSpPr>
          <p:spPr>
            <a:xfrm>
              <a:off x="1193004" y="4214812"/>
              <a:ext cx="5486400" cy="3460422"/>
            </a:xfrm>
            <a:prstGeom prst="rect">
              <a:avLst/>
            </a:prstGeom>
            <a:noFill/>
          </p:spPr>
          <p:txBody>
            <a:bodyPr wrap="square" lIns="91440" tIns="45720" rIns="91440" bIns="45720" rtlCol="0" anchor="t">
              <a:spAutoFit/>
            </a:bodyPr>
            <a:lstStyle/>
            <a:p>
              <a:r>
                <a:rPr lang="de-DE" sz="2000" b="1" dirty="0">
                  <a:latin typeface="Arial"/>
                  <a:cs typeface="Arial"/>
                </a:rPr>
                <a:t>Pilotprojekt zur Implementation in das Hauptcurriculum des Clusters „Molekulare Medizin“</a:t>
              </a:r>
            </a:p>
            <a:p>
              <a:endParaRPr lang="de-DE" sz="2000" dirty="0">
                <a:latin typeface="Arial"/>
                <a:cs typeface="Arial"/>
              </a:endParaRPr>
            </a:p>
            <a:p>
              <a:r>
                <a:rPr lang="de-DE" sz="2000" dirty="0">
                  <a:latin typeface="Arial"/>
                  <a:cs typeface="Arial"/>
                </a:rPr>
                <a:t>Format: Lehrveranstaltung (Seminar, Projektarbeit, Vorlesung)</a:t>
              </a:r>
            </a:p>
            <a:p>
              <a:endParaRPr lang="de-DE" sz="2000" dirty="0">
                <a:latin typeface="Arial"/>
                <a:cs typeface="Arial"/>
              </a:endParaRPr>
            </a:p>
            <a:p>
              <a:r>
                <a:rPr lang="de-DE" sz="2000" dirty="0">
                  <a:latin typeface="Arial"/>
                  <a:cs typeface="Arial"/>
                </a:rPr>
                <a:t>Zielgruppe: Bachelor- und Masterstudierende (ab 3. Fachsemester)</a:t>
              </a:r>
            </a:p>
            <a:p>
              <a:endParaRPr lang="de-DE" sz="2000" dirty="0">
                <a:latin typeface="Arial"/>
                <a:cs typeface="Arial"/>
              </a:endParaRPr>
            </a:p>
            <a:p>
              <a:r>
                <a:rPr lang="de-DE" sz="2000" dirty="0">
                  <a:latin typeface="Arial"/>
                  <a:cs typeface="Arial"/>
                </a:rPr>
                <a:t>Thema: Nachhaltige Entwicklung in der medizinischen Forschung</a:t>
              </a:r>
            </a:p>
            <a:p>
              <a:endParaRPr lang="de-DE" sz="2000" dirty="0">
                <a:latin typeface="Arial"/>
                <a:cs typeface="Arial"/>
              </a:endParaRPr>
            </a:p>
            <a:p>
              <a:r>
                <a:rPr lang="de-DE" sz="2000" dirty="0">
                  <a:latin typeface="Arial"/>
                  <a:cs typeface="Arial"/>
                </a:rPr>
                <a:t>Lehrsprache: Englisch</a:t>
              </a:r>
            </a:p>
          </p:txBody>
        </p:sp>
      </p:grpSp>
      <p:grpSp>
        <p:nvGrpSpPr>
          <p:cNvPr id="12" name="Gruppieren 11">
            <a:extLst>
              <a:ext uri="{FF2B5EF4-FFF2-40B4-BE49-F238E27FC236}">
                <a16:creationId xmlns:a16="http://schemas.microsoft.com/office/drawing/2014/main" id="{7F194ACA-A856-1372-5885-D49BE25FECEB}"/>
              </a:ext>
            </a:extLst>
          </p:cNvPr>
          <p:cNvGrpSpPr/>
          <p:nvPr/>
        </p:nvGrpSpPr>
        <p:grpSpPr>
          <a:xfrm>
            <a:off x="6839393" y="2992950"/>
            <a:ext cx="7707963" cy="7318037"/>
            <a:chOff x="731546" y="9278496"/>
            <a:chExt cx="6444822" cy="6002254"/>
          </a:xfrm>
        </p:grpSpPr>
        <p:grpSp>
          <p:nvGrpSpPr>
            <p:cNvPr id="37" name="Group 36"/>
            <p:cNvGrpSpPr/>
            <p:nvPr/>
          </p:nvGrpSpPr>
          <p:grpSpPr>
            <a:xfrm>
              <a:off x="731546" y="9278496"/>
              <a:ext cx="6444822" cy="6002254"/>
              <a:chOff x="914401" y="19305058"/>
              <a:chExt cx="11609976" cy="12698942"/>
            </a:xfrm>
            <a:solidFill>
              <a:schemeClr val="bg1"/>
            </a:solidFill>
          </p:grpSpPr>
          <p:sp>
            <p:nvSpPr>
              <p:cNvPr id="35" name="Rectangle 34"/>
              <p:cNvSpPr/>
              <p:nvPr/>
            </p:nvSpPr>
            <p:spPr>
              <a:xfrm>
                <a:off x="914401" y="19784857"/>
                <a:ext cx="11609976" cy="12219143"/>
              </a:xfrm>
              <a:prstGeom prst="rect">
                <a:avLst/>
              </a:prstGeom>
              <a:grpFill/>
              <a:ln w="762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230" dirty="0"/>
              </a:p>
            </p:txBody>
          </p:sp>
          <p:sp>
            <p:nvSpPr>
              <p:cNvPr id="36" name="TextBox 35"/>
              <p:cNvSpPr txBox="1"/>
              <p:nvPr/>
            </p:nvSpPr>
            <p:spPr>
              <a:xfrm>
                <a:off x="3622881" y="19305058"/>
                <a:ext cx="6338570" cy="801124"/>
              </a:xfrm>
              <a:prstGeom prst="rect">
                <a:avLst/>
              </a:prstGeom>
              <a:grpFill/>
              <a:ln>
                <a:noFill/>
              </a:ln>
            </p:spPr>
            <p:txBody>
              <a:bodyPr wrap="square" lIns="91440" tIns="45720" rIns="91440" bIns="45720" rtlCol="0" anchor="t">
                <a:spAutoFit/>
              </a:bodyPr>
              <a:lstStyle/>
              <a:p>
                <a:pPr algn="ctr"/>
                <a:r>
                  <a:rPr lang="en-US" sz="2400" err="1">
                    <a:solidFill>
                      <a:srgbClr val="A51E37"/>
                    </a:solidFill>
                    <a:latin typeface="Arial"/>
                    <a:ea typeface="Bangla MN" charset="0"/>
                    <a:cs typeface="Arial"/>
                  </a:rPr>
                  <a:t>Herausforderung</a:t>
                </a:r>
                <a:endParaRPr lang="en-US" sz="2400">
                  <a:solidFill>
                    <a:srgbClr val="A51E37"/>
                  </a:solidFill>
                  <a:latin typeface="Arial"/>
                  <a:ea typeface="Bangla MN" charset="0"/>
                  <a:cs typeface="Arial"/>
                </a:endParaRPr>
              </a:p>
            </p:txBody>
          </p:sp>
        </p:grpSp>
        <p:sp>
          <p:nvSpPr>
            <p:cNvPr id="10" name="Textfeld 9">
              <a:extLst>
                <a:ext uri="{FF2B5EF4-FFF2-40B4-BE49-F238E27FC236}">
                  <a16:creationId xmlns:a16="http://schemas.microsoft.com/office/drawing/2014/main" id="{6B868EF2-311B-A17A-3939-BE9F2994DD16}"/>
                </a:ext>
              </a:extLst>
            </p:cNvPr>
            <p:cNvSpPr txBox="1"/>
            <p:nvPr/>
          </p:nvSpPr>
          <p:spPr>
            <a:xfrm>
              <a:off x="1193006" y="10288726"/>
              <a:ext cx="5486400" cy="3104992"/>
            </a:xfrm>
            <a:prstGeom prst="rect">
              <a:avLst/>
            </a:prstGeom>
            <a:noFill/>
          </p:spPr>
          <p:txBody>
            <a:bodyPr wrap="square" lIns="91440" tIns="45720" rIns="91440" bIns="45720" rtlCol="0" anchor="t">
              <a:spAutoFit/>
            </a:bodyPr>
            <a:lstStyle/>
            <a:p>
              <a:r>
                <a:rPr lang="de-DE" sz="2000" dirty="0">
                  <a:solidFill>
                    <a:srgbClr val="000000"/>
                  </a:solidFill>
                  <a:latin typeface="Arial" panose="020B0604020202090204" pitchFamily="34" charset="0"/>
                  <a:cs typeface="Arial" panose="020B0604020202090204" pitchFamily="34" charset="0"/>
                </a:rPr>
                <a:t>- „</a:t>
              </a:r>
              <a:r>
                <a:rPr lang="en-US" sz="2000" dirty="0">
                  <a:effectLst/>
                  <a:latin typeface="Arial" panose="020B0604020202090204" pitchFamily="34" charset="0"/>
                  <a:cs typeface="Arial" panose="020B0604020202090204" pitchFamily="34" charset="0"/>
                </a:rPr>
                <a:t>Higher education institutions must take on a stronger role to tackle the world’s most pressing issues” (</a:t>
              </a:r>
              <a:r>
                <a:rPr lang="en-US" sz="2000" b="0" i="0" u="none" strike="noStrike" baseline="0" dirty="0">
                  <a:solidFill>
                    <a:srgbClr val="000000"/>
                  </a:solidFill>
                  <a:latin typeface="Arial" panose="020B0604020202090204" pitchFamily="34" charset="0"/>
                  <a:cs typeface="Arial" panose="020B0604020202090204" pitchFamily="34" charset="0"/>
                </a:rPr>
                <a:t>UNESCO Global Independent Expert Group on the Universities and the 2030 Agenda</a:t>
              </a:r>
              <a:r>
                <a:rPr lang="de-DE" sz="2000" b="0" i="0" u="none" strike="noStrike" baseline="0" dirty="0">
                  <a:solidFill>
                    <a:srgbClr val="000000"/>
                  </a:solidFill>
                  <a:latin typeface="Arial" panose="020B0604020202090204" pitchFamily="34" charset="0"/>
                  <a:cs typeface="Arial" panose="020B0604020202090204" pitchFamily="34" charset="0"/>
                </a:rPr>
                <a:t>, </a:t>
              </a:r>
              <a:r>
                <a:rPr lang="de-DE" sz="2000" dirty="0">
                  <a:solidFill>
                    <a:srgbClr val="000000"/>
                  </a:solidFill>
                  <a:latin typeface="Arial" panose="020B0604020202090204" pitchFamily="34" charset="0"/>
                  <a:cs typeface="Arial" panose="020B0604020202090204" pitchFamily="34" charset="0"/>
                </a:rPr>
                <a:t>S.</a:t>
              </a:r>
              <a:r>
                <a:rPr lang="de-DE" sz="2000" b="0" i="0" u="none" strike="noStrike" baseline="0" dirty="0">
                  <a:solidFill>
                    <a:srgbClr val="000000"/>
                  </a:solidFill>
                  <a:latin typeface="Arial" panose="020B0604020202090204" pitchFamily="34" charset="0"/>
                  <a:cs typeface="Arial" panose="020B0604020202090204" pitchFamily="34" charset="0"/>
                </a:rPr>
                <a:t> 3)</a:t>
              </a:r>
              <a:endParaRPr lang="de-DE" sz="2000" dirty="0">
                <a:solidFill>
                  <a:srgbClr val="000000"/>
                </a:solidFill>
                <a:latin typeface="Arial" panose="020B0604020202090204" pitchFamily="34" charset="0"/>
                <a:cs typeface="Arial" panose="020B0604020202090204" pitchFamily="34" charset="0"/>
              </a:endParaRPr>
            </a:p>
            <a:p>
              <a:endParaRPr lang="de-DE" sz="2000" b="0" i="0" u="none" strike="noStrike" baseline="0" dirty="0">
                <a:solidFill>
                  <a:srgbClr val="000000"/>
                </a:solidFill>
                <a:latin typeface="Arial" panose="020B0604020202090204" pitchFamily="34" charset="0"/>
                <a:cs typeface="Arial" panose="020B0604020202090204" pitchFamily="34" charset="0"/>
              </a:endParaRPr>
            </a:p>
            <a:p>
              <a:r>
                <a:rPr lang="de-DE" sz="2000" dirty="0">
                  <a:solidFill>
                    <a:srgbClr val="000000"/>
                  </a:solidFill>
                  <a:latin typeface="Arial" panose="020B0604020202090204" pitchFamily="34" charset="0"/>
                  <a:cs typeface="Arial" panose="020B0604020202090204" pitchFamily="34" charset="0"/>
                </a:rPr>
                <a:t>- </a:t>
              </a:r>
              <a:r>
                <a:rPr lang="de-DE" sz="2000" b="0" i="0" u="none" strike="noStrike" baseline="0" dirty="0">
                  <a:solidFill>
                    <a:srgbClr val="000000"/>
                  </a:solidFill>
                  <a:latin typeface="Arial" panose="020B0604020202090204" pitchFamily="34" charset="0"/>
                  <a:cs typeface="Arial" panose="020B0604020202090204" pitchFamily="34" charset="0"/>
                </a:rPr>
                <a:t>nachhaltige Entwicklung als „integraler Bestandteil von Forschung und Lehre“ (Leitbild der Universität Tübingen)</a:t>
              </a:r>
            </a:p>
            <a:p>
              <a:endParaRPr lang="de-DE" sz="2000" dirty="0">
                <a:solidFill>
                  <a:schemeClr val="bg1">
                    <a:lumMod val="50000"/>
                  </a:schemeClr>
                </a:solidFill>
                <a:latin typeface="Arial" panose="020B0604020202090204" pitchFamily="34" charset="0"/>
                <a:cs typeface="Arial" panose="020B0604020202090204" pitchFamily="34" charset="0"/>
              </a:endParaRPr>
            </a:p>
            <a:p>
              <a:pPr marL="342900" indent="-342900">
                <a:buFont typeface="Wingdings" panose="05000000000000000000" pitchFamily="2" charset="2"/>
                <a:buChar char="à"/>
              </a:pPr>
              <a:r>
                <a:rPr lang="de-DE" sz="2000" b="1" dirty="0">
                  <a:latin typeface="Arial" panose="020B0604020202090204" pitchFamily="34" charset="0"/>
                  <a:cs typeface="Arial" panose="020B0604020202090204" pitchFamily="34" charset="0"/>
                  <a:sym typeface="Wingdings" panose="05000000000000000000" pitchFamily="2" charset="2"/>
                </a:rPr>
                <a:t>Implementation von Bildung für Nachhaltige Entwicklung (BNE) im tertiären Bildungssektor</a:t>
              </a:r>
            </a:p>
            <a:p>
              <a:pPr marL="342900" indent="-342900">
                <a:buFont typeface="Wingdings" panose="05000000000000000000" pitchFamily="2" charset="2"/>
                <a:buChar char="à"/>
              </a:pPr>
              <a:endParaRPr lang="de-DE" sz="2000" b="1" dirty="0">
                <a:latin typeface="Arial" panose="020B0604020202090204" pitchFamily="34" charset="0"/>
                <a:cs typeface="Arial" panose="020B0604020202090204" pitchFamily="34" charset="0"/>
                <a:sym typeface="Wingdings" panose="05000000000000000000" pitchFamily="2" charset="2"/>
              </a:endParaRPr>
            </a:p>
            <a:p>
              <a:endParaRPr lang="de-DE" sz="2000" dirty="0">
                <a:latin typeface="Arial" panose="020B0604020202090204" pitchFamily="34" charset="0"/>
                <a:cs typeface="Arial" panose="020B0604020202090204" pitchFamily="34" charset="0"/>
              </a:endParaRPr>
            </a:p>
          </p:txBody>
        </p:sp>
      </p:grpSp>
      <p:grpSp>
        <p:nvGrpSpPr>
          <p:cNvPr id="14" name="Gruppieren 13">
            <a:extLst>
              <a:ext uri="{FF2B5EF4-FFF2-40B4-BE49-F238E27FC236}">
                <a16:creationId xmlns:a16="http://schemas.microsoft.com/office/drawing/2014/main" id="{9AE8B048-2B96-0454-EADD-D2DEFE440F37}"/>
              </a:ext>
            </a:extLst>
          </p:cNvPr>
          <p:cNvGrpSpPr/>
          <p:nvPr/>
        </p:nvGrpSpPr>
        <p:grpSpPr>
          <a:xfrm>
            <a:off x="14884652" y="3053973"/>
            <a:ext cx="5927894" cy="7821603"/>
            <a:chOff x="731546" y="15694307"/>
            <a:chExt cx="6444822" cy="7403562"/>
          </a:xfrm>
        </p:grpSpPr>
        <p:grpSp>
          <p:nvGrpSpPr>
            <p:cNvPr id="7" name="Gruppieren 6">
              <a:extLst>
                <a:ext uri="{FF2B5EF4-FFF2-40B4-BE49-F238E27FC236}">
                  <a16:creationId xmlns:a16="http://schemas.microsoft.com/office/drawing/2014/main" id="{F6435900-D836-60C6-3701-05A01614C303}"/>
                </a:ext>
              </a:extLst>
            </p:cNvPr>
            <p:cNvGrpSpPr/>
            <p:nvPr/>
          </p:nvGrpSpPr>
          <p:grpSpPr>
            <a:xfrm>
              <a:off x="731546" y="15694307"/>
              <a:ext cx="6444822" cy="6919793"/>
              <a:chOff x="731546" y="15694307"/>
              <a:chExt cx="6444822" cy="6919793"/>
            </a:xfrm>
          </p:grpSpPr>
          <p:sp>
            <p:nvSpPr>
              <p:cNvPr id="77" name="Rectangle 76">
                <a:extLst>
                  <a:ext uri="{FF2B5EF4-FFF2-40B4-BE49-F238E27FC236}">
                    <a16:creationId xmlns:a16="http://schemas.microsoft.com/office/drawing/2014/main" id="{D32A5D87-7F7D-AD4A-AEA5-662F84FE5E2D}"/>
                  </a:ext>
                </a:extLst>
              </p:cNvPr>
              <p:cNvSpPr/>
              <p:nvPr/>
            </p:nvSpPr>
            <p:spPr>
              <a:xfrm>
                <a:off x="731546" y="15858716"/>
                <a:ext cx="6444822" cy="6755384"/>
              </a:xfrm>
              <a:prstGeom prst="rect">
                <a:avLst/>
              </a:prstGeom>
              <a:solidFill>
                <a:schemeClr val="bg1"/>
              </a:solidFill>
              <a:ln w="762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230" dirty="0"/>
              </a:p>
            </p:txBody>
          </p:sp>
          <p:sp>
            <p:nvSpPr>
              <p:cNvPr id="78" name="TextBox 77">
                <a:extLst>
                  <a:ext uri="{FF2B5EF4-FFF2-40B4-BE49-F238E27FC236}">
                    <a16:creationId xmlns:a16="http://schemas.microsoft.com/office/drawing/2014/main" id="{505F8FE6-358E-B041-960A-E8BB7198256E}"/>
                  </a:ext>
                </a:extLst>
              </p:cNvPr>
              <p:cNvSpPr txBox="1"/>
              <p:nvPr/>
            </p:nvSpPr>
            <p:spPr>
              <a:xfrm>
                <a:off x="2716707" y="15694307"/>
                <a:ext cx="2474500" cy="426079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txBody>
              <a:bodyPr wrap="square" lIns="91440" tIns="45720" rIns="91440" bIns="45720" rtlCol="0" anchor="t">
                <a:spAutoFit/>
              </a:bodyPr>
              <a:lstStyle/>
              <a:p>
                <a:pPr algn="ctr"/>
                <a:r>
                  <a:rPr lang="en-US" sz="2400" err="1">
                    <a:solidFill>
                      <a:srgbClr val="A51E37"/>
                    </a:solidFill>
                    <a:latin typeface="Arial"/>
                    <a:ea typeface="Bangla MN" charset="0"/>
                    <a:cs typeface="Arial"/>
                  </a:rPr>
                  <a:t>Zielsetzung</a:t>
                </a:r>
                <a:endParaRPr lang="en-US" sz="2400">
                  <a:solidFill>
                    <a:srgbClr val="A51E37"/>
                  </a:solidFill>
                  <a:latin typeface="Arial"/>
                  <a:ea typeface="Bangla MN" charset="0"/>
                  <a:cs typeface="Arial"/>
                </a:endParaRPr>
              </a:p>
            </p:txBody>
          </p:sp>
        </p:grpSp>
        <p:sp>
          <p:nvSpPr>
            <p:cNvPr id="13" name="Textfeld 12">
              <a:extLst>
                <a:ext uri="{FF2B5EF4-FFF2-40B4-BE49-F238E27FC236}">
                  <a16:creationId xmlns:a16="http://schemas.microsoft.com/office/drawing/2014/main" id="{F560AF43-D4F6-8B2B-55B1-0C4D11ABEBAF}"/>
                </a:ext>
              </a:extLst>
            </p:cNvPr>
            <p:cNvSpPr txBox="1"/>
            <p:nvPr/>
          </p:nvSpPr>
          <p:spPr>
            <a:xfrm>
              <a:off x="1164894" y="16309954"/>
              <a:ext cx="5486400" cy="6787915"/>
            </a:xfrm>
            <a:prstGeom prst="rect">
              <a:avLst/>
            </a:prstGeom>
            <a:noFill/>
          </p:spPr>
          <p:txBody>
            <a:bodyPr wrap="square" lIns="91440" tIns="45720" rIns="91440" bIns="45720" rtlCol="0" anchor="t">
              <a:spAutoFit/>
            </a:bodyPr>
            <a:lstStyle/>
            <a:p>
              <a:pPr algn="l"/>
              <a:r>
                <a:rPr lang="de-DE" sz="2000" u="sng" dirty="0">
                  <a:latin typeface="Arial" panose="020B0604020202090204" pitchFamily="34" charset="0"/>
                  <a:cs typeface="Arial" panose="020B0604020202090204" pitchFamily="34" charset="0"/>
                </a:rPr>
                <a:t>Lernziele</a:t>
              </a:r>
              <a:r>
                <a:rPr lang="de-DE" sz="2000" dirty="0">
                  <a:latin typeface="Arial" panose="020B0604020202090204" pitchFamily="34" charset="0"/>
                  <a:cs typeface="Arial" panose="020B0604020202090204" pitchFamily="34" charset="0"/>
                </a:rPr>
                <a:t>:</a:t>
              </a:r>
            </a:p>
            <a:p>
              <a:pPr algn="l"/>
              <a:endParaRPr lang="de-DE" sz="2000" dirty="0">
                <a:latin typeface="Arial" panose="020B0604020202090204" pitchFamily="34" charset="0"/>
                <a:cs typeface="Arial" panose="020B0604020202090204" pitchFamily="34" charset="0"/>
              </a:endParaRPr>
            </a:p>
            <a:p>
              <a:pPr algn="l"/>
              <a:r>
                <a:rPr lang="de-DE" sz="2000" dirty="0">
                  <a:latin typeface="Arial" panose="020B0604020202090204" pitchFamily="34" charset="0"/>
                  <a:cs typeface="Arial" panose="020B0604020202090204" pitchFamily="34" charset="0"/>
                </a:rPr>
                <a:t>- Nachhaltigkeit als transdisziplinäres Konzept</a:t>
              </a:r>
            </a:p>
            <a:p>
              <a:pPr algn="l"/>
              <a:endParaRPr lang="de-DE" sz="2000" dirty="0">
                <a:latin typeface="Arial" panose="020B0604020202090204" pitchFamily="34" charset="0"/>
                <a:cs typeface="Arial" panose="020B0604020202090204" pitchFamily="34" charset="0"/>
              </a:endParaRPr>
            </a:p>
            <a:p>
              <a:pPr algn="l"/>
              <a:r>
                <a:rPr lang="de-DE" sz="2000" dirty="0">
                  <a:latin typeface="Arial" panose="020B0604020202090204" pitchFamily="34" charset="0"/>
                  <a:cs typeface="Arial" panose="020B0604020202090204" pitchFamily="34" charset="0"/>
                </a:rPr>
                <a:t>- Reflexion nachhaltiger Entwicklung im Kontext medizinischer Forschung </a:t>
              </a:r>
            </a:p>
            <a:p>
              <a:pPr algn="l"/>
              <a:endParaRPr lang="de-DE" sz="2000" dirty="0">
                <a:latin typeface="Arial" panose="020B0604020202090204" pitchFamily="34" charset="0"/>
                <a:cs typeface="Arial" panose="020B0604020202090204" pitchFamily="34" charset="0"/>
              </a:endParaRPr>
            </a:p>
            <a:p>
              <a:r>
                <a:rPr lang="de-DE" sz="2000" b="0" i="0" u="sng" strike="noStrike" baseline="0" dirty="0">
                  <a:latin typeface="Arial" panose="020B0604020202090204" pitchFamily="34" charset="0"/>
                  <a:cs typeface="Arial" panose="020B0604020202090204" pitchFamily="34" charset="0"/>
                </a:rPr>
                <a:t>Qualifikationsziele</a:t>
              </a:r>
              <a:r>
                <a:rPr lang="de-DE" sz="2000" b="0" i="0" u="none" strike="noStrike" baseline="0" dirty="0">
                  <a:latin typeface="Arial" panose="020B0604020202090204" pitchFamily="34" charset="0"/>
                  <a:cs typeface="Arial" panose="020B0604020202090204" pitchFamily="34" charset="0"/>
                </a:rPr>
                <a:t>:</a:t>
              </a:r>
            </a:p>
            <a:p>
              <a:endParaRPr lang="de-DE" sz="2000" dirty="0">
                <a:latin typeface="Arial" panose="020B0604020202090204" pitchFamily="34" charset="0"/>
                <a:cs typeface="Arial" panose="020B0604020202090204" pitchFamily="34" charset="0"/>
              </a:endParaRPr>
            </a:p>
            <a:p>
              <a:r>
                <a:rPr lang="de-DE" sz="2000" b="0" i="1" u="none" strike="noStrike" baseline="0" dirty="0">
                  <a:latin typeface="Arial" panose="020B0604020202090204" pitchFamily="34" charset="0"/>
                  <a:cs typeface="Arial" panose="020B0604020202090204" pitchFamily="34" charset="0"/>
                </a:rPr>
                <a:t>- Selbststeuerungskompetenz</a:t>
              </a:r>
            </a:p>
            <a:p>
              <a:pPr algn="l"/>
              <a:endParaRPr lang="de-DE" sz="2000" i="1" dirty="0">
                <a:latin typeface="Arial" panose="020B0604020202090204" pitchFamily="34" charset="0"/>
                <a:cs typeface="Arial" panose="020B0604020202090204" pitchFamily="34" charset="0"/>
              </a:endParaRPr>
            </a:p>
            <a:p>
              <a:pPr algn="l"/>
              <a:r>
                <a:rPr lang="de-DE" sz="2000" b="0" i="1" u="none" strike="noStrike" baseline="0" dirty="0">
                  <a:latin typeface="Arial" panose="020B0604020202090204" pitchFamily="34" charset="0"/>
                  <a:cs typeface="Arial" panose="020B0604020202090204" pitchFamily="34" charset="0"/>
                </a:rPr>
                <a:t>- Kooperationskompetenz</a:t>
              </a:r>
            </a:p>
            <a:p>
              <a:pPr algn="l"/>
              <a:endParaRPr lang="de-DE" sz="2000" i="1" dirty="0">
                <a:latin typeface="Arial" panose="020B0604020202090204" pitchFamily="34" charset="0"/>
                <a:cs typeface="Arial" panose="020B0604020202090204" pitchFamily="34" charset="0"/>
              </a:endParaRPr>
            </a:p>
            <a:p>
              <a:pPr algn="l"/>
              <a:r>
                <a:rPr lang="de-DE" sz="2000" b="0" i="1" u="none" strike="noStrike" baseline="0" dirty="0">
                  <a:latin typeface="Arial" panose="020B0604020202090204" pitchFamily="34" charset="0"/>
                  <a:cs typeface="Arial" panose="020B0604020202090204" pitchFamily="34" charset="0"/>
                </a:rPr>
                <a:t>- Kommunikationskompetenz </a:t>
              </a:r>
            </a:p>
            <a:p>
              <a:pPr algn="l"/>
              <a:endParaRPr lang="de-DE" sz="2000" i="1" dirty="0">
                <a:latin typeface="Arial" panose="020B0604020202090204" pitchFamily="34" charset="0"/>
                <a:cs typeface="Arial" panose="020B0604020202090204" pitchFamily="34" charset="0"/>
              </a:endParaRPr>
            </a:p>
            <a:p>
              <a:pPr algn="l"/>
              <a:r>
                <a:rPr lang="de-DE" sz="2000" b="0" i="1" u="none" strike="noStrike" baseline="0" dirty="0">
                  <a:latin typeface="Arial" panose="020B0604020202090204" pitchFamily="34" charset="0"/>
                  <a:cs typeface="Arial" panose="020B0604020202090204" pitchFamily="34" charset="0"/>
                </a:rPr>
                <a:t>- Medienkompetenz</a:t>
              </a:r>
            </a:p>
            <a:p>
              <a:pPr algn="l"/>
              <a:endParaRPr lang="de-DE" sz="2000" i="1" dirty="0">
                <a:latin typeface="Arial" panose="020B0604020202090204" pitchFamily="34" charset="0"/>
                <a:cs typeface="Arial" panose="020B0604020202090204" pitchFamily="34" charset="0"/>
              </a:endParaRPr>
            </a:p>
            <a:p>
              <a:pPr algn="l"/>
              <a:r>
                <a:rPr lang="de-DE" sz="2000" b="0" i="1" u="none" strike="noStrike" baseline="0" dirty="0">
                  <a:latin typeface="Arial" panose="020B0604020202090204" pitchFamily="34" charset="0"/>
                  <a:cs typeface="Arial" panose="020B0604020202090204" pitchFamily="34" charset="0"/>
                </a:rPr>
                <a:t>- Sprachkompetenz</a:t>
              </a:r>
            </a:p>
            <a:p>
              <a:pPr algn="l"/>
              <a:endParaRPr lang="de-DE" sz="2000" i="1" dirty="0">
                <a:latin typeface="Arial" panose="020B0604020202090204" pitchFamily="34" charset="0"/>
                <a:cs typeface="Arial" panose="020B0604020202090204" pitchFamily="34" charset="0"/>
              </a:endParaRPr>
            </a:p>
            <a:p>
              <a:pPr algn="l"/>
              <a:r>
                <a:rPr lang="de-DE" sz="2000" b="0" i="1" u="none" strike="noStrike" baseline="0" dirty="0">
                  <a:latin typeface="Arial" panose="020B0604020202090204" pitchFamily="34" charset="0"/>
                  <a:cs typeface="Arial" panose="020B0604020202090204" pitchFamily="34" charset="0"/>
                </a:rPr>
                <a:t>- interkulturelle Kommunikationskompetenz</a:t>
              </a:r>
              <a:endParaRPr lang="de-DE" sz="2000" b="0" i="0" u="none" strike="noStrike" baseline="0" dirty="0">
                <a:latin typeface="Arial" panose="020B0604020202090204" pitchFamily="34" charset="0"/>
                <a:cs typeface="Arial" panose="020B0604020202090204" pitchFamily="34" charset="0"/>
              </a:endParaRPr>
            </a:p>
            <a:p>
              <a:r>
                <a:rPr lang="de-DE" sz="2000" b="0" i="0" u="none" strike="noStrike" baseline="0" dirty="0">
                  <a:latin typeface="Arial" panose="020B0604020202090204" pitchFamily="34" charset="0"/>
                  <a:cs typeface="Arial" panose="020B0604020202090204" pitchFamily="34" charset="0"/>
                </a:rPr>
                <a:t>	</a:t>
              </a:r>
            </a:p>
            <a:p>
              <a:endParaRPr lang="de-DE" sz="2000" dirty="0">
                <a:latin typeface="Arial" panose="020B0604020202090204" pitchFamily="34" charset="0"/>
                <a:cs typeface="Arial" panose="020B0604020202090204" pitchFamily="34" charset="0"/>
              </a:endParaRPr>
            </a:p>
          </p:txBody>
        </p:sp>
      </p:grpSp>
      <p:grpSp>
        <p:nvGrpSpPr>
          <p:cNvPr id="16" name="Gruppieren 15">
            <a:extLst>
              <a:ext uri="{FF2B5EF4-FFF2-40B4-BE49-F238E27FC236}">
                <a16:creationId xmlns:a16="http://schemas.microsoft.com/office/drawing/2014/main" id="{130877E6-4D73-364C-A6CA-4975111E8B4D}"/>
              </a:ext>
            </a:extLst>
          </p:cNvPr>
          <p:cNvGrpSpPr/>
          <p:nvPr/>
        </p:nvGrpSpPr>
        <p:grpSpPr>
          <a:xfrm>
            <a:off x="257687" y="10848849"/>
            <a:ext cx="10439399" cy="9155071"/>
            <a:chOff x="7463596" y="3317487"/>
            <a:chExt cx="14270115" cy="5615339"/>
          </a:xfrm>
        </p:grpSpPr>
        <p:grpSp>
          <p:nvGrpSpPr>
            <p:cNvPr id="8" name="Group 7">
              <a:extLst>
                <a:ext uri="{FF2B5EF4-FFF2-40B4-BE49-F238E27FC236}">
                  <a16:creationId xmlns:a16="http://schemas.microsoft.com/office/drawing/2014/main" id="{F3A17757-1132-41D3-B375-A1C6758D8BC6}"/>
                </a:ext>
              </a:extLst>
            </p:cNvPr>
            <p:cNvGrpSpPr/>
            <p:nvPr/>
          </p:nvGrpSpPr>
          <p:grpSpPr>
            <a:xfrm>
              <a:off x="7463596" y="3317487"/>
              <a:ext cx="14270115" cy="5615339"/>
              <a:chOff x="12617171" y="24020360"/>
              <a:chExt cx="18153841" cy="6087901"/>
            </a:xfrm>
          </p:grpSpPr>
          <p:grpSp>
            <p:nvGrpSpPr>
              <p:cNvPr id="6" name="Group 5"/>
              <p:cNvGrpSpPr/>
              <p:nvPr/>
            </p:nvGrpSpPr>
            <p:grpSpPr>
              <a:xfrm>
                <a:off x="13058880" y="24020360"/>
                <a:ext cx="17712132" cy="6087901"/>
                <a:chOff x="13536444" y="21378905"/>
                <a:chExt cx="13899016" cy="8043231"/>
              </a:xfrm>
            </p:grpSpPr>
            <p:sp>
              <p:nvSpPr>
                <p:cNvPr id="50" name="Rectangle 49"/>
                <p:cNvSpPr/>
                <p:nvPr/>
              </p:nvSpPr>
              <p:spPr>
                <a:xfrm>
                  <a:off x="13536444" y="21566383"/>
                  <a:ext cx="13899016" cy="7855753"/>
                </a:xfrm>
                <a:prstGeom prst="rect">
                  <a:avLst/>
                </a:prstGeom>
                <a:noFill/>
                <a:ln w="762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230"/>
                </a:p>
              </p:txBody>
            </p:sp>
            <p:sp>
              <p:nvSpPr>
                <p:cNvPr id="51" name="TextBox 50"/>
                <p:cNvSpPr txBox="1"/>
                <p:nvPr/>
              </p:nvSpPr>
              <p:spPr>
                <a:xfrm>
                  <a:off x="18482803" y="21378905"/>
                  <a:ext cx="4006296" cy="405598"/>
                </a:xfrm>
                <a:prstGeom prst="rect">
                  <a:avLst/>
                </a:prstGeom>
                <a:solidFill>
                  <a:schemeClr val="bg1"/>
                </a:solidFill>
              </p:spPr>
              <p:txBody>
                <a:bodyPr wrap="square" lIns="91440" tIns="45720" rIns="91440" bIns="45720" rtlCol="0" anchor="t">
                  <a:spAutoFit/>
                </a:bodyPr>
                <a:lstStyle/>
                <a:p>
                  <a:pPr algn="ctr"/>
                  <a:r>
                    <a:rPr lang="en-US" sz="2400" err="1">
                      <a:solidFill>
                        <a:srgbClr val="A51E37"/>
                      </a:solidFill>
                      <a:latin typeface="Arial"/>
                      <a:ea typeface="Bangla MN" charset="0"/>
                      <a:cs typeface="Arial"/>
                    </a:rPr>
                    <a:t>Lösungsansatz</a:t>
                  </a:r>
                  <a:endParaRPr lang="en-US" sz="2400">
                    <a:solidFill>
                      <a:srgbClr val="A51E37"/>
                    </a:solidFill>
                    <a:latin typeface="Arial"/>
                    <a:ea typeface="Bangla MN" charset="0"/>
                    <a:cs typeface="Arial"/>
                  </a:endParaRPr>
                </a:p>
              </p:txBody>
            </p:sp>
          </p:grpSp>
          <p:sp>
            <p:nvSpPr>
              <p:cNvPr id="18" name="TextBox 17"/>
              <p:cNvSpPr txBox="1"/>
              <p:nvPr/>
            </p:nvSpPr>
            <p:spPr>
              <a:xfrm>
                <a:off x="12617171" y="24652548"/>
                <a:ext cx="18114021" cy="48332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124141">
                  <a:spcAft>
                    <a:spcPts val="1033"/>
                  </a:spcAft>
                </a:pPr>
                <a:r>
                  <a:rPr lang="en-US" sz="1136" dirty="0">
                    <a:latin typeface="Al Bayan Plain" charset="-78"/>
                    <a:ea typeface="Al Bayan Plain" charset="-78"/>
                    <a:cs typeface="Al Bayan Plain" charset="-78"/>
                  </a:rPr>
                  <a:t> </a:t>
                </a:r>
              </a:p>
            </p:txBody>
          </p:sp>
        </p:grpSp>
        <p:sp>
          <p:nvSpPr>
            <p:cNvPr id="15" name="Textfeld 14">
              <a:extLst>
                <a:ext uri="{FF2B5EF4-FFF2-40B4-BE49-F238E27FC236}">
                  <a16:creationId xmlns:a16="http://schemas.microsoft.com/office/drawing/2014/main" id="{C6FF1109-5DEA-319B-5647-F6D8B2702F90}"/>
                </a:ext>
              </a:extLst>
            </p:cNvPr>
            <p:cNvSpPr txBox="1"/>
            <p:nvPr/>
          </p:nvSpPr>
          <p:spPr>
            <a:xfrm>
              <a:off x="8355806" y="3938302"/>
              <a:ext cx="12801600" cy="4209734"/>
            </a:xfrm>
            <a:prstGeom prst="rect">
              <a:avLst/>
            </a:prstGeom>
            <a:noFill/>
          </p:spPr>
          <p:txBody>
            <a:bodyPr wrap="square" lIns="91440" tIns="45720" rIns="91440" bIns="45720" rtlCol="0" anchor="t">
              <a:spAutoFit/>
            </a:bodyPr>
            <a:lstStyle/>
            <a:p>
              <a:pPr algn="l"/>
              <a:endParaRPr lang="de-DE" sz="2000" dirty="0">
                <a:latin typeface="Arial" panose="020B0604020202090204" pitchFamily="34" charset="0"/>
                <a:cs typeface="Arial" panose="020B0604020202090204" pitchFamily="34" charset="0"/>
              </a:endParaRPr>
            </a:p>
            <a:p>
              <a:endParaRPr lang="de-DE" sz="2000" dirty="0">
                <a:solidFill>
                  <a:schemeClr val="bg1">
                    <a:lumMod val="50000"/>
                  </a:schemeClr>
                </a:solidFill>
                <a:latin typeface="Arial" panose="020B0604020202090204" pitchFamily="34" charset="0"/>
                <a:cs typeface="Arial" panose="020B0604020202090204" pitchFamily="34" charset="0"/>
              </a:endParaRPr>
            </a:p>
            <a:p>
              <a:r>
                <a:rPr lang="de-DE" sz="2000" dirty="0">
                  <a:latin typeface="Arial" panose="020B0604020202090204" pitchFamily="34" charset="0"/>
                  <a:cs typeface="Arial" panose="020B0604020202090204" pitchFamily="34" charset="0"/>
                </a:rPr>
                <a:t>Sichtbarkeit </a:t>
              </a:r>
              <a:r>
                <a:rPr lang="de-DE" sz="2000">
                  <a:latin typeface="Arial" panose="020B0604020202090204" pitchFamily="34" charset="0"/>
                  <a:cs typeface="Arial" panose="020B0604020202090204" pitchFamily="34" charset="0"/>
                </a:rPr>
                <a:t>von Nachhaltigkeit/BNE </a:t>
              </a:r>
              <a:r>
                <a:rPr lang="de-DE" sz="2000" dirty="0">
                  <a:latin typeface="Arial" panose="020B0604020202090204" pitchFamily="34" charset="0"/>
                  <a:cs typeface="Arial" panose="020B0604020202090204" pitchFamily="34" charset="0"/>
                </a:rPr>
                <a:t>in unserer Institution auf Studiengangebene </a:t>
              </a:r>
              <a:endParaRPr lang="de-DE" sz="2000" dirty="0">
                <a:latin typeface="Arial" panose="020B0604020202090204" pitchFamily="34" charset="0"/>
                <a:cs typeface="Arial" panose="020B0604020202090204" pitchFamily="34" charset="0"/>
                <a:sym typeface="Wingdings" panose="05000000000000000000" pitchFamily="2" charset="2"/>
              </a:endParaRPr>
            </a:p>
            <a:p>
              <a:pPr algn="l"/>
              <a:endParaRPr lang="de-DE" sz="2000" dirty="0">
                <a:latin typeface="Arial" panose="020B0604020202090204" pitchFamily="34" charset="0"/>
                <a:cs typeface="Arial" panose="020B0604020202090204" pitchFamily="34" charset="0"/>
              </a:endParaRPr>
            </a:p>
            <a:p>
              <a:pPr algn="l"/>
              <a:r>
                <a:rPr lang="de-DE" sz="2000" dirty="0">
                  <a:latin typeface="Arial" panose="020B0604020202090204" pitchFamily="34" charset="0"/>
                  <a:cs typeface="Arial" panose="020B0604020202090204" pitchFamily="34" charset="0"/>
                </a:rPr>
                <a:t>Entwicklung eines interdisziplinären, Bildungsbereiche übergreifenden Lehr- und Lernkonzepts, welches (i) Input und fachliche Begleitung gibt und (ii) selbstgesteuerte Projekte der Studierenden erlaubt</a:t>
              </a:r>
            </a:p>
            <a:p>
              <a:pPr algn="l"/>
              <a:endParaRPr lang="de-DE" sz="2000" dirty="0">
                <a:latin typeface="Arial" panose="020B0604020202090204" pitchFamily="34" charset="0"/>
                <a:cs typeface="Arial" panose="020B0604020202090204" pitchFamily="34" charset="0"/>
              </a:endParaRPr>
            </a:p>
            <a:p>
              <a:pPr algn="l"/>
              <a:endParaRPr lang="de-DE" sz="2000" dirty="0">
                <a:latin typeface="Arial" panose="020B0604020202090204" pitchFamily="34" charset="0"/>
                <a:cs typeface="Arial" panose="020B0604020202090204" pitchFamily="34" charset="0"/>
              </a:endParaRPr>
            </a:p>
            <a:p>
              <a:pPr algn="l"/>
              <a:r>
                <a:rPr lang="de-DE" sz="2000" b="0" i="0" u="sng" strike="noStrike" baseline="0" dirty="0">
                  <a:latin typeface="Arial" panose="020B0604020202090204" pitchFamily="34" charset="0"/>
                  <a:cs typeface="Arial" panose="020B0604020202090204" pitchFamily="34" charset="0"/>
                </a:rPr>
                <a:t>Themenschwerpunkte</a:t>
              </a:r>
              <a:r>
                <a:rPr lang="de-DE" sz="2000" b="0" i="0" u="none" strike="noStrike" baseline="0" dirty="0">
                  <a:latin typeface="Arial" panose="020B0604020202090204" pitchFamily="34" charset="0"/>
                  <a:cs typeface="Arial" panose="020B0604020202090204" pitchFamily="34" charset="0"/>
                </a:rPr>
                <a:t>:</a:t>
              </a:r>
            </a:p>
            <a:p>
              <a:pPr algn="l"/>
              <a:endParaRPr lang="de-DE" sz="2000" dirty="0">
                <a:latin typeface="Arial" panose="020B0604020202090204" pitchFamily="34" charset="0"/>
                <a:cs typeface="Arial" panose="020B0604020202090204" pitchFamily="34" charset="0"/>
              </a:endParaRPr>
            </a:p>
            <a:p>
              <a:pPr algn="l"/>
              <a:r>
                <a:rPr lang="de-DE" sz="2000" b="0" i="0" u="none" strike="noStrike" baseline="0" dirty="0">
                  <a:latin typeface="Arial" panose="020B0604020202090204" pitchFamily="34" charset="0"/>
                  <a:cs typeface="Arial" panose="020B0604020202090204" pitchFamily="34" charset="0"/>
                </a:rPr>
                <a:t>- ökologisch nachhaltiges Arbeiten im Labor</a:t>
              </a:r>
            </a:p>
            <a:p>
              <a:pPr algn="l"/>
              <a:endParaRPr lang="de-DE" sz="2000" dirty="0">
                <a:latin typeface="Arial" panose="020B0604020202090204" pitchFamily="34" charset="0"/>
                <a:cs typeface="Arial" panose="020B0604020202090204" pitchFamily="34" charset="0"/>
              </a:endParaRPr>
            </a:p>
            <a:p>
              <a:pPr algn="l"/>
              <a:r>
                <a:rPr lang="de-DE" sz="2000" b="0" i="0" u="none" strike="noStrike" baseline="0" dirty="0">
                  <a:latin typeface="Arial" panose="020B0604020202090204" pitchFamily="34" charset="0"/>
                  <a:cs typeface="Arial" panose="020B0604020202090204" pitchFamily="34" charset="0"/>
                </a:rPr>
                <a:t>- sozio-ökonomische Diversität in der medizinischen Forschung</a:t>
              </a:r>
            </a:p>
            <a:p>
              <a:pPr algn="l"/>
              <a:endParaRPr lang="de-DE" sz="2000" dirty="0">
                <a:latin typeface="Arial" panose="020B0604020202090204" pitchFamily="34" charset="0"/>
                <a:cs typeface="Arial" panose="020B0604020202090204" pitchFamily="34" charset="0"/>
              </a:endParaRPr>
            </a:p>
            <a:p>
              <a:pPr algn="l"/>
              <a:r>
                <a:rPr lang="de-DE" sz="2000" b="0" i="0" u="none" strike="noStrike" baseline="0" dirty="0">
                  <a:latin typeface="Arial" panose="020B0604020202090204" pitchFamily="34" charset="0"/>
                  <a:cs typeface="Arial" panose="020B0604020202090204" pitchFamily="34" charset="0"/>
                </a:rPr>
                <a:t>- Wissenschaftskommunikation </a:t>
              </a:r>
            </a:p>
            <a:p>
              <a:pPr algn="l"/>
              <a:endParaRPr lang="de-DE" sz="2000" dirty="0">
                <a:latin typeface="Arial" panose="020B0604020202090204" pitchFamily="34" charset="0"/>
                <a:cs typeface="Arial" panose="020B0604020202090204" pitchFamily="34" charset="0"/>
              </a:endParaRPr>
            </a:p>
            <a:p>
              <a:pPr algn="l"/>
              <a:r>
                <a:rPr lang="de-DE" sz="2000" b="0" i="0" u="none" strike="noStrike" baseline="0" dirty="0">
                  <a:latin typeface="Arial" panose="020B0604020202090204" pitchFamily="34" charset="0"/>
                  <a:cs typeface="Arial" panose="020B0604020202090204" pitchFamily="34" charset="0"/>
                </a:rPr>
                <a:t>- Open Science  </a:t>
              </a:r>
            </a:p>
            <a:p>
              <a:endParaRPr lang="de-DE" sz="2000" dirty="0">
                <a:solidFill>
                  <a:schemeClr val="bg1">
                    <a:lumMod val="50000"/>
                  </a:schemeClr>
                </a:solidFill>
                <a:latin typeface="Arial" panose="020B0604020202090204" pitchFamily="34" charset="0"/>
                <a:cs typeface="Arial" panose="020B0604020202090204" pitchFamily="34" charset="0"/>
              </a:endParaRPr>
            </a:p>
            <a:p>
              <a:endParaRPr lang="de-DE" sz="2000" dirty="0">
                <a:latin typeface="Arial" panose="020B0604020202090204" pitchFamily="34" charset="0"/>
                <a:cs typeface="Arial" panose="020B0604020202090204" pitchFamily="34" charset="0"/>
                <a:sym typeface="Wingdings" panose="05000000000000000000" pitchFamily="2" charset="2"/>
              </a:endParaRPr>
            </a:p>
            <a:p>
              <a:endParaRPr lang="de-DE" sz="2000" dirty="0">
                <a:solidFill>
                  <a:schemeClr val="bg1">
                    <a:lumMod val="50000"/>
                  </a:schemeClr>
                </a:solidFill>
                <a:latin typeface="Arial" panose="020B0604020202090204" pitchFamily="34" charset="0"/>
                <a:cs typeface="Arial" panose="020B0604020202090204" pitchFamily="34" charset="0"/>
              </a:endParaRPr>
            </a:p>
            <a:p>
              <a:pPr algn="ctr"/>
              <a:endParaRPr lang="de-DE" sz="2000" dirty="0">
                <a:solidFill>
                  <a:schemeClr val="bg1">
                    <a:lumMod val="50000"/>
                  </a:schemeClr>
                </a:solidFill>
                <a:latin typeface="Arial" panose="020B0604020202090204" pitchFamily="34" charset="0"/>
                <a:cs typeface="Arial" panose="020B0604020202090204" pitchFamily="34" charset="0"/>
              </a:endParaRPr>
            </a:p>
          </p:txBody>
        </p:sp>
      </p:grpSp>
      <p:grpSp>
        <p:nvGrpSpPr>
          <p:cNvPr id="28" name="Gruppieren 27">
            <a:extLst>
              <a:ext uri="{FF2B5EF4-FFF2-40B4-BE49-F238E27FC236}">
                <a16:creationId xmlns:a16="http://schemas.microsoft.com/office/drawing/2014/main" id="{C26A46C4-9006-7416-961A-2DCCC618A100}"/>
              </a:ext>
            </a:extLst>
          </p:cNvPr>
          <p:cNvGrpSpPr/>
          <p:nvPr/>
        </p:nvGrpSpPr>
        <p:grpSpPr>
          <a:xfrm>
            <a:off x="11003901" y="10755194"/>
            <a:ext cx="9615085" cy="9254026"/>
            <a:chOff x="10378607" y="6402370"/>
            <a:chExt cx="9830116" cy="7062258"/>
          </a:xfrm>
        </p:grpSpPr>
        <p:grpSp>
          <p:nvGrpSpPr>
            <p:cNvPr id="40" name="Group 39"/>
            <p:cNvGrpSpPr/>
            <p:nvPr/>
          </p:nvGrpSpPr>
          <p:grpSpPr>
            <a:xfrm>
              <a:off x="10378607" y="6402370"/>
              <a:ext cx="9811750" cy="7062258"/>
              <a:chOff x="939939" y="20078217"/>
              <a:chExt cx="11616995" cy="9915876"/>
            </a:xfrm>
          </p:grpSpPr>
          <p:sp>
            <p:nvSpPr>
              <p:cNvPr id="41" name="Rectangle 40"/>
              <p:cNvSpPr/>
              <p:nvPr/>
            </p:nvSpPr>
            <p:spPr>
              <a:xfrm>
                <a:off x="939939" y="20347496"/>
                <a:ext cx="11616995" cy="9646597"/>
              </a:xfrm>
              <a:prstGeom prst="rect">
                <a:avLst/>
              </a:prstGeom>
              <a:noFill/>
              <a:ln w="76200">
                <a:solidFill>
                  <a:schemeClr val="tx1"/>
                </a:solidFill>
                <a:prstDash val="soli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230" dirty="0"/>
              </a:p>
            </p:txBody>
          </p:sp>
          <p:sp>
            <p:nvSpPr>
              <p:cNvPr id="42" name="TextBox 41"/>
              <p:cNvSpPr txBox="1"/>
              <p:nvPr/>
            </p:nvSpPr>
            <p:spPr>
              <a:xfrm>
                <a:off x="4792752" y="20078217"/>
                <a:ext cx="3733326" cy="494683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txBody>
              <a:bodyPr wrap="square" lIns="91440" tIns="45720" rIns="91440" bIns="45720" rtlCol="0" anchor="t">
                <a:spAutoFit/>
              </a:bodyPr>
              <a:lstStyle/>
              <a:p>
                <a:pPr algn="ctr"/>
                <a:r>
                  <a:rPr lang="en-US" sz="2250" err="1">
                    <a:solidFill>
                      <a:srgbClr val="A51E37"/>
                    </a:solidFill>
                    <a:latin typeface="Arial"/>
                    <a:ea typeface="Bangla MN" charset="0"/>
                    <a:cs typeface="Arial"/>
                  </a:rPr>
                  <a:t>I</a:t>
                </a:r>
                <a:r>
                  <a:rPr lang="en-US" sz="2400" err="1">
                    <a:solidFill>
                      <a:srgbClr val="A51E37"/>
                    </a:solidFill>
                    <a:latin typeface="Arial"/>
                    <a:ea typeface="Bangla MN" charset="0"/>
                    <a:cs typeface="Arial"/>
                  </a:rPr>
                  <a:t>nnovationscharakter</a:t>
                </a:r>
                <a:endParaRPr lang="en-US" sz="2400">
                  <a:solidFill>
                    <a:srgbClr val="A51E37"/>
                  </a:solidFill>
                  <a:latin typeface="Arial"/>
                  <a:ea typeface="Bangla MN" charset="0"/>
                  <a:cs typeface="Arial"/>
                </a:endParaRPr>
              </a:p>
            </p:txBody>
          </p:sp>
        </p:grpSp>
        <p:sp>
          <p:nvSpPr>
            <p:cNvPr id="20" name="Textfeld 19">
              <a:extLst>
                <a:ext uri="{FF2B5EF4-FFF2-40B4-BE49-F238E27FC236}">
                  <a16:creationId xmlns:a16="http://schemas.microsoft.com/office/drawing/2014/main" id="{199257F9-B97A-DD06-EB8C-B73620DCA040}"/>
                </a:ext>
              </a:extLst>
            </p:cNvPr>
            <p:cNvSpPr txBox="1"/>
            <p:nvPr/>
          </p:nvSpPr>
          <p:spPr>
            <a:xfrm>
              <a:off x="10810289" y="7758968"/>
              <a:ext cx="9398434" cy="4298327"/>
            </a:xfrm>
            <a:prstGeom prst="rect">
              <a:avLst/>
            </a:prstGeom>
            <a:noFill/>
          </p:spPr>
          <p:txBody>
            <a:bodyPr wrap="square" lIns="91440" tIns="45720" rIns="91440" bIns="45720" rtlCol="0" anchor="t">
              <a:spAutoFit/>
            </a:bodyPr>
            <a:lstStyle/>
            <a:p>
              <a:r>
                <a:rPr lang="de-DE" sz="2000" dirty="0">
                  <a:latin typeface="Arial" panose="020B0604020202090204" pitchFamily="34" charset="0"/>
                  <a:cs typeface="Arial" panose="020B0604020202090204" pitchFamily="34" charset="0"/>
                </a:rPr>
                <a:t>Kombination </a:t>
              </a:r>
              <a:r>
                <a:rPr lang="de-DE" sz="2000" b="1" dirty="0">
                  <a:latin typeface="Arial" panose="020B0604020202090204" pitchFamily="34" charset="0"/>
                  <a:cs typeface="Arial" panose="020B0604020202090204" pitchFamily="34" charset="0"/>
                </a:rPr>
                <a:t>innovativer und studierendenzentrierter Lehrformate </a:t>
              </a:r>
            </a:p>
            <a:p>
              <a:r>
                <a:rPr lang="de-DE" sz="2000" dirty="0">
                  <a:latin typeface="Arial" panose="020B0604020202090204" pitchFamily="34" charset="0"/>
                  <a:cs typeface="Arial" panose="020B0604020202090204" pitchFamily="34" charset="0"/>
                </a:rPr>
                <a:t>(z.B. </a:t>
              </a:r>
              <a:r>
                <a:rPr lang="de-DE" sz="2000" dirty="0" err="1">
                  <a:latin typeface="Arial" panose="020B0604020202090204" pitchFamily="34" charset="0"/>
                  <a:cs typeface="Arial" panose="020B0604020202090204" pitchFamily="34" charset="0"/>
                </a:rPr>
                <a:t>peer-to-peer</a:t>
              </a:r>
              <a:r>
                <a:rPr lang="de-DE" sz="2000" dirty="0">
                  <a:latin typeface="Arial" panose="020B0604020202090204" pitchFamily="34" charset="0"/>
                  <a:cs typeface="Arial" panose="020B0604020202090204" pitchFamily="34" charset="0"/>
                </a:rPr>
                <a:t> Learning) und </a:t>
              </a:r>
              <a:r>
                <a:rPr lang="de-DE" sz="2000" b="1" dirty="0">
                  <a:latin typeface="Arial" panose="020B0604020202090204" pitchFamily="34" charset="0"/>
                  <a:cs typeface="Arial" panose="020B0604020202090204" pitchFamily="34" charset="0"/>
                </a:rPr>
                <a:t>transdisziplinärer Lehre</a:t>
              </a:r>
            </a:p>
            <a:p>
              <a:endParaRPr lang="de-DE" sz="2000" dirty="0">
                <a:latin typeface="Arial" panose="020B0604020202090204" pitchFamily="34" charset="0"/>
                <a:cs typeface="Arial" panose="020B0604020202090204" pitchFamily="34" charset="0"/>
              </a:endParaRPr>
            </a:p>
            <a:p>
              <a:pPr marL="342900" indent="-342900">
                <a:buFont typeface="Wingdings" panose="05000000000000000000" pitchFamily="2" charset="2"/>
                <a:buChar char="à"/>
              </a:pPr>
              <a:r>
                <a:rPr lang="de-DE" sz="2000" dirty="0">
                  <a:latin typeface="Arial" panose="020B0604020202090204" pitchFamily="34" charset="0"/>
                  <a:cs typeface="Arial" panose="020B0604020202090204" pitchFamily="34" charset="0"/>
                  <a:sym typeface="Wingdings" panose="05000000000000000000" pitchFamily="2" charset="2"/>
                </a:rPr>
                <a:t>Lernen als </a:t>
              </a:r>
              <a:r>
                <a:rPr lang="de-DE" sz="2000" b="0" i="0" u="none" strike="noStrike" baseline="0" dirty="0">
                  <a:latin typeface="Arial" panose="020B0604020202090204" pitchFamily="34" charset="0"/>
                  <a:cs typeface="Arial" panose="020B0604020202090204" pitchFamily="34" charset="0"/>
                </a:rPr>
                <a:t>aktiver, selbstgesteuerter, konstruktiver, situativer und sozialer Prozess (Reinmann-</a:t>
              </a:r>
              <a:r>
                <a:rPr lang="de-DE" sz="2000" b="0" i="0" u="none" strike="noStrike" baseline="0" dirty="0" err="1">
                  <a:latin typeface="Arial" panose="020B0604020202090204" pitchFamily="34" charset="0"/>
                  <a:cs typeface="Arial" panose="020B0604020202090204" pitchFamily="34" charset="0"/>
                </a:rPr>
                <a:t>Rothmeier</a:t>
              </a:r>
              <a:r>
                <a:rPr lang="de-DE" sz="2000" dirty="0">
                  <a:latin typeface="Arial" panose="020B0604020202090204" pitchFamily="34" charset="0"/>
                  <a:cs typeface="Arial" panose="020B0604020202090204" pitchFamily="34" charset="0"/>
                </a:rPr>
                <a:t> und </a:t>
              </a:r>
              <a:r>
                <a:rPr lang="de-DE" sz="2000" b="0" i="0" u="none" strike="noStrike" baseline="0" dirty="0">
                  <a:latin typeface="Arial" panose="020B0604020202090204" pitchFamily="34" charset="0"/>
                  <a:cs typeface="Arial" panose="020B0604020202090204" pitchFamily="34" charset="0"/>
                </a:rPr>
                <a:t>Mandl, 1998) </a:t>
              </a:r>
            </a:p>
            <a:p>
              <a:pPr marL="342900" indent="-342900">
                <a:buFont typeface="Wingdings" panose="05000000000000000000" pitchFamily="2" charset="2"/>
                <a:buChar char="à"/>
              </a:pPr>
              <a:endParaRPr lang="de-DE" sz="2000" dirty="0">
                <a:latin typeface="Arial" panose="020B0604020202090204" pitchFamily="34" charset="0"/>
                <a:cs typeface="Arial" panose="020B0604020202090204" pitchFamily="34" charset="0"/>
              </a:endParaRPr>
            </a:p>
            <a:p>
              <a:pPr marL="1085850" lvl="1" indent="-285750">
                <a:buFont typeface="Arial" panose="020B0604020202090204" pitchFamily="34" charset="0"/>
                <a:buChar char="•"/>
              </a:pPr>
              <a:r>
                <a:rPr lang="de-DE" sz="2000" i="1" dirty="0">
                  <a:latin typeface="Arial" panose="020B0604020202090204" pitchFamily="34" charset="0"/>
                  <a:cs typeface="Arial" panose="020B0604020202090204" pitchFamily="34" charset="0"/>
                </a:rPr>
                <a:t>selbstgesteuertes Lernen </a:t>
              </a:r>
              <a:r>
                <a:rPr lang="de-DE" sz="2000" dirty="0">
                  <a:latin typeface="Arial" panose="020B0604020202090204" pitchFamily="34" charset="0"/>
                  <a:cs typeface="Arial" panose="020B0604020202090204" pitchFamily="34" charset="0"/>
                </a:rPr>
                <a:t>durch Projektmanagement</a:t>
              </a:r>
            </a:p>
            <a:p>
              <a:pPr marL="800100" lvl="1"/>
              <a:endParaRPr lang="de-DE" sz="2000" dirty="0">
                <a:latin typeface="Arial" panose="020B0604020202090204" pitchFamily="34" charset="0"/>
                <a:cs typeface="Arial" panose="020B0604020202090204" pitchFamily="34" charset="0"/>
              </a:endParaRPr>
            </a:p>
            <a:p>
              <a:pPr marL="1085850" lvl="1" indent="-285750">
                <a:buFont typeface="Arial" panose="020B0604020202090204" pitchFamily="34" charset="0"/>
                <a:buChar char="•"/>
              </a:pPr>
              <a:r>
                <a:rPr lang="de-DE" sz="2000" i="1" dirty="0">
                  <a:latin typeface="Arial" panose="020B0604020202090204" pitchFamily="34" charset="0"/>
                  <a:cs typeface="Arial" panose="020B0604020202090204" pitchFamily="34" charset="0"/>
                </a:rPr>
                <a:t>kooperatives Lernen </a:t>
              </a:r>
              <a:r>
                <a:rPr lang="de-DE" sz="2000" dirty="0">
                  <a:latin typeface="Arial" panose="020B0604020202090204" pitchFamily="34" charset="0"/>
                  <a:cs typeface="Arial" panose="020B0604020202090204" pitchFamily="34" charset="0"/>
                </a:rPr>
                <a:t>durch Gruppenarbeit </a:t>
              </a:r>
            </a:p>
            <a:p>
              <a:pPr marL="800100" lvl="1"/>
              <a:endParaRPr lang="de-DE" sz="2000" dirty="0">
                <a:latin typeface="Arial" panose="020B0604020202090204" pitchFamily="34" charset="0"/>
                <a:cs typeface="Arial" panose="020B0604020202090204" pitchFamily="34" charset="0"/>
              </a:endParaRPr>
            </a:p>
            <a:p>
              <a:pPr marL="1085850" lvl="1" indent="-285750">
                <a:buFont typeface="Arial" panose="020B0604020202090204" pitchFamily="34" charset="0"/>
                <a:buChar char="•"/>
              </a:pPr>
              <a:r>
                <a:rPr lang="de-DE" sz="2000" i="1" dirty="0">
                  <a:latin typeface="Arial" panose="020B0604020202090204" pitchFamily="34" charset="0"/>
                  <a:cs typeface="Arial" panose="020B0604020202090204" pitchFamily="34" charset="0"/>
                </a:rPr>
                <a:t>Medienkompetenz</a:t>
              </a:r>
              <a:r>
                <a:rPr lang="de-DE" sz="2000" dirty="0">
                  <a:latin typeface="Arial" panose="020B0604020202090204" pitchFamily="34" charset="0"/>
                  <a:cs typeface="Arial" panose="020B0604020202090204" pitchFamily="34" charset="0"/>
                </a:rPr>
                <a:t>: Einsatz digitaler Medien zur Präsentation und Durchführung der Projektarbeit </a:t>
              </a:r>
            </a:p>
            <a:p>
              <a:pPr marL="800100" lvl="1"/>
              <a:endParaRPr lang="de-DE" sz="2000" dirty="0">
                <a:latin typeface="Arial" panose="020B0604020202090204" pitchFamily="34" charset="0"/>
                <a:cs typeface="Arial" panose="020B0604020202090204" pitchFamily="34" charset="0"/>
              </a:endParaRPr>
            </a:p>
            <a:p>
              <a:pPr marL="800100" lvl="1"/>
              <a:endParaRPr lang="de-DE" sz="2000" dirty="0">
                <a:latin typeface="Arial" panose="020B0604020202090204" pitchFamily="34" charset="0"/>
                <a:cs typeface="Arial" panose="020B0604020202090204" pitchFamily="34" charset="0"/>
              </a:endParaRPr>
            </a:p>
            <a:p>
              <a:pPr marL="0" lvl="1"/>
              <a:r>
                <a:rPr lang="de-DE" sz="2000" dirty="0">
                  <a:latin typeface="Arial" panose="020B0604020202090204" pitchFamily="34" charset="0"/>
                  <a:cs typeface="Arial" panose="020B0604020202090204" pitchFamily="34" charset="0"/>
                </a:rPr>
                <a:t>Dozierende /Institution lernen gemeinsam mit und von Studierenden durch deren Projektideen und Sicht auf Nachhaltigkeit.</a:t>
              </a:r>
            </a:p>
            <a:p>
              <a:pPr marL="1085850" lvl="1" indent="-285750">
                <a:buFont typeface="Arial" panose="020B0604020202090204" pitchFamily="34" charset="0"/>
                <a:buChar char="•"/>
              </a:pPr>
              <a:endParaRPr lang="de-DE" sz="2000" dirty="0">
                <a:latin typeface="Arial" panose="020B0604020202090204" pitchFamily="34" charset="0"/>
                <a:cs typeface="Arial" panose="020B0604020202090204" pitchFamily="34" charset="0"/>
              </a:endParaRPr>
            </a:p>
            <a:p>
              <a:pPr marL="1085850" lvl="1" indent="-285750">
                <a:buFont typeface="Arial" panose="020B0604020202090204" pitchFamily="34" charset="0"/>
                <a:buChar char="•"/>
              </a:pPr>
              <a:endParaRPr lang="de-DE" sz="2000" dirty="0">
                <a:latin typeface="Arial" panose="020B0604020202090204" pitchFamily="34" charset="0"/>
                <a:cs typeface="Arial" panose="020B0604020202090204" pitchFamily="34" charset="0"/>
              </a:endParaRPr>
            </a:p>
          </p:txBody>
        </p:sp>
      </p:grpSp>
      <p:grpSp>
        <p:nvGrpSpPr>
          <p:cNvPr id="3" name="Gruppieren 2">
            <a:extLst>
              <a:ext uri="{FF2B5EF4-FFF2-40B4-BE49-F238E27FC236}">
                <a16:creationId xmlns:a16="http://schemas.microsoft.com/office/drawing/2014/main" id="{07C0C5FA-F61D-2FB2-82B2-879B3F116A87}"/>
              </a:ext>
            </a:extLst>
          </p:cNvPr>
          <p:cNvGrpSpPr/>
          <p:nvPr/>
        </p:nvGrpSpPr>
        <p:grpSpPr>
          <a:xfrm>
            <a:off x="506418" y="20341488"/>
            <a:ext cx="10162249" cy="9253825"/>
            <a:chOff x="589693" y="21914229"/>
            <a:chExt cx="5101628" cy="7680648"/>
          </a:xfrm>
        </p:grpSpPr>
        <p:grpSp>
          <p:nvGrpSpPr>
            <p:cNvPr id="22" name="Gruppieren 21">
              <a:extLst>
                <a:ext uri="{FF2B5EF4-FFF2-40B4-BE49-F238E27FC236}">
                  <a16:creationId xmlns:a16="http://schemas.microsoft.com/office/drawing/2014/main" id="{A62DF119-0C47-05F3-32C9-334243923C2B}"/>
                </a:ext>
              </a:extLst>
            </p:cNvPr>
            <p:cNvGrpSpPr/>
            <p:nvPr/>
          </p:nvGrpSpPr>
          <p:grpSpPr>
            <a:xfrm>
              <a:off x="589693" y="22134289"/>
              <a:ext cx="5101628" cy="7460588"/>
              <a:chOff x="22364702" y="3448374"/>
              <a:chExt cx="7222951" cy="10562797"/>
            </a:xfrm>
          </p:grpSpPr>
          <p:sp>
            <p:nvSpPr>
              <p:cNvPr id="47" name="Rectangle 46"/>
              <p:cNvSpPr/>
              <p:nvPr/>
            </p:nvSpPr>
            <p:spPr>
              <a:xfrm>
                <a:off x="22364702" y="3448374"/>
                <a:ext cx="7222951" cy="10559982"/>
              </a:xfrm>
              <a:prstGeom prst="rect">
                <a:avLst/>
              </a:prstGeom>
              <a:noFill/>
              <a:ln w="76200">
                <a:solidFill>
                  <a:schemeClr val="tx1"/>
                </a:solidFill>
                <a:prstDash val="soli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230"/>
              </a:p>
            </p:txBody>
          </p:sp>
          <p:sp>
            <p:nvSpPr>
              <p:cNvPr id="21" name="Textfeld 20">
                <a:extLst>
                  <a:ext uri="{FF2B5EF4-FFF2-40B4-BE49-F238E27FC236}">
                    <a16:creationId xmlns:a16="http://schemas.microsoft.com/office/drawing/2014/main" id="{F64D39DE-A593-2A20-7F56-EEB1AEC82FE7}"/>
                  </a:ext>
                </a:extLst>
              </p:cNvPr>
              <p:cNvSpPr txBox="1"/>
              <p:nvPr/>
            </p:nvSpPr>
            <p:spPr>
              <a:xfrm>
                <a:off x="23146545" y="4499130"/>
                <a:ext cx="5486400" cy="9512041"/>
              </a:xfrm>
              <a:prstGeom prst="rect">
                <a:avLst/>
              </a:prstGeom>
              <a:noFill/>
            </p:spPr>
            <p:txBody>
              <a:bodyPr wrap="square" lIns="91440" tIns="45720" rIns="91440" bIns="45720" rtlCol="0" anchor="t">
                <a:spAutoFit/>
              </a:bodyPr>
              <a:lstStyle/>
              <a:p>
                <a:r>
                  <a:rPr lang="de-DE" sz="2000" u="sng" dirty="0">
                    <a:latin typeface="Arial"/>
                    <a:cs typeface="Arial"/>
                  </a:rPr>
                  <a:t>Studierende:</a:t>
                </a:r>
              </a:p>
              <a:p>
                <a:r>
                  <a:rPr lang="de-DE" sz="2000" dirty="0">
                    <a:latin typeface="Arial"/>
                    <a:cs typeface="Arial"/>
                  </a:rPr>
                  <a:t>- positive Evaluation durch Studierende als Grundlage für eine </a:t>
                </a:r>
                <a:r>
                  <a:rPr lang="de-DE" sz="2000" b="1" dirty="0">
                    <a:latin typeface="Arial"/>
                    <a:cs typeface="Arial"/>
                  </a:rPr>
                  <a:t>Verstetigung des Pilotmoduls </a:t>
                </a:r>
                <a:r>
                  <a:rPr lang="de-DE" sz="2000" dirty="0">
                    <a:latin typeface="Arial"/>
                    <a:cs typeface="Arial"/>
                  </a:rPr>
                  <a:t>im Cluster „Molekulare Medizin“ als Kooperationsprojekt mit der Allgemeinen Rhetorik</a:t>
                </a:r>
              </a:p>
              <a:p>
                <a:endParaRPr lang="de-DE" sz="2000" dirty="0">
                  <a:latin typeface="Arial"/>
                  <a:cs typeface="Arial"/>
                </a:endParaRPr>
              </a:p>
              <a:p>
                <a:r>
                  <a:rPr lang="de-DE" sz="2000" dirty="0">
                    <a:latin typeface="Arial"/>
                    <a:cs typeface="Arial"/>
                  </a:rPr>
                  <a:t>- Schwierigkeiten: Zeitdruck durch zusätzliches Arbeitspensum zum Hauptcurriculum</a:t>
                </a:r>
              </a:p>
              <a:p>
                <a:endParaRPr lang="de-DE" sz="2000" dirty="0">
                  <a:latin typeface="Arial"/>
                  <a:cs typeface="Arial"/>
                </a:endParaRPr>
              </a:p>
              <a:p>
                <a:endParaRPr lang="de-DE" sz="2000" dirty="0">
                  <a:latin typeface="Arial"/>
                  <a:cs typeface="Arial"/>
                </a:endParaRPr>
              </a:p>
              <a:p>
                <a:r>
                  <a:rPr lang="de-DE" sz="2000" u="sng" dirty="0">
                    <a:latin typeface="Arial"/>
                    <a:cs typeface="Arial"/>
                  </a:rPr>
                  <a:t>Dozierende</a:t>
                </a:r>
                <a:r>
                  <a:rPr lang="de-DE" sz="2000" dirty="0">
                    <a:latin typeface="Arial"/>
                    <a:cs typeface="Arial"/>
                  </a:rPr>
                  <a:t>: </a:t>
                </a:r>
              </a:p>
              <a:p>
                <a:endParaRPr lang="de-DE" sz="2000" dirty="0">
                  <a:latin typeface="Arial"/>
                  <a:cs typeface="Arial"/>
                </a:endParaRPr>
              </a:p>
              <a:p>
                <a:r>
                  <a:rPr lang="de-DE" sz="2000" dirty="0">
                    <a:latin typeface="Arial"/>
                    <a:cs typeface="Arial"/>
                  </a:rPr>
                  <a:t>- geringe Teilnahme an optionalen Vorlesungen</a:t>
                </a:r>
              </a:p>
              <a:p>
                <a:endParaRPr lang="de-DE" sz="2000" dirty="0">
                  <a:latin typeface="Arial"/>
                  <a:cs typeface="Arial"/>
                </a:endParaRPr>
              </a:p>
              <a:p>
                <a:r>
                  <a:rPr lang="de-DE" sz="2000" dirty="0">
                    <a:latin typeface="Arial"/>
                    <a:cs typeface="Arial"/>
                  </a:rPr>
                  <a:t>- geringer Vorlauf  für die Antragsstellung (Finanzierungszeitraum)/Zeitdruck bei der Umsetzung</a:t>
                </a:r>
              </a:p>
              <a:p>
                <a:endParaRPr lang="de-DE" sz="2000" dirty="0">
                  <a:latin typeface="Arial"/>
                  <a:cs typeface="Arial"/>
                </a:endParaRPr>
              </a:p>
              <a:p>
                <a:r>
                  <a:rPr lang="de-DE" sz="2000" dirty="0">
                    <a:latin typeface="Arial"/>
                    <a:cs typeface="Arial"/>
                  </a:rPr>
                  <a:t>- betreuungs- und abstimmungsintensiv</a:t>
                </a:r>
              </a:p>
              <a:p>
                <a:endParaRPr lang="de-DE" sz="2000" dirty="0">
                  <a:latin typeface="Arial"/>
                  <a:cs typeface="Arial"/>
                </a:endParaRPr>
              </a:p>
              <a:p>
                <a:r>
                  <a:rPr lang="de-DE" sz="2000" dirty="0">
                    <a:latin typeface="Arial"/>
                    <a:cs typeface="Arial"/>
                  </a:rPr>
                  <a:t>- offene Fragen: weitere Finanzierung, Verantwortlichkeiten</a:t>
                </a:r>
              </a:p>
              <a:p>
                <a:endParaRPr lang="de-DE" sz="2000" dirty="0">
                  <a:latin typeface="Arial"/>
                  <a:cs typeface="Arial"/>
                </a:endParaRPr>
              </a:p>
              <a:p>
                <a:r>
                  <a:rPr lang="de-DE" sz="2000" u="sng" dirty="0">
                    <a:latin typeface="Arial"/>
                    <a:cs typeface="Arial"/>
                  </a:rPr>
                  <a:t>Offene Fragen</a:t>
                </a:r>
                <a:r>
                  <a:rPr lang="de-DE" sz="2000" dirty="0">
                    <a:latin typeface="Arial"/>
                    <a:cs typeface="Arial"/>
                  </a:rPr>
                  <a:t>: </a:t>
                </a:r>
              </a:p>
              <a:p>
                <a:r>
                  <a:rPr lang="de-DE" sz="2000" dirty="0">
                    <a:latin typeface="Arial"/>
                    <a:cs typeface="Arial"/>
                  </a:rPr>
                  <a:t>Form und Umfang der Kooperation zwischen der Molekularen Medizin und Allgemeinen Rhetorik, Überarbeitung des Pilotmodells unter Rückbezug auf die studentische Evaluation</a:t>
                </a:r>
              </a:p>
              <a:p>
                <a:endParaRPr lang="de-DE" sz="2000" dirty="0">
                  <a:solidFill>
                    <a:schemeClr val="bg1">
                      <a:lumMod val="50000"/>
                    </a:schemeClr>
                  </a:solidFill>
                  <a:latin typeface="Arial"/>
                  <a:cs typeface="Arial"/>
                </a:endParaRPr>
              </a:p>
              <a:p>
                <a:endParaRPr lang="de-DE" sz="2000" dirty="0">
                  <a:solidFill>
                    <a:schemeClr val="bg1">
                      <a:lumMod val="50000"/>
                    </a:schemeClr>
                  </a:solidFill>
                  <a:latin typeface="Arial"/>
                  <a:cs typeface="Arial"/>
                </a:endParaRPr>
              </a:p>
            </p:txBody>
          </p:sp>
        </p:grpSp>
        <p:sp>
          <p:nvSpPr>
            <p:cNvPr id="53" name="TextBox 52"/>
            <p:cNvSpPr txBox="1"/>
            <p:nvPr/>
          </p:nvSpPr>
          <p:spPr>
            <a:xfrm>
              <a:off x="2252191" y="21914229"/>
              <a:ext cx="1776632" cy="461976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lIns="91440" tIns="45720" rIns="91440" bIns="45720" rtlCol="0" anchor="t">
              <a:spAutoFit/>
            </a:bodyPr>
            <a:lstStyle/>
            <a:p>
              <a:pPr algn="ctr"/>
              <a:r>
                <a:rPr lang="en-US" sz="2400" err="1">
                  <a:solidFill>
                    <a:srgbClr val="A51E37"/>
                  </a:solidFill>
                  <a:latin typeface="Arial"/>
                  <a:ea typeface="Bangla MN" charset="0"/>
                  <a:cs typeface="Arial"/>
                </a:rPr>
                <a:t>Erfahrungen</a:t>
              </a:r>
              <a:endParaRPr lang="en-US" sz="2400">
                <a:solidFill>
                  <a:srgbClr val="A51E37"/>
                </a:solidFill>
                <a:latin typeface="Arial"/>
                <a:ea typeface="Bangla MN" charset="0"/>
                <a:cs typeface="Arial"/>
              </a:endParaRPr>
            </a:p>
          </p:txBody>
        </p:sp>
      </p:grpSp>
      <p:grpSp>
        <p:nvGrpSpPr>
          <p:cNvPr id="27" name="Gruppieren 26">
            <a:extLst>
              <a:ext uri="{FF2B5EF4-FFF2-40B4-BE49-F238E27FC236}">
                <a16:creationId xmlns:a16="http://schemas.microsoft.com/office/drawing/2014/main" id="{3187543A-7ADA-104C-3346-1E3D3F942D2B}"/>
              </a:ext>
            </a:extLst>
          </p:cNvPr>
          <p:cNvGrpSpPr/>
          <p:nvPr/>
        </p:nvGrpSpPr>
        <p:grpSpPr>
          <a:xfrm>
            <a:off x="10999322" y="20427014"/>
            <a:ext cx="9679597" cy="9163942"/>
            <a:chOff x="15814341" y="17806908"/>
            <a:chExt cx="5101627" cy="4306346"/>
          </a:xfrm>
        </p:grpSpPr>
        <p:grpSp>
          <p:nvGrpSpPr>
            <p:cNvPr id="19" name="Group 42">
              <a:extLst>
                <a:ext uri="{FF2B5EF4-FFF2-40B4-BE49-F238E27FC236}">
                  <a16:creationId xmlns:a16="http://schemas.microsoft.com/office/drawing/2014/main" id="{01B17549-47C2-2273-65AC-1364705287CA}"/>
                </a:ext>
              </a:extLst>
            </p:cNvPr>
            <p:cNvGrpSpPr/>
            <p:nvPr/>
          </p:nvGrpSpPr>
          <p:grpSpPr>
            <a:xfrm>
              <a:off x="15814341" y="17806908"/>
              <a:ext cx="5101627" cy="4306346"/>
              <a:chOff x="845736" y="18712568"/>
              <a:chExt cx="11929274" cy="7332842"/>
            </a:xfrm>
          </p:grpSpPr>
          <p:sp>
            <p:nvSpPr>
              <p:cNvPr id="24" name="Rectangle 43">
                <a:extLst>
                  <a:ext uri="{FF2B5EF4-FFF2-40B4-BE49-F238E27FC236}">
                    <a16:creationId xmlns:a16="http://schemas.microsoft.com/office/drawing/2014/main" id="{10F28981-D45D-7913-E1FF-777D82003894}"/>
                  </a:ext>
                </a:extLst>
              </p:cNvPr>
              <p:cNvSpPr/>
              <p:nvPr/>
            </p:nvSpPr>
            <p:spPr>
              <a:xfrm>
                <a:off x="845736" y="18895071"/>
                <a:ext cx="11929274" cy="7150339"/>
              </a:xfrm>
              <a:prstGeom prst="rect">
                <a:avLst/>
              </a:prstGeom>
              <a:noFill/>
              <a:ln w="762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230" dirty="0"/>
              </a:p>
            </p:txBody>
          </p:sp>
          <p:sp>
            <p:nvSpPr>
              <p:cNvPr id="25" name="TextBox 44">
                <a:extLst>
                  <a:ext uri="{FF2B5EF4-FFF2-40B4-BE49-F238E27FC236}">
                    <a16:creationId xmlns:a16="http://schemas.microsoft.com/office/drawing/2014/main" id="{9542B8C7-FFDF-8C83-F5D4-B0857134328F}"/>
                  </a:ext>
                </a:extLst>
              </p:cNvPr>
              <p:cNvSpPr txBox="1"/>
              <p:nvPr/>
            </p:nvSpPr>
            <p:spPr>
              <a:xfrm>
                <a:off x="4149023" y="18712568"/>
                <a:ext cx="5389812" cy="444691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square" lIns="91440" tIns="45720" rIns="91440" bIns="45720" rtlCol="0" anchor="t">
                <a:spAutoFit/>
              </a:bodyPr>
              <a:lstStyle/>
              <a:p>
                <a:pPr algn="ctr"/>
                <a:r>
                  <a:rPr lang="en-US" sz="2400" err="1">
                    <a:solidFill>
                      <a:srgbClr val="A51E37"/>
                    </a:solidFill>
                    <a:latin typeface="Arial"/>
                    <a:ea typeface="Bangla MN" charset="0"/>
                    <a:cs typeface="Arial"/>
                  </a:rPr>
                  <a:t>Studentische</a:t>
                </a:r>
                <a:r>
                  <a:rPr lang="en-US" sz="2400" dirty="0">
                    <a:solidFill>
                      <a:srgbClr val="C00000"/>
                    </a:solidFill>
                    <a:latin typeface="Arial"/>
                    <a:ea typeface="Bangla MN" charset="0"/>
                    <a:cs typeface="Arial"/>
                  </a:rPr>
                  <a:t> </a:t>
                </a:r>
                <a:r>
                  <a:rPr lang="en-US" sz="2400" err="1">
                    <a:solidFill>
                      <a:srgbClr val="C00000"/>
                    </a:solidFill>
                    <a:latin typeface="Arial"/>
                    <a:ea typeface="Bangla MN" charset="0"/>
                    <a:cs typeface="Arial"/>
                  </a:rPr>
                  <a:t>Perspektive</a:t>
                </a:r>
                <a:endParaRPr lang="en-US" sz="2400">
                  <a:solidFill>
                    <a:srgbClr val="C00000"/>
                  </a:solidFill>
                  <a:latin typeface="Arial"/>
                  <a:ea typeface="Bangla MN" charset="0"/>
                  <a:cs typeface="Arial"/>
                </a:endParaRPr>
              </a:p>
            </p:txBody>
          </p:sp>
        </p:grpSp>
        <p:sp>
          <p:nvSpPr>
            <p:cNvPr id="26" name="Textfeld 25">
              <a:extLst>
                <a:ext uri="{FF2B5EF4-FFF2-40B4-BE49-F238E27FC236}">
                  <a16:creationId xmlns:a16="http://schemas.microsoft.com/office/drawing/2014/main" id="{F1ADB718-062B-E06B-6626-F21F95A61E7E}"/>
                </a:ext>
              </a:extLst>
            </p:cNvPr>
            <p:cNvSpPr txBox="1"/>
            <p:nvPr/>
          </p:nvSpPr>
          <p:spPr>
            <a:xfrm>
              <a:off x="16432866" y="18532482"/>
              <a:ext cx="3958007" cy="1634333"/>
            </a:xfrm>
            <a:prstGeom prst="rect">
              <a:avLst/>
            </a:prstGeom>
            <a:noFill/>
          </p:spPr>
          <p:txBody>
            <a:bodyPr wrap="square" lIns="91440" tIns="45720" rIns="91440" bIns="45720" rtlCol="0" anchor="t">
              <a:spAutoFit/>
            </a:bodyPr>
            <a:lstStyle/>
            <a:p>
              <a:r>
                <a:rPr lang="de-DE" sz="2000" dirty="0">
                  <a:latin typeface="Arial"/>
                  <a:cs typeface="Arial"/>
                </a:rPr>
                <a:t>- mehrfache Evaluation in Kooperation mit der Abteilung Lehrevaluation der medizinischen Forschung (</a:t>
              </a:r>
              <a:r>
                <a:rPr lang="de-DE" sz="2000" dirty="0" err="1">
                  <a:latin typeface="Arial"/>
                  <a:cs typeface="Arial"/>
                </a:rPr>
                <a:t>evasys</a:t>
              </a:r>
              <a:r>
                <a:rPr lang="de-DE" sz="2000" dirty="0">
                  <a:latin typeface="Arial"/>
                  <a:cs typeface="Arial"/>
                </a:rPr>
                <a:t>)</a:t>
              </a:r>
            </a:p>
            <a:p>
              <a:endParaRPr lang="de-DE" sz="2000" dirty="0">
                <a:latin typeface="Arial"/>
                <a:cs typeface="Arial"/>
              </a:endParaRPr>
            </a:p>
            <a:p>
              <a:r>
                <a:rPr lang="de-DE" sz="2000" dirty="0">
                  <a:latin typeface="Arial"/>
                  <a:cs typeface="Arial"/>
                </a:rPr>
                <a:t>- positives Votum der Studierenden für Verstetigung der Pilotmoduls    </a:t>
              </a:r>
            </a:p>
            <a:p>
              <a:endParaRPr lang="de-DE" sz="2000" dirty="0">
                <a:latin typeface="Arial"/>
                <a:cs typeface="Arial"/>
              </a:endParaRPr>
            </a:p>
            <a:p>
              <a:r>
                <a:rPr lang="de-DE" sz="2000" dirty="0">
                  <a:latin typeface="Arial"/>
                  <a:cs typeface="Arial"/>
                </a:rPr>
                <a:t>- positive Beurteilung der Themenwahl</a:t>
              </a:r>
            </a:p>
            <a:p>
              <a:endParaRPr lang="de-DE" sz="2000" dirty="0">
                <a:latin typeface="Arial"/>
                <a:cs typeface="Arial"/>
              </a:endParaRPr>
            </a:p>
            <a:p>
              <a:r>
                <a:rPr lang="de-DE" sz="2000" dirty="0">
                  <a:latin typeface="Arial"/>
                  <a:cs typeface="Arial"/>
                </a:rPr>
                <a:t>- Themenvorschläge: </a:t>
              </a:r>
              <a:r>
                <a:rPr lang="de-DE" sz="2000" dirty="0" err="1">
                  <a:latin typeface="Arial"/>
                  <a:cs typeface="Arial"/>
                </a:rPr>
                <a:t>IchbinHanna</a:t>
              </a:r>
              <a:r>
                <a:rPr lang="de-DE" sz="2000" dirty="0">
                  <a:latin typeface="Arial"/>
                  <a:cs typeface="Arial"/>
                </a:rPr>
                <a:t>, Inklusionsprojekte, wissenschaftliche Kooperation mit dem Globalen Süden</a:t>
              </a:r>
            </a:p>
            <a:p>
              <a:endParaRPr lang="de-DE" sz="2000" dirty="0">
                <a:latin typeface="Arial"/>
                <a:cs typeface="Arial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836234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7c492254-2547-41a6-8658-dc936ab556c4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E18F0769FAA5CA4584E3F53925FFCABB" ma:contentTypeVersion="13" ma:contentTypeDescription="Ein neues Dokument erstellen." ma:contentTypeScope="" ma:versionID="66769d37adbc06cd1cdef1e07588c442">
  <xsd:schema xmlns:xsd="http://www.w3.org/2001/XMLSchema" xmlns:xs="http://www.w3.org/2001/XMLSchema" xmlns:p="http://schemas.microsoft.com/office/2006/metadata/properties" xmlns:ns2="7c492254-2547-41a6-8658-dc936ab556c4" xmlns:ns3="3ee7f305-f753-4bf8-86de-c2d099ddd268" targetNamespace="http://schemas.microsoft.com/office/2006/metadata/properties" ma:root="true" ma:fieldsID="d9651002d8b09dd852d9e0c164155c49" ns2:_="" ns3:_="">
    <xsd:import namespace="7c492254-2547-41a6-8658-dc936ab556c4"/>
    <xsd:import namespace="3ee7f305-f753-4bf8-86de-c2d099ddd26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lcf76f155ced4ddcb4097134ff3c332f" minOccurs="0"/>
                <xsd:element ref="ns3:SharedWithUsers" minOccurs="0"/>
                <xsd:element ref="ns3:SharedWithDetails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c492254-2547-41a6-8658-dc936ab556c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17" nillable="true" ma:taxonomy="true" ma:internalName="lcf76f155ced4ddcb4097134ff3c332f" ma:taxonomyFieldName="MediaServiceImageTags" ma:displayName="Bildmarkierungen" ma:readOnly="false" ma:fieldId="{5cf76f15-5ced-4ddc-b409-7134ff3c332f}" ma:taxonomyMulti="true" ma:sspId="bde38a42-f053-4c2a-847a-0f3502bf1da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ee7f305-f753-4bf8-86de-c2d099ddd268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Freigegeben für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Freigegeben für -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D6A5D2D-35CD-4CDA-9520-2B9ED6DAA0ED}">
  <ds:schemaRefs>
    <ds:schemaRef ds:uri="3ee7f305-f753-4bf8-86de-c2d099ddd268"/>
    <ds:schemaRef ds:uri="7c492254-2547-41a6-8658-dc936ab556c4"/>
    <ds:schemaRef ds:uri="http://www.w3.org/XML/1998/namespace"/>
    <ds:schemaRef ds:uri="http://schemas.microsoft.com/office/2006/metadata/properties"/>
    <ds:schemaRef ds:uri="http://purl.org/dc/elements/1.1/"/>
    <ds:schemaRef ds:uri="http://schemas.microsoft.com/office/infopath/2007/PartnerControls"/>
    <ds:schemaRef ds:uri="http://schemas.microsoft.com/office/2006/documentManagement/types"/>
    <ds:schemaRef ds:uri="http://purl.org/dc/dcmitype/"/>
    <ds:schemaRef ds:uri="http://schemas.openxmlformats.org/package/2006/metadata/core-properties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544805BA-D12A-4863-ADB7-A72C28FC077D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C5F8D15-574D-4508-AEC7-B45D8DD97E6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c492254-2547-41a6-8658-dc936ab556c4"/>
    <ds:schemaRef ds:uri="3ee7f305-f753-4bf8-86de-c2d099ddd26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440</Words>
  <Application>Microsoft Office PowerPoint</Application>
  <PresentationFormat>Benutzerdefiniert</PresentationFormat>
  <Paragraphs>102</Paragraphs>
  <Slides>1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6" baseType="lpstr">
      <vt:lpstr>Al Bayan Plain</vt:lpstr>
      <vt:lpstr>Arial</vt:lpstr>
      <vt:lpstr>Calibri</vt:lpstr>
      <vt:lpstr>Wingdings</vt:lpstr>
      <vt:lpstr>Office Theme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/>
  <cp:lastModifiedBy/>
  <cp:revision>81</cp:revision>
  <dcterms:created xsi:type="dcterms:W3CDTF">2012-08-24T00:53:15Z</dcterms:created>
  <dcterms:modified xsi:type="dcterms:W3CDTF">2024-01-31T10:51:51Z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0x010100E18F0769FAA5CA4584E3F53925FFCABB</vt:lpwstr>
  </property>
  <property fmtid="{D5CDD505-2E9C-101B-9397-08002B2CF9AE}" pid="3" name="MediaServiceImageTags">
    <vt:lpwstr/>
  </property>
</Properties>
</file>