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4"/>
  </p:sldMasterIdLst>
  <p:notesMasterIdLst>
    <p:notesMasterId r:id="rId6"/>
  </p:notesMasterIdLst>
  <p:sldIdLst>
    <p:sldId id="258" r:id="rId5"/>
  </p:sldIdLst>
  <p:sldSz cx="21383625" cy="30275213"/>
  <p:notesSz cx="6858000" cy="9144000"/>
  <p:defaultTextStyle>
    <a:defPPr>
      <a:defRPr lang="en-US"/>
    </a:defPPr>
    <a:lvl1pPr marL="0" algn="l" defTabSz="2951683" rtl="0" eaLnBrk="1" latinLnBrk="0" hangingPunct="1">
      <a:defRPr sz="5810" kern="1200">
        <a:solidFill>
          <a:schemeClr val="tx1"/>
        </a:solidFill>
        <a:latin typeface="+mn-lt"/>
        <a:ea typeface="+mn-ea"/>
        <a:cs typeface="+mn-cs"/>
      </a:defRPr>
    </a:lvl1pPr>
    <a:lvl2pPr marL="1475842" algn="l" defTabSz="2951683" rtl="0" eaLnBrk="1" latinLnBrk="0" hangingPunct="1">
      <a:defRPr sz="5810" kern="1200">
        <a:solidFill>
          <a:schemeClr val="tx1"/>
        </a:solidFill>
        <a:latin typeface="+mn-lt"/>
        <a:ea typeface="+mn-ea"/>
        <a:cs typeface="+mn-cs"/>
      </a:defRPr>
    </a:lvl2pPr>
    <a:lvl3pPr marL="2951683" algn="l" defTabSz="2951683" rtl="0" eaLnBrk="1" latinLnBrk="0" hangingPunct="1">
      <a:defRPr sz="5810" kern="1200">
        <a:solidFill>
          <a:schemeClr val="tx1"/>
        </a:solidFill>
        <a:latin typeface="+mn-lt"/>
        <a:ea typeface="+mn-ea"/>
        <a:cs typeface="+mn-cs"/>
      </a:defRPr>
    </a:lvl3pPr>
    <a:lvl4pPr marL="4427525" algn="l" defTabSz="2951683" rtl="0" eaLnBrk="1" latinLnBrk="0" hangingPunct="1">
      <a:defRPr sz="5810" kern="1200">
        <a:solidFill>
          <a:schemeClr val="tx1"/>
        </a:solidFill>
        <a:latin typeface="+mn-lt"/>
        <a:ea typeface="+mn-ea"/>
        <a:cs typeface="+mn-cs"/>
      </a:defRPr>
    </a:lvl4pPr>
    <a:lvl5pPr marL="5903366" algn="l" defTabSz="2951683" rtl="0" eaLnBrk="1" latinLnBrk="0" hangingPunct="1">
      <a:defRPr sz="5810" kern="1200">
        <a:solidFill>
          <a:schemeClr val="tx1"/>
        </a:solidFill>
        <a:latin typeface="+mn-lt"/>
        <a:ea typeface="+mn-ea"/>
        <a:cs typeface="+mn-cs"/>
      </a:defRPr>
    </a:lvl5pPr>
    <a:lvl6pPr marL="7379208" algn="l" defTabSz="2951683" rtl="0" eaLnBrk="1" latinLnBrk="0" hangingPunct="1">
      <a:defRPr sz="5810" kern="1200">
        <a:solidFill>
          <a:schemeClr val="tx1"/>
        </a:solidFill>
        <a:latin typeface="+mn-lt"/>
        <a:ea typeface="+mn-ea"/>
        <a:cs typeface="+mn-cs"/>
      </a:defRPr>
    </a:lvl6pPr>
    <a:lvl7pPr marL="8855050" algn="l" defTabSz="2951683" rtl="0" eaLnBrk="1" latinLnBrk="0" hangingPunct="1">
      <a:defRPr sz="5810" kern="1200">
        <a:solidFill>
          <a:schemeClr val="tx1"/>
        </a:solidFill>
        <a:latin typeface="+mn-lt"/>
        <a:ea typeface="+mn-ea"/>
        <a:cs typeface="+mn-cs"/>
      </a:defRPr>
    </a:lvl7pPr>
    <a:lvl8pPr marL="10330891" algn="l" defTabSz="2951683" rtl="0" eaLnBrk="1" latinLnBrk="0" hangingPunct="1">
      <a:defRPr sz="5810" kern="1200">
        <a:solidFill>
          <a:schemeClr val="tx1"/>
        </a:solidFill>
        <a:latin typeface="+mn-lt"/>
        <a:ea typeface="+mn-ea"/>
        <a:cs typeface="+mn-cs"/>
      </a:defRPr>
    </a:lvl8pPr>
    <a:lvl9pPr marL="11806733" algn="l" defTabSz="2951683" rtl="0" eaLnBrk="1" latinLnBrk="0" hangingPunct="1">
      <a:defRPr sz="5810" kern="1200">
        <a:solidFill>
          <a:schemeClr val="tx1"/>
        </a:solidFill>
        <a:latin typeface="+mn-lt"/>
        <a:ea typeface="+mn-ea"/>
        <a:cs typeface="+mn-cs"/>
      </a:defRPr>
    </a:lvl9pPr>
  </p:defaultTextStyle>
  <p:extLst>
    <p:ext uri="{EFAFB233-063F-42B5-8137-9DF3F51BA10A}">
      <p15:sldGuideLst xmlns:p15="http://schemas.microsoft.com/office/powerpoint/2012/main">
        <p15:guide id="1" pos="13377" userDrawn="1">
          <p15:clr>
            <a:srgbClr val="A4A3A4"/>
          </p15:clr>
        </p15:guide>
        <p15:guide id="2" orient="horz"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1E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6575C3-A954-EF03-87EF-E55B71717738}" v="31" dt="2025-05-07T11:57:18.68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31" autoAdjust="0"/>
    <p:restoredTop sz="94694"/>
  </p:normalViewPr>
  <p:slideViewPr>
    <p:cSldViewPr>
      <p:cViewPr varScale="1">
        <p:scale>
          <a:sx n="37" d="100"/>
          <a:sy n="37" d="100"/>
        </p:scale>
        <p:origin x="4068" y="144"/>
      </p:cViewPr>
      <p:guideLst>
        <p:guide pos="13377"/>
        <p:guide orient="horz" pos="95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FE861C-486B-4E18-A0E9-A790238A915C}" type="datetimeFigureOut">
              <a:rPr lang="en-US" smtClean="0"/>
              <a:t>5/9/2025</a:t>
            </a:fld>
            <a:endParaRPr lang="en-US"/>
          </a:p>
        </p:txBody>
      </p:sp>
      <p:sp>
        <p:nvSpPr>
          <p:cNvPr id="4" name="Slide Image Placeholder 3"/>
          <p:cNvSpPr>
            <a:spLocks noGrp="1" noRot="1" noChangeAspect="1"/>
          </p:cNvSpPr>
          <p:nvPr>
            <p:ph type="sldImg" idx="2"/>
          </p:nvPr>
        </p:nvSpPr>
        <p:spPr>
          <a:xfrm>
            <a:off x="2217738" y="685800"/>
            <a:ext cx="2422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811066-0135-4CAA-8AD4-89A97190AC00}" type="slidenum">
              <a:rPr lang="en-US" smtClean="0"/>
              <a:t>‹Nr.›</a:t>
            </a:fld>
            <a:endParaRPr lang="en-US"/>
          </a:p>
        </p:txBody>
      </p:sp>
    </p:spTree>
  </p:cSld>
  <p:clrMap bg1="lt1" tx1="dk1" bg2="lt2" tx2="dk2" accent1="accent1" accent2="accent2" accent3="accent3" accent4="accent4" accent5="accent5" accent6="accent6" hlink="hlink" folHlink="folHlink"/>
  <p:notesStyle>
    <a:lvl1pPr marL="0" algn="l" defTabSz="2951683" rtl="0" eaLnBrk="1" latinLnBrk="0" hangingPunct="1">
      <a:defRPr sz="3874" kern="1200">
        <a:solidFill>
          <a:schemeClr val="tx1"/>
        </a:solidFill>
        <a:latin typeface="+mn-lt"/>
        <a:ea typeface="+mn-ea"/>
        <a:cs typeface="+mn-cs"/>
      </a:defRPr>
    </a:lvl1pPr>
    <a:lvl2pPr marL="1475842" algn="l" defTabSz="2951683" rtl="0" eaLnBrk="1" latinLnBrk="0" hangingPunct="1">
      <a:defRPr sz="3874" kern="1200">
        <a:solidFill>
          <a:schemeClr val="tx1"/>
        </a:solidFill>
        <a:latin typeface="+mn-lt"/>
        <a:ea typeface="+mn-ea"/>
        <a:cs typeface="+mn-cs"/>
      </a:defRPr>
    </a:lvl2pPr>
    <a:lvl3pPr marL="2951683" algn="l" defTabSz="2951683" rtl="0" eaLnBrk="1" latinLnBrk="0" hangingPunct="1">
      <a:defRPr sz="3874" kern="1200">
        <a:solidFill>
          <a:schemeClr val="tx1"/>
        </a:solidFill>
        <a:latin typeface="+mn-lt"/>
        <a:ea typeface="+mn-ea"/>
        <a:cs typeface="+mn-cs"/>
      </a:defRPr>
    </a:lvl3pPr>
    <a:lvl4pPr marL="4427525" algn="l" defTabSz="2951683" rtl="0" eaLnBrk="1" latinLnBrk="0" hangingPunct="1">
      <a:defRPr sz="3874" kern="1200">
        <a:solidFill>
          <a:schemeClr val="tx1"/>
        </a:solidFill>
        <a:latin typeface="+mn-lt"/>
        <a:ea typeface="+mn-ea"/>
        <a:cs typeface="+mn-cs"/>
      </a:defRPr>
    </a:lvl4pPr>
    <a:lvl5pPr marL="5903366" algn="l" defTabSz="2951683" rtl="0" eaLnBrk="1" latinLnBrk="0" hangingPunct="1">
      <a:defRPr sz="3874" kern="1200">
        <a:solidFill>
          <a:schemeClr val="tx1"/>
        </a:solidFill>
        <a:latin typeface="+mn-lt"/>
        <a:ea typeface="+mn-ea"/>
        <a:cs typeface="+mn-cs"/>
      </a:defRPr>
    </a:lvl5pPr>
    <a:lvl6pPr marL="7379208" algn="l" defTabSz="2951683" rtl="0" eaLnBrk="1" latinLnBrk="0" hangingPunct="1">
      <a:defRPr sz="3874" kern="1200">
        <a:solidFill>
          <a:schemeClr val="tx1"/>
        </a:solidFill>
        <a:latin typeface="+mn-lt"/>
        <a:ea typeface="+mn-ea"/>
        <a:cs typeface="+mn-cs"/>
      </a:defRPr>
    </a:lvl6pPr>
    <a:lvl7pPr marL="8855050" algn="l" defTabSz="2951683" rtl="0" eaLnBrk="1" latinLnBrk="0" hangingPunct="1">
      <a:defRPr sz="3874" kern="1200">
        <a:solidFill>
          <a:schemeClr val="tx1"/>
        </a:solidFill>
        <a:latin typeface="+mn-lt"/>
        <a:ea typeface="+mn-ea"/>
        <a:cs typeface="+mn-cs"/>
      </a:defRPr>
    </a:lvl7pPr>
    <a:lvl8pPr marL="10330891" algn="l" defTabSz="2951683" rtl="0" eaLnBrk="1" latinLnBrk="0" hangingPunct="1">
      <a:defRPr sz="3874" kern="1200">
        <a:solidFill>
          <a:schemeClr val="tx1"/>
        </a:solidFill>
        <a:latin typeface="+mn-lt"/>
        <a:ea typeface="+mn-ea"/>
        <a:cs typeface="+mn-cs"/>
      </a:defRPr>
    </a:lvl8pPr>
    <a:lvl9pPr marL="11806733" algn="l" defTabSz="2951683" rtl="0" eaLnBrk="1" latinLnBrk="0" hangingPunct="1">
      <a:defRPr sz="387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7738" y="685800"/>
            <a:ext cx="2422525"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811066-0135-4CAA-8AD4-89A97190AC00}" type="slidenum">
              <a:rPr lang="en-US" smtClean="0"/>
              <a:t>1</a:t>
            </a:fld>
            <a:endParaRPr lang="en-US"/>
          </a:p>
        </p:txBody>
      </p:sp>
    </p:spTree>
    <p:extLst>
      <p:ext uri="{BB962C8B-B14F-4D97-AF65-F5344CB8AC3E}">
        <p14:creationId xmlns:p14="http://schemas.microsoft.com/office/powerpoint/2010/main" val="1592674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9404941"/>
            <a:ext cx="18176081" cy="6489549"/>
          </a:xfrm>
        </p:spPr>
        <p:txBody>
          <a:bodyPr/>
          <a:lstStyle/>
          <a:p>
            <a:r>
              <a:rPr lang="en-US"/>
              <a:t>Click to edit Master title style</a:t>
            </a:r>
          </a:p>
        </p:txBody>
      </p:sp>
      <p:sp>
        <p:nvSpPr>
          <p:cNvPr id="3" name="Subtitle 2"/>
          <p:cNvSpPr>
            <a:spLocks noGrp="1"/>
          </p:cNvSpPr>
          <p:nvPr>
            <p:ph type="subTitle" idx="1"/>
          </p:nvPr>
        </p:nvSpPr>
        <p:spPr>
          <a:xfrm>
            <a:off x="3207544" y="17155955"/>
            <a:ext cx="14968537" cy="7736999"/>
          </a:xfrm>
        </p:spPr>
        <p:txBody>
          <a:bodyPr/>
          <a:lstStyle>
            <a:lvl1pPr marL="0" indent="0" algn="ctr">
              <a:buNone/>
              <a:defRPr>
                <a:solidFill>
                  <a:schemeClr val="tx1">
                    <a:tint val="75000"/>
                  </a:schemeClr>
                </a:solidFill>
              </a:defRPr>
            </a:lvl1pPr>
            <a:lvl2pPr marL="566376" indent="0" algn="ctr">
              <a:buNone/>
              <a:defRPr>
                <a:solidFill>
                  <a:schemeClr val="tx1">
                    <a:tint val="75000"/>
                  </a:schemeClr>
                </a:solidFill>
              </a:defRPr>
            </a:lvl2pPr>
            <a:lvl3pPr marL="1132753" indent="0" algn="ctr">
              <a:buNone/>
              <a:defRPr>
                <a:solidFill>
                  <a:schemeClr val="tx1">
                    <a:tint val="75000"/>
                  </a:schemeClr>
                </a:solidFill>
              </a:defRPr>
            </a:lvl3pPr>
            <a:lvl4pPr marL="1699130" indent="0" algn="ctr">
              <a:buNone/>
              <a:defRPr>
                <a:solidFill>
                  <a:schemeClr val="tx1">
                    <a:tint val="75000"/>
                  </a:schemeClr>
                </a:solidFill>
              </a:defRPr>
            </a:lvl4pPr>
            <a:lvl5pPr marL="2265506" indent="0" algn="ctr">
              <a:buNone/>
              <a:defRPr>
                <a:solidFill>
                  <a:schemeClr val="tx1">
                    <a:tint val="75000"/>
                  </a:schemeClr>
                </a:solidFill>
              </a:defRPr>
            </a:lvl5pPr>
            <a:lvl6pPr marL="2831882" indent="0" algn="ctr">
              <a:buNone/>
              <a:defRPr>
                <a:solidFill>
                  <a:schemeClr val="tx1">
                    <a:tint val="75000"/>
                  </a:schemeClr>
                </a:solidFill>
              </a:defRPr>
            </a:lvl6pPr>
            <a:lvl7pPr marL="3398259" indent="0" algn="ctr">
              <a:buNone/>
              <a:defRPr>
                <a:solidFill>
                  <a:schemeClr val="tx1">
                    <a:tint val="75000"/>
                  </a:schemeClr>
                </a:solidFill>
              </a:defRPr>
            </a:lvl7pPr>
            <a:lvl8pPr marL="3964636" indent="0" algn="ctr">
              <a:buNone/>
              <a:defRPr>
                <a:solidFill>
                  <a:schemeClr val="tx1">
                    <a:tint val="75000"/>
                  </a:schemeClr>
                </a:solidFill>
              </a:defRPr>
            </a:lvl8pPr>
            <a:lvl9pPr marL="453101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02BAB4-8B8D-41DD-85C7-81A0CA962007}" type="datetimeFigureOut">
              <a:rPr lang="en-US" smtClean="0"/>
              <a:t>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3128" y="1212414"/>
            <a:ext cx="4811316" cy="2583204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9182" y="1212414"/>
            <a:ext cx="14077553" cy="25832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159" y="19454629"/>
            <a:ext cx="18176081" cy="6012994"/>
          </a:xfrm>
        </p:spPr>
        <p:txBody>
          <a:bodyPr anchor="t"/>
          <a:lstStyle>
            <a:lvl1pPr algn="l">
              <a:defRPr sz="4955" b="1" cap="all"/>
            </a:lvl1pPr>
          </a:lstStyle>
          <a:p>
            <a:r>
              <a:rPr lang="en-US"/>
              <a:t>Click to edit Master title style</a:t>
            </a:r>
          </a:p>
        </p:txBody>
      </p:sp>
      <p:sp>
        <p:nvSpPr>
          <p:cNvPr id="3" name="Text Placeholder 2"/>
          <p:cNvSpPr>
            <a:spLocks noGrp="1"/>
          </p:cNvSpPr>
          <p:nvPr>
            <p:ph type="body" idx="1"/>
          </p:nvPr>
        </p:nvSpPr>
        <p:spPr>
          <a:xfrm>
            <a:off x="1689159" y="12831930"/>
            <a:ext cx="18176081" cy="6622701"/>
          </a:xfrm>
        </p:spPr>
        <p:txBody>
          <a:bodyPr anchor="b"/>
          <a:lstStyle>
            <a:lvl1pPr marL="0" indent="0">
              <a:buNone/>
              <a:defRPr sz="2478">
                <a:solidFill>
                  <a:schemeClr val="tx1">
                    <a:tint val="75000"/>
                  </a:schemeClr>
                </a:solidFill>
              </a:defRPr>
            </a:lvl1pPr>
            <a:lvl2pPr marL="566376" indent="0">
              <a:buNone/>
              <a:defRPr sz="2230">
                <a:solidFill>
                  <a:schemeClr val="tx1">
                    <a:tint val="75000"/>
                  </a:schemeClr>
                </a:solidFill>
              </a:defRPr>
            </a:lvl2pPr>
            <a:lvl3pPr marL="1132753" indent="0">
              <a:buNone/>
              <a:defRPr sz="1982">
                <a:solidFill>
                  <a:schemeClr val="tx1">
                    <a:tint val="75000"/>
                  </a:schemeClr>
                </a:solidFill>
              </a:defRPr>
            </a:lvl3pPr>
            <a:lvl4pPr marL="1699130" indent="0">
              <a:buNone/>
              <a:defRPr sz="1734">
                <a:solidFill>
                  <a:schemeClr val="tx1">
                    <a:tint val="75000"/>
                  </a:schemeClr>
                </a:solidFill>
              </a:defRPr>
            </a:lvl4pPr>
            <a:lvl5pPr marL="2265506" indent="0">
              <a:buNone/>
              <a:defRPr sz="1734">
                <a:solidFill>
                  <a:schemeClr val="tx1">
                    <a:tint val="75000"/>
                  </a:schemeClr>
                </a:solidFill>
              </a:defRPr>
            </a:lvl5pPr>
            <a:lvl6pPr marL="2831882" indent="0">
              <a:buNone/>
              <a:defRPr sz="1734">
                <a:solidFill>
                  <a:schemeClr val="tx1">
                    <a:tint val="75000"/>
                  </a:schemeClr>
                </a:solidFill>
              </a:defRPr>
            </a:lvl6pPr>
            <a:lvl7pPr marL="3398259" indent="0">
              <a:buNone/>
              <a:defRPr sz="1734">
                <a:solidFill>
                  <a:schemeClr val="tx1">
                    <a:tint val="75000"/>
                  </a:schemeClr>
                </a:solidFill>
              </a:defRPr>
            </a:lvl7pPr>
            <a:lvl8pPr marL="3964636" indent="0">
              <a:buNone/>
              <a:defRPr sz="1734">
                <a:solidFill>
                  <a:schemeClr val="tx1">
                    <a:tint val="75000"/>
                  </a:schemeClr>
                </a:solidFill>
              </a:defRPr>
            </a:lvl8pPr>
            <a:lvl9pPr marL="4531012" indent="0">
              <a:buNone/>
              <a:defRPr sz="173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02BAB4-8B8D-41DD-85C7-81A0CA962007}" type="datetimeFigureOut">
              <a:rPr lang="en-US" smtClean="0"/>
              <a:t>5/9/2025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9182"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870009"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02BAB4-8B8D-41DD-85C7-81A0CA962007}" type="datetimeFigureOut">
              <a:rPr lang="en-US" smtClean="0"/>
              <a:t>5/9/2025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69181" y="6776885"/>
            <a:ext cx="9448148"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4" name="Content Placeholder 3"/>
          <p:cNvSpPr>
            <a:spLocks noGrp="1"/>
          </p:cNvSpPr>
          <p:nvPr>
            <p:ph sz="half" idx="2"/>
          </p:nvPr>
        </p:nvSpPr>
        <p:spPr>
          <a:xfrm>
            <a:off x="1069181" y="9601169"/>
            <a:ext cx="9448148"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0862586" y="6776885"/>
            <a:ext cx="9451860"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6" name="Content Placeholder 5"/>
          <p:cNvSpPr>
            <a:spLocks noGrp="1"/>
          </p:cNvSpPr>
          <p:nvPr>
            <p:ph sz="quarter" idx="4"/>
          </p:nvPr>
        </p:nvSpPr>
        <p:spPr>
          <a:xfrm>
            <a:off x="10862586" y="9601169"/>
            <a:ext cx="9451860"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02BAB4-8B8D-41DD-85C7-81A0CA962007}" type="datetimeFigureOut">
              <a:rPr lang="en-US" smtClean="0"/>
              <a:t>5/9/2025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102BAB4-8B8D-41DD-85C7-81A0CA962007}" type="datetimeFigureOut">
              <a:rPr lang="en-US" smtClean="0"/>
              <a:t>5/9/2025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02BAB4-8B8D-41DD-85C7-81A0CA962007}" type="datetimeFigureOut">
              <a:rPr lang="en-US" smtClean="0"/>
              <a:t>5/9/2025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183" y="1205402"/>
            <a:ext cx="7035066" cy="5129966"/>
          </a:xfrm>
        </p:spPr>
        <p:txBody>
          <a:bodyPr anchor="b"/>
          <a:lstStyle>
            <a:lvl1pPr algn="l">
              <a:defRPr sz="2478" b="1"/>
            </a:lvl1pPr>
          </a:lstStyle>
          <a:p>
            <a:r>
              <a:rPr lang="en-US"/>
              <a:t>Click to edit Master title style</a:t>
            </a:r>
          </a:p>
        </p:txBody>
      </p:sp>
      <p:sp>
        <p:nvSpPr>
          <p:cNvPr id="3" name="Content Placeholder 2"/>
          <p:cNvSpPr>
            <a:spLocks noGrp="1"/>
          </p:cNvSpPr>
          <p:nvPr>
            <p:ph idx="1"/>
          </p:nvPr>
        </p:nvSpPr>
        <p:spPr>
          <a:xfrm>
            <a:off x="8360404" y="1205405"/>
            <a:ext cx="11954040" cy="25839055"/>
          </a:xfrm>
        </p:spPr>
        <p:txBody>
          <a:bodyPr/>
          <a:lstStyle>
            <a:lvl1pPr>
              <a:defRPr sz="3964"/>
            </a:lvl1pPr>
            <a:lvl2pPr>
              <a:defRPr sz="3469"/>
            </a:lvl2pPr>
            <a:lvl3pPr>
              <a:defRPr sz="2973"/>
            </a:lvl3pPr>
            <a:lvl4pPr>
              <a:defRPr sz="2478"/>
            </a:lvl4pPr>
            <a:lvl5pPr>
              <a:defRPr sz="2478"/>
            </a:lvl5pPr>
            <a:lvl6pPr>
              <a:defRPr sz="2478"/>
            </a:lvl6pPr>
            <a:lvl7pPr>
              <a:defRPr sz="2478"/>
            </a:lvl7pPr>
            <a:lvl8pPr>
              <a:defRPr sz="2478"/>
            </a:lvl8pPr>
            <a:lvl9pPr>
              <a:defRPr sz="24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69183" y="6335373"/>
            <a:ext cx="7035066" cy="20709089"/>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5/9/2025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340" y="21192650"/>
            <a:ext cx="12830175" cy="2501911"/>
          </a:xfrm>
        </p:spPr>
        <p:txBody>
          <a:bodyPr anchor="b"/>
          <a:lstStyle>
            <a:lvl1pPr algn="l">
              <a:defRPr sz="2478" b="1"/>
            </a:lvl1pPr>
          </a:lstStyle>
          <a:p>
            <a:r>
              <a:rPr lang="en-US"/>
              <a:t>Click to edit Master title style</a:t>
            </a:r>
          </a:p>
        </p:txBody>
      </p:sp>
      <p:sp>
        <p:nvSpPr>
          <p:cNvPr id="3" name="Picture Placeholder 2"/>
          <p:cNvSpPr>
            <a:spLocks noGrp="1"/>
          </p:cNvSpPr>
          <p:nvPr>
            <p:ph type="pic" idx="1"/>
          </p:nvPr>
        </p:nvSpPr>
        <p:spPr>
          <a:xfrm>
            <a:off x="4191340" y="2705146"/>
            <a:ext cx="12830175" cy="18165128"/>
          </a:xfrm>
        </p:spPr>
        <p:txBody>
          <a:bodyPr/>
          <a:lstStyle>
            <a:lvl1pPr marL="0" indent="0">
              <a:buNone/>
              <a:defRPr sz="3964"/>
            </a:lvl1pPr>
            <a:lvl2pPr marL="566376" indent="0">
              <a:buNone/>
              <a:defRPr sz="3469"/>
            </a:lvl2pPr>
            <a:lvl3pPr marL="1132753" indent="0">
              <a:buNone/>
              <a:defRPr sz="2973"/>
            </a:lvl3pPr>
            <a:lvl4pPr marL="1699130" indent="0">
              <a:buNone/>
              <a:defRPr sz="2478"/>
            </a:lvl4pPr>
            <a:lvl5pPr marL="2265506" indent="0">
              <a:buNone/>
              <a:defRPr sz="2478"/>
            </a:lvl5pPr>
            <a:lvl6pPr marL="2831882" indent="0">
              <a:buNone/>
              <a:defRPr sz="2478"/>
            </a:lvl6pPr>
            <a:lvl7pPr marL="3398259" indent="0">
              <a:buNone/>
              <a:defRPr sz="2478"/>
            </a:lvl7pPr>
            <a:lvl8pPr marL="3964636" indent="0">
              <a:buNone/>
              <a:defRPr sz="2478"/>
            </a:lvl8pPr>
            <a:lvl9pPr marL="4531012" indent="0">
              <a:buNone/>
              <a:defRPr sz="2478"/>
            </a:lvl9pPr>
          </a:lstStyle>
          <a:p>
            <a:endParaRPr lang="en-US"/>
          </a:p>
        </p:txBody>
      </p:sp>
      <p:sp>
        <p:nvSpPr>
          <p:cNvPr id="4" name="Text Placeholder 3"/>
          <p:cNvSpPr>
            <a:spLocks noGrp="1"/>
          </p:cNvSpPr>
          <p:nvPr>
            <p:ph type="body" sz="half" idx="2"/>
          </p:nvPr>
        </p:nvSpPr>
        <p:spPr>
          <a:xfrm>
            <a:off x="4191340" y="23694562"/>
            <a:ext cx="12830175" cy="3553131"/>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5/9/2025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181" y="1212411"/>
            <a:ext cx="19245263" cy="504587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9181" y="7064220"/>
            <a:ext cx="19245263" cy="1998024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69182" y="28060639"/>
            <a:ext cx="4989512" cy="1611875"/>
          </a:xfrm>
          <a:prstGeom prst="rect">
            <a:avLst/>
          </a:prstGeom>
        </p:spPr>
        <p:txBody>
          <a:bodyPr vert="horz" lIns="91440" tIns="45720" rIns="91440" bIns="45720" rtlCol="0" anchor="ctr"/>
          <a:lstStyle>
            <a:lvl1pPr algn="l">
              <a:defRPr sz="1487">
                <a:solidFill>
                  <a:schemeClr val="tx1">
                    <a:tint val="75000"/>
                  </a:schemeClr>
                </a:solidFill>
              </a:defRPr>
            </a:lvl1pPr>
          </a:lstStyle>
          <a:p>
            <a:fld id="{8102BAB4-8B8D-41DD-85C7-81A0CA962007}" type="datetimeFigureOut">
              <a:rPr lang="en-US" smtClean="0"/>
              <a:t>5/9/2025</a:t>
            </a:fld>
            <a:endParaRPr lang="en-US"/>
          </a:p>
        </p:txBody>
      </p:sp>
      <p:sp>
        <p:nvSpPr>
          <p:cNvPr id="5" name="Footer Placeholder 4"/>
          <p:cNvSpPr>
            <a:spLocks noGrp="1"/>
          </p:cNvSpPr>
          <p:nvPr>
            <p:ph type="ftr" sz="quarter" idx="3"/>
          </p:nvPr>
        </p:nvSpPr>
        <p:spPr>
          <a:xfrm>
            <a:off x="7306072" y="28060639"/>
            <a:ext cx="6771481" cy="1611875"/>
          </a:xfrm>
          <a:prstGeom prst="rect">
            <a:avLst/>
          </a:prstGeom>
        </p:spPr>
        <p:txBody>
          <a:bodyPr vert="horz" lIns="91440" tIns="45720" rIns="91440" bIns="45720" rtlCol="0" anchor="ctr"/>
          <a:lstStyle>
            <a:lvl1pPr algn="ctr">
              <a:defRPr sz="148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324931" y="28060639"/>
            <a:ext cx="4989512" cy="1611875"/>
          </a:xfrm>
          <a:prstGeom prst="rect">
            <a:avLst/>
          </a:prstGeom>
        </p:spPr>
        <p:txBody>
          <a:bodyPr vert="horz" lIns="91440" tIns="45720" rIns="91440" bIns="45720" rtlCol="0" anchor="ctr"/>
          <a:lstStyle>
            <a:lvl1pPr algn="r">
              <a:defRPr sz="1487">
                <a:solidFill>
                  <a:schemeClr val="tx1">
                    <a:tint val="75000"/>
                  </a:schemeClr>
                </a:solidFill>
              </a:defRPr>
            </a:lvl1pPr>
          </a:lstStyle>
          <a:p>
            <a:fld id="{B044824F-EBE0-443F-8A8F-F64816AF04DC}" type="slidenum">
              <a:rPr lang="en-US" smtClean="0"/>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32753" rtl="0" eaLnBrk="1" latinLnBrk="0" hangingPunct="1">
        <a:spcBef>
          <a:spcPct val="0"/>
        </a:spcBef>
        <a:buNone/>
        <a:defRPr sz="5451" kern="1200">
          <a:solidFill>
            <a:schemeClr val="tx1"/>
          </a:solidFill>
          <a:latin typeface="+mj-lt"/>
          <a:ea typeface="+mj-ea"/>
          <a:cs typeface="+mj-cs"/>
        </a:defRPr>
      </a:lvl1pPr>
    </p:titleStyle>
    <p:bodyStyle>
      <a:lvl1pPr marL="424782" indent="-424782" algn="l" defTabSz="1132753" rtl="0" eaLnBrk="1" latinLnBrk="0" hangingPunct="1">
        <a:spcBef>
          <a:spcPct val="20000"/>
        </a:spcBef>
        <a:buFont typeface="Arial" pitchFamily="34" charset="0"/>
        <a:buChar char="•"/>
        <a:defRPr sz="3964" kern="1200">
          <a:solidFill>
            <a:schemeClr val="tx1"/>
          </a:solidFill>
          <a:latin typeface="+mn-lt"/>
          <a:ea typeface="+mn-ea"/>
          <a:cs typeface="+mn-cs"/>
        </a:defRPr>
      </a:lvl1pPr>
      <a:lvl2pPr marL="920362" indent="-353986" algn="l" defTabSz="1132753" rtl="0" eaLnBrk="1" latinLnBrk="0" hangingPunct="1">
        <a:spcBef>
          <a:spcPct val="20000"/>
        </a:spcBef>
        <a:buFont typeface="Arial" pitchFamily="34" charset="0"/>
        <a:buChar char="–"/>
        <a:defRPr sz="3469" kern="1200">
          <a:solidFill>
            <a:schemeClr val="tx1"/>
          </a:solidFill>
          <a:latin typeface="+mn-lt"/>
          <a:ea typeface="+mn-ea"/>
          <a:cs typeface="+mn-cs"/>
        </a:defRPr>
      </a:lvl2pPr>
      <a:lvl3pPr marL="1415942" indent="-283188" algn="l" defTabSz="1132753" rtl="0" eaLnBrk="1" latinLnBrk="0" hangingPunct="1">
        <a:spcBef>
          <a:spcPct val="20000"/>
        </a:spcBef>
        <a:buFont typeface="Arial" pitchFamily="34" charset="0"/>
        <a:buChar char="•"/>
        <a:defRPr sz="2973" kern="1200">
          <a:solidFill>
            <a:schemeClr val="tx1"/>
          </a:solidFill>
          <a:latin typeface="+mn-lt"/>
          <a:ea typeface="+mn-ea"/>
          <a:cs typeface="+mn-cs"/>
        </a:defRPr>
      </a:lvl3pPr>
      <a:lvl4pPr marL="1982318"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4pPr>
      <a:lvl5pPr marL="254869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5pPr>
      <a:lvl6pPr marL="311507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6pPr>
      <a:lvl7pPr marL="3681447"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7pPr>
      <a:lvl8pPr marL="424782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8pPr>
      <a:lvl9pPr marL="481420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9pPr>
    </p:bodyStyle>
    <p:otherStyle>
      <a:defPPr>
        <a:defRPr lang="en-US"/>
      </a:defPPr>
      <a:lvl1pPr marL="0" algn="l" defTabSz="1132753" rtl="0" eaLnBrk="1" latinLnBrk="0" hangingPunct="1">
        <a:defRPr sz="2230" kern="1200">
          <a:solidFill>
            <a:schemeClr val="tx1"/>
          </a:solidFill>
          <a:latin typeface="+mn-lt"/>
          <a:ea typeface="+mn-ea"/>
          <a:cs typeface="+mn-cs"/>
        </a:defRPr>
      </a:lvl1pPr>
      <a:lvl2pPr marL="566376" algn="l" defTabSz="1132753" rtl="0" eaLnBrk="1" latinLnBrk="0" hangingPunct="1">
        <a:defRPr sz="2230" kern="1200">
          <a:solidFill>
            <a:schemeClr val="tx1"/>
          </a:solidFill>
          <a:latin typeface="+mn-lt"/>
          <a:ea typeface="+mn-ea"/>
          <a:cs typeface="+mn-cs"/>
        </a:defRPr>
      </a:lvl2pPr>
      <a:lvl3pPr marL="1132753" algn="l" defTabSz="1132753" rtl="0" eaLnBrk="1" latinLnBrk="0" hangingPunct="1">
        <a:defRPr sz="2230" kern="1200">
          <a:solidFill>
            <a:schemeClr val="tx1"/>
          </a:solidFill>
          <a:latin typeface="+mn-lt"/>
          <a:ea typeface="+mn-ea"/>
          <a:cs typeface="+mn-cs"/>
        </a:defRPr>
      </a:lvl3pPr>
      <a:lvl4pPr marL="1699130" algn="l" defTabSz="1132753" rtl="0" eaLnBrk="1" latinLnBrk="0" hangingPunct="1">
        <a:defRPr sz="2230" kern="1200">
          <a:solidFill>
            <a:schemeClr val="tx1"/>
          </a:solidFill>
          <a:latin typeface="+mn-lt"/>
          <a:ea typeface="+mn-ea"/>
          <a:cs typeface="+mn-cs"/>
        </a:defRPr>
      </a:lvl4pPr>
      <a:lvl5pPr marL="2265506" algn="l" defTabSz="1132753" rtl="0" eaLnBrk="1" latinLnBrk="0" hangingPunct="1">
        <a:defRPr sz="2230" kern="1200">
          <a:solidFill>
            <a:schemeClr val="tx1"/>
          </a:solidFill>
          <a:latin typeface="+mn-lt"/>
          <a:ea typeface="+mn-ea"/>
          <a:cs typeface="+mn-cs"/>
        </a:defRPr>
      </a:lvl5pPr>
      <a:lvl6pPr marL="2831882" algn="l" defTabSz="1132753" rtl="0" eaLnBrk="1" latinLnBrk="0" hangingPunct="1">
        <a:defRPr sz="2230" kern="1200">
          <a:solidFill>
            <a:schemeClr val="tx1"/>
          </a:solidFill>
          <a:latin typeface="+mn-lt"/>
          <a:ea typeface="+mn-ea"/>
          <a:cs typeface="+mn-cs"/>
        </a:defRPr>
      </a:lvl6pPr>
      <a:lvl7pPr marL="3398259" algn="l" defTabSz="1132753" rtl="0" eaLnBrk="1" latinLnBrk="0" hangingPunct="1">
        <a:defRPr sz="2230" kern="1200">
          <a:solidFill>
            <a:schemeClr val="tx1"/>
          </a:solidFill>
          <a:latin typeface="+mn-lt"/>
          <a:ea typeface="+mn-ea"/>
          <a:cs typeface="+mn-cs"/>
        </a:defRPr>
      </a:lvl7pPr>
      <a:lvl8pPr marL="3964636" algn="l" defTabSz="1132753" rtl="0" eaLnBrk="1" latinLnBrk="0" hangingPunct="1">
        <a:defRPr sz="2230" kern="1200">
          <a:solidFill>
            <a:schemeClr val="tx1"/>
          </a:solidFill>
          <a:latin typeface="+mn-lt"/>
          <a:ea typeface="+mn-ea"/>
          <a:cs typeface="+mn-cs"/>
        </a:defRPr>
      </a:lvl8pPr>
      <a:lvl9pPr marL="4531012" algn="l" defTabSz="1132753" rtl="0" eaLnBrk="1" latinLnBrk="0" hangingPunct="1">
        <a:defRPr sz="22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196782" y="202406"/>
            <a:ext cx="20990061" cy="29870400"/>
          </a:xfrm>
          <a:prstGeom prst="rect">
            <a:avLst/>
          </a:prstGeom>
          <a:noFill/>
          <a:ln w="101600">
            <a:solidFill>
              <a:srgbClr val="A51E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 name="Snip Diagonal Corner Rectangle 4"/>
          <p:cNvSpPr/>
          <p:nvPr/>
        </p:nvSpPr>
        <p:spPr>
          <a:xfrm>
            <a:off x="499963" y="507206"/>
            <a:ext cx="20398034" cy="2275254"/>
          </a:xfrm>
          <a:prstGeom prst="snip2Diag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2" name="TextBox 51"/>
          <p:cNvSpPr txBox="1"/>
          <p:nvPr/>
        </p:nvSpPr>
        <p:spPr>
          <a:xfrm>
            <a:off x="742646" y="973740"/>
            <a:ext cx="15587965" cy="584775"/>
          </a:xfrm>
          <a:prstGeom prst="rect">
            <a:avLst/>
          </a:prstGeom>
          <a:noFill/>
        </p:spPr>
        <p:txBody>
          <a:bodyPr wrap="square" lIns="91440" tIns="45720" rIns="91440" bIns="45720" rtlCol="0" anchor="t">
            <a:spAutoFit/>
          </a:bodyPr>
          <a:lstStyle/>
          <a:p>
            <a:r>
              <a:rPr lang="de-DE" sz="3200" b="1" dirty="0">
                <a:ln w="3175">
                  <a:noFill/>
                </a:ln>
                <a:solidFill>
                  <a:srgbClr val="A51E37"/>
                </a:solidFill>
                <a:latin typeface="Arial"/>
                <a:ea typeface="Bangla MN" charset="0"/>
                <a:cs typeface="Arial"/>
              </a:rPr>
              <a:t>Kommunikation in den Naturwissenschaften: Mit/Trotz KI reflektiert schreiben</a:t>
            </a:r>
            <a:endParaRPr lang="en-US" sz="3200" b="1" dirty="0">
              <a:ln w="3175">
                <a:noFill/>
              </a:ln>
              <a:solidFill>
                <a:srgbClr val="A51E37"/>
              </a:solidFill>
              <a:latin typeface="Arial"/>
              <a:ea typeface="Bangla MN" charset="0"/>
              <a:cs typeface="Arial"/>
            </a:endParaRPr>
          </a:p>
        </p:txBody>
      </p:sp>
      <p:sp>
        <p:nvSpPr>
          <p:cNvPr id="115" name="TextBox 114"/>
          <p:cNvSpPr txBox="1"/>
          <p:nvPr/>
        </p:nvSpPr>
        <p:spPr>
          <a:xfrm>
            <a:off x="745314" y="1548530"/>
            <a:ext cx="8677848" cy="461665"/>
          </a:xfrm>
          <a:prstGeom prst="rect">
            <a:avLst/>
          </a:prstGeom>
          <a:noFill/>
        </p:spPr>
        <p:txBody>
          <a:bodyPr wrap="square" lIns="91440" tIns="45720" rIns="91440" bIns="45720" rtlCol="0" anchor="t">
            <a:spAutoFit/>
          </a:bodyPr>
          <a:lstStyle/>
          <a:p>
            <a:r>
              <a:rPr lang="en-US" sz="2400" b="1" dirty="0">
                <a:latin typeface="Arial"/>
                <a:ea typeface="Bangla MN" charset="0"/>
                <a:cs typeface="Arial"/>
              </a:rPr>
              <a:t>Tanja Budde</a:t>
            </a:r>
            <a:r>
              <a:rPr lang="en-US" sz="2400" b="1" baseline="30000" dirty="0">
                <a:latin typeface="Arial"/>
                <a:ea typeface="Bangla MN" charset="0"/>
                <a:cs typeface="Arial"/>
              </a:rPr>
              <a:t>1</a:t>
            </a:r>
            <a:r>
              <a:rPr lang="en-US" sz="2400" b="1" dirty="0">
                <a:latin typeface="Arial"/>
                <a:ea typeface="Bangla MN" charset="0"/>
                <a:cs typeface="Arial"/>
              </a:rPr>
              <a:t>, Dennis Hoksch</a:t>
            </a:r>
            <a:r>
              <a:rPr lang="en-US" sz="2400" b="1" baseline="30000" dirty="0">
                <a:latin typeface="Arial"/>
                <a:ea typeface="Bangla MN" charset="0"/>
                <a:cs typeface="Arial"/>
              </a:rPr>
              <a:t>1</a:t>
            </a:r>
            <a:r>
              <a:rPr lang="en-US" sz="2400" b="1" dirty="0">
                <a:latin typeface="Arial"/>
                <a:ea typeface="Bangla MN" charset="0"/>
                <a:cs typeface="Arial"/>
              </a:rPr>
              <a:t>, Sandra Dietz</a:t>
            </a:r>
            <a:r>
              <a:rPr lang="en-US" sz="2400" b="1" baseline="30000" dirty="0">
                <a:latin typeface="Arial"/>
                <a:ea typeface="Bangla MN" charset="0"/>
                <a:cs typeface="Arial"/>
              </a:rPr>
              <a:t>2</a:t>
            </a:r>
          </a:p>
        </p:txBody>
      </p:sp>
      <p:sp>
        <p:nvSpPr>
          <p:cNvPr id="30" name="TextBox 29">
            <a:extLst>
              <a:ext uri="{FF2B5EF4-FFF2-40B4-BE49-F238E27FC236}">
                <a16:creationId xmlns:a16="http://schemas.microsoft.com/office/drawing/2014/main" id="{EABD6380-F16B-42AE-AB20-AED81D8BA8F5}"/>
              </a:ext>
            </a:extLst>
          </p:cNvPr>
          <p:cNvSpPr txBox="1"/>
          <p:nvPr/>
        </p:nvSpPr>
        <p:spPr>
          <a:xfrm>
            <a:off x="737207" y="2017399"/>
            <a:ext cx="11434211" cy="707886"/>
          </a:xfrm>
          <a:prstGeom prst="rect">
            <a:avLst/>
          </a:prstGeom>
          <a:noFill/>
        </p:spPr>
        <p:txBody>
          <a:bodyPr wrap="square" lIns="91440" tIns="45720" rIns="91440" bIns="45720" rtlCol="0" anchor="t">
            <a:spAutoFit/>
          </a:bodyPr>
          <a:lstStyle/>
          <a:p>
            <a:r>
              <a:rPr lang="de-DE" sz="2000" dirty="0">
                <a:latin typeface="Arial"/>
                <a:ea typeface="Bangla MN" charset="0"/>
                <a:cs typeface="Arial"/>
              </a:rPr>
              <a:t>1 Dezernat III, Diversitätsorientiertes Schreibzentrum</a:t>
            </a:r>
            <a:br>
              <a:rPr lang="de-DE" sz="2000" dirty="0">
                <a:latin typeface="Arial"/>
                <a:ea typeface="Bangla MN" charset="0"/>
                <a:cs typeface="Arial"/>
              </a:rPr>
            </a:br>
            <a:r>
              <a:rPr lang="de-DE" sz="2000" dirty="0">
                <a:latin typeface="Arial"/>
                <a:ea typeface="Bangla MN" charset="0"/>
                <a:cs typeface="Arial"/>
              </a:rPr>
              <a:t>2 Mathematisch-Naturwissenschaftliche Fakultät, FB Biologie, Institut für Evolution und Ökologie</a:t>
            </a:r>
            <a:r>
              <a:rPr lang="en-US" sz="2000" dirty="0">
                <a:latin typeface="Arial"/>
                <a:ea typeface="Bangla MN" charset="0"/>
                <a:cs typeface="Arial"/>
              </a:rPr>
              <a:t> </a:t>
            </a:r>
            <a:endParaRPr lang="en-US" sz="2000" dirty="0">
              <a:latin typeface="Arial" panose="020B0604020202020204" pitchFamily="34" charset="0"/>
              <a:ea typeface="Bangla MN" charset="0"/>
              <a:cs typeface="Arial" panose="020B0604020202020204" pitchFamily="34" charset="0"/>
            </a:endParaRPr>
          </a:p>
        </p:txBody>
      </p:sp>
      <p:pic>
        <p:nvPicPr>
          <p:cNvPr id="4" name="Grafik 3" descr="Ein Bild, das Text, Schrift, Grafiken, Grafikdesign enthält.&#10;&#10;Automatisch generierte Beschreibung">
            <a:extLst>
              <a:ext uri="{FF2B5EF4-FFF2-40B4-BE49-F238E27FC236}">
                <a16:creationId xmlns:a16="http://schemas.microsoft.com/office/drawing/2014/main" id="{677ACE1F-AA55-4FC9-2CDF-BD02026DC7A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085654" y="645171"/>
            <a:ext cx="4533332" cy="1164092"/>
          </a:xfrm>
          <a:prstGeom prst="rect">
            <a:avLst/>
          </a:prstGeom>
        </p:spPr>
      </p:pic>
      <p:grpSp>
        <p:nvGrpSpPr>
          <p:cNvPr id="11" name="Gruppieren 10">
            <a:extLst>
              <a:ext uri="{FF2B5EF4-FFF2-40B4-BE49-F238E27FC236}">
                <a16:creationId xmlns:a16="http://schemas.microsoft.com/office/drawing/2014/main" id="{76B51D90-4E5C-C966-A625-644086F34D9A}"/>
              </a:ext>
            </a:extLst>
          </p:cNvPr>
          <p:cNvGrpSpPr/>
          <p:nvPr/>
        </p:nvGrpSpPr>
        <p:grpSpPr>
          <a:xfrm>
            <a:off x="499962" y="2965990"/>
            <a:ext cx="5951253" cy="7318253"/>
            <a:chOff x="707853" y="3173376"/>
            <a:chExt cx="6471963" cy="5753934"/>
          </a:xfrm>
        </p:grpSpPr>
        <p:grpSp>
          <p:nvGrpSpPr>
            <p:cNvPr id="39" name="Group 38"/>
            <p:cNvGrpSpPr/>
            <p:nvPr/>
          </p:nvGrpSpPr>
          <p:grpSpPr>
            <a:xfrm>
              <a:off x="707853" y="3173376"/>
              <a:ext cx="6471963" cy="5753934"/>
              <a:chOff x="914400" y="6442641"/>
              <a:chExt cx="11658600" cy="6938135"/>
            </a:xfrm>
            <a:solidFill>
              <a:schemeClr val="bg1"/>
            </a:solidFill>
          </p:grpSpPr>
          <p:sp>
            <p:nvSpPr>
              <p:cNvPr id="34" name="Rectangle 33"/>
              <p:cNvSpPr/>
              <p:nvPr/>
            </p:nvSpPr>
            <p:spPr>
              <a:xfrm>
                <a:off x="914400" y="6762267"/>
                <a:ext cx="11658600" cy="6618509"/>
              </a:xfrm>
              <a:prstGeom prst="rect">
                <a:avLst/>
              </a:prstGeom>
              <a:grp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17" name="TextBox 16"/>
              <p:cNvSpPr txBox="1"/>
              <p:nvPr/>
            </p:nvSpPr>
            <p:spPr>
              <a:xfrm>
                <a:off x="3458986" y="6442641"/>
                <a:ext cx="6929943" cy="437686"/>
              </a:xfrm>
              <a:prstGeom prst="rect">
                <a:avLst/>
              </a:prstGeom>
              <a:grp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Zusammenfassung</a:t>
                </a:r>
                <a:endParaRPr lang="en-US" sz="2400">
                  <a:solidFill>
                    <a:srgbClr val="A51E37"/>
                  </a:solidFill>
                  <a:latin typeface="Arial"/>
                  <a:ea typeface="Bangla MN" charset="0"/>
                  <a:cs typeface="Arial"/>
                </a:endParaRPr>
              </a:p>
            </p:txBody>
          </p:sp>
        </p:grpSp>
        <p:sp>
          <p:nvSpPr>
            <p:cNvPr id="9" name="Textfeld 8">
              <a:extLst>
                <a:ext uri="{FF2B5EF4-FFF2-40B4-BE49-F238E27FC236}">
                  <a16:creationId xmlns:a16="http://schemas.microsoft.com/office/drawing/2014/main" id="{10B2D2E2-AACD-71C5-2435-8284A3B81235}"/>
                </a:ext>
              </a:extLst>
            </p:cNvPr>
            <p:cNvSpPr txBox="1"/>
            <p:nvPr/>
          </p:nvSpPr>
          <p:spPr>
            <a:xfrm>
              <a:off x="1062541" y="4144422"/>
              <a:ext cx="5762586" cy="4186385"/>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Das am FB Biologie für alle Studierenden im Studiengang B.Sc. verpflichtende Seminar „Kommunikation in den Naturwissenschaften“ vermittelt basale Inhalte rund um das Thema „wissenschaftliches Schreiben“. Das Seminar wird jährlich für rund 100 Studierende von insgesamt 5 Dozierenden angeboten. Dieses bereits fest etablierte Seminar soll im Rahmen eines Transferprojets um das Themenfeld „Nutzung generativer KI-Tools während des Schreibprozesses“ erweitert werden. Um dieses Ziel zu erreichen, wurden zu o.g.  Themenfeld vier Lehr-Lerneinheiten (Recherche, Strukturierung, Themenfindung &amp; </a:t>
              </a:r>
              <a:r>
                <a:rPr lang="de-DE" sz="2000" dirty="0" err="1">
                  <a:solidFill>
                    <a:schemeClr val="bg1">
                      <a:lumMod val="50000"/>
                    </a:schemeClr>
                  </a:solidFill>
                  <a:latin typeface="Arial"/>
                  <a:cs typeface="Arial"/>
                </a:rPr>
                <a:t>Prompting</a:t>
              </a:r>
              <a:r>
                <a:rPr lang="de-DE" sz="2000" dirty="0">
                  <a:solidFill>
                    <a:schemeClr val="bg1">
                      <a:lumMod val="50000"/>
                    </a:schemeClr>
                  </a:solidFill>
                  <a:latin typeface="Arial"/>
                  <a:cs typeface="Arial"/>
                </a:rPr>
                <a:t>, Texte überarbeiten mit Hilfe von KI-Tools) entwickelt und im WiSe 24/25 in zwei Lerngruppen erprobt. </a:t>
              </a:r>
            </a:p>
          </p:txBody>
        </p:sp>
      </p:grpSp>
      <p:grpSp>
        <p:nvGrpSpPr>
          <p:cNvPr id="12" name="Gruppieren 11">
            <a:extLst>
              <a:ext uri="{FF2B5EF4-FFF2-40B4-BE49-F238E27FC236}">
                <a16:creationId xmlns:a16="http://schemas.microsoft.com/office/drawing/2014/main" id="{7F194ACA-A856-1372-5885-D49BE25FECEB}"/>
              </a:ext>
            </a:extLst>
          </p:cNvPr>
          <p:cNvGrpSpPr/>
          <p:nvPr/>
        </p:nvGrpSpPr>
        <p:grpSpPr>
          <a:xfrm>
            <a:off x="6839393" y="2992951"/>
            <a:ext cx="7707963" cy="7318037"/>
            <a:chOff x="731546" y="9278496"/>
            <a:chExt cx="6444822" cy="6002254"/>
          </a:xfrm>
        </p:grpSpPr>
        <p:grpSp>
          <p:nvGrpSpPr>
            <p:cNvPr id="37" name="Group 36"/>
            <p:cNvGrpSpPr/>
            <p:nvPr/>
          </p:nvGrpSpPr>
          <p:grpSpPr>
            <a:xfrm>
              <a:off x="731546" y="9278496"/>
              <a:ext cx="6444822" cy="6002254"/>
              <a:chOff x="914401" y="19305058"/>
              <a:chExt cx="11609976" cy="12698942"/>
            </a:xfrm>
            <a:solidFill>
              <a:schemeClr val="bg1"/>
            </a:solidFill>
          </p:grpSpPr>
          <p:sp>
            <p:nvSpPr>
              <p:cNvPr id="35" name="Rectangle 34"/>
              <p:cNvSpPr/>
              <p:nvPr/>
            </p:nvSpPr>
            <p:spPr>
              <a:xfrm>
                <a:off x="914401" y="19784857"/>
                <a:ext cx="11609976" cy="12219143"/>
              </a:xfrm>
              <a:prstGeom prst="rect">
                <a:avLst/>
              </a:prstGeom>
              <a:grp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36" name="TextBox 35"/>
              <p:cNvSpPr txBox="1"/>
              <p:nvPr/>
            </p:nvSpPr>
            <p:spPr>
              <a:xfrm>
                <a:off x="3622881" y="19305058"/>
                <a:ext cx="6338570" cy="801124"/>
              </a:xfrm>
              <a:prstGeom prst="rect">
                <a:avLst/>
              </a:prstGeom>
              <a:grpFill/>
              <a:ln>
                <a:noFill/>
              </a:ln>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Herausforderung</a:t>
                </a:r>
                <a:endParaRPr lang="en-US" sz="2400">
                  <a:solidFill>
                    <a:srgbClr val="A51E37"/>
                  </a:solidFill>
                  <a:latin typeface="Arial"/>
                  <a:ea typeface="Bangla MN" charset="0"/>
                  <a:cs typeface="Arial"/>
                </a:endParaRPr>
              </a:p>
            </p:txBody>
          </p:sp>
        </p:grpSp>
        <p:sp>
          <p:nvSpPr>
            <p:cNvPr id="10" name="Textfeld 9">
              <a:extLst>
                <a:ext uri="{FF2B5EF4-FFF2-40B4-BE49-F238E27FC236}">
                  <a16:creationId xmlns:a16="http://schemas.microsoft.com/office/drawing/2014/main" id="{6B868EF2-311B-A17A-3939-BE9F2994DD16}"/>
                </a:ext>
              </a:extLst>
            </p:cNvPr>
            <p:cNvSpPr txBox="1"/>
            <p:nvPr/>
          </p:nvSpPr>
          <p:spPr>
            <a:xfrm>
              <a:off x="1056748" y="10192105"/>
              <a:ext cx="5753101" cy="4872060"/>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Auf welche lehrbezogene Herausforderung reagiert Ihr Projekt?</a:t>
              </a:r>
            </a:p>
            <a:p>
              <a:endParaRPr lang="de-DE" sz="2000" dirty="0">
                <a:solidFill>
                  <a:schemeClr val="bg1">
                    <a:lumMod val="50000"/>
                  </a:schemeClr>
                </a:solidFill>
                <a:latin typeface="Arial"/>
                <a:cs typeface="Arial"/>
              </a:endParaRPr>
            </a:p>
            <a:p>
              <a:pPr marL="342900" indent="-342900">
                <a:buFont typeface="Arial" panose="020B0604020202020204" pitchFamily="34" charset="0"/>
                <a:buChar char="•"/>
              </a:pPr>
              <a:r>
                <a:rPr lang="de-DE" sz="2000" dirty="0">
                  <a:solidFill>
                    <a:schemeClr val="bg1">
                      <a:lumMod val="50000"/>
                    </a:schemeClr>
                  </a:solidFill>
                  <a:latin typeface="Arial" panose="020B0604020202020204" pitchFamily="34" charset="0"/>
                  <a:cs typeface="Arial" panose="020B0604020202020204" pitchFamily="34" charset="0"/>
                </a:rPr>
                <a:t>Generative KI-Tools sind mittlerweile breit verfügbar.</a:t>
              </a:r>
            </a:p>
            <a:p>
              <a:pPr marL="342900" indent="-342900">
                <a:buFont typeface="Arial" panose="020B0604020202020204" pitchFamily="34" charset="0"/>
                <a:buChar char="•"/>
              </a:pPr>
              <a:r>
                <a:rPr lang="de-DE" sz="2000" dirty="0">
                  <a:solidFill>
                    <a:schemeClr val="bg1">
                      <a:lumMod val="50000"/>
                    </a:schemeClr>
                  </a:solidFill>
                  <a:latin typeface="Arial" panose="020B0604020202020204" pitchFamily="34" charset="0"/>
                  <a:cs typeface="Arial" panose="020B0604020202020204" pitchFamily="34" charset="0"/>
                </a:rPr>
                <a:t>Seitens der Universität existieren zwar Leitlinien zum Umgang mit generativen KI Tools.</a:t>
              </a:r>
            </a:p>
            <a:p>
              <a:pPr marL="342900" indent="-342900">
                <a:buFont typeface="Arial" panose="020B0604020202020204" pitchFamily="34" charset="0"/>
                <a:buChar char="•"/>
              </a:pPr>
              <a:r>
                <a:rPr lang="de-DE" sz="2000" dirty="0">
                  <a:solidFill>
                    <a:schemeClr val="bg1">
                      <a:lumMod val="50000"/>
                    </a:schemeClr>
                  </a:solidFill>
                  <a:latin typeface="Arial" panose="020B0604020202020204" pitchFamily="34" charset="0"/>
                  <a:cs typeface="Arial" panose="020B0604020202020204" pitchFamily="34" charset="0"/>
                </a:rPr>
                <a:t>Gleichzeitig fehlt bisher ein offener und breit angelegter Diskurs am FB Biologie. So liegt z.B. das Festlegen von Regeln zur Nutzung und zur Dokumentation bisher in der Hand der einzelnen Dozierenden.</a:t>
              </a:r>
            </a:p>
            <a:p>
              <a:pPr marL="342900" indent="-342900">
                <a:buFont typeface="Arial" panose="020B0604020202020204" pitchFamily="34" charset="0"/>
                <a:buChar char="•"/>
              </a:pPr>
              <a:r>
                <a:rPr lang="de-DE" sz="2000" dirty="0">
                  <a:solidFill>
                    <a:schemeClr val="bg1">
                      <a:lumMod val="50000"/>
                    </a:schemeClr>
                  </a:solidFill>
                  <a:latin typeface="Arial" panose="020B0604020202020204" pitchFamily="34" charset="0"/>
                  <a:cs typeface="Arial" panose="020B0604020202020204" pitchFamily="34" charset="0"/>
                </a:rPr>
                <a:t>Studierende und Lehrende sind verunsichert, wie der (potentielle) Einsatz von generativen KI-Tools gerade bei schriftlichen Leistungen wie Abschlussarbeiten gehandhabt werden sollte.</a:t>
              </a:r>
            </a:p>
            <a:p>
              <a:pPr marL="342900" indent="-342900">
                <a:buFont typeface="Arial" panose="020B0604020202020204" pitchFamily="34" charset="0"/>
                <a:buChar char="•"/>
              </a:pPr>
              <a:r>
                <a:rPr lang="de-DE" sz="2000" dirty="0">
                  <a:solidFill>
                    <a:schemeClr val="bg1">
                      <a:lumMod val="50000"/>
                    </a:schemeClr>
                  </a:solidFill>
                  <a:latin typeface="Arial" panose="020B0604020202020204" pitchFamily="34" charset="0"/>
                  <a:cs typeface="Arial" panose="020B0604020202020204" pitchFamily="34" charset="0"/>
                </a:rPr>
                <a:t>Die Verunsicherung seitens der Studierenden ist groß, sie führt bis hin zu Ängsten vor Plagiatsvorwürfen oder dem Abwerten eigener schriftlicher Leistungen, da sie KI-generiert sein könnten. </a:t>
              </a:r>
            </a:p>
            <a:p>
              <a:endParaRPr lang="de-DE" sz="2000" dirty="0">
                <a:solidFill>
                  <a:schemeClr val="bg1">
                    <a:lumMod val="50000"/>
                  </a:schemeClr>
                </a:solidFill>
                <a:latin typeface="Arial"/>
                <a:cs typeface="Arial"/>
              </a:endParaRPr>
            </a:p>
          </p:txBody>
        </p:sp>
      </p:grpSp>
      <p:grpSp>
        <p:nvGrpSpPr>
          <p:cNvPr id="14" name="Gruppieren 13">
            <a:extLst>
              <a:ext uri="{FF2B5EF4-FFF2-40B4-BE49-F238E27FC236}">
                <a16:creationId xmlns:a16="http://schemas.microsoft.com/office/drawing/2014/main" id="{9AE8B048-2B96-0454-EADD-D2DEFE440F37}"/>
              </a:ext>
            </a:extLst>
          </p:cNvPr>
          <p:cNvGrpSpPr/>
          <p:nvPr/>
        </p:nvGrpSpPr>
        <p:grpSpPr>
          <a:xfrm>
            <a:off x="14884652" y="3053970"/>
            <a:ext cx="5927894" cy="7310517"/>
            <a:chOff x="731546" y="15694307"/>
            <a:chExt cx="6444822" cy="6919793"/>
          </a:xfrm>
        </p:grpSpPr>
        <p:grpSp>
          <p:nvGrpSpPr>
            <p:cNvPr id="7" name="Gruppieren 6">
              <a:extLst>
                <a:ext uri="{FF2B5EF4-FFF2-40B4-BE49-F238E27FC236}">
                  <a16:creationId xmlns:a16="http://schemas.microsoft.com/office/drawing/2014/main" id="{F6435900-D836-60C6-3701-05A01614C303}"/>
                </a:ext>
              </a:extLst>
            </p:cNvPr>
            <p:cNvGrpSpPr/>
            <p:nvPr/>
          </p:nvGrpSpPr>
          <p:grpSpPr>
            <a:xfrm>
              <a:off x="731546" y="15694307"/>
              <a:ext cx="6444822" cy="6919793"/>
              <a:chOff x="731546" y="15694307"/>
              <a:chExt cx="6444822" cy="6919793"/>
            </a:xfrm>
          </p:grpSpPr>
          <p:sp>
            <p:nvSpPr>
              <p:cNvPr id="77" name="Rectangle 76">
                <a:extLst>
                  <a:ext uri="{FF2B5EF4-FFF2-40B4-BE49-F238E27FC236}">
                    <a16:creationId xmlns:a16="http://schemas.microsoft.com/office/drawing/2014/main" id="{D32A5D87-7F7D-AD4A-AEA5-662F84FE5E2D}"/>
                  </a:ext>
                </a:extLst>
              </p:cNvPr>
              <p:cNvSpPr/>
              <p:nvPr/>
            </p:nvSpPr>
            <p:spPr>
              <a:xfrm>
                <a:off x="731546" y="15858716"/>
                <a:ext cx="6444822" cy="6755384"/>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78" name="TextBox 77">
                <a:extLst>
                  <a:ext uri="{FF2B5EF4-FFF2-40B4-BE49-F238E27FC236}">
                    <a16:creationId xmlns:a16="http://schemas.microsoft.com/office/drawing/2014/main" id="{505F8FE6-358E-B041-960A-E8BB7198256E}"/>
                  </a:ext>
                </a:extLst>
              </p:cNvPr>
              <p:cNvSpPr txBox="1"/>
              <p:nvPr/>
            </p:nvSpPr>
            <p:spPr>
              <a:xfrm>
                <a:off x="2716707" y="15694307"/>
                <a:ext cx="2474500" cy="426079"/>
              </a:xfrm>
              <a:prstGeom prst="rect">
                <a:avLst/>
              </a:prstGeom>
              <a:solidFill>
                <a:schemeClr val="bg1"/>
              </a:solidFill>
              <a:ln>
                <a:noFill/>
              </a:ln>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Zielsetzung</a:t>
                </a:r>
                <a:endParaRPr lang="en-US" sz="2400">
                  <a:solidFill>
                    <a:srgbClr val="A51E37"/>
                  </a:solidFill>
                  <a:latin typeface="Arial"/>
                  <a:ea typeface="Bangla MN" charset="0"/>
                  <a:cs typeface="Arial"/>
                </a:endParaRPr>
              </a:p>
            </p:txBody>
          </p:sp>
        </p:grpSp>
        <p:sp>
          <p:nvSpPr>
            <p:cNvPr id="13" name="Textfeld 12">
              <a:extLst>
                <a:ext uri="{FF2B5EF4-FFF2-40B4-BE49-F238E27FC236}">
                  <a16:creationId xmlns:a16="http://schemas.microsoft.com/office/drawing/2014/main" id="{F560AF43-D4F6-8B2B-55B1-0C4D11ABEBAF}"/>
                </a:ext>
              </a:extLst>
            </p:cNvPr>
            <p:cNvSpPr txBox="1"/>
            <p:nvPr/>
          </p:nvSpPr>
          <p:spPr>
            <a:xfrm>
              <a:off x="895236" y="16270225"/>
              <a:ext cx="6135852" cy="6205263"/>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Das am FB Biologie fest etablierte Seminar zu Grundlagen des wissenschaftlichen Schreibens „Kommunikation in den Naturwissenschaften“ soll um schreibdidaktische und fachlich zugeschnittene Lehr-Lerninhalte zum wissenschaftlichen Schreiben mithilfe von ausgewählten KI-Tools erweitert werden. Hierzu sollen Lehr-Lerneinheiten entwickelt und erprobt werden, die anschließend allen Dozierenden des Seminars zur Verfügung stehen. </a:t>
              </a:r>
            </a:p>
            <a:p>
              <a:r>
                <a:rPr lang="de-DE" sz="2000" dirty="0">
                  <a:solidFill>
                    <a:schemeClr val="bg1">
                      <a:lumMod val="50000"/>
                    </a:schemeClr>
                  </a:solidFill>
                  <a:latin typeface="Arial" panose="020B0604020202020204" pitchFamily="34" charset="0"/>
                  <a:cs typeface="Arial" panose="020B0604020202020204" pitchFamily="34" charset="0"/>
                </a:rPr>
                <a:t>Lernziele: Die Studierenden…</a:t>
              </a:r>
            </a:p>
            <a:p>
              <a:pPr marL="342900" indent="-342900">
                <a:buFont typeface="Arial" panose="020B0604020202020204" pitchFamily="34" charset="0"/>
                <a:buChar char="•"/>
              </a:pPr>
              <a:r>
                <a:rPr lang="de-DE" sz="2000" dirty="0">
                  <a:solidFill>
                    <a:schemeClr val="bg1">
                      <a:lumMod val="50000"/>
                    </a:schemeClr>
                  </a:solidFill>
                  <a:latin typeface="Arial" panose="020B0604020202020204" pitchFamily="34" charset="0"/>
                  <a:cs typeface="Arial" panose="020B0604020202020204" pitchFamily="34" charset="0"/>
                </a:rPr>
                <a:t>kennen eine Auswahl an KI-Tools und können für verschiedene Stadien im Schreibprozess geeignete Tools auswählen</a:t>
              </a:r>
            </a:p>
            <a:p>
              <a:pPr marL="342900" indent="-342900">
                <a:buFont typeface="Arial" panose="020B0604020202020204" pitchFamily="34" charset="0"/>
                <a:buChar char="•"/>
              </a:pPr>
              <a:r>
                <a:rPr lang="de-DE" sz="2000" dirty="0">
                  <a:solidFill>
                    <a:schemeClr val="bg1">
                      <a:lumMod val="50000"/>
                    </a:schemeClr>
                  </a:solidFill>
                  <a:latin typeface="Arial" panose="020B0604020202020204" pitchFamily="34" charset="0"/>
                  <a:cs typeface="Arial" panose="020B0604020202020204" pitchFamily="34" charset="0"/>
                </a:rPr>
                <a:t>reflektieren im Sinne der Leitlinien der Universität den Einsatz von KI-Tools kritisch und können Chancen und Risiken abwägen.</a:t>
              </a:r>
            </a:p>
            <a:p>
              <a:pPr marL="342900" indent="-342900">
                <a:buFont typeface="Arial" panose="020B0604020202020204" pitchFamily="34" charset="0"/>
                <a:buChar char="•"/>
              </a:pPr>
              <a:r>
                <a:rPr lang="de-DE" sz="2000" dirty="0">
                  <a:solidFill>
                    <a:schemeClr val="bg1">
                      <a:lumMod val="50000"/>
                    </a:schemeClr>
                  </a:solidFill>
                  <a:latin typeface="Arial" panose="020B0604020202020204" pitchFamily="34" charset="0"/>
                  <a:cs typeface="Arial" panose="020B0604020202020204" pitchFamily="34" charset="0"/>
                </a:rPr>
                <a:t>gewinnen durch den proaktiven Umgang mit dem Thema generative KI Sicherheit und gleichen ihre Erwartungshaltungen mit der Realität ab.</a:t>
              </a:r>
            </a:p>
          </p:txBody>
        </p:sp>
      </p:grpSp>
      <p:grpSp>
        <p:nvGrpSpPr>
          <p:cNvPr id="16" name="Gruppieren 15">
            <a:extLst>
              <a:ext uri="{FF2B5EF4-FFF2-40B4-BE49-F238E27FC236}">
                <a16:creationId xmlns:a16="http://schemas.microsoft.com/office/drawing/2014/main" id="{130877E6-4D73-364C-A6CA-4975111E8B4D}"/>
              </a:ext>
            </a:extLst>
          </p:cNvPr>
          <p:cNvGrpSpPr/>
          <p:nvPr/>
        </p:nvGrpSpPr>
        <p:grpSpPr>
          <a:xfrm>
            <a:off x="257687" y="10848849"/>
            <a:ext cx="10439399" cy="9155069"/>
            <a:chOff x="7463596" y="3317487"/>
            <a:chExt cx="14270115" cy="5615339"/>
          </a:xfrm>
        </p:grpSpPr>
        <p:grpSp>
          <p:nvGrpSpPr>
            <p:cNvPr id="8" name="Group 7">
              <a:extLst>
                <a:ext uri="{FF2B5EF4-FFF2-40B4-BE49-F238E27FC236}">
                  <a16:creationId xmlns:a16="http://schemas.microsoft.com/office/drawing/2014/main" id="{F3A17757-1132-41D3-B375-A1C6758D8BC6}"/>
                </a:ext>
              </a:extLst>
            </p:cNvPr>
            <p:cNvGrpSpPr/>
            <p:nvPr/>
          </p:nvGrpSpPr>
          <p:grpSpPr>
            <a:xfrm>
              <a:off x="7463596" y="3317487"/>
              <a:ext cx="14270115" cy="5615339"/>
              <a:chOff x="12617171" y="24020360"/>
              <a:chExt cx="18153841" cy="6087901"/>
            </a:xfrm>
          </p:grpSpPr>
          <p:grpSp>
            <p:nvGrpSpPr>
              <p:cNvPr id="6" name="Group 5"/>
              <p:cNvGrpSpPr/>
              <p:nvPr/>
            </p:nvGrpSpPr>
            <p:grpSpPr>
              <a:xfrm>
                <a:off x="13058880" y="24020360"/>
                <a:ext cx="17712132" cy="6087901"/>
                <a:chOff x="13536444" y="21378905"/>
                <a:chExt cx="13899016" cy="8043231"/>
              </a:xfrm>
            </p:grpSpPr>
            <p:sp>
              <p:nvSpPr>
                <p:cNvPr id="50" name="Rectangle 49"/>
                <p:cNvSpPr/>
                <p:nvPr/>
              </p:nvSpPr>
              <p:spPr>
                <a:xfrm>
                  <a:off x="13536444" y="21566383"/>
                  <a:ext cx="13899016" cy="7855753"/>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1" name="TextBox 50"/>
                <p:cNvSpPr txBox="1"/>
                <p:nvPr/>
              </p:nvSpPr>
              <p:spPr>
                <a:xfrm>
                  <a:off x="18482803" y="21378905"/>
                  <a:ext cx="4006296" cy="405598"/>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Lösungsansatz</a:t>
                  </a:r>
                  <a:endParaRPr lang="en-US" sz="2400">
                    <a:solidFill>
                      <a:srgbClr val="A51E37"/>
                    </a:solidFill>
                    <a:latin typeface="Arial"/>
                    <a:ea typeface="Bangla MN" charset="0"/>
                    <a:cs typeface="Arial"/>
                  </a:endParaRPr>
                </a:p>
              </p:txBody>
            </p:sp>
          </p:grpSp>
          <p:sp>
            <p:nvSpPr>
              <p:cNvPr id="18" name="TextBox 17"/>
              <p:cNvSpPr txBox="1"/>
              <p:nvPr/>
            </p:nvSpPr>
            <p:spPr>
              <a:xfrm>
                <a:off x="12617171" y="24652548"/>
                <a:ext cx="18114021" cy="483321"/>
              </a:xfrm>
              <a:prstGeom prst="rect">
                <a:avLst/>
              </a:prstGeom>
              <a:noFill/>
            </p:spPr>
            <p:txBody>
              <a:bodyPr wrap="square" rtlCol="0">
                <a:spAutoFit/>
              </a:bodyPr>
              <a:lstStyle/>
              <a:p>
                <a:pPr marL="124141">
                  <a:spcAft>
                    <a:spcPts val="1033"/>
                  </a:spcAft>
                </a:pPr>
                <a:r>
                  <a:rPr lang="en-US" sz="1136" dirty="0">
                    <a:latin typeface="Al Bayan Plain" charset="-78"/>
                    <a:ea typeface="Al Bayan Plain" charset="-78"/>
                    <a:cs typeface="Al Bayan Plain" charset="-78"/>
                  </a:rPr>
                  <a:t> </a:t>
                </a:r>
              </a:p>
            </p:txBody>
          </p:sp>
        </p:grpSp>
        <p:sp>
          <p:nvSpPr>
            <p:cNvPr id="15" name="Textfeld 14">
              <a:extLst>
                <a:ext uri="{FF2B5EF4-FFF2-40B4-BE49-F238E27FC236}">
                  <a16:creationId xmlns:a16="http://schemas.microsoft.com/office/drawing/2014/main" id="{C6FF1109-5DEA-319B-5647-F6D8B2702F90}"/>
                </a:ext>
              </a:extLst>
            </p:cNvPr>
            <p:cNvSpPr txBox="1"/>
            <p:nvPr/>
          </p:nvSpPr>
          <p:spPr>
            <a:xfrm>
              <a:off x="8355806" y="4214812"/>
              <a:ext cx="12801600" cy="4020958"/>
            </a:xfrm>
            <a:prstGeom prst="rect">
              <a:avLst/>
            </a:prstGeom>
            <a:noFill/>
          </p:spPr>
          <p:txBody>
            <a:bodyPr wrap="square" lIns="91440" tIns="45720" rIns="91440" bIns="45720" rtlCol="0" anchor="t">
              <a:spAutoFit/>
            </a:bodyPr>
            <a:lstStyle/>
            <a:p>
              <a:pPr algn="just"/>
              <a:r>
                <a:rPr lang="de-DE" sz="2000" dirty="0">
                  <a:solidFill>
                    <a:schemeClr val="bg1">
                      <a:lumMod val="50000"/>
                    </a:schemeClr>
                  </a:solidFill>
                  <a:latin typeface="Arial"/>
                  <a:cs typeface="Arial"/>
                </a:rPr>
                <a:t>Für das Grundlagenseminar „Kommunikation in den Naturwissenschaften“ wurden in Kooperation von Tanja Budde und Dennis </a:t>
              </a:r>
              <a:r>
                <a:rPr lang="de-DE" sz="2000" dirty="0" err="1">
                  <a:solidFill>
                    <a:schemeClr val="bg1">
                      <a:lumMod val="50000"/>
                    </a:schemeClr>
                  </a:solidFill>
                  <a:latin typeface="Arial"/>
                  <a:cs typeface="Arial"/>
                </a:rPr>
                <a:t>Hoksch</a:t>
              </a:r>
              <a:r>
                <a:rPr lang="de-DE" sz="2000" dirty="0">
                  <a:solidFill>
                    <a:schemeClr val="bg1">
                      <a:lumMod val="50000"/>
                    </a:schemeClr>
                  </a:solidFill>
                  <a:latin typeface="Arial"/>
                  <a:cs typeface="Arial"/>
                </a:rPr>
                <a:t> mit Sandra Dietz vier Lehr-Lerneinheiten entwickelt und im Laufe des WiSe 24/25 bereits in zwei Lerngruppen erprobt, die die Studierenden in verschiedenen Stadien des Schreibprozesses zum Einsatz von KI-Tools ermutigen. Dabei blieb die Verwendung dieser Tools stets optional. Das Ausprobieren verschiedener Einsatzszenarien der KI-Tools erfolgte vorwiegend in asynchronen Selbstlernphasen. In darauffolgenden Präsenzphasen wurde stets genügend Zeit für kritische Reflexion und offene Diskussion des Einsatzes eingeplant.</a:t>
              </a:r>
            </a:p>
            <a:p>
              <a:pPr algn="just"/>
              <a:endParaRPr lang="de-DE" sz="2000" dirty="0">
                <a:solidFill>
                  <a:schemeClr val="bg1">
                    <a:lumMod val="50000"/>
                  </a:schemeClr>
                </a:solidFill>
                <a:latin typeface="Arial"/>
                <a:cs typeface="Arial"/>
              </a:endParaRPr>
            </a:p>
            <a:p>
              <a:pPr algn="just"/>
              <a:r>
                <a:rPr lang="de-DE" sz="2000" dirty="0">
                  <a:solidFill>
                    <a:schemeClr val="bg1">
                      <a:lumMod val="50000"/>
                    </a:schemeClr>
                  </a:solidFill>
                  <a:latin typeface="Arial"/>
                  <a:cs typeface="Arial"/>
                </a:rPr>
                <a:t>Folgende Themen wurden abgedeckt:</a:t>
              </a:r>
            </a:p>
            <a:p>
              <a:pPr marL="342900" indent="-342900" algn="just">
                <a:buFont typeface="Arial" panose="020B0604020202020204" pitchFamily="34" charset="0"/>
                <a:buChar char="•"/>
              </a:pPr>
              <a:r>
                <a:rPr lang="de-DE" sz="2000" dirty="0">
                  <a:solidFill>
                    <a:schemeClr val="bg1">
                      <a:lumMod val="50000"/>
                    </a:schemeClr>
                  </a:solidFill>
                  <a:latin typeface="Arial"/>
                  <a:cs typeface="Arial"/>
                </a:rPr>
                <a:t>Recherche mit KI-Tools</a:t>
              </a:r>
            </a:p>
            <a:p>
              <a:pPr marL="342900" indent="-342900" algn="just">
                <a:buFont typeface="Arial" panose="020B0604020202020204" pitchFamily="34" charset="0"/>
                <a:buChar char="•"/>
              </a:pPr>
              <a:r>
                <a:rPr lang="de-DE" sz="2000" dirty="0">
                  <a:solidFill>
                    <a:schemeClr val="bg1">
                      <a:lumMod val="50000"/>
                    </a:schemeClr>
                  </a:solidFill>
                  <a:latin typeface="Arial"/>
                  <a:cs typeface="Arial"/>
                </a:rPr>
                <a:t>Strukturierung des Schreibprozesses und grundlegende Informationen zur Funktionsweise von KI-Tools</a:t>
              </a:r>
            </a:p>
            <a:p>
              <a:pPr marL="342900" indent="-342900" algn="just">
                <a:buFont typeface="Arial" panose="020B0604020202020204" pitchFamily="34" charset="0"/>
                <a:buChar char="•"/>
              </a:pPr>
              <a:r>
                <a:rPr lang="de-DE" sz="2000" dirty="0">
                  <a:solidFill>
                    <a:schemeClr val="bg1">
                      <a:lumMod val="50000"/>
                    </a:schemeClr>
                  </a:solidFill>
                  <a:latin typeface="Arial"/>
                  <a:cs typeface="Arial"/>
                </a:rPr>
                <a:t>Themenfindung und </a:t>
              </a:r>
              <a:r>
                <a:rPr lang="de-DE" sz="2000" dirty="0" err="1">
                  <a:solidFill>
                    <a:schemeClr val="bg1">
                      <a:lumMod val="50000"/>
                    </a:schemeClr>
                  </a:solidFill>
                  <a:latin typeface="Arial"/>
                  <a:cs typeface="Arial"/>
                </a:rPr>
                <a:t>Prompting</a:t>
              </a:r>
              <a:endParaRPr lang="de-DE" sz="2000" dirty="0">
                <a:solidFill>
                  <a:schemeClr val="bg1">
                    <a:lumMod val="50000"/>
                  </a:schemeClr>
                </a:solidFill>
                <a:latin typeface="Arial"/>
                <a:cs typeface="Arial"/>
              </a:endParaRPr>
            </a:p>
            <a:p>
              <a:pPr marL="342900" indent="-342900" algn="just">
                <a:buFont typeface="Arial" panose="020B0604020202020204" pitchFamily="34" charset="0"/>
                <a:buChar char="•"/>
              </a:pPr>
              <a:r>
                <a:rPr lang="de-DE" sz="2000" dirty="0">
                  <a:solidFill>
                    <a:schemeClr val="bg1">
                      <a:lumMod val="50000"/>
                    </a:schemeClr>
                  </a:solidFill>
                  <a:latin typeface="Arial"/>
                  <a:cs typeface="Arial"/>
                </a:rPr>
                <a:t>Texte überarbeiten mit Hilfe von KI-Tools</a:t>
              </a:r>
            </a:p>
            <a:p>
              <a:pPr algn="just"/>
              <a:endParaRPr lang="de-DE" sz="2000" dirty="0">
                <a:solidFill>
                  <a:schemeClr val="bg1">
                    <a:lumMod val="50000"/>
                  </a:schemeClr>
                </a:solidFill>
                <a:latin typeface="Arial"/>
                <a:cs typeface="Arial"/>
              </a:endParaRPr>
            </a:p>
            <a:p>
              <a:pPr algn="just"/>
              <a:r>
                <a:rPr lang="de-DE" sz="2000" dirty="0">
                  <a:solidFill>
                    <a:schemeClr val="bg1">
                      <a:lumMod val="50000"/>
                    </a:schemeClr>
                  </a:solidFill>
                  <a:latin typeface="Arial"/>
                  <a:cs typeface="Arial"/>
                </a:rPr>
                <a:t>Dabei wurden die bereits bestehenden Lehr-Lerneinheiten des Seminars um schreibdidaktisch angeleitete Übungen zu ‚KI im Schreibprozess‘ ergänzt. So gelang die Implementierung, ohne das aus zeitlichen Gründen andere, wichtige Elemente des Seminars gestrichen werden mussten.  </a:t>
              </a:r>
            </a:p>
          </p:txBody>
        </p:sp>
      </p:grpSp>
      <p:grpSp>
        <p:nvGrpSpPr>
          <p:cNvPr id="28" name="Gruppieren 27">
            <a:extLst>
              <a:ext uri="{FF2B5EF4-FFF2-40B4-BE49-F238E27FC236}">
                <a16:creationId xmlns:a16="http://schemas.microsoft.com/office/drawing/2014/main" id="{C26A46C4-9006-7416-961A-2DCCC618A100}"/>
              </a:ext>
            </a:extLst>
          </p:cNvPr>
          <p:cNvGrpSpPr/>
          <p:nvPr/>
        </p:nvGrpSpPr>
        <p:grpSpPr>
          <a:xfrm>
            <a:off x="11003901" y="10755194"/>
            <a:ext cx="9717769" cy="9254026"/>
            <a:chOff x="10378607" y="6402370"/>
            <a:chExt cx="9811750" cy="7062258"/>
          </a:xfrm>
        </p:grpSpPr>
        <p:grpSp>
          <p:nvGrpSpPr>
            <p:cNvPr id="40" name="Group 39"/>
            <p:cNvGrpSpPr/>
            <p:nvPr/>
          </p:nvGrpSpPr>
          <p:grpSpPr>
            <a:xfrm>
              <a:off x="10378607" y="6402370"/>
              <a:ext cx="9811750" cy="7062258"/>
              <a:chOff x="939939" y="20078217"/>
              <a:chExt cx="11616995" cy="9915876"/>
            </a:xfrm>
          </p:grpSpPr>
          <p:sp>
            <p:nvSpPr>
              <p:cNvPr id="41" name="Rectangle 40"/>
              <p:cNvSpPr/>
              <p:nvPr/>
            </p:nvSpPr>
            <p:spPr>
              <a:xfrm>
                <a:off x="939939" y="20347496"/>
                <a:ext cx="11616995" cy="9646597"/>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42" name="TextBox 41"/>
              <p:cNvSpPr txBox="1"/>
              <p:nvPr/>
            </p:nvSpPr>
            <p:spPr>
              <a:xfrm>
                <a:off x="4792752" y="20078217"/>
                <a:ext cx="3733326" cy="494683"/>
              </a:xfrm>
              <a:prstGeom prst="rect">
                <a:avLst/>
              </a:prstGeom>
              <a:solidFill>
                <a:schemeClr val="bg1"/>
              </a:solidFill>
              <a:ln>
                <a:noFill/>
              </a:ln>
            </p:spPr>
            <p:txBody>
              <a:bodyPr wrap="square" lIns="91440" tIns="45720" rIns="91440" bIns="45720" rtlCol="0" anchor="t">
                <a:spAutoFit/>
              </a:bodyPr>
              <a:lstStyle/>
              <a:p>
                <a:pPr algn="ctr"/>
                <a:r>
                  <a:rPr lang="en-US" sz="2250" err="1">
                    <a:solidFill>
                      <a:srgbClr val="A51E37"/>
                    </a:solidFill>
                    <a:latin typeface="Arial"/>
                    <a:ea typeface="Bangla MN" charset="0"/>
                    <a:cs typeface="Arial"/>
                  </a:rPr>
                  <a:t>I</a:t>
                </a:r>
                <a:r>
                  <a:rPr lang="en-US" sz="2400" err="1">
                    <a:solidFill>
                      <a:srgbClr val="A51E37"/>
                    </a:solidFill>
                    <a:latin typeface="Arial"/>
                    <a:ea typeface="Bangla MN" charset="0"/>
                    <a:cs typeface="Arial"/>
                  </a:rPr>
                  <a:t>nnovationscharakter</a:t>
                </a:r>
                <a:endParaRPr lang="en-US" sz="2400">
                  <a:solidFill>
                    <a:srgbClr val="A51E37"/>
                  </a:solidFill>
                  <a:latin typeface="Arial"/>
                  <a:ea typeface="Bangla MN" charset="0"/>
                  <a:cs typeface="Arial"/>
                </a:endParaRPr>
              </a:p>
            </p:txBody>
          </p:sp>
        </p:grpSp>
        <p:sp>
          <p:nvSpPr>
            <p:cNvPr id="20" name="Textfeld 19">
              <a:extLst>
                <a:ext uri="{FF2B5EF4-FFF2-40B4-BE49-F238E27FC236}">
                  <a16:creationId xmlns:a16="http://schemas.microsoft.com/office/drawing/2014/main" id="{199257F9-B97A-DD06-EB8C-B73620DCA040}"/>
                </a:ext>
              </a:extLst>
            </p:cNvPr>
            <p:cNvSpPr txBox="1"/>
            <p:nvPr/>
          </p:nvSpPr>
          <p:spPr>
            <a:xfrm>
              <a:off x="10510077" y="7118198"/>
              <a:ext cx="9398434" cy="5707615"/>
            </a:xfrm>
            <a:prstGeom prst="rect">
              <a:avLst/>
            </a:prstGeom>
            <a:noFill/>
          </p:spPr>
          <p:txBody>
            <a:bodyPr wrap="square" lIns="91440" tIns="45720" rIns="91440" bIns="45720" rtlCol="0" anchor="t">
              <a:spAutoFit/>
            </a:bodyPr>
            <a:lstStyle/>
            <a:p>
              <a:pPr algn="just"/>
              <a:r>
                <a:rPr lang="de-DE" sz="2000" dirty="0">
                  <a:solidFill>
                    <a:schemeClr val="bg1">
                      <a:lumMod val="50000"/>
                    </a:schemeClr>
                  </a:solidFill>
                  <a:latin typeface="Arial"/>
                  <a:cs typeface="Arial"/>
                </a:rPr>
                <a:t>Die Entwicklung und Verfügbarkeit generativer KI-Tools schreitet rasch voran, so dass es subjektiv, aber auch objektiv schwierig ist, „am Ball zu bleiben“ und mit der Entwicklung Schritt zu halten. Das Projekt zielt darauf ab, einen didaktischen Experimentierraum zu schaffen, in dem eine niedrigschwellige und schnell anpassbare Auseinandersetzung mit generativer KI ermöglicht wird. </a:t>
              </a:r>
            </a:p>
            <a:p>
              <a:pPr algn="just"/>
              <a:endParaRPr lang="de-DE" sz="2000" dirty="0">
                <a:solidFill>
                  <a:schemeClr val="bg1">
                    <a:lumMod val="50000"/>
                  </a:schemeClr>
                </a:solidFill>
                <a:latin typeface="Arial"/>
                <a:cs typeface="Arial"/>
              </a:endParaRPr>
            </a:p>
            <a:p>
              <a:pPr algn="just"/>
              <a:r>
                <a:rPr lang="de-DE" sz="2000" dirty="0">
                  <a:solidFill>
                    <a:schemeClr val="bg1">
                      <a:lumMod val="50000"/>
                    </a:schemeClr>
                  </a:solidFill>
                  <a:latin typeface="Arial"/>
                  <a:cs typeface="Arial"/>
                </a:rPr>
                <a:t>Zum Umgang mit KI fehlt es an handfesten Regelungen. Dabei ist fraglich, ob und in welcher Form es diese überhaupt geben kann. Die existierenden Leitlinien der Universität streben einen kritisch-reflexiven Umgang mit generativer KI im wissenschaftlichen Kontext an, gleichzeitig wird generative KI in Lehrveranstaltungen bisher wenig thematisiert.   </a:t>
              </a:r>
            </a:p>
            <a:p>
              <a:pPr algn="just"/>
              <a:endParaRPr lang="de-DE" sz="2000" dirty="0">
                <a:solidFill>
                  <a:schemeClr val="bg1">
                    <a:lumMod val="50000"/>
                  </a:schemeClr>
                </a:solidFill>
                <a:latin typeface="Arial"/>
                <a:cs typeface="Arial"/>
              </a:endParaRPr>
            </a:p>
            <a:p>
              <a:pPr algn="just"/>
              <a:r>
                <a:rPr lang="de-DE" sz="2000" dirty="0">
                  <a:solidFill>
                    <a:schemeClr val="bg1">
                      <a:lumMod val="50000"/>
                    </a:schemeClr>
                  </a:solidFill>
                  <a:latin typeface="Arial"/>
                  <a:cs typeface="Arial"/>
                </a:rPr>
                <a:t>Die Implementierung des Themas im Seminar „Kommunikation in den Naturwissenschaften“ soll genau hierzu den Grundstein legen und den TeilnehmerInnen ein Ausprobieren und Reflektieren im sicheren Raum einer unbenoteten Veranstaltung ermöglichen. Die Verbindung von fachlichen Inhalten, überfachlichen Schreibstrategien und der Möglichkeit, KI-Tools in verschiedenen Phasen des Schreibprozesses auszuprobieren, sorgt für Praxisnähe und ermöglich so anhand von realen Lerneinheiten den Erwerb überfachlicher Kompetenzen (z.B. KI-</a:t>
              </a:r>
              <a:r>
                <a:rPr lang="de-DE" sz="2000" dirty="0" err="1">
                  <a:solidFill>
                    <a:schemeClr val="bg1">
                      <a:lumMod val="50000"/>
                    </a:schemeClr>
                  </a:solidFill>
                  <a:latin typeface="Arial"/>
                  <a:cs typeface="Arial"/>
                </a:rPr>
                <a:t>Literacy</a:t>
              </a:r>
              <a:r>
                <a:rPr lang="de-DE" sz="2000" dirty="0">
                  <a:solidFill>
                    <a:schemeClr val="bg1">
                      <a:lumMod val="50000"/>
                    </a:schemeClr>
                  </a:solidFill>
                  <a:latin typeface="Arial"/>
                  <a:cs typeface="Arial"/>
                </a:rPr>
                <a:t>, Schreib- und Reflexionskompetenz) </a:t>
              </a:r>
            </a:p>
            <a:p>
              <a:pPr algn="just"/>
              <a:endParaRPr lang="de-DE" sz="2000" dirty="0">
                <a:solidFill>
                  <a:schemeClr val="bg1">
                    <a:lumMod val="50000"/>
                  </a:schemeClr>
                </a:solidFill>
                <a:latin typeface="Arial"/>
                <a:cs typeface="Arial"/>
              </a:endParaRPr>
            </a:p>
            <a:p>
              <a:pPr algn="just"/>
              <a:r>
                <a:rPr lang="de-DE" sz="2000" dirty="0">
                  <a:solidFill>
                    <a:schemeClr val="bg1">
                      <a:lumMod val="50000"/>
                    </a:schemeClr>
                  </a:solidFill>
                  <a:latin typeface="Arial"/>
                  <a:cs typeface="Arial"/>
                </a:rPr>
                <a:t>Im </a:t>
              </a:r>
              <a:r>
                <a:rPr lang="de-DE" sz="2000" dirty="0" err="1">
                  <a:solidFill>
                    <a:schemeClr val="bg1">
                      <a:lumMod val="50000"/>
                    </a:schemeClr>
                  </a:solidFill>
                  <a:latin typeface="Arial"/>
                  <a:cs typeface="Arial"/>
                </a:rPr>
                <a:t>SoSe</a:t>
              </a:r>
              <a:r>
                <a:rPr lang="de-DE" sz="2000" dirty="0">
                  <a:solidFill>
                    <a:schemeClr val="bg1">
                      <a:lumMod val="50000"/>
                    </a:schemeClr>
                  </a:solidFill>
                  <a:latin typeface="Arial"/>
                  <a:cs typeface="Arial"/>
                </a:rPr>
                <a:t> sollen die Einheiten in andere Seminargruppen des Moduls transferiert werden und so auch ein Diskurs zum Thema KI in der Lehre im Fach Biologie angeregt werden. Eine Ausweitung auf andere fachliche Kontexte ist möglich.</a:t>
              </a:r>
            </a:p>
          </p:txBody>
        </p:sp>
      </p:grpSp>
      <p:grpSp>
        <p:nvGrpSpPr>
          <p:cNvPr id="3" name="Gruppieren 2">
            <a:extLst>
              <a:ext uri="{FF2B5EF4-FFF2-40B4-BE49-F238E27FC236}">
                <a16:creationId xmlns:a16="http://schemas.microsoft.com/office/drawing/2014/main" id="{07C0C5FA-F61D-2FB2-82B2-879B3F116A87}"/>
              </a:ext>
            </a:extLst>
          </p:cNvPr>
          <p:cNvGrpSpPr/>
          <p:nvPr/>
        </p:nvGrpSpPr>
        <p:grpSpPr>
          <a:xfrm>
            <a:off x="506418" y="20341488"/>
            <a:ext cx="10162249" cy="9251430"/>
            <a:chOff x="589693" y="21914229"/>
            <a:chExt cx="5101628" cy="7678660"/>
          </a:xfrm>
        </p:grpSpPr>
        <p:grpSp>
          <p:nvGrpSpPr>
            <p:cNvPr id="22" name="Gruppieren 21">
              <a:extLst>
                <a:ext uri="{FF2B5EF4-FFF2-40B4-BE49-F238E27FC236}">
                  <a16:creationId xmlns:a16="http://schemas.microsoft.com/office/drawing/2014/main" id="{A62DF119-0C47-05F3-32C9-334243923C2B}"/>
                </a:ext>
              </a:extLst>
            </p:cNvPr>
            <p:cNvGrpSpPr/>
            <p:nvPr/>
          </p:nvGrpSpPr>
          <p:grpSpPr>
            <a:xfrm>
              <a:off x="589693" y="22134289"/>
              <a:ext cx="5101628" cy="7458600"/>
              <a:chOff x="22364702" y="3448374"/>
              <a:chExt cx="7222951" cy="10559982"/>
            </a:xfrm>
          </p:grpSpPr>
          <p:sp>
            <p:nvSpPr>
              <p:cNvPr id="47" name="Rectangle 46"/>
              <p:cNvSpPr/>
              <p:nvPr/>
            </p:nvSpPr>
            <p:spPr>
              <a:xfrm>
                <a:off x="22364702" y="3448374"/>
                <a:ext cx="7222951" cy="10559982"/>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21" name="Textfeld 20">
                <a:extLst>
                  <a:ext uri="{FF2B5EF4-FFF2-40B4-BE49-F238E27FC236}">
                    <a16:creationId xmlns:a16="http://schemas.microsoft.com/office/drawing/2014/main" id="{F64D39DE-A593-2A20-7F56-EEB1AEC82FE7}"/>
                  </a:ext>
                </a:extLst>
              </p:cNvPr>
              <p:cNvSpPr txBox="1"/>
              <p:nvPr/>
            </p:nvSpPr>
            <p:spPr>
              <a:xfrm>
                <a:off x="23232977" y="5283097"/>
                <a:ext cx="5486400" cy="5895295"/>
              </a:xfrm>
              <a:prstGeom prst="rect">
                <a:avLst/>
              </a:prstGeom>
              <a:noFill/>
            </p:spPr>
            <p:txBody>
              <a:bodyPr wrap="square" lIns="91440" tIns="45720" rIns="91440" bIns="45720" rtlCol="0" anchor="t">
                <a:spAutoFit/>
              </a:bodyPr>
              <a:lstStyle/>
              <a:p>
                <a:pPr marL="241935" indent="-241935">
                  <a:buFont typeface="Arial" panose="020B0604020202020204" pitchFamily="34" charset="0"/>
                  <a:buChar char="•"/>
                </a:pPr>
                <a:r>
                  <a:rPr lang="de-DE" sz="2000" dirty="0">
                    <a:solidFill>
                      <a:schemeClr val="bg1">
                        <a:lumMod val="50000"/>
                      </a:schemeClr>
                    </a:solidFill>
                    <a:latin typeface="Arial"/>
                    <a:cs typeface="Arial"/>
                  </a:rPr>
                  <a:t>Studierende der Biologie im 3. bis 5. FS stehen dem Thema generative KI sehr unterschiedlich gegenüber: Einige lehnen den Einsatz komplett ab, andere sind offen und experimentierfreudig und wieder andere sind sehr unsicher und haben sogar Ängste, ihre eigenen Leistungen könnten unberechtigterweise als KI-generiert angesehen werden</a:t>
                </a:r>
              </a:p>
              <a:p>
                <a:pPr marL="241935" indent="-241935">
                  <a:buFont typeface="Arial" panose="020B0604020202020204" pitchFamily="34" charset="0"/>
                  <a:buChar char="•"/>
                </a:pPr>
                <a:r>
                  <a:rPr lang="de-DE" sz="2000" dirty="0">
                    <a:solidFill>
                      <a:schemeClr val="bg1">
                        <a:lumMod val="50000"/>
                      </a:schemeClr>
                    </a:solidFill>
                    <a:latin typeface="Arial"/>
                    <a:cs typeface="Arial"/>
                  </a:rPr>
                  <a:t>Das Erproben verschiedener Tools für verschiedene Einsatzszenarien im Schreibprozess wurde in den beiden Lerngruppen gut angenommen. </a:t>
                </a:r>
              </a:p>
              <a:p>
                <a:pPr marL="241935" indent="-241935">
                  <a:buFont typeface="Arial" panose="020B0604020202020204" pitchFamily="34" charset="0"/>
                  <a:buChar char="•"/>
                </a:pPr>
                <a:r>
                  <a:rPr lang="de-DE" sz="2000" dirty="0">
                    <a:solidFill>
                      <a:schemeClr val="bg1">
                        <a:lumMod val="50000"/>
                      </a:schemeClr>
                    </a:solidFill>
                    <a:latin typeface="Arial"/>
                    <a:cs typeface="Arial"/>
                  </a:rPr>
                  <a:t>Es entstanden zumeist gute, zielführende und kritische Diskussionen über die gesammelten Erfahrungen und die Lerngruppen waren aufgeschlossen für einen offenen Austausch zu diesem Thema.</a:t>
                </a:r>
              </a:p>
              <a:p>
                <a:pPr marL="241935" indent="-241935">
                  <a:buFont typeface="Arial" panose="020B0604020202020204" pitchFamily="34" charset="0"/>
                  <a:buChar char="•"/>
                </a:pPr>
                <a:r>
                  <a:rPr lang="de-DE" sz="2000" dirty="0">
                    <a:solidFill>
                      <a:schemeClr val="bg1">
                        <a:lumMod val="50000"/>
                      </a:schemeClr>
                    </a:solidFill>
                    <a:latin typeface="Arial"/>
                    <a:cs typeface="Arial"/>
                  </a:rPr>
                  <a:t>Bei der mündlichen Evaluierung des Seminars seitens der Studierenden wurde die Implementierung des Themas KI durchweg positiv gesehen. </a:t>
                </a:r>
              </a:p>
            </p:txBody>
          </p:sp>
        </p:grpSp>
        <p:sp>
          <p:nvSpPr>
            <p:cNvPr id="53" name="TextBox 52"/>
            <p:cNvSpPr txBox="1"/>
            <p:nvPr/>
          </p:nvSpPr>
          <p:spPr>
            <a:xfrm>
              <a:off x="2252191" y="21914229"/>
              <a:ext cx="1776632" cy="461976"/>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Erfahrungen</a:t>
              </a:r>
              <a:endParaRPr lang="en-US" sz="2400">
                <a:solidFill>
                  <a:srgbClr val="A51E37"/>
                </a:solidFill>
                <a:latin typeface="Arial"/>
                <a:ea typeface="Bangla MN" charset="0"/>
                <a:cs typeface="Arial"/>
              </a:endParaRPr>
            </a:p>
          </p:txBody>
        </p:sp>
      </p:grpSp>
      <p:grpSp>
        <p:nvGrpSpPr>
          <p:cNvPr id="27" name="Gruppieren 26">
            <a:extLst>
              <a:ext uri="{FF2B5EF4-FFF2-40B4-BE49-F238E27FC236}">
                <a16:creationId xmlns:a16="http://schemas.microsoft.com/office/drawing/2014/main" id="{3187543A-7ADA-104C-3346-1E3D3F942D2B}"/>
              </a:ext>
            </a:extLst>
          </p:cNvPr>
          <p:cNvGrpSpPr/>
          <p:nvPr/>
        </p:nvGrpSpPr>
        <p:grpSpPr>
          <a:xfrm>
            <a:off x="10999322" y="20427014"/>
            <a:ext cx="9679597" cy="9163942"/>
            <a:chOff x="15814341" y="17806908"/>
            <a:chExt cx="5101627" cy="4306346"/>
          </a:xfrm>
        </p:grpSpPr>
        <p:grpSp>
          <p:nvGrpSpPr>
            <p:cNvPr id="19" name="Group 42">
              <a:extLst>
                <a:ext uri="{FF2B5EF4-FFF2-40B4-BE49-F238E27FC236}">
                  <a16:creationId xmlns:a16="http://schemas.microsoft.com/office/drawing/2014/main" id="{01B17549-47C2-2273-65AC-1364705287CA}"/>
                </a:ext>
              </a:extLst>
            </p:cNvPr>
            <p:cNvGrpSpPr/>
            <p:nvPr/>
          </p:nvGrpSpPr>
          <p:grpSpPr>
            <a:xfrm>
              <a:off x="15814341" y="17806908"/>
              <a:ext cx="5101627" cy="4306346"/>
              <a:chOff x="845736" y="18712568"/>
              <a:chExt cx="11929274" cy="7332842"/>
            </a:xfrm>
          </p:grpSpPr>
          <p:sp>
            <p:nvSpPr>
              <p:cNvPr id="24" name="Rectangle 43">
                <a:extLst>
                  <a:ext uri="{FF2B5EF4-FFF2-40B4-BE49-F238E27FC236}">
                    <a16:creationId xmlns:a16="http://schemas.microsoft.com/office/drawing/2014/main" id="{10F28981-D45D-7913-E1FF-777D82003894}"/>
                  </a:ext>
                </a:extLst>
              </p:cNvPr>
              <p:cNvSpPr/>
              <p:nvPr/>
            </p:nvSpPr>
            <p:spPr>
              <a:xfrm>
                <a:off x="845736" y="18895071"/>
                <a:ext cx="11929274" cy="7150339"/>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25" name="TextBox 44">
                <a:extLst>
                  <a:ext uri="{FF2B5EF4-FFF2-40B4-BE49-F238E27FC236}">
                    <a16:creationId xmlns:a16="http://schemas.microsoft.com/office/drawing/2014/main" id="{9542B8C7-FFDF-8C83-F5D4-B0857134328F}"/>
                  </a:ext>
                </a:extLst>
              </p:cNvPr>
              <p:cNvSpPr txBox="1"/>
              <p:nvPr/>
            </p:nvSpPr>
            <p:spPr>
              <a:xfrm>
                <a:off x="4149023" y="18712568"/>
                <a:ext cx="5389812" cy="444691"/>
              </a:xfrm>
              <a:prstGeom prst="rect">
                <a:avLst/>
              </a:prstGeom>
              <a:solidFill>
                <a:schemeClr val="bg1"/>
              </a:solidFill>
            </p:spPr>
            <p:txBody>
              <a:bodyPr wrap="square" lIns="91440" tIns="45720" rIns="91440" bIns="45720" rtlCol="0" anchor="t">
                <a:spAutoFit/>
              </a:bodyPr>
              <a:lstStyle/>
              <a:p>
                <a:pPr algn="ctr"/>
                <a:r>
                  <a:rPr lang="en-US" sz="2400" dirty="0" err="1">
                    <a:solidFill>
                      <a:srgbClr val="A51E37"/>
                    </a:solidFill>
                    <a:latin typeface="Arial"/>
                    <a:ea typeface="Bangla MN" charset="0"/>
                    <a:cs typeface="Arial"/>
                  </a:rPr>
                  <a:t>Studentische</a:t>
                </a:r>
                <a:r>
                  <a:rPr lang="en-US" sz="2400" dirty="0">
                    <a:solidFill>
                      <a:srgbClr val="C00000"/>
                    </a:solidFill>
                    <a:latin typeface="Arial"/>
                    <a:ea typeface="Bangla MN" charset="0"/>
                    <a:cs typeface="Arial"/>
                  </a:rPr>
                  <a:t> </a:t>
                </a:r>
                <a:r>
                  <a:rPr lang="en-US" sz="2400" dirty="0" err="1">
                    <a:solidFill>
                      <a:srgbClr val="C00000"/>
                    </a:solidFill>
                    <a:latin typeface="Arial"/>
                    <a:ea typeface="Bangla MN" charset="0"/>
                    <a:cs typeface="Arial"/>
                  </a:rPr>
                  <a:t>Perspektive</a:t>
                </a:r>
                <a:endParaRPr lang="en-US" sz="2400" dirty="0">
                  <a:solidFill>
                    <a:srgbClr val="C00000"/>
                  </a:solidFill>
                  <a:latin typeface="Arial"/>
                  <a:ea typeface="Bangla MN" charset="0"/>
                  <a:cs typeface="Arial"/>
                </a:endParaRPr>
              </a:p>
            </p:txBody>
          </p:sp>
        </p:grpSp>
        <p:sp>
          <p:nvSpPr>
            <p:cNvPr id="26" name="Textfeld 25">
              <a:extLst>
                <a:ext uri="{FF2B5EF4-FFF2-40B4-BE49-F238E27FC236}">
                  <a16:creationId xmlns:a16="http://schemas.microsoft.com/office/drawing/2014/main" id="{F1ADB718-062B-E06B-6626-F21F95A61E7E}"/>
                </a:ext>
              </a:extLst>
            </p:cNvPr>
            <p:cNvSpPr txBox="1"/>
            <p:nvPr/>
          </p:nvSpPr>
          <p:spPr>
            <a:xfrm>
              <a:off x="16432094" y="18191109"/>
              <a:ext cx="3958007" cy="3225277"/>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O-Töne aus dem Gedächtnis zitiert: </a:t>
              </a:r>
            </a:p>
            <a:p>
              <a:pPr marL="342900" indent="-342900">
                <a:buFont typeface="Arial"/>
                <a:buChar char="•"/>
              </a:pPr>
              <a:r>
                <a:rPr lang="de-DE" sz="2000" i="1" dirty="0">
                  <a:latin typeface="Arial"/>
                  <a:cs typeface="Arial"/>
                </a:rPr>
                <a:t>„Ich habe mich vorher nicht getraut, KI zu nutzen. Durch die Einheiten im Seminar habe ich Selbstbewusstsein bekommen und werde KI jetzt öfter einsetzen.“</a:t>
              </a:r>
            </a:p>
            <a:p>
              <a:pPr marL="342900" indent="-342900">
                <a:buFont typeface="Arial"/>
                <a:buChar char="•"/>
              </a:pPr>
              <a:r>
                <a:rPr lang="de-DE" sz="2000" i="1" dirty="0">
                  <a:latin typeface="Arial"/>
                  <a:cs typeface="Arial"/>
                </a:rPr>
                <a:t>„Mein persönlicher Schatz aus der Veranstaltung: Elicit“</a:t>
              </a:r>
              <a:br>
                <a:rPr lang="de-DE" sz="2000" i="1" dirty="0">
                  <a:latin typeface="Arial"/>
                  <a:cs typeface="Arial"/>
                </a:rPr>
              </a:br>
              <a:endParaRPr lang="de-DE" sz="2000" i="1" dirty="0">
                <a:latin typeface="Arial"/>
                <a:cs typeface="Arial"/>
              </a:endParaRPr>
            </a:p>
            <a:p>
              <a:r>
                <a:rPr lang="de-DE" sz="2000" i="1" dirty="0">
                  <a:latin typeface="Arial"/>
                  <a:cs typeface="Arial"/>
                </a:rPr>
                <a:t>Schriftlich rückgemeldet auf die Frage „was gefällt Ihnen besonders gut?“: </a:t>
              </a:r>
            </a:p>
            <a:p>
              <a:pPr marL="342900" indent="-342900">
                <a:buFont typeface="Arial"/>
                <a:buChar char="•"/>
              </a:pPr>
              <a:r>
                <a:rPr lang="de-DE" sz="2000" i="1" dirty="0">
                  <a:latin typeface="Arial"/>
                  <a:cs typeface="Arial"/>
                </a:rPr>
                <a:t>„… Die Zusammenarbeit mit dem Schreibzentrum zum Thema KI hat mir auch gute Anregungen gegeben. Gerade bei einem sich so schnell entwickelnden Thema ist es sonst teils schwierig auf einem aktuellen Stand zu bleiben.“</a:t>
              </a:r>
            </a:p>
            <a:p>
              <a:pPr marL="342900" indent="-342900">
                <a:buFont typeface="Arial"/>
                <a:buChar char="•"/>
              </a:pPr>
              <a:r>
                <a:rPr lang="de-DE" sz="2000" i="1" dirty="0">
                  <a:latin typeface="Arial"/>
                  <a:cs typeface="Arial"/>
                </a:rPr>
                <a:t>„… Infos/Ausprobieren von KI Tools“</a:t>
              </a:r>
            </a:p>
            <a:p>
              <a:pPr marL="342900" indent="-342900">
                <a:buFont typeface="Arial"/>
                <a:buChar char="•"/>
              </a:pPr>
              <a:endParaRPr lang="de-DE" sz="2000" i="1" dirty="0">
                <a:latin typeface="Arial"/>
                <a:cs typeface="Arial"/>
              </a:endParaRPr>
            </a:p>
            <a:p>
              <a:r>
                <a:rPr lang="de-DE" sz="2000" dirty="0">
                  <a:latin typeface="Arial"/>
                  <a:cs typeface="Arial"/>
                </a:rPr>
                <a:t>Weitere schriftliche Rückmeldungen</a:t>
              </a:r>
            </a:p>
            <a:p>
              <a:pPr marL="342900" indent="-342900">
                <a:buFont typeface="Arial" panose="020B0604020202020204" pitchFamily="34" charset="0"/>
                <a:buChar char="•"/>
              </a:pPr>
              <a:r>
                <a:rPr lang="de-DE" sz="2000" i="1" dirty="0">
                  <a:latin typeface="Arial"/>
                  <a:cs typeface="Arial"/>
                </a:rPr>
                <a:t>„Ich fand es sehr gut, dass zu Beginn erklärt wurde wie generative </a:t>
              </a:r>
              <a:r>
                <a:rPr lang="de-DE" sz="2000" i="1" dirty="0" err="1">
                  <a:latin typeface="Arial"/>
                  <a:cs typeface="Arial"/>
                </a:rPr>
                <a:t>KI's</a:t>
              </a:r>
              <a:r>
                <a:rPr lang="de-DE" sz="2000" i="1" dirty="0">
                  <a:latin typeface="Arial"/>
                  <a:cs typeface="Arial"/>
                </a:rPr>
                <a:t> überhaupt arbeiten. Ich fand es außerdem hilfreich, dass spezielle Programme vorgestellt wurden, welche beim Schreiben unterstützen können.“</a:t>
              </a:r>
            </a:p>
            <a:p>
              <a:pPr marL="342900" indent="-342900">
                <a:buFont typeface="Arial" panose="020B0604020202020204" pitchFamily="34" charset="0"/>
                <a:buChar char="•"/>
              </a:pPr>
              <a:r>
                <a:rPr lang="de-DE" sz="2000" i="1" dirty="0">
                  <a:latin typeface="Arial"/>
                  <a:cs typeface="Arial"/>
                </a:rPr>
                <a:t>„Die verschiedenen Einsatzbereiche der KI beim Schreiben wurden meines Erachtens gut abgedeckt. Gut fand ich, dass auch Tools zur Recherche vorgestellt wurden.“</a:t>
              </a:r>
            </a:p>
          </p:txBody>
        </p:sp>
      </p:grpSp>
    </p:spTree>
    <p:extLst>
      <p:ext uri="{BB962C8B-B14F-4D97-AF65-F5344CB8AC3E}">
        <p14:creationId xmlns:p14="http://schemas.microsoft.com/office/powerpoint/2010/main" val="283623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957fcc5-14ca-4ecf-9842-9f00d595875c">
      <Terms xmlns="http://schemas.microsoft.com/office/infopath/2007/PartnerControls"/>
    </lcf76f155ced4ddcb4097134ff3c332f>
    <TaxCatchAll xmlns="e08cfc56-8307-41e5-898e-b333c51beff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799F1A435591F42BCDE2557FA51CDDA" ma:contentTypeVersion="12" ma:contentTypeDescription="Create a new document." ma:contentTypeScope="" ma:versionID="cdde661615f2f94c4f4a31d223d10a75">
  <xsd:schema xmlns:xsd="http://www.w3.org/2001/XMLSchema" xmlns:xs="http://www.w3.org/2001/XMLSchema" xmlns:p="http://schemas.microsoft.com/office/2006/metadata/properties" xmlns:ns2="f957fcc5-14ca-4ecf-9842-9f00d595875c" xmlns:ns3="e08cfc56-8307-41e5-898e-b333c51beffa" targetNamespace="http://schemas.microsoft.com/office/2006/metadata/properties" ma:root="true" ma:fieldsID="3b4daccbbaef4d16e72d6ad17cd8575b" ns2:_="" ns3:_="">
    <xsd:import namespace="f957fcc5-14ca-4ecf-9842-9f00d595875c"/>
    <xsd:import namespace="e08cfc56-8307-41e5-898e-b333c51beffa"/>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SearchPropertie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957fcc5-14ca-4ecf-9842-9f00d59587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bde38a42-f053-4c2a-847a-0f3502bf1da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08cfc56-8307-41e5-898e-b333c51beffa"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5b7bc155-5585-422f-ad25-f18c9e20f553}" ma:internalName="TaxCatchAll" ma:showField="CatchAllData" ma:web="e08cfc56-8307-41e5-898e-b333c51beff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D6A5D2D-35CD-4CDA-9520-2B9ED6DAA0ED}">
  <ds:schemaRefs>
    <ds:schemaRef ds:uri="http://purl.org/dc/terms/"/>
    <ds:schemaRef ds:uri="http://schemas.openxmlformats.org/package/2006/metadata/core-properties"/>
    <ds:schemaRef ds:uri="http://purl.org/dc/dcmitype/"/>
    <ds:schemaRef ds:uri="http://schemas.microsoft.com/office/infopath/2007/PartnerControls"/>
    <ds:schemaRef ds:uri="f957fcc5-14ca-4ecf-9842-9f00d595875c"/>
    <ds:schemaRef ds:uri="http://purl.org/dc/elements/1.1/"/>
    <ds:schemaRef ds:uri="http://schemas.microsoft.com/office/2006/metadata/properties"/>
    <ds:schemaRef ds:uri="e08cfc56-8307-41e5-898e-b333c51beffa"/>
    <ds:schemaRef ds:uri="http://schemas.microsoft.com/office/2006/documentManagement/types"/>
    <ds:schemaRef ds:uri="http://www.w3.org/XML/1998/namespace"/>
  </ds:schemaRefs>
</ds:datastoreItem>
</file>

<file path=customXml/itemProps2.xml><?xml version="1.0" encoding="utf-8"?>
<ds:datastoreItem xmlns:ds="http://schemas.openxmlformats.org/officeDocument/2006/customXml" ds:itemID="{544805BA-D12A-4863-ADB7-A72C28FC077D}">
  <ds:schemaRefs>
    <ds:schemaRef ds:uri="http://schemas.microsoft.com/sharepoint/v3/contenttype/forms"/>
  </ds:schemaRefs>
</ds:datastoreItem>
</file>

<file path=customXml/itemProps3.xml><?xml version="1.0" encoding="utf-8"?>
<ds:datastoreItem xmlns:ds="http://schemas.openxmlformats.org/officeDocument/2006/customXml" ds:itemID="{1E247F38-EB47-43DD-9C96-6CC8B2D0115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957fcc5-14ca-4ecf-9842-9f00d595875c"/>
    <ds:schemaRef ds:uri="e08cfc56-8307-41e5-898e-b333c51beff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1053</Words>
  <Application>Microsoft Office PowerPoint</Application>
  <PresentationFormat>Benutzerdefiniert</PresentationFormat>
  <Paragraphs>55</Paragraphs>
  <Slides>1</Slides>
  <Notes>1</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Al Bayan Plain</vt:lpstr>
      <vt:lpstr>Arial</vt:lpstr>
      <vt:lpstr>Bangla MN</vt:lpstr>
      <vt:lpstr>Calibri</vt:lpstr>
      <vt:lpstr>Office Theme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
  <cp:lastModifiedBy/>
  <cp:revision>86</cp:revision>
  <dcterms:created xsi:type="dcterms:W3CDTF">2012-08-24T00:53:15Z</dcterms:created>
  <dcterms:modified xsi:type="dcterms:W3CDTF">2025-05-09T06:54:39Z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0x0101008799F1A435591F42BCDE2557FA51CDDA</vt:lpwstr>
  </property>
  <property fmtid="{D5CDD505-2E9C-101B-9397-08002B2CF9AE}" pid="3" name="MediaServiceImageTags">
    <vt:lpwstr/>
  </property>
</Properties>
</file>