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8" y="10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9BC9EC-E384-4737-92E4-35D48D939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673F3C-1F76-48CC-A4AF-B243805A0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A71FE4-8CDF-4894-BB5B-DA882C7CA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59A0AE-EC4B-4A62-95F6-1C15C442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01F84C-082D-4C1F-BDBE-450982E8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558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29F320-768B-4955-ADE9-A6940A59F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4F18857-3FCA-469B-ABEE-1D5EC92B8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E9A3ED-4F38-4524-9E02-E82C69355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757BAC-9254-4D05-880A-5A1F1E9B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0CD0AD-8B87-4C4A-BE85-731F123E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741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992FC7-D2DA-4C81-938E-6BE230102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CB44232-88DF-4C7F-884C-0F3602078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CE6000-95A9-4BB0-8CB6-F640DC89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C11D8A-8583-4E42-805D-9EFBAE134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A61EDA-6C2C-43A3-BB0F-17DBC0499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933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3CDCF-6916-4920-9B39-21781E467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DBA095-0A19-4A3F-BF2F-7DC6FFF0B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FCD85A-67BC-48C3-BE1A-56C30F1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3840AC-CCA7-4EC3-9C8A-8A4B06B5A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B930AB-EE67-48B5-BA03-CEDD5AA3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66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2633F2-3091-4DA7-B556-70A053D25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583FBE4-469A-4C65-896D-C6C894B77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6C0533-FD0A-4B61-8529-F475FC76F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477F47-C314-41D5-A9AE-5172A65D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ED2E3F-B7D6-4FAD-AE99-81789625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608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2E85E5-FFD1-4F16-91CC-645A3F404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506691-8426-4B04-A6AF-DAA7B335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A55B44-446D-4542-8CA7-2C9331036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F91E15-BEC4-4FA4-AFC4-EC9DF5892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3EB1AF-C455-4D62-8414-BC000A12C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79D391-7BEF-48E7-B8CC-10882DF0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50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8FE0A4-78F8-478D-AF95-2253C93BC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362418-668D-4D8F-A145-63D57BB77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FB742D-B842-4EA1-84C3-D15621B12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81EA4E-D807-490B-B329-595E8EA2C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3582554-7DAA-4D24-8411-17EBAF81D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12A963-85DC-48C3-96EA-7FDED6061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AAD000-1C47-407E-9322-F187E5D7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2126A07-0259-4D54-B414-78BA3EC68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84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17F7C1-C5B4-4B98-8D4E-D6E747D59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CB37E8F-BD69-4A9B-B25B-FFC6A180F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EFB711-F23E-4F08-8E6B-A920CDA7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64A5A1-BFC0-400C-800A-9DC73F0C9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29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7156680-68E1-40E6-A642-451E6FDC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814D62-5DE5-44AD-BADB-81DC2CB92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90B28F3-5CAA-44AD-9040-50EB6E8F6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494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C53E4-62D5-4798-9B0A-A6D4E08CF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0F63C2-5C06-4CF2-96F3-0F498EFCF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C5E31E-F1CE-4974-AD2D-107543171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55C96A-F4D1-4D63-A995-927B6AF3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C85A4E-6B48-4160-97E8-FC9859E2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99F35A-13B5-4828-9753-23907A2BB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26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C7180-5FD1-4CAF-99BE-BB2B25658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E520F5A-866C-4C8C-8B57-15555B0EF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F9A0EA-B472-49DD-9E30-383620597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2F2A1F-5EB5-4345-8F78-B7564B7DF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63BEA8-69F6-4C25-A90B-2DC16EC1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9C16F5-2FBC-4618-AA54-EEFF56865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29558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1E039D5-61DE-4484-AF5B-23C8A78CC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DB4BA1-BEB2-408C-B779-69461EF16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49BB61-F5E2-4DDF-871B-A864426F4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AC436-E90D-43CA-8FF7-BE7F797AC35A}" type="datetimeFigureOut">
              <a:rPr lang="de-DE" smtClean="0"/>
              <a:t>10.07.2020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88BAA6-AF6B-430D-B701-7DBA2FBBE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7E8BAD-89C5-407B-BC85-64E37B579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16A5F-91EA-4B46-86FF-3AAD9BECED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483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Relationship Id="rId3" Type="http://schemas.openxmlformats.org/officeDocument/2006/relationships/image" Target="../media/image4.jpeg"  /><Relationship Id="rId4" Type="http://schemas.openxmlformats.org/officeDocument/2006/relationships/image" Target="../media/image5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tudy Abroad at Korea University | TEAN Study Abroad">
            <a:extLst>
              <a:ext uri="{FF2B5EF4-FFF2-40B4-BE49-F238E27FC236}">
                <a16:creationId xmlns:a16="http://schemas.microsoft.com/office/drawing/2014/main" id="{2EF00A82-1E15-4E06-9D6A-437C965B11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  <p:pic>
        <p:nvPicPr>
          <p:cNvPr id="5" name="Picture 4" descr="Korea University - Short Term Programs">
            <a:extLst>
              <a:ext uri="{FF2B5EF4-FFF2-40B4-BE49-F238E27FC236}">
                <a16:creationId xmlns:a16="http://schemas.microsoft.com/office/drawing/2014/main" id="{C969DFCD-FC1D-4E94-A49A-019306836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52650"/>
            <a:ext cx="4876800" cy="2552700"/>
          </a:xfrm>
          <a:prstGeom prst="roundRect">
            <a:avLst>
              <a:gd name="adj" fmla="val 1820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12084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한국어교육관 Instagram posts - Gramho.com">
            <a:extLst>
              <a:ext uri="{FF2B5EF4-FFF2-40B4-BE49-F238E27FC236}">
                <a16:creationId xmlns:a16="http://schemas.microsoft.com/office/drawing/2014/main" id="{FF363F16-973D-4C70-B0AC-4B5492D1B5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50" r="3" b="3"/>
          <a:stretch/>
        </p:blipFill>
        <p:spPr bwMode="auto">
          <a:xfrm>
            <a:off x="6706581" y="2247531"/>
            <a:ext cx="5485419" cy="4610469"/>
          </a:xfrm>
          <a:custGeom>
            <a:avLst/>
            <a:gdLst/>
            <a:ahLst/>
            <a:cxnLst/>
            <a:rect l="l" t="t" r="r" b="b"/>
            <a:pathLst>
              <a:path w="5485419" h="4610469">
                <a:moveTo>
                  <a:pt x="3140343" y="0"/>
                </a:moveTo>
                <a:cubicBezTo>
                  <a:pt x="4007525" y="0"/>
                  <a:pt x="4792611" y="351495"/>
                  <a:pt x="5360901" y="919786"/>
                </a:cubicBezTo>
                <a:lnTo>
                  <a:pt x="5485419" y="1056789"/>
                </a:lnTo>
                <a:lnTo>
                  <a:pt x="5485419" y="4610469"/>
                </a:lnTo>
                <a:lnTo>
                  <a:pt x="366137" y="4610469"/>
                </a:lnTo>
                <a:lnTo>
                  <a:pt x="246784" y="4362707"/>
                </a:lnTo>
                <a:cubicBezTo>
                  <a:pt x="87874" y="3987002"/>
                  <a:pt x="0" y="3573935"/>
                  <a:pt x="0" y="3140344"/>
                </a:cubicBezTo>
                <a:cubicBezTo>
                  <a:pt x="0" y="1405980"/>
                  <a:pt x="1405980" y="0"/>
                  <a:pt x="3140343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고려대학교/시설 - 나무위키">
            <a:extLst>
              <a:ext uri="{FF2B5EF4-FFF2-40B4-BE49-F238E27FC236}">
                <a16:creationId xmlns:a16="http://schemas.microsoft.com/office/drawing/2014/main" id="{F8DE1045-8EF9-42B0-8196-C0B5902E80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84" r="-1" b="-1"/>
          <a:stretch/>
        </p:blipFill>
        <p:spPr bwMode="auto">
          <a:xfrm>
            <a:off x="6219440" y="1"/>
            <a:ext cx="4548867" cy="2614366"/>
          </a:xfrm>
          <a:custGeom>
            <a:avLst/>
            <a:gdLst/>
            <a:ahLst/>
            <a:cxnLst/>
            <a:rect l="l" t="t" r="r" b="b"/>
            <a:pathLst>
              <a:path w="4548867" h="2614366">
                <a:moveTo>
                  <a:pt x="28132" y="0"/>
                </a:moveTo>
                <a:lnTo>
                  <a:pt x="4520736" y="0"/>
                </a:lnTo>
                <a:lnTo>
                  <a:pt x="4537124" y="107385"/>
                </a:lnTo>
                <a:cubicBezTo>
                  <a:pt x="4544889" y="183845"/>
                  <a:pt x="4548867" y="261424"/>
                  <a:pt x="4548867" y="339933"/>
                </a:cubicBezTo>
                <a:cubicBezTo>
                  <a:pt x="4548867" y="1596068"/>
                  <a:pt x="3530568" y="2614366"/>
                  <a:pt x="2274434" y="2614366"/>
                </a:cubicBezTo>
                <a:cubicBezTo>
                  <a:pt x="1018299" y="2614366"/>
                  <a:pt x="0" y="1596068"/>
                  <a:pt x="0" y="339933"/>
                </a:cubicBezTo>
                <a:cubicBezTo>
                  <a:pt x="0" y="261424"/>
                  <a:pt x="3978" y="183845"/>
                  <a:pt x="11743" y="107385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B37BAF8-EA97-496B-9DF6-3D53B6A19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BCAA039-034A-42FB-9777-7F5FE1106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409993"/>
            <a:ext cx="5290594" cy="1364037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000000"/>
                </a:solidFill>
              </a:rPr>
              <a:t>Sprachkurse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0E4DF3-EABE-4573-96B2-AC5BF510D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660" y="1774031"/>
            <a:ext cx="6623839" cy="4289247"/>
          </a:xfrm>
        </p:spPr>
        <p:txBody>
          <a:bodyPr anchor="ctr">
            <a:normAutofit fontScale="92500" lnSpcReduction="10000"/>
          </a:bodyPr>
          <a:lstStyle/>
          <a:p>
            <a:r>
              <a:rPr lang="de-DE" dirty="0">
                <a:solidFill>
                  <a:srgbClr val="000000"/>
                </a:solidFill>
              </a:rPr>
              <a:t>Level 3 im </a:t>
            </a:r>
            <a:r>
              <a:rPr lang="ko-KR" altLang="de-DE" dirty="0">
                <a:solidFill>
                  <a:srgbClr val="000000"/>
                </a:solidFill>
              </a:rPr>
              <a:t>한국어교육관</a:t>
            </a:r>
            <a:endParaRPr lang="de-DE" altLang="ko-KR" dirty="0">
              <a:solidFill>
                <a:srgbClr val="000000"/>
              </a:solidFill>
            </a:endParaRPr>
          </a:p>
          <a:p>
            <a:r>
              <a:rPr lang="de-DE" altLang="ko-KR" dirty="0">
                <a:solidFill>
                  <a:srgbClr val="000000"/>
                </a:solidFill>
              </a:rPr>
              <a:t>Level 4 im </a:t>
            </a:r>
            <a:r>
              <a:rPr lang="ko-KR" altLang="de-DE" dirty="0">
                <a:solidFill>
                  <a:srgbClr val="000000"/>
                </a:solidFill>
              </a:rPr>
              <a:t>라이시움</a:t>
            </a:r>
            <a:endParaRPr lang="de-DE" altLang="ko-KR" dirty="0">
              <a:solidFill>
                <a:srgbClr val="000000"/>
              </a:solidFill>
            </a:endParaRPr>
          </a:p>
          <a:p>
            <a:r>
              <a:rPr lang="de-DE" altLang="ko-KR" dirty="0">
                <a:solidFill>
                  <a:srgbClr val="000000"/>
                </a:solidFill>
              </a:rPr>
              <a:t>Relativ günstige Cafés in den Sprachgebäuden</a:t>
            </a:r>
          </a:p>
          <a:p>
            <a:r>
              <a:rPr lang="de-DE" dirty="0">
                <a:solidFill>
                  <a:srgbClr val="000000"/>
                </a:solidFill>
              </a:rPr>
              <a:t>Buch + Workbook</a:t>
            </a:r>
          </a:p>
          <a:p>
            <a:pPr lvl="1"/>
            <a:r>
              <a:rPr lang="de-DE" sz="2800" dirty="0">
                <a:solidFill>
                  <a:srgbClr val="000000"/>
                </a:solidFill>
              </a:rPr>
              <a:t>Im </a:t>
            </a:r>
            <a:r>
              <a:rPr lang="de-DE" sz="2800" dirty="0" err="1">
                <a:solidFill>
                  <a:srgbClr val="000000"/>
                </a:solidFill>
              </a:rPr>
              <a:t>Unishop</a:t>
            </a:r>
            <a:r>
              <a:rPr lang="de-DE" sz="2800" dirty="0">
                <a:solidFill>
                  <a:srgbClr val="000000"/>
                </a:solidFill>
              </a:rPr>
              <a:t> ~47,000₩</a:t>
            </a:r>
          </a:p>
          <a:p>
            <a:r>
              <a:rPr lang="de-DE" dirty="0">
                <a:solidFill>
                  <a:srgbClr val="000000"/>
                </a:solidFill>
              </a:rPr>
              <a:t>Neue Bücher in Level 1-3</a:t>
            </a:r>
          </a:p>
          <a:p>
            <a:pPr lvl="1"/>
            <a:r>
              <a:rPr lang="de-DE" sz="2800" dirty="0">
                <a:solidFill>
                  <a:srgbClr val="000000"/>
                </a:solidFill>
              </a:rPr>
              <a:t>Weniger Grammatik als in den alten Büchern</a:t>
            </a:r>
          </a:p>
          <a:p>
            <a:pPr lvl="1"/>
            <a:r>
              <a:rPr lang="de-DE" sz="2800" dirty="0">
                <a:solidFill>
                  <a:srgbClr val="000000"/>
                </a:solidFill>
              </a:rPr>
              <a:t>Level 3 möglicherweise zu einfach für Tübinger Studierende</a:t>
            </a:r>
            <a:endParaRPr lang="de-DE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34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A8DDC-5B76-E444-8D15-FF1D5BAA7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Unterrichtsaufbau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98789-2539-D64D-992C-EAF276953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5"/>
          </a:xfrm>
        </p:spPr>
        <p:txBody>
          <a:bodyPr>
            <a:normAutofit/>
          </a:bodyPr>
          <a:lstStyle/>
          <a:p>
            <a:r>
              <a:rPr lang="de-DE" dirty="0"/>
              <a:t>Einteilung (Vormittagskurs)</a:t>
            </a:r>
          </a:p>
          <a:p>
            <a:pPr lvl="1"/>
            <a:r>
              <a:rPr lang="de-DE" dirty="0"/>
              <a:t>09:00 – 09:50</a:t>
            </a:r>
          </a:p>
          <a:p>
            <a:pPr lvl="1"/>
            <a:r>
              <a:rPr lang="de-DE" dirty="0"/>
              <a:t>10:00 – 10:50</a:t>
            </a:r>
          </a:p>
          <a:p>
            <a:pPr lvl="1"/>
            <a:r>
              <a:rPr lang="de-DE" dirty="0"/>
              <a:t>11:10 – 12:00</a:t>
            </a:r>
          </a:p>
          <a:p>
            <a:pPr lvl="1"/>
            <a:r>
              <a:rPr lang="de-DE" dirty="0"/>
              <a:t>12:10 – 13:00</a:t>
            </a:r>
          </a:p>
          <a:p>
            <a:r>
              <a:rPr lang="de-DE" dirty="0"/>
              <a:t>Chronologisches Durcharbeiten der Kapitel</a:t>
            </a:r>
          </a:p>
          <a:p>
            <a:r>
              <a:rPr lang="de-DE" dirty="0"/>
              <a:t>Aufholen der Grammatiken aus den alten Büchern</a:t>
            </a:r>
          </a:p>
          <a:p>
            <a:r>
              <a:rPr lang="de-DE" dirty="0"/>
              <a:t>Viele Vokabeln </a:t>
            </a:r>
            <a:r>
              <a:rPr lang="de-DE" dirty="0">
                <a:sym typeface="Wingdings" pitchFamily="2" charset="2"/>
              </a:rPr>
              <a:t> Erklärung im Unterricht</a:t>
            </a:r>
          </a:p>
          <a:p>
            <a:r>
              <a:rPr lang="de-DE" dirty="0"/>
              <a:t>Relativ wenige </a:t>
            </a:r>
            <a:r>
              <a:rPr lang="de-DE" dirty="0" err="1"/>
              <a:t>Hörverstehensübungen</a:t>
            </a:r>
            <a:endParaRPr lang="de-DE" dirty="0">
              <a:sym typeface="Wingdings" pitchFamily="2" charset="2"/>
            </a:endParaRPr>
          </a:p>
          <a:p>
            <a:r>
              <a:rPr lang="de-DE" dirty="0"/>
              <a:t>Wenige Hausaufgaben, meist Aufsätze schreiben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204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1CA0E-25C5-4DDF-AD8B-7E48C9B10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Sprachprüfungen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80C6D7-50D8-485E-A3FC-D6F26238C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28933" cy="435133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Vier Wochentests (10min)                                                                             + Anwesenheit/Mitarbeit/</a:t>
            </a:r>
            <a:r>
              <a:rPr lang="ko-KR" altLang="de-DE" dirty="0"/>
              <a:t>발표</a:t>
            </a:r>
            <a:r>
              <a:rPr lang="de-DE" altLang="ko-KR" dirty="0"/>
              <a:t>/etc.</a:t>
            </a:r>
            <a:endParaRPr lang="de-DE" dirty="0"/>
          </a:p>
          <a:p>
            <a:r>
              <a:rPr lang="de-DE" dirty="0"/>
              <a:t>Zwischenprüfung</a:t>
            </a:r>
          </a:p>
          <a:p>
            <a:pPr lvl="1"/>
            <a:r>
              <a:rPr lang="de-DE" dirty="0"/>
              <a:t>1. Tag: </a:t>
            </a:r>
            <a:r>
              <a:rPr lang="ko-KR" altLang="de-DE" dirty="0"/>
              <a:t>듣기</a:t>
            </a:r>
            <a:r>
              <a:rPr lang="de-DE" altLang="ko-KR" dirty="0"/>
              <a:t>, </a:t>
            </a:r>
            <a:r>
              <a:rPr lang="ko-KR" altLang="de-DE" dirty="0"/>
              <a:t>읽기</a:t>
            </a:r>
            <a:r>
              <a:rPr lang="de-DE" altLang="ko-KR" dirty="0"/>
              <a:t>, </a:t>
            </a:r>
            <a:r>
              <a:rPr lang="ko-KR" altLang="de-DE" dirty="0"/>
              <a:t>쓰기</a:t>
            </a:r>
            <a:r>
              <a:rPr lang="de-DE" altLang="ko-KR" dirty="0"/>
              <a:t>; 2. Tag: </a:t>
            </a:r>
            <a:r>
              <a:rPr lang="ko-KR" altLang="de-DE" dirty="0"/>
              <a:t>말하기</a:t>
            </a:r>
            <a:endParaRPr lang="de-DE" dirty="0"/>
          </a:p>
          <a:p>
            <a:r>
              <a:rPr lang="de-DE" dirty="0"/>
              <a:t>Abschlussprüfung</a:t>
            </a:r>
          </a:p>
          <a:p>
            <a:pPr lvl="1"/>
            <a:r>
              <a:rPr lang="de-DE" dirty="0"/>
              <a:t>1. Tag: </a:t>
            </a:r>
            <a:r>
              <a:rPr lang="ko-KR" altLang="de-DE" dirty="0"/>
              <a:t>듣기</a:t>
            </a:r>
            <a:r>
              <a:rPr lang="de-DE" altLang="ko-KR" dirty="0"/>
              <a:t>, </a:t>
            </a:r>
            <a:r>
              <a:rPr lang="ko-KR" altLang="de-DE" dirty="0"/>
              <a:t>읽기</a:t>
            </a:r>
            <a:r>
              <a:rPr lang="de-DE" altLang="ko-KR" dirty="0"/>
              <a:t>, </a:t>
            </a:r>
            <a:r>
              <a:rPr lang="ko-KR" altLang="de-DE" dirty="0"/>
              <a:t>쓰기</a:t>
            </a:r>
            <a:r>
              <a:rPr lang="de-DE" altLang="ko-KR" dirty="0"/>
              <a:t>; 2. Tag: </a:t>
            </a:r>
            <a:r>
              <a:rPr lang="ko-KR" altLang="de-DE" dirty="0"/>
              <a:t>말하기</a:t>
            </a:r>
            <a:endParaRPr lang="de-DE" altLang="ko-KR" dirty="0"/>
          </a:p>
          <a:p>
            <a:r>
              <a:rPr lang="de-DE" dirty="0"/>
              <a:t>Aufbau der Prüfungen ähnlich wie in Tübingen</a:t>
            </a:r>
          </a:p>
          <a:p>
            <a:r>
              <a:rPr lang="de-DE" dirty="0" err="1"/>
              <a:t>말하기</a:t>
            </a:r>
            <a:endParaRPr lang="de-DE" dirty="0"/>
          </a:p>
          <a:p>
            <a:pPr lvl="1"/>
            <a:r>
              <a:rPr lang="de-DE" dirty="0"/>
              <a:t>7min allein + 3min </a:t>
            </a:r>
            <a:r>
              <a:rPr lang="de-DE" dirty="0" err="1"/>
              <a:t>Role</a:t>
            </a:r>
            <a:r>
              <a:rPr lang="de-DE" dirty="0"/>
              <a:t>-Play</a:t>
            </a:r>
          </a:p>
          <a:p>
            <a:pPr lvl="1"/>
            <a:r>
              <a:rPr lang="de-DE" dirty="0"/>
              <a:t>findet über Zoom statt</a:t>
            </a:r>
          </a:p>
          <a:p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CA04E86-AE50-4780-8A38-93B2DF35CBB1}"/>
              </a:ext>
            </a:extLst>
          </p:cNvPr>
          <p:cNvSpPr txBox="1">
            <a:spLocks/>
          </p:cNvSpPr>
          <p:nvPr/>
        </p:nvSpPr>
        <p:spPr>
          <a:xfrm>
            <a:off x="8390466" y="2004880"/>
            <a:ext cx="2963331" cy="553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</a:rPr>
              <a:t>40%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AF80D71D-8F55-42A5-B337-8A1D7EC934C2}"/>
              </a:ext>
            </a:extLst>
          </p:cNvPr>
          <p:cNvSpPr txBox="1">
            <a:spLocks/>
          </p:cNvSpPr>
          <p:nvPr/>
        </p:nvSpPr>
        <p:spPr>
          <a:xfrm>
            <a:off x="8390464" y="2768865"/>
            <a:ext cx="2963335" cy="553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</a:rPr>
              <a:t>30%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EBD20DD0-71FD-4637-9630-AD78279A1B59}"/>
              </a:ext>
            </a:extLst>
          </p:cNvPr>
          <p:cNvSpPr txBox="1">
            <a:spLocks/>
          </p:cNvSpPr>
          <p:nvPr/>
        </p:nvSpPr>
        <p:spPr>
          <a:xfrm>
            <a:off x="8390463" y="3529675"/>
            <a:ext cx="2963335" cy="553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>
                <a:solidFill>
                  <a:srgbClr val="FF0000"/>
                </a:solidFill>
              </a:rPr>
              <a:t>30%</a:t>
            </a:r>
          </a:p>
        </p:txBody>
      </p:sp>
      <p:sp>
        <p:nvSpPr>
          <p:cNvPr id="8" name="Geschweifte Klammer rechts 7">
            <a:extLst>
              <a:ext uri="{FF2B5EF4-FFF2-40B4-BE49-F238E27FC236}">
                <a16:creationId xmlns:a16="http://schemas.microsoft.com/office/drawing/2014/main" id="{3E75E37D-96C3-4ABE-9843-0ADFBF37836F}"/>
              </a:ext>
            </a:extLst>
          </p:cNvPr>
          <p:cNvSpPr/>
          <p:nvPr/>
        </p:nvSpPr>
        <p:spPr>
          <a:xfrm>
            <a:off x="8060266" y="1825625"/>
            <a:ext cx="237067" cy="732763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Geschweifte Klammer rechts 8">
            <a:extLst>
              <a:ext uri="{FF2B5EF4-FFF2-40B4-BE49-F238E27FC236}">
                <a16:creationId xmlns:a16="http://schemas.microsoft.com/office/drawing/2014/main" id="{35C42D9C-19C7-4AD6-8C6A-52B85ECF9A2E}"/>
              </a:ext>
            </a:extLst>
          </p:cNvPr>
          <p:cNvSpPr/>
          <p:nvPr/>
        </p:nvSpPr>
        <p:spPr>
          <a:xfrm>
            <a:off x="8060265" y="2589610"/>
            <a:ext cx="237067" cy="732763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Geschweifte Klammer rechts 9">
            <a:extLst>
              <a:ext uri="{FF2B5EF4-FFF2-40B4-BE49-F238E27FC236}">
                <a16:creationId xmlns:a16="http://schemas.microsoft.com/office/drawing/2014/main" id="{3238D499-84E7-404D-82B0-185157E9F341}"/>
              </a:ext>
            </a:extLst>
          </p:cNvPr>
          <p:cNvSpPr/>
          <p:nvPr/>
        </p:nvSpPr>
        <p:spPr>
          <a:xfrm>
            <a:off x="8060265" y="3350420"/>
            <a:ext cx="237067" cy="732763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264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17C8-EF4E-EC45-A6CE-563EEFF45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KUBA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0466B-8B9D-0D43-8F89-5C12611FD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de-DE" dirty="0"/>
              <a:t>T-Shirt und Jacke organisiert, aber Organisation teilweise schwierig</a:t>
            </a:r>
          </a:p>
          <a:p>
            <a:r>
              <a:rPr lang="de-DE" dirty="0"/>
              <a:t>Keine Veranstaltungen</a:t>
            </a:r>
          </a:p>
          <a:p>
            <a:r>
              <a:rPr lang="de-DE" dirty="0"/>
              <a:t>Wenig Kontakt/Hilfe bei wichtigen Dingen (z.B. ARC, Studentenausweis)</a:t>
            </a:r>
          </a:p>
          <a:p>
            <a:r>
              <a:rPr lang="de-DE" dirty="0"/>
              <a:t>Selbst Fragen über KakaoTalk wurden nichtzufriedenstellend beantwortet</a:t>
            </a:r>
          </a:p>
          <a:p>
            <a:r>
              <a:rPr lang="de-DE" dirty="0"/>
              <a:t>Stattdessen: </a:t>
            </a:r>
            <a:r>
              <a:rPr lang="ko-KR" altLang="de-DE" dirty="0"/>
              <a:t>도우미</a:t>
            </a:r>
            <a:r>
              <a:rPr lang="de-DE" altLang="ko-KR" dirty="0"/>
              <a:t>-Programm:</a:t>
            </a:r>
          </a:p>
          <a:p>
            <a:pPr lvl="1"/>
            <a:r>
              <a:rPr lang="de-DE" dirty="0"/>
              <a:t>Rechtzeitige Anmeldung erforderlich</a:t>
            </a:r>
          </a:p>
          <a:p>
            <a:pPr lvl="1"/>
            <a:r>
              <a:rPr lang="de-DE" dirty="0"/>
              <a:t>Keine Garantie auf einen Partner</a:t>
            </a:r>
          </a:p>
          <a:p>
            <a:pPr lvl="1"/>
            <a:r>
              <a:rPr lang="de-DE" dirty="0"/>
              <a:t>Im Gegensatz zu KUBA nur koreanisch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5645649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136</ep:Words>
  <ep:PresentationFormat>Breitbild</ep:PresentationFormat>
  <ep:Paragraphs>42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Office</vt:lpstr>
      <vt:lpstr>슬라이드 1</vt:lpstr>
      <vt:lpstr>Sprachkurse</vt:lpstr>
      <vt:lpstr>Unterrichtsaufbau</vt:lpstr>
      <vt:lpstr>Sprachprüfungen</vt:lpstr>
      <vt:lpstr>KUBA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2020-07-10T07:15:29.000</dcterms:created>
  <dc:creator>Alina Nußbaum</dc:creator>
  <cp:lastModifiedBy>한운석</cp:lastModifiedBy>
  <dcterms:modified xsi:type="dcterms:W3CDTF">2020-07-20T07:52:48.080</dcterms:modified>
  <cp:revision>8</cp:revision>
  <dc:title>PowerPoint-Präsentation</dc:title>
  <cp:version/>
</cp:coreProperties>
</file>